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96" r:id="rId3"/>
    <p:sldId id="404" r:id="rId4"/>
    <p:sldId id="533" r:id="rId5"/>
    <p:sldId id="534" r:id="rId6"/>
    <p:sldId id="357" r:id="rId7"/>
    <p:sldId id="405" r:id="rId8"/>
    <p:sldId id="386" r:id="rId9"/>
    <p:sldId id="299" r:id="rId10"/>
    <p:sldId id="388" r:id="rId11"/>
    <p:sldId id="387" r:id="rId12"/>
    <p:sldId id="392" r:id="rId13"/>
    <p:sldId id="401" r:id="rId14"/>
    <p:sldId id="394" r:id="rId15"/>
    <p:sldId id="406" r:id="rId16"/>
    <p:sldId id="505" r:id="rId17"/>
    <p:sldId id="537" r:id="rId18"/>
    <p:sldId id="410" r:id="rId19"/>
    <p:sldId id="521" r:id="rId20"/>
    <p:sldId id="522" r:id="rId21"/>
    <p:sldId id="497" r:id="rId22"/>
    <p:sldId id="523" r:id="rId23"/>
    <p:sldId id="496" r:id="rId24"/>
    <p:sldId id="514" r:id="rId25"/>
    <p:sldId id="498" r:id="rId26"/>
    <p:sldId id="535" r:id="rId27"/>
    <p:sldId id="539" r:id="rId28"/>
    <p:sldId id="528" r:id="rId29"/>
    <p:sldId id="384" r:id="rId30"/>
    <p:sldId id="477" r:id="rId31"/>
    <p:sldId id="481" r:id="rId32"/>
    <p:sldId id="480" r:id="rId33"/>
    <p:sldId id="517" r:id="rId34"/>
    <p:sldId id="518" r:id="rId35"/>
    <p:sldId id="493" r:id="rId36"/>
    <p:sldId id="485" r:id="rId37"/>
    <p:sldId id="482" r:id="rId38"/>
    <p:sldId id="486" r:id="rId39"/>
    <p:sldId id="479" r:id="rId40"/>
    <p:sldId id="478" r:id="rId41"/>
    <p:sldId id="520" r:id="rId42"/>
    <p:sldId id="263"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06" autoAdjust="0"/>
    <p:restoredTop sz="94633" autoAdjust="0"/>
  </p:normalViewPr>
  <p:slideViewPr>
    <p:cSldViewPr>
      <p:cViewPr varScale="1">
        <p:scale>
          <a:sx n="85" d="100"/>
          <a:sy n="85" d="100"/>
        </p:scale>
        <p:origin x="1421" y="62"/>
      </p:cViewPr>
      <p:guideLst>
        <p:guide orient="horz" pos="2160"/>
        <p:guide pos="2880"/>
      </p:guideLst>
    </p:cSldViewPr>
  </p:slideViewPr>
  <p:outlineViewPr>
    <p:cViewPr>
      <p:scale>
        <a:sx n="33" d="100"/>
        <a:sy n="33" d="100"/>
      </p:scale>
      <p:origin x="36" y="64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FE519B-BFD4-4221-8D8C-9057ABA51246}" type="datetimeFigureOut">
              <a:rPr lang="en-US" smtClean="0"/>
              <a:pPr/>
              <a:t>10/15/2026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BF13EF-AAE9-4BD3-A51D-308AA3CE0121}" type="slidenum">
              <a:rPr lang="en-US" smtClean="0"/>
              <a:pPr/>
              <a:t>‹#›</a:t>
            </a:fld>
            <a:endParaRPr lang="en-US"/>
          </a:p>
        </p:txBody>
      </p:sp>
    </p:spTree>
    <p:extLst>
      <p:ext uri="{BB962C8B-B14F-4D97-AF65-F5344CB8AC3E}">
        <p14:creationId xmlns:p14="http://schemas.microsoft.com/office/powerpoint/2010/main" val="79060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lgn="ctr">
              <a:defRPr sz="3500"/>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ormAutofit/>
          </a:bodyPr>
          <a:lstStyle>
            <a:lvl1pPr marL="0" indent="0" algn="ctr">
              <a:buNone/>
              <a:defRPr sz="2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Footer Placeholder 4"/>
          <p:cNvSpPr>
            <a:spLocks noGrp="1"/>
          </p:cNvSpPr>
          <p:nvPr>
            <p:ph type="ftr" sz="quarter" idx="3"/>
          </p:nvPr>
        </p:nvSpPr>
        <p:spPr>
          <a:xfrm>
            <a:off x="428596" y="6356350"/>
            <a:ext cx="2019304" cy="365125"/>
          </a:xfrm>
          <a:prstGeom prst="rect">
            <a:avLst/>
          </a:prstGeom>
        </p:spPr>
        <p:txBody>
          <a:bodyPr/>
          <a:lstStyle>
            <a:lvl1pPr>
              <a:defRPr sz="900" baseline="0"/>
            </a:lvl1pPr>
          </a:lstStyle>
          <a:p>
            <a:r>
              <a:rPr lang="lt-LT" dirty="0"/>
              <a:t>Advokatų</a:t>
            </a:r>
            <a:r>
              <a:rPr lang="en-US" dirty="0"/>
              <a:t> </a:t>
            </a:r>
            <a:r>
              <a:rPr lang="lt-LT" dirty="0"/>
              <a:t>profesinė</a:t>
            </a:r>
            <a:r>
              <a:rPr lang="en-US" dirty="0"/>
              <a:t> </a:t>
            </a:r>
            <a:r>
              <a:rPr lang="lt-LT" dirty="0"/>
              <a:t>bendrija</a:t>
            </a:r>
            <a:r>
              <a:rPr lang="en-US" dirty="0"/>
              <a:t> „</a:t>
            </a:r>
            <a:r>
              <a:rPr lang="en-US" dirty="0" err="1"/>
              <a:t>Avocad</a:t>
            </a:r>
            <a:r>
              <a:rPr lang="en-US" dirty="0"/>
              <a:t>“</a:t>
            </a:r>
          </a:p>
          <a:p>
            <a:endParaRPr lang="en-US" dirty="0"/>
          </a:p>
        </p:txBody>
      </p:sp>
      <p:sp>
        <p:nvSpPr>
          <p:cNvPr id="9" name="Slide Number Placeholder 5"/>
          <p:cNvSpPr>
            <a:spLocks noGrp="1"/>
          </p:cNvSpPr>
          <p:nvPr>
            <p:ph type="sldNum" sz="quarter" idx="4"/>
          </p:nvPr>
        </p:nvSpPr>
        <p:spPr>
          <a:xfrm>
            <a:off x="6553200" y="6356350"/>
            <a:ext cx="2133600" cy="365125"/>
          </a:xfrm>
          <a:prstGeom prst="rect">
            <a:avLst/>
          </a:prstGeom>
        </p:spPr>
        <p:txBody>
          <a:bodyPr/>
          <a:lstStyle>
            <a:lvl1pPr algn="r">
              <a:defRPr sz="1000"/>
            </a:lvl1pPr>
          </a:lstStyle>
          <a:p>
            <a:fld id="{7A1F4E45-EF02-4A06-BFEF-259828DB6F0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4" name="Slide Number Placeholder 3"/>
          <p:cNvSpPr>
            <a:spLocks noGrp="1"/>
          </p:cNvSpPr>
          <p:nvPr>
            <p:ph type="sldNum" sz="quarter" idx="11"/>
          </p:nvPr>
        </p:nvSpPr>
        <p:spPr/>
        <p:txBody>
          <a:bodyPr/>
          <a:lstStyle/>
          <a:p>
            <a:fld id="{7A1F4E45-EF02-4A06-BFEF-259828DB6F02}" type="slidenum">
              <a:rPr lang="en-US" smtClean="0"/>
              <a:pPr/>
              <a:t>‹#›</a:t>
            </a:fld>
            <a:endParaRPr lang="en-US" dirty="0"/>
          </a:p>
        </p:txBody>
      </p:sp>
      <p:sp>
        <p:nvSpPr>
          <p:cNvPr id="7" name="Pladsholder til billede 11"/>
          <p:cNvSpPr>
            <a:spLocks noGrp="1" noChangeAspect="1"/>
          </p:cNvSpPr>
          <p:nvPr>
            <p:ph type="pic" sz="quarter" idx="14"/>
          </p:nvPr>
        </p:nvSpPr>
        <p:spPr>
          <a:xfrm>
            <a:off x="7572396" y="1714488"/>
            <a:ext cx="1141680" cy="1142998"/>
          </a:xfrm>
          <a:prstGeom prst="rect">
            <a:avLst/>
          </a:prstGeom>
        </p:spPr>
        <p:txBody>
          <a:bodyPr/>
          <a:lstStyle>
            <a:lvl1pPr>
              <a:buNone/>
              <a:defRPr sz="1000" b="0"/>
            </a:lvl1pPr>
          </a:lstStyle>
          <a:p>
            <a:pPr lvl="0"/>
            <a:endParaRPr lang="da-DK" noProof="0" dirty="0"/>
          </a:p>
        </p:txBody>
      </p:sp>
      <p:sp>
        <p:nvSpPr>
          <p:cNvPr id="8" name="Pladsholder til billede 11"/>
          <p:cNvSpPr>
            <a:spLocks noGrp="1" noChangeAspect="1"/>
          </p:cNvSpPr>
          <p:nvPr>
            <p:ph type="pic" sz="quarter" idx="15"/>
          </p:nvPr>
        </p:nvSpPr>
        <p:spPr>
          <a:xfrm>
            <a:off x="7572396" y="3000372"/>
            <a:ext cx="1141690" cy="1143008"/>
          </a:xfrm>
          <a:prstGeom prst="rect">
            <a:avLst/>
          </a:prstGeom>
        </p:spPr>
        <p:txBody>
          <a:bodyPr/>
          <a:lstStyle>
            <a:lvl1pPr>
              <a:buNone/>
              <a:defRPr lang="da-DK" sz="1000" b="0" dirty="0"/>
            </a:lvl1pPr>
          </a:lstStyle>
          <a:p>
            <a:pPr lvl="0"/>
            <a:endParaRPr lang="da-DK" noProof="0" dirty="0"/>
          </a:p>
        </p:txBody>
      </p:sp>
      <p:sp>
        <p:nvSpPr>
          <p:cNvPr id="9" name="Pladsholder til billede 11"/>
          <p:cNvSpPr>
            <a:spLocks noGrp="1" noChangeAspect="1"/>
          </p:cNvSpPr>
          <p:nvPr>
            <p:ph type="pic" sz="quarter" idx="16"/>
          </p:nvPr>
        </p:nvSpPr>
        <p:spPr>
          <a:xfrm>
            <a:off x="7572396" y="4286256"/>
            <a:ext cx="1141690" cy="1143008"/>
          </a:xfrm>
          <a:prstGeom prst="rect">
            <a:avLst/>
          </a:prstGeom>
        </p:spPr>
        <p:txBody>
          <a:bodyPr/>
          <a:lstStyle>
            <a:lvl1pPr>
              <a:buNone/>
              <a:defRPr sz="1000" b="0"/>
            </a:lvl1pPr>
          </a:lstStyle>
          <a:p>
            <a:pPr lvl="0"/>
            <a:endParaRPr lang="da-DK" noProof="0" dirty="0"/>
          </a:p>
        </p:txBody>
      </p:sp>
      <p:sp>
        <p:nvSpPr>
          <p:cNvPr id="11" name="Content Placeholder 2"/>
          <p:cNvSpPr>
            <a:spLocks noGrp="1"/>
          </p:cNvSpPr>
          <p:nvPr>
            <p:ph idx="1"/>
          </p:nvPr>
        </p:nvSpPr>
        <p:spPr>
          <a:xfrm>
            <a:off x="500034" y="1214422"/>
            <a:ext cx="6929486" cy="478634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3"/>
          </p:nvPr>
        </p:nvSpPr>
        <p:spPr>
          <a:xfrm>
            <a:off x="428596" y="6356350"/>
            <a:ext cx="2019304" cy="365125"/>
          </a:xfrm>
          <a:prstGeom prst="rect">
            <a:avLst/>
          </a:prstGeom>
        </p:spPr>
        <p:txBody>
          <a:bodyPr/>
          <a:lstStyle>
            <a:lvl1pPr>
              <a:defRPr sz="900" baseline="0"/>
            </a:lvl1pPr>
          </a:lstStyle>
          <a:p>
            <a:r>
              <a:rPr lang="lt-LT" dirty="0"/>
              <a:t>Advokatų</a:t>
            </a:r>
            <a:r>
              <a:rPr lang="en-US" dirty="0"/>
              <a:t> </a:t>
            </a:r>
            <a:r>
              <a:rPr lang="lt-LT" dirty="0"/>
              <a:t>profesinė</a:t>
            </a:r>
            <a:r>
              <a:rPr lang="en-US" dirty="0"/>
              <a:t> </a:t>
            </a:r>
            <a:r>
              <a:rPr lang="lt-LT" dirty="0"/>
              <a:t>bendrija</a:t>
            </a:r>
            <a:r>
              <a:rPr lang="en-US" dirty="0"/>
              <a:t> „</a:t>
            </a:r>
            <a:r>
              <a:rPr lang="en-US" dirty="0" err="1"/>
              <a:t>Avocad</a:t>
            </a:r>
            <a:r>
              <a:rPr lang="en-US" dirty="0"/>
              <a:t>“</a:t>
            </a:r>
          </a:p>
          <a:p>
            <a:endParaRPr lang="en-US" dirty="0"/>
          </a:p>
        </p:txBody>
      </p:sp>
      <p:sp>
        <p:nvSpPr>
          <p:cNvPr id="10" name="Slide Number Placeholder 5"/>
          <p:cNvSpPr>
            <a:spLocks noGrp="1"/>
          </p:cNvSpPr>
          <p:nvPr>
            <p:ph type="sldNum" sz="quarter" idx="4"/>
          </p:nvPr>
        </p:nvSpPr>
        <p:spPr>
          <a:xfrm>
            <a:off x="6553200" y="6356350"/>
            <a:ext cx="2133600" cy="365125"/>
          </a:xfrm>
          <a:prstGeom prst="rect">
            <a:avLst/>
          </a:prstGeom>
        </p:spPr>
        <p:txBody>
          <a:bodyPr/>
          <a:lstStyle/>
          <a:p>
            <a:fld id="{7A1F4E45-EF02-4A06-BFEF-259828DB6F0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Footer Placeholder 4"/>
          <p:cNvSpPr>
            <a:spLocks noGrp="1"/>
          </p:cNvSpPr>
          <p:nvPr>
            <p:ph type="ftr" sz="quarter" idx="3"/>
          </p:nvPr>
        </p:nvSpPr>
        <p:spPr>
          <a:xfrm>
            <a:off x="428596" y="6356350"/>
            <a:ext cx="2019304" cy="365125"/>
          </a:xfrm>
          <a:prstGeom prst="rect">
            <a:avLst/>
          </a:prstGeom>
        </p:spPr>
        <p:txBody>
          <a:bodyPr/>
          <a:lstStyle>
            <a:lvl1pPr>
              <a:defRPr sz="900" baseline="0"/>
            </a:lvl1pPr>
          </a:lstStyle>
          <a:p>
            <a:r>
              <a:rPr lang="lt-LT" dirty="0"/>
              <a:t>Advokatų</a:t>
            </a:r>
            <a:r>
              <a:rPr lang="en-US" dirty="0"/>
              <a:t> </a:t>
            </a:r>
            <a:r>
              <a:rPr lang="lt-LT" dirty="0"/>
              <a:t>profesinė</a:t>
            </a:r>
            <a:r>
              <a:rPr lang="en-US" dirty="0"/>
              <a:t> </a:t>
            </a:r>
            <a:r>
              <a:rPr lang="lt-LT" dirty="0"/>
              <a:t>bendrija</a:t>
            </a:r>
            <a:r>
              <a:rPr lang="en-US" dirty="0"/>
              <a:t> „</a:t>
            </a:r>
            <a:r>
              <a:rPr lang="en-US" dirty="0" err="1"/>
              <a:t>Avocad</a:t>
            </a:r>
            <a:r>
              <a:rPr lang="en-US" dirty="0"/>
              <a:t>“</a:t>
            </a:r>
          </a:p>
          <a:p>
            <a:endParaRPr lang="en-US" dirty="0"/>
          </a:p>
        </p:txBody>
      </p:sp>
      <p:sp>
        <p:nvSpPr>
          <p:cNvPr id="8" name="Slide Number Placeholder 5"/>
          <p:cNvSpPr>
            <a:spLocks noGrp="1"/>
          </p:cNvSpPr>
          <p:nvPr>
            <p:ph type="sldNum" sz="quarter" idx="4"/>
          </p:nvPr>
        </p:nvSpPr>
        <p:spPr>
          <a:xfrm>
            <a:off x="6553200" y="6356350"/>
            <a:ext cx="2133600" cy="365125"/>
          </a:xfrm>
          <a:prstGeom prst="rect">
            <a:avLst/>
          </a:prstGeom>
        </p:spPr>
        <p:txBody>
          <a:bodyPr/>
          <a:lstStyle/>
          <a:p>
            <a:fld id="{7A1F4E45-EF02-4A06-BFEF-259828DB6F0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071934" y="274638"/>
            <a:ext cx="4543428" cy="654032"/>
          </a:xfrm>
        </p:spPr>
        <p:txBody>
          <a:body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3"/>
          </p:nvPr>
        </p:nvSpPr>
        <p:spPr>
          <a:xfrm>
            <a:off x="428596" y="6356350"/>
            <a:ext cx="2019304" cy="365125"/>
          </a:xfrm>
          <a:prstGeom prst="rect">
            <a:avLst/>
          </a:prstGeom>
        </p:spPr>
        <p:txBody>
          <a:bodyPr/>
          <a:lstStyle>
            <a:lvl1pPr>
              <a:defRPr sz="900" baseline="0"/>
            </a:lvl1pPr>
          </a:lstStyle>
          <a:p>
            <a:r>
              <a:rPr lang="lt-LT" dirty="0"/>
              <a:t>Advokatų</a:t>
            </a:r>
            <a:r>
              <a:rPr lang="en-US" dirty="0"/>
              <a:t> </a:t>
            </a:r>
            <a:r>
              <a:rPr lang="lt-LT" dirty="0"/>
              <a:t>profesinė</a:t>
            </a:r>
            <a:r>
              <a:rPr lang="en-US" dirty="0"/>
              <a:t> </a:t>
            </a:r>
            <a:r>
              <a:rPr lang="lt-LT" dirty="0"/>
              <a:t>bendrija</a:t>
            </a:r>
            <a:r>
              <a:rPr lang="en-US" dirty="0"/>
              <a:t> „</a:t>
            </a:r>
            <a:r>
              <a:rPr lang="en-US" dirty="0" err="1"/>
              <a:t>Avocad</a:t>
            </a:r>
            <a:r>
              <a:rPr lang="en-US" dirty="0"/>
              <a:t>“</a:t>
            </a:r>
          </a:p>
          <a:p>
            <a:endParaRPr lang="en-US" dirty="0"/>
          </a:p>
        </p:txBody>
      </p:sp>
      <p:sp>
        <p:nvSpPr>
          <p:cNvPr id="9" name="Slide Number Placeholder 5"/>
          <p:cNvSpPr>
            <a:spLocks noGrp="1"/>
          </p:cNvSpPr>
          <p:nvPr>
            <p:ph type="sldNum" sz="quarter" idx="4"/>
          </p:nvPr>
        </p:nvSpPr>
        <p:spPr>
          <a:xfrm>
            <a:off x="6553200" y="6356350"/>
            <a:ext cx="2133600" cy="365125"/>
          </a:xfrm>
          <a:prstGeom prst="rect">
            <a:avLst/>
          </a:prstGeom>
        </p:spPr>
        <p:txBody>
          <a:bodyPr/>
          <a:lstStyle/>
          <a:p>
            <a:fld id="{7A1F4E45-EF02-4A06-BFEF-259828DB6F0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p:cNvSpPr>
            <a:spLocks noGrp="1"/>
          </p:cNvSpPr>
          <p:nvPr>
            <p:ph type="ftr" sz="quarter" idx="10"/>
          </p:nvPr>
        </p:nvSpPr>
        <p:spPr>
          <a:xfrm>
            <a:off x="428596" y="6356350"/>
            <a:ext cx="2019304" cy="365125"/>
          </a:xfrm>
          <a:prstGeom prst="rect">
            <a:avLst/>
          </a:prstGeom>
        </p:spPr>
        <p:txBody>
          <a:bodyPr/>
          <a:lstStyle>
            <a:lvl1pPr>
              <a:defRPr sz="900" baseline="0"/>
            </a:lvl1pPr>
          </a:lstStyle>
          <a:p>
            <a:r>
              <a:rPr lang="lt-LT" dirty="0"/>
              <a:t>Advokatų</a:t>
            </a:r>
            <a:r>
              <a:rPr lang="en-US" dirty="0"/>
              <a:t> </a:t>
            </a:r>
            <a:r>
              <a:rPr lang="lt-LT" dirty="0"/>
              <a:t>profesinė</a:t>
            </a:r>
            <a:r>
              <a:rPr lang="en-US" dirty="0"/>
              <a:t> </a:t>
            </a:r>
            <a:r>
              <a:rPr lang="lt-LT" dirty="0"/>
              <a:t>bendrija</a:t>
            </a:r>
            <a:r>
              <a:rPr lang="en-US" dirty="0"/>
              <a:t> „</a:t>
            </a:r>
            <a:r>
              <a:rPr lang="en-US" dirty="0" err="1"/>
              <a:t>Avocad</a:t>
            </a:r>
            <a:r>
              <a:rPr lang="en-US" dirty="0"/>
              <a:t>“</a:t>
            </a:r>
          </a:p>
          <a:p>
            <a:endParaRPr lang="en-US" dirty="0"/>
          </a:p>
        </p:txBody>
      </p:sp>
      <p:sp>
        <p:nvSpPr>
          <p:cNvPr id="11" name="Slide Number Placeholder 5"/>
          <p:cNvSpPr>
            <a:spLocks noGrp="1"/>
          </p:cNvSpPr>
          <p:nvPr>
            <p:ph type="sldNum" sz="quarter" idx="11"/>
          </p:nvPr>
        </p:nvSpPr>
        <p:spPr>
          <a:xfrm>
            <a:off x="6553200" y="6356350"/>
            <a:ext cx="2133600" cy="365125"/>
          </a:xfrm>
          <a:prstGeom prst="rect">
            <a:avLst/>
          </a:prstGeom>
        </p:spPr>
        <p:txBody>
          <a:bodyPr/>
          <a:lstStyle/>
          <a:p>
            <a:fld id="{7A1F4E45-EF02-4A06-BFEF-259828DB6F0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000496" y="274638"/>
            <a:ext cx="4543428" cy="654032"/>
          </a:xfrm>
        </p:spPr>
        <p:txBody>
          <a:bodyPr/>
          <a:lstStyle/>
          <a:p>
            <a:r>
              <a:rPr lang="en-US" dirty="0"/>
              <a:t>Click to edit Master title style</a:t>
            </a:r>
          </a:p>
        </p:txBody>
      </p:sp>
      <p:sp>
        <p:nvSpPr>
          <p:cNvPr id="6" name="Footer Placeholder 4"/>
          <p:cNvSpPr>
            <a:spLocks noGrp="1"/>
          </p:cNvSpPr>
          <p:nvPr>
            <p:ph type="ftr" sz="quarter" idx="3"/>
          </p:nvPr>
        </p:nvSpPr>
        <p:spPr>
          <a:xfrm>
            <a:off x="428596" y="6356350"/>
            <a:ext cx="2019304" cy="365125"/>
          </a:xfrm>
          <a:prstGeom prst="rect">
            <a:avLst/>
          </a:prstGeom>
        </p:spPr>
        <p:txBody>
          <a:bodyPr/>
          <a:lstStyle>
            <a:lvl1pPr>
              <a:defRPr sz="900" baseline="0"/>
            </a:lvl1pPr>
          </a:lstStyle>
          <a:p>
            <a:r>
              <a:rPr lang="lt-LT" dirty="0"/>
              <a:t>Advokatų</a:t>
            </a:r>
            <a:r>
              <a:rPr lang="en-US" dirty="0"/>
              <a:t> </a:t>
            </a:r>
            <a:r>
              <a:rPr lang="lt-LT" dirty="0"/>
              <a:t>profesinė</a:t>
            </a:r>
            <a:r>
              <a:rPr lang="en-US" dirty="0"/>
              <a:t> </a:t>
            </a:r>
            <a:r>
              <a:rPr lang="lt-LT" dirty="0"/>
              <a:t>bendrija</a:t>
            </a:r>
            <a:r>
              <a:rPr lang="en-US" dirty="0"/>
              <a:t> „</a:t>
            </a:r>
            <a:r>
              <a:rPr lang="en-US" dirty="0" err="1"/>
              <a:t>Avocad</a:t>
            </a:r>
            <a:r>
              <a:rPr lang="en-US" dirty="0"/>
              <a:t>“</a:t>
            </a:r>
          </a:p>
          <a:p>
            <a:endParaRPr lang="en-US" dirty="0"/>
          </a:p>
        </p:txBody>
      </p:sp>
      <p:sp>
        <p:nvSpPr>
          <p:cNvPr id="7" name="Slide Number Placeholder 5"/>
          <p:cNvSpPr>
            <a:spLocks noGrp="1"/>
          </p:cNvSpPr>
          <p:nvPr>
            <p:ph type="sldNum" sz="quarter" idx="4"/>
          </p:nvPr>
        </p:nvSpPr>
        <p:spPr>
          <a:xfrm>
            <a:off x="6553200" y="6356350"/>
            <a:ext cx="2133600" cy="365125"/>
          </a:xfrm>
          <a:prstGeom prst="rect">
            <a:avLst/>
          </a:prstGeom>
        </p:spPr>
        <p:txBody>
          <a:bodyPr/>
          <a:lstStyle/>
          <a:p>
            <a:fld id="{7A1F4E45-EF02-4A06-BFEF-259828DB6F0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428596" y="6356350"/>
            <a:ext cx="2019304" cy="365125"/>
          </a:xfrm>
          <a:prstGeom prst="rect">
            <a:avLst/>
          </a:prstGeom>
        </p:spPr>
        <p:txBody>
          <a:bodyPr/>
          <a:lstStyle>
            <a:lvl1pPr>
              <a:defRPr sz="900" baseline="0"/>
            </a:lvl1pPr>
          </a:lstStyle>
          <a:p>
            <a:r>
              <a:rPr lang="lt-LT" dirty="0"/>
              <a:t>Advokatų</a:t>
            </a:r>
            <a:r>
              <a:rPr lang="en-US" dirty="0"/>
              <a:t> </a:t>
            </a:r>
            <a:r>
              <a:rPr lang="lt-LT" dirty="0"/>
              <a:t>profesinė</a:t>
            </a:r>
            <a:r>
              <a:rPr lang="en-US" dirty="0"/>
              <a:t> </a:t>
            </a:r>
            <a:r>
              <a:rPr lang="lt-LT" dirty="0"/>
              <a:t>bendrija</a:t>
            </a:r>
            <a:r>
              <a:rPr lang="en-US" dirty="0"/>
              <a:t> „</a:t>
            </a:r>
            <a:r>
              <a:rPr lang="en-US" dirty="0" err="1"/>
              <a:t>Avocad</a:t>
            </a:r>
            <a:r>
              <a:rPr lang="en-US" dirty="0"/>
              <a:t>“</a:t>
            </a:r>
          </a:p>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a:lstStyle/>
          <a:p>
            <a:fld id="{7A1F4E45-EF02-4A06-BFEF-259828DB6F0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285859"/>
            <a:ext cx="5486400" cy="344171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Footer Placeholder 4"/>
          <p:cNvSpPr>
            <a:spLocks noGrp="1"/>
          </p:cNvSpPr>
          <p:nvPr>
            <p:ph type="ftr" sz="quarter" idx="3"/>
          </p:nvPr>
        </p:nvSpPr>
        <p:spPr>
          <a:xfrm>
            <a:off x="428596" y="6356350"/>
            <a:ext cx="2019304" cy="365125"/>
          </a:xfrm>
          <a:prstGeom prst="rect">
            <a:avLst/>
          </a:prstGeom>
        </p:spPr>
        <p:txBody>
          <a:bodyPr/>
          <a:lstStyle>
            <a:lvl1pPr>
              <a:defRPr sz="900" baseline="0"/>
            </a:lvl1pPr>
          </a:lstStyle>
          <a:p>
            <a:r>
              <a:rPr lang="lt-LT" dirty="0"/>
              <a:t>Advokatų</a:t>
            </a:r>
            <a:r>
              <a:rPr lang="en-US" dirty="0"/>
              <a:t> </a:t>
            </a:r>
            <a:r>
              <a:rPr lang="lt-LT" dirty="0"/>
              <a:t>profesinė</a:t>
            </a:r>
            <a:r>
              <a:rPr lang="en-US" dirty="0"/>
              <a:t> </a:t>
            </a:r>
            <a:r>
              <a:rPr lang="lt-LT" dirty="0"/>
              <a:t>bendrija</a:t>
            </a:r>
            <a:r>
              <a:rPr lang="en-US" dirty="0"/>
              <a:t> „</a:t>
            </a:r>
            <a:r>
              <a:rPr lang="en-US" dirty="0" err="1"/>
              <a:t>Avocad</a:t>
            </a:r>
            <a:r>
              <a:rPr lang="en-US" dirty="0"/>
              <a:t>“</a:t>
            </a:r>
          </a:p>
          <a:p>
            <a:endParaRPr lang="en-US" dirty="0"/>
          </a:p>
        </p:txBody>
      </p:sp>
      <p:sp>
        <p:nvSpPr>
          <p:cNvPr id="9" name="Slide Number Placeholder 5"/>
          <p:cNvSpPr>
            <a:spLocks noGrp="1"/>
          </p:cNvSpPr>
          <p:nvPr>
            <p:ph type="sldNum" sz="quarter" idx="4"/>
          </p:nvPr>
        </p:nvSpPr>
        <p:spPr>
          <a:xfrm>
            <a:off x="6553200" y="6356350"/>
            <a:ext cx="2133600" cy="365125"/>
          </a:xfrm>
          <a:prstGeom prst="rect">
            <a:avLst/>
          </a:prstGeom>
        </p:spPr>
        <p:txBody>
          <a:bodyPr/>
          <a:lstStyle/>
          <a:p>
            <a:fld id="{7A1F4E45-EF02-4A06-BFEF-259828DB6F02}" type="slidenum">
              <a:rPr lang="en-US" smtClean="0"/>
              <a:pPr/>
              <a:t>‹#›</a:t>
            </a:fld>
            <a:endParaRPr lang="en-US"/>
          </a:p>
        </p:txBody>
      </p:sp>
      <p:sp>
        <p:nvSpPr>
          <p:cNvPr id="10" name="Title 1"/>
          <p:cNvSpPr txBox="1">
            <a:spLocks/>
          </p:cNvSpPr>
          <p:nvPr userDrawn="1"/>
        </p:nvSpPr>
        <p:spPr>
          <a:xfrm>
            <a:off x="4000496" y="274638"/>
            <a:ext cx="4543428" cy="654032"/>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Aller" pitchFamily="2" charset="0"/>
                <a:ea typeface="+mj-ea"/>
                <a:cs typeface="+mj-cs"/>
              </a:rPr>
              <a:t>Click to edit Master 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4" descr="D:\My Documents\Siuntimai\avocad\logos\A copy.png"/>
          <p:cNvPicPr>
            <a:picLocks noChangeAspect="1" noChangeArrowheads="1"/>
          </p:cNvPicPr>
          <p:nvPr/>
        </p:nvPicPr>
        <p:blipFill>
          <a:blip r:embed="rId11" cstate="print"/>
          <a:srcRect/>
          <a:stretch>
            <a:fillRect/>
          </a:stretch>
        </p:blipFill>
        <p:spPr bwMode="auto">
          <a:xfrm>
            <a:off x="2928926" y="2286399"/>
            <a:ext cx="3286148" cy="2928551"/>
          </a:xfrm>
          <a:prstGeom prst="rect">
            <a:avLst/>
          </a:prstGeom>
          <a:noFill/>
        </p:spPr>
      </p:pic>
      <p:sp>
        <p:nvSpPr>
          <p:cNvPr id="2" name="Title Placeholder 1"/>
          <p:cNvSpPr>
            <a:spLocks noGrp="1"/>
          </p:cNvSpPr>
          <p:nvPr>
            <p:ph type="title"/>
          </p:nvPr>
        </p:nvSpPr>
        <p:spPr>
          <a:xfrm>
            <a:off x="3929058" y="274638"/>
            <a:ext cx="4543428" cy="654032"/>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avocad_lawfirm2.jpg"/>
          <p:cNvPicPr>
            <a:picLocks noChangeAspect="1"/>
          </p:cNvPicPr>
          <p:nvPr/>
        </p:nvPicPr>
        <p:blipFill>
          <a:blip r:embed="rId12"/>
          <a:stretch>
            <a:fillRect/>
          </a:stretch>
        </p:blipFill>
        <p:spPr>
          <a:xfrm>
            <a:off x="142844" y="-24"/>
            <a:ext cx="3571900" cy="862795"/>
          </a:xfrm>
          <a:prstGeom prst="rect">
            <a:avLst/>
          </a:prstGeom>
        </p:spPr>
      </p:pic>
      <p:pic>
        <p:nvPicPr>
          <p:cNvPr id="9" name="Picture 8" descr="line.jpg"/>
          <p:cNvPicPr>
            <a:picLocks/>
          </p:cNvPicPr>
          <p:nvPr/>
        </p:nvPicPr>
        <p:blipFill>
          <a:blip r:embed="rId13"/>
          <a:stretch>
            <a:fillRect/>
          </a:stretch>
        </p:blipFill>
        <p:spPr>
          <a:xfrm>
            <a:off x="428596" y="811513"/>
            <a:ext cx="8286808" cy="45719"/>
          </a:xfrm>
          <a:prstGeom prst="rect">
            <a:avLst/>
          </a:prstGeom>
        </p:spPr>
      </p:pic>
      <p:sp>
        <p:nvSpPr>
          <p:cNvPr id="12" name="Footer Placeholder 4"/>
          <p:cNvSpPr>
            <a:spLocks noGrp="1"/>
          </p:cNvSpPr>
          <p:nvPr>
            <p:ph type="ftr" sz="quarter" idx="3"/>
          </p:nvPr>
        </p:nvSpPr>
        <p:spPr>
          <a:xfrm>
            <a:off x="428596" y="6356350"/>
            <a:ext cx="2019304" cy="365125"/>
          </a:xfrm>
          <a:prstGeom prst="rect">
            <a:avLst/>
          </a:prstGeom>
        </p:spPr>
        <p:txBody>
          <a:bodyPr/>
          <a:lstStyle>
            <a:lvl1pPr>
              <a:defRPr sz="900" baseline="0"/>
            </a:lvl1pPr>
          </a:lstStyle>
          <a:p>
            <a:r>
              <a:rPr lang="lt-LT" dirty="0"/>
              <a:t>Advokatų</a:t>
            </a:r>
            <a:r>
              <a:rPr lang="en-US" dirty="0"/>
              <a:t> </a:t>
            </a:r>
            <a:r>
              <a:rPr lang="lt-LT" dirty="0"/>
              <a:t>profesinė</a:t>
            </a:r>
            <a:r>
              <a:rPr lang="en-US" dirty="0"/>
              <a:t> </a:t>
            </a:r>
            <a:r>
              <a:rPr lang="lt-LT" dirty="0"/>
              <a:t>bendrija</a:t>
            </a:r>
            <a:r>
              <a:rPr lang="en-US" dirty="0"/>
              <a:t> „</a:t>
            </a:r>
            <a:r>
              <a:rPr lang="en-US" dirty="0" err="1"/>
              <a:t>Avocad</a:t>
            </a:r>
            <a:r>
              <a:rPr lang="en-US" dirty="0"/>
              <a:t>“</a:t>
            </a:r>
          </a:p>
          <a:p>
            <a:endParaRPr lang="en-US" dirty="0"/>
          </a:p>
        </p:txBody>
      </p:sp>
      <p:pic>
        <p:nvPicPr>
          <p:cNvPr id="13" name="Picture 12" descr="line.jpg"/>
          <p:cNvPicPr>
            <a:picLocks/>
          </p:cNvPicPr>
          <p:nvPr/>
        </p:nvPicPr>
        <p:blipFill>
          <a:blip r:embed="rId13"/>
          <a:stretch>
            <a:fillRect/>
          </a:stretch>
        </p:blipFill>
        <p:spPr>
          <a:xfrm>
            <a:off x="428596" y="6286520"/>
            <a:ext cx="8286808" cy="26670"/>
          </a:xfrm>
          <a:prstGeom prst="rect">
            <a:avLst/>
          </a:prstGeom>
        </p:spPr>
      </p:pic>
      <p:sp>
        <p:nvSpPr>
          <p:cNvPr id="15" name="Slide Number Placeholder 5"/>
          <p:cNvSpPr>
            <a:spLocks noGrp="1"/>
          </p:cNvSpPr>
          <p:nvPr>
            <p:ph type="sldNum" sz="quarter" idx="4"/>
          </p:nvPr>
        </p:nvSpPr>
        <p:spPr>
          <a:xfrm>
            <a:off x="6553200" y="6356350"/>
            <a:ext cx="2133600" cy="365125"/>
          </a:xfrm>
          <a:prstGeom prst="rect">
            <a:avLst/>
          </a:prstGeom>
        </p:spPr>
        <p:txBody>
          <a:bodyPr/>
          <a:lstStyle>
            <a:lvl1pPr algn="r">
              <a:defRPr sz="1000"/>
            </a:lvl1pPr>
          </a:lstStyle>
          <a:p>
            <a:fld id="{7A1F4E45-EF02-4A06-BFEF-259828DB6F0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1" r:id="rId4"/>
    <p:sldLayoutId id="2147483652" r:id="rId5"/>
    <p:sldLayoutId id="2147483653" r:id="rId6"/>
    <p:sldLayoutId id="2147483654" r:id="rId7"/>
    <p:sldLayoutId id="2147483655" r:id="rId8"/>
    <p:sldLayoutId id="2147483657" r:id="rId9"/>
  </p:sldLayoutIdLst>
  <p:hf hdr="0" dt="0"/>
  <p:txStyles>
    <p:titleStyle>
      <a:lvl1pPr algn="l" defTabSz="914400" rtl="0" eaLnBrk="1" latinLnBrk="0" hangingPunct="1">
        <a:spcBef>
          <a:spcPct val="0"/>
        </a:spcBef>
        <a:buNone/>
        <a:defRPr sz="2400" b="1" kern="1200">
          <a:solidFill>
            <a:schemeClr val="tx1"/>
          </a:solidFill>
          <a:latin typeface="Aller" pitchFamily="2" charset="0"/>
          <a:ea typeface="+mj-ea"/>
          <a:cs typeface="+mj-cs"/>
        </a:defRPr>
      </a:lvl1pPr>
    </p:titleStyle>
    <p:bodyStyle>
      <a:lvl1pPr marL="342900" indent="-342900" algn="l" defTabSz="914400" rtl="0" eaLnBrk="1" latinLnBrk="0" hangingPunct="1">
        <a:spcBef>
          <a:spcPct val="20000"/>
        </a:spcBef>
        <a:buClr>
          <a:schemeClr val="bg2">
            <a:lumMod val="50000"/>
          </a:schemeClr>
        </a:buClr>
        <a:buFont typeface="Aller" pitchFamily="2" charset="0"/>
        <a:buChar char="›"/>
        <a:defRPr sz="3200" kern="1200">
          <a:solidFill>
            <a:schemeClr val="bg2">
              <a:lumMod val="50000"/>
            </a:schemeClr>
          </a:solidFill>
          <a:latin typeface="Aller" pitchFamily="2" charset="0"/>
          <a:ea typeface="+mn-ea"/>
          <a:cs typeface="+mn-cs"/>
        </a:defRPr>
      </a:lvl1pPr>
      <a:lvl2pPr marL="742950" indent="-285750" algn="l" defTabSz="914400" rtl="0" eaLnBrk="1" latinLnBrk="0" hangingPunct="1">
        <a:spcBef>
          <a:spcPct val="20000"/>
        </a:spcBef>
        <a:buClrTx/>
        <a:buFont typeface="Aller" pitchFamily="2" charset="0"/>
        <a:buChar char="›"/>
        <a:defRPr sz="2800" kern="1200">
          <a:solidFill>
            <a:schemeClr val="tx1"/>
          </a:solidFill>
          <a:latin typeface="Aller" pitchFamily="2" charset="0"/>
          <a:ea typeface="+mn-ea"/>
          <a:cs typeface="+mn-cs"/>
        </a:defRPr>
      </a:lvl2pPr>
      <a:lvl3pPr marL="1143000" indent="-228600" algn="l" defTabSz="914400" rtl="0" eaLnBrk="1" latinLnBrk="0" hangingPunct="1">
        <a:spcBef>
          <a:spcPct val="20000"/>
        </a:spcBef>
        <a:buClrTx/>
        <a:buFont typeface="Aller" pitchFamily="2" charset="0"/>
        <a:buChar char="»"/>
        <a:defRPr sz="2400" kern="1200">
          <a:solidFill>
            <a:schemeClr val="tx1"/>
          </a:solidFill>
          <a:latin typeface="Aller" pitchFamily="2" charset="0"/>
          <a:ea typeface="+mn-ea"/>
          <a:cs typeface="+mn-cs"/>
        </a:defRPr>
      </a:lvl3pPr>
      <a:lvl4pPr marL="1600200" indent="-228600" algn="l" defTabSz="914400" rtl="0" eaLnBrk="1" latinLnBrk="0" hangingPunct="1">
        <a:spcBef>
          <a:spcPct val="20000"/>
        </a:spcBef>
        <a:buClr>
          <a:schemeClr val="tx1">
            <a:lumMod val="50000"/>
            <a:lumOff val="50000"/>
          </a:schemeClr>
        </a:buClr>
        <a:buFont typeface="Aller" pitchFamily="2" charset="0"/>
        <a:buChar char="›"/>
        <a:defRPr sz="2000" kern="1200">
          <a:solidFill>
            <a:schemeClr val="tx1">
              <a:lumMod val="50000"/>
              <a:lumOff val="50000"/>
            </a:schemeClr>
          </a:solidFill>
          <a:latin typeface="Aller" pitchFamily="2" charset="0"/>
          <a:ea typeface="+mn-ea"/>
          <a:cs typeface="+mn-cs"/>
        </a:defRPr>
      </a:lvl4pPr>
      <a:lvl5pPr marL="2057400" indent="-228600" algn="l" defTabSz="914400" rtl="0" eaLnBrk="1" latinLnBrk="0" hangingPunct="1">
        <a:spcBef>
          <a:spcPct val="20000"/>
        </a:spcBef>
        <a:buClr>
          <a:schemeClr val="tx1">
            <a:lumMod val="50000"/>
            <a:lumOff val="50000"/>
          </a:schemeClr>
        </a:buClr>
        <a:buFont typeface="Aller" pitchFamily="2" charset="0"/>
        <a:buChar char="»"/>
        <a:defRPr sz="2000" kern="1200">
          <a:solidFill>
            <a:schemeClr val="tx1">
              <a:lumMod val="50000"/>
              <a:lumOff val="50000"/>
            </a:schemeClr>
          </a:solidFill>
          <a:latin typeface="Aller"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hyperlink" Target="mailto:egidijus.langys@avocad.lt"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51520" y="1340769"/>
            <a:ext cx="8496944" cy="4320480"/>
          </a:xfrm>
        </p:spPr>
        <p:txBody>
          <a:bodyPr/>
          <a:lstStyle/>
          <a:p>
            <a:r>
              <a:rPr lang="lt-LT" sz="3200" dirty="0">
                <a:solidFill>
                  <a:schemeClr val="bg2">
                    <a:lumMod val="50000"/>
                  </a:schemeClr>
                </a:solidFill>
                <a:latin typeface="+mn-lt"/>
              </a:rPr>
              <a:t>VADOVO ATSAKOMYBĖ – DIDVYRIS AR BEPROTIS</a:t>
            </a:r>
            <a:br>
              <a:rPr lang="en-US" sz="3200" dirty="0">
                <a:solidFill>
                  <a:schemeClr val="bg2">
                    <a:lumMod val="50000"/>
                  </a:schemeClr>
                </a:solidFill>
                <a:latin typeface="+mn-lt"/>
              </a:rPr>
            </a:br>
            <a:br>
              <a:rPr lang="en-US" sz="3200" dirty="0">
                <a:solidFill>
                  <a:schemeClr val="bg2">
                    <a:lumMod val="50000"/>
                  </a:schemeClr>
                </a:solidFill>
                <a:latin typeface="+mn-lt"/>
              </a:rPr>
            </a:br>
            <a:r>
              <a:rPr lang="lt-LT" sz="3200" dirty="0">
                <a:solidFill>
                  <a:schemeClr val="bg2">
                    <a:lumMod val="50000"/>
                  </a:schemeClr>
                </a:solidFill>
                <a:latin typeface="+mn-lt"/>
              </a:rPr>
              <a:t>Advokatas </a:t>
            </a:r>
            <a:r>
              <a:rPr lang="en-US" sz="3200" dirty="0">
                <a:solidFill>
                  <a:schemeClr val="bg2">
                    <a:lumMod val="50000"/>
                  </a:schemeClr>
                </a:solidFill>
                <a:latin typeface="+mn-lt"/>
              </a:rPr>
              <a:t>Egidijus Langys</a:t>
            </a:r>
            <a:br>
              <a:rPr lang="lt-LT" sz="3200" dirty="0">
                <a:solidFill>
                  <a:schemeClr val="bg2">
                    <a:lumMod val="50000"/>
                  </a:schemeClr>
                </a:solidFill>
                <a:latin typeface="+mn-lt"/>
              </a:rPr>
            </a:br>
            <a:r>
              <a:rPr lang="lt-LT" sz="3200" dirty="0">
                <a:solidFill>
                  <a:schemeClr val="bg2">
                    <a:lumMod val="50000"/>
                  </a:schemeClr>
                </a:solidFill>
                <a:latin typeface="+mn-lt"/>
              </a:rPr>
              <a:t>Advokatų profesinė bendrija AVOCAD</a:t>
            </a:r>
            <a:br>
              <a:rPr lang="en-US" sz="3200" dirty="0">
                <a:solidFill>
                  <a:schemeClr val="bg2">
                    <a:lumMod val="50000"/>
                  </a:schemeClr>
                </a:solidFill>
                <a:latin typeface="+mn-lt"/>
              </a:rPr>
            </a:br>
            <a:br>
              <a:rPr lang="en-US" sz="3200" dirty="0">
                <a:solidFill>
                  <a:schemeClr val="bg2">
                    <a:lumMod val="50000"/>
                  </a:schemeClr>
                </a:solidFill>
                <a:latin typeface="+mn-lt"/>
              </a:rPr>
            </a:br>
            <a:r>
              <a:rPr lang="en-US" sz="3200" dirty="0">
                <a:solidFill>
                  <a:schemeClr val="bg2">
                    <a:lumMod val="50000"/>
                  </a:schemeClr>
                </a:solidFill>
                <a:latin typeface="+mn-lt"/>
              </a:rPr>
              <a:t>202</a:t>
            </a:r>
            <a:r>
              <a:rPr lang="lt-LT" sz="3200" dirty="0">
                <a:solidFill>
                  <a:schemeClr val="bg2">
                    <a:lumMod val="50000"/>
                  </a:schemeClr>
                </a:solidFill>
                <a:latin typeface="+mn-lt"/>
              </a:rPr>
              <a:t>6</a:t>
            </a:r>
            <a:r>
              <a:rPr lang="en-US" sz="3200" dirty="0">
                <a:solidFill>
                  <a:schemeClr val="bg2">
                    <a:lumMod val="50000"/>
                  </a:schemeClr>
                </a:solidFill>
                <a:latin typeface="+mn-lt"/>
              </a:rPr>
              <a:t>-</a:t>
            </a:r>
            <a:r>
              <a:rPr lang="lt-LT" sz="3200" dirty="0">
                <a:solidFill>
                  <a:schemeClr val="bg2">
                    <a:lumMod val="50000"/>
                  </a:schemeClr>
                </a:solidFill>
                <a:latin typeface="+mn-lt"/>
              </a:rPr>
              <a:t>10</a:t>
            </a:r>
            <a:r>
              <a:rPr lang="en-US" sz="3200" dirty="0">
                <a:solidFill>
                  <a:schemeClr val="bg2">
                    <a:lumMod val="50000"/>
                  </a:schemeClr>
                </a:solidFill>
                <a:latin typeface="+mn-lt"/>
              </a:rPr>
              <a:t>-</a:t>
            </a:r>
            <a:r>
              <a:rPr lang="lt-LT" sz="3200">
                <a:solidFill>
                  <a:schemeClr val="bg2">
                    <a:lumMod val="50000"/>
                  </a:schemeClr>
                </a:solidFill>
                <a:latin typeface="+mn-lt"/>
              </a:rPr>
              <a:t>16</a:t>
            </a:r>
            <a:endParaRPr lang="en-US" sz="3200" dirty="0">
              <a:solidFill>
                <a:schemeClr val="bg2">
                  <a:lumMod val="50000"/>
                </a:schemeClr>
              </a:solidFill>
              <a:latin typeface="+mn-lt"/>
            </a:endParaRPr>
          </a:p>
        </p:txBody>
      </p:sp>
      <p:sp>
        <p:nvSpPr>
          <p:cNvPr id="6" name="Slide Number Placeholder 5"/>
          <p:cNvSpPr>
            <a:spLocks noGrp="1"/>
          </p:cNvSpPr>
          <p:nvPr>
            <p:ph type="sldNum" sz="quarter" idx="4"/>
          </p:nvPr>
        </p:nvSpPr>
        <p:spPr/>
        <p:txBody>
          <a:bodyPr/>
          <a:lstStyle/>
          <a:p>
            <a:fld id="{7A1F4E45-EF02-4A06-BFEF-259828DB6F02}" type="slidenum">
              <a:rPr lang="en-US" smtClean="0"/>
              <a:pPr/>
              <a:t>1</a:t>
            </a:fld>
            <a:endParaRPr lang="en-US" dirty="0"/>
          </a:p>
        </p:txBody>
      </p:sp>
      <p:sp>
        <p:nvSpPr>
          <p:cNvPr id="7" name="Footer Placeholder 6"/>
          <p:cNvSpPr>
            <a:spLocks noGrp="1"/>
          </p:cNvSpPr>
          <p:nvPr>
            <p:ph type="ftr" sz="quarter" idx="3"/>
          </p:nvPr>
        </p:nvSpPr>
        <p:spPr>
          <a:xfrm>
            <a:off x="428596" y="6356350"/>
            <a:ext cx="2271196" cy="365125"/>
          </a:xfrm>
        </p:spPr>
        <p:txBody>
          <a:bodyPr/>
          <a:lstStyle/>
          <a:p>
            <a:r>
              <a:rPr lang="lt-LT" dirty="0"/>
              <a:t>Advokatų</a:t>
            </a:r>
            <a:r>
              <a:rPr lang="en-US" dirty="0"/>
              <a:t> </a:t>
            </a:r>
            <a:r>
              <a:rPr lang="lt-LT" dirty="0"/>
              <a:t>profesinė</a:t>
            </a:r>
            <a:r>
              <a:rPr lang="en-US" dirty="0"/>
              <a:t> </a:t>
            </a:r>
            <a:r>
              <a:rPr lang="lt-LT" dirty="0"/>
              <a:t>bendrija</a:t>
            </a:r>
            <a:r>
              <a:rPr lang="en-US" dirty="0"/>
              <a:t> </a:t>
            </a:r>
            <a:r>
              <a:rPr lang="lt-LT" dirty="0"/>
              <a:t>AVOCAD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1600" dirty="0">
              <a:solidFill>
                <a:schemeClr val="bg2">
                  <a:lumMod val="50000"/>
                </a:schemeClr>
              </a:solidFill>
              <a:latin typeface="+mn-lt"/>
            </a:endParaRPr>
          </a:p>
        </p:txBody>
      </p:sp>
      <p:sp>
        <p:nvSpPr>
          <p:cNvPr id="3" name="Content Placeholder 2"/>
          <p:cNvSpPr>
            <a:spLocks noGrp="1"/>
          </p:cNvSpPr>
          <p:nvPr>
            <p:ph idx="1"/>
          </p:nvPr>
        </p:nvSpPr>
        <p:spPr/>
        <p:txBody>
          <a:bodyPr>
            <a:normAutofit fontScale="85000" lnSpcReduction="10000"/>
          </a:bodyPr>
          <a:lstStyle/>
          <a:p>
            <a:pPr marL="0" indent="0" algn="just">
              <a:buNone/>
            </a:pPr>
            <a:r>
              <a:rPr lang="lt-LT" sz="1800" dirty="0">
                <a:latin typeface="+mn-lt"/>
              </a:rPr>
              <a:t>Akcininko ir vadovo skirtumas yra susijęs su jų atliekamomis funkcijomis. </a:t>
            </a:r>
          </a:p>
          <a:p>
            <a:pPr marL="0" indent="0" algn="just">
              <a:buNone/>
            </a:pPr>
            <a:endParaRPr lang="lt-LT" sz="1800" dirty="0">
              <a:latin typeface="+mn-lt"/>
            </a:endParaRPr>
          </a:p>
          <a:p>
            <a:pPr marL="0" indent="0" algn="just">
              <a:buNone/>
            </a:pPr>
            <a:r>
              <a:rPr lang="lt-LT" sz="1800" dirty="0">
                <a:latin typeface="+mn-lt"/>
              </a:rPr>
              <a:t>Vadovu laikytinas valdymo ar priežiūros organo narys, kurio veikla susijusi su kasdienės juridinio asmens veiklos organizavimu ir tokios veiklos priežiūra. </a:t>
            </a:r>
          </a:p>
          <a:p>
            <a:pPr marL="0" indent="0" algn="just">
              <a:buNone/>
            </a:pPr>
            <a:endParaRPr lang="lt-LT" sz="1800" dirty="0">
              <a:latin typeface="+mn-lt"/>
            </a:endParaRPr>
          </a:p>
          <a:p>
            <a:pPr marL="0" indent="0" algn="just">
              <a:buNone/>
            </a:pPr>
            <a:r>
              <a:rPr lang="lt-LT" sz="1800" dirty="0">
                <a:latin typeface="+mn-lt"/>
              </a:rPr>
              <a:t>Akcininkas yra įmonės kapitalo teikėjas ir bendrovės organo - akcininkų susirinkimo - narys. </a:t>
            </a:r>
          </a:p>
          <a:p>
            <a:pPr marL="0" indent="0" algn="just">
              <a:buNone/>
            </a:pPr>
            <a:endParaRPr lang="en-US" sz="1800" dirty="0">
              <a:latin typeface="+mn-lt"/>
            </a:endParaRPr>
          </a:p>
          <a:p>
            <a:pPr marL="0" indent="0" algn="just">
              <a:buNone/>
            </a:pPr>
            <a:r>
              <a:rPr lang="lt-LT" sz="1800" dirty="0">
                <a:latin typeface="+mn-lt"/>
              </a:rPr>
              <a:t>Civilinės atsakomybė vertinama kiekvienu konkrečiu atveju ir priklauso nuo to ar nurodytas asmuo atliko vadovui ar akcininkui būdingas funkcijas. </a:t>
            </a:r>
            <a:endParaRPr lang="en-US" sz="1800" dirty="0">
              <a:latin typeface="+mn-lt"/>
            </a:endParaRPr>
          </a:p>
          <a:p>
            <a:pPr marL="0" indent="0" algn="just">
              <a:buNone/>
            </a:pPr>
            <a:endParaRPr lang="en-US" sz="18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lt-LT" sz="1800" dirty="0">
                <a:effectLst/>
                <a:latin typeface="Arial" panose="020B0604020202020204" pitchFamily="34" charset="0"/>
                <a:ea typeface="Times New Roman" panose="02020603050405020304" pitchFamily="18" charset="0"/>
                <a:cs typeface="Arial" panose="020B0604020202020204" pitchFamily="34" charset="0"/>
              </a:rPr>
              <a:t>Juridinio asmens dalyvio interesai ne visada privalo sutapti su paties juridinio asmens interesais, todėl dalyvis neturi </a:t>
            </a:r>
            <a:r>
              <a:rPr lang="lt-LT" sz="1800" dirty="0" err="1">
                <a:effectLst/>
                <a:latin typeface="Arial" panose="020B0604020202020204" pitchFamily="34" charset="0"/>
                <a:ea typeface="Times New Roman" panose="02020603050405020304" pitchFamily="18" charset="0"/>
                <a:cs typeface="Arial" panose="020B0604020202020204" pitchFamily="34" charset="0"/>
              </a:rPr>
              <a:t>fiduciarinių</a:t>
            </a:r>
            <a:r>
              <a:rPr lang="lt-LT" sz="1800" dirty="0">
                <a:effectLst/>
                <a:latin typeface="Arial" panose="020B0604020202020204" pitchFamily="34" charset="0"/>
                <a:ea typeface="Times New Roman" panose="02020603050405020304" pitchFamily="18" charset="0"/>
                <a:cs typeface="Arial" panose="020B0604020202020204" pitchFamily="34" charset="0"/>
              </a:rPr>
              <a:t> pareigų bendrovei. Vadovas, priešingai, yra bendrovės valdymo organas ir yra saistomas pareigų, reglamentuotų DK, CK, ABĮ ir kitų įstatymų bei įgyvendinamųjų teisės aktų nuostatų, bendrovės įstatų, pareiginių nuostatų, todėl privalo derinti visų juridinio asmens interesų grupių (akcininkų, darbuotojų, o kai įmonei kyla nemokumo pavojus – ir kreditorių) interesus ir ši jo pareiga neperduodama. </a:t>
            </a:r>
          </a:p>
          <a:p>
            <a:pPr marL="0" indent="0" algn="just">
              <a:buNone/>
            </a:pPr>
            <a:endParaRPr lang="lt-LT" sz="1800" i="1" dirty="0">
              <a:effectLst/>
              <a:latin typeface="Times New Roman" panose="02020603050405020304" pitchFamily="18" charset="0"/>
              <a:ea typeface="Times New Roman" panose="02020603050405020304" pitchFamily="18" charset="0"/>
            </a:endParaRPr>
          </a:p>
          <a:p>
            <a:pPr marL="0" indent="0" algn="just">
              <a:buNone/>
            </a:pPr>
            <a:r>
              <a:rPr lang="lt-LT" sz="1800" i="1" dirty="0">
                <a:effectLst/>
                <a:latin typeface="Times New Roman" panose="02020603050405020304" pitchFamily="18" charset="0"/>
                <a:ea typeface="Times New Roman" panose="02020603050405020304" pitchFamily="18" charset="0"/>
              </a:rPr>
              <a:t>Lietuvos Aukščiausiojo Teismo 2015 m. rugsėjo 22 d. nutartis, priimta civilinėje byloje Nr. 3K-3-470-969/2015</a:t>
            </a:r>
            <a:endParaRPr lang="lt-LT" sz="1800" i="1" dirty="0">
              <a:latin typeface="Arial" panose="020B0604020202020204" pitchFamily="34" charset="0"/>
              <a:cs typeface="Arial" panose="020B0604020202020204" pitchFamily="34" charset="0"/>
            </a:endParaRPr>
          </a:p>
          <a:p>
            <a:pPr marL="0" indent="0" algn="just">
              <a:buNone/>
            </a:pPr>
            <a:endParaRPr lang="en-US" sz="1800" dirty="0">
              <a:latin typeface="+mn-lt"/>
            </a:endParaRPr>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2</a:t>
            </a:fld>
            <a:endParaRPr lang="en-US" dirty="0"/>
          </a:p>
        </p:txBody>
      </p:sp>
    </p:spTree>
    <p:extLst>
      <p:ext uri="{BB962C8B-B14F-4D97-AF65-F5344CB8AC3E}">
        <p14:creationId xmlns:p14="http://schemas.microsoft.com/office/powerpoint/2010/main" val="168164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D924A-0198-4E6E-8FB8-EEC64331C520}"/>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7C2544E6-F503-4A6B-8A38-E3FAA2C697AA}"/>
              </a:ext>
            </a:extLst>
          </p:cNvPr>
          <p:cNvSpPr>
            <a:spLocks noGrp="1"/>
          </p:cNvSpPr>
          <p:nvPr>
            <p:ph idx="1"/>
          </p:nvPr>
        </p:nvSpPr>
        <p:spPr/>
        <p:txBody>
          <a:bodyPr>
            <a:normAutofit/>
          </a:bodyPr>
          <a:lstStyle/>
          <a:p>
            <a:pPr marL="0" indent="0" algn="just">
              <a:buNone/>
            </a:pPr>
            <a:r>
              <a:rPr lang="lt-LT" sz="1800" dirty="0">
                <a:latin typeface="Arial" panose="020B0604020202020204" pitchFamily="34" charset="0"/>
                <a:cs typeface="Arial" panose="020B0604020202020204" pitchFamily="34" charset="0"/>
              </a:rPr>
              <a:t>Administracijos vadovas yra specialus subjektas, kuriam taikomi aukštesni veiklos ir atsakomybės standartai nei eiliniam bendrovės darbuotojui; </a:t>
            </a:r>
          </a:p>
          <a:p>
            <a:pPr marL="0" indent="0" algn="just">
              <a:buNone/>
            </a:pPr>
            <a:endParaRPr lang="lt-LT" sz="1800" dirty="0">
              <a:latin typeface="Arial" panose="020B0604020202020204" pitchFamily="34" charset="0"/>
              <a:cs typeface="Arial" panose="020B0604020202020204" pitchFamily="34" charset="0"/>
            </a:endParaRPr>
          </a:p>
          <a:p>
            <a:pPr marL="0" indent="0" algn="just">
              <a:buNone/>
            </a:pPr>
            <a:r>
              <a:rPr lang="lt-LT" sz="1800" dirty="0">
                <a:latin typeface="Arial" panose="020B0604020202020204" pitchFamily="34" charset="0"/>
                <a:cs typeface="Arial" panose="020B0604020202020204" pitchFamily="34" charset="0"/>
              </a:rPr>
              <a:t>Bendrovę ir administracijos vadovą sieja pasitikėjimo (</a:t>
            </a:r>
            <a:r>
              <a:rPr lang="lt-LT" sz="1800" dirty="0" err="1">
                <a:latin typeface="Arial" panose="020B0604020202020204" pitchFamily="34" charset="0"/>
                <a:cs typeface="Arial" panose="020B0604020202020204" pitchFamily="34" charset="0"/>
              </a:rPr>
              <a:t>fiduciariniai</a:t>
            </a:r>
            <a:r>
              <a:rPr lang="lt-LT" sz="1800" dirty="0">
                <a:latin typeface="Arial" panose="020B0604020202020204" pitchFamily="34" charset="0"/>
                <a:cs typeface="Arial" panose="020B0604020202020204" pitchFamily="34" charset="0"/>
              </a:rPr>
              <a:t>) santykiai; </a:t>
            </a:r>
          </a:p>
          <a:p>
            <a:pPr marL="0" indent="0" algn="just">
              <a:buNone/>
            </a:pPr>
            <a:endParaRPr lang="lt-LT" sz="1800" dirty="0">
              <a:latin typeface="Arial" panose="020B0604020202020204" pitchFamily="34" charset="0"/>
              <a:cs typeface="Arial" panose="020B0604020202020204" pitchFamily="34" charset="0"/>
            </a:endParaRPr>
          </a:p>
          <a:p>
            <a:pPr marL="0" indent="0" algn="just">
              <a:buNone/>
            </a:pPr>
            <a:r>
              <a:rPr lang="lt-LT" sz="1800" dirty="0">
                <a:latin typeface="Arial" panose="020B0604020202020204" pitchFamily="34" charset="0"/>
                <a:cs typeface="Arial" panose="020B0604020202020204" pitchFamily="34" charset="0"/>
              </a:rPr>
              <a:t>Tai reiškia, kad bendrovės administracijos vadovas privalo </a:t>
            </a:r>
            <a:r>
              <a:rPr lang="lt-LT" sz="1800" i="1" dirty="0" err="1">
                <a:latin typeface="Arial" panose="020B0604020202020204" pitchFamily="34" charset="0"/>
                <a:cs typeface="Arial" panose="020B0604020202020204" pitchFamily="34" charset="0"/>
              </a:rPr>
              <a:t>ex</a:t>
            </a:r>
            <a:r>
              <a:rPr lang="lt-LT" sz="1800" i="1" dirty="0">
                <a:latin typeface="Arial" panose="020B0604020202020204" pitchFamily="34" charset="0"/>
                <a:cs typeface="Arial" panose="020B0604020202020204" pitchFamily="34" charset="0"/>
              </a:rPr>
              <a:t> </a:t>
            </a:r>
            <a:r>
              <a:rPr lang="lt-LT" sz="1800" i="1" dirty="0" err="1">
                <a:latin typeface="Arial" panose="020B0604020202020204" pitchFamily="34" charset="0"/>
                <a:cs typeface="Arial" panose="020B0604020202020204" pitchFamily="34" charset="0"/>
              </a:rPr>
              <a:t>officio</a:t>
            </a:r>
            <a:r>
              <a:rPr lang="lt-LT" sz="1800" i="1" dirty="0">
                <a:latin typeface="Arial" panose="020B0604020202020204" pitchFamily="34" charset="0"/>
                <a:cs typeface="Arial" panose="020B0604020202020204" pitchFamily="34" charset="0"/>
              </a:rPr>
              <a:t> </a:t>
            </a:r>
            <a:r>
              <a:rPr lang="lt-LT" sz="1800" dirty="0">
                <a:latin typeface="Arial" panose="020B0604020202020204" pitchFamily="34" charset="0"/>
                <a:cs typeface="Arial" panose="020B0604020202020204" pitchFamily="34" charset="0"/>
              </a:rPr>
              <a:t>veikti išimtinai įmonės interesais; administracijos vadovui keliama lojalumo pareiga (</a:t>
            </a:r>
            <a:r>
              <a:rPr lang="lt-LT" sz="1800" i="1" dirty="0" err="1">
                <a:latin typeface="Arial" panose="020B0604020202020204" pitchFamily="34" charset="0"/>
                <a:cs typeface="Arial" panose="020B0604020202020204" pitchFamily="34" charset="0"/>
              </a:rPr>
              <a:t>duty</a:t>
            </a:r>
            <a:r>
              <a:rPr lang="lt-LT" sz="1800" i="1" dirty="0">
                <a:latin typeface="Arial" panose="020B0604020202020204" pitchFamily="34" charset="0"/>
                <a:cs typeface="Arial" panose="020B0604020202020204" pitchFamily="34" charset="0"/>
              </a:rPr>
              <a:t> </a:t>
            </a:r>
            <a:r>
              <a:rPr lang="lt-LT" sz="1800" i="1" dirty="0" err="1">
                <a:latin typeface="Arial" panose="020B0604020202020204" pitchFamily="34" charset="0"/>
                <a:cs typeface="Arial" panose="020B0604020202020204" pitchFamily="34" charset="0"/>
              </a:rPr>
              <a:t>of</a:t>
            </a:r>
            <a:r>
              <a:rPr lang="lt-LT" sz="1800" i="1" dirty="0">
                <a:latin typeface="Arial" panose="020B0604020202020204" pitchFamily="34" charset="0"/>
                <a:cs typeface="Arial" panose="020B0604020202020204" pitchFamily="34" charset="0"/>
              </a:rPr>
              <a:t> </a:t>
            </a:r>
            <a:r>
              <a:rPr lang="lt-LT" sz="1800" i="1" dirty="0" err="1">
                <a:latin typeface="Arial" panose="020B0604020202020204" pitchFamily="34" charset="0"/>
                <a:cs typeface="Arial" panose="020B0604020202020204" pitchFamily="34" charset="0"/>
              </a:rPr>
              <a:t>loyalty</a:t>
            </a:r>
            <a:r>
              <a:rPr lang="lt-LT" sz="1800" dirty="0">
                <a:latin typeface="Arial" panose="020B0604020202020204" pitchFamily="34" charset="0"/>
                <a:cs typeface="Arial" panose="020B0604020202020204" pitchFamily="34" charset="0"/>
              </a:rPr>
              <a:t>); </a:t>
            </a:r>
          </a:p>
          <a:p>
            <a:pPr marL="0" indent="0" algn="just">
              <a:buNone/>
            </a:pPr>
            <a:endParaRPr lang="lt-LT" sz="1800" dirty="0">
              <a:latin typeface="Arial" panose="020B0604020202020204" pitchFamily="34" charset="0"/>
              <a:cs typeface="Arial" panose="020B0604020202020204" pitchFamily="34" charset="0"/>
            </a:endParaRPr>
          </a:p>
          <a:p>
            <a:pPr marL="0" indent="0" algn="just">
              <a:buNone/>
            </a:pPr>
            <a:r>
              <a:rPr lang="lt-LT" sz="1800" dirty="0">
                <a:latin typeface="Arial" panose="020B0604020202020204" pitchFamily="34" charset="0"/>
                <a:cs typeface="Arial" panose="020B0604020202020204" pitchFamily="34" charset="0"/>
              </a:rPr>
              <a:t>Bendrovės vadovas atstovauja bendrovei, atsako už įmonės kasdienės veiklos organizavimą; jis turi veikti rūpestingai, sąžiningai, atidžiai, kvalifikuotai bei daryti viską, kas nuo jo priklauso, kad jo vadovaujama bendrovė veiktų pagal įstatymus ir kitus teisės aktus.</a:t>
            </a:r>
            <a:endParaRPr lang="en-US" sz="1800" dirty="0">
              <a:latin typeface="Arial" panose="020B0604020202020204" pitchFamily="34" charset="0"/>
              <a:cs typeface="Arial" panose="020B0604020202020204" pitchFamily="34" charset="0"/>
            </a:endParaRPr>
          </a:p>
          <a:p>
            <a:pPr marL="0" indent="0">
              <a:buNone/>
            </a:pPr>
            <a:endParaRPr lang="lt-LT" dirty="0"/>
          </a:p>
        </p:txBody>
      </p:sp>
      <p:sp>
        <p:nvSpPr>
          <p:cNvPr id="4" name="Footer Placeholder 3">
            <a:extLst>
              <a:ext uri="{FF2B5EF4-FFF2-40B4-BE49-F238E27FC236}">
                <a16:creationId xmlns:a16="http://schemas.microsoft.com/office/drawing/2014/main" id="{FE99735A-B013-4B83-AA31-950926654E1D}"/>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F6F5BF9B-60D3-4EDC-86A1-334E3E95D783}"/>
              </a:ext>
            </a:extLst>
          </p:cNvPr>
          <p:cNvSpPr>
            <a:spLocks noGrp="1"/>
          </p:cNvSpPr>
          <p:nvPr>
            <p:ph type="sldNum" sz="quarter" idx="4"/>
          </p:nvPr>
        </p:nvSpPr>
        <p:spPr/>
        <p:txBody>
          <a:bodyPr/>
          <a:lstStyle/>
          <a:p>
            <a:fld id="{7A1F4E45-EF02-4A06-BFEF-259828DB6F02}" type="slidenum">
              <a:rPr lang="en-US" smtClean="0"/>
              <a:pPr/>
              <a:t>3</a:t>
            </a:fld>
            <a:endParaRPr lang="en-US" dirty="0"/>
          </a:p>
        </p:txBody>
      </p:sp>
    </p:spTree>
    <p:extLst>
      <p:ext uri="{BB962C8B-B14F-4D97-AF65-F5344CB8AC3E}">
        <p14:creationId xmlns:p14="http://schemas.microsoft.com/office/powerpoint/2010/main" val="3833789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D7119-A41D-ED28-D76C-7B55DC285E48}"/>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15899E20-A545-09FC-665B-7DE02B34B1E1}"/>
              </a:ext>
            </a:extLst>
          </p:cNvPr>
          <p:cNvSpPr>
            <a:spLocks noGrp="1"/>
          </p:cNvSpPr>
          <p:nvPr>
            <p:ph idx="1"/>
          </p:nvPr>
        </p:nvSpPr>
        <p:spPr/>
        <p:txBody>
          <a:bodyPr>
            <a:normAutofit/>
          </a:bodyPr>
          <a:lstStyle/>
          <a:p>
            <a:pPr marL="0" indent="0" algn="just">
              <a:buNone/>
            </a:pPr>
            <a:r>
              <a:rPr lang="lt-LT" sz="1800" dirty="0">
                <a:latin typeface="Arial" panose="020B0604020202020204" pitchFamily="34" charset="0"/>
              </a:rPr>
              <a:t>VADOVAS:</a:t>
            </a:r>
          </a:p>
          <a:p>
            <a:pPr algn="just">
              <a:buFont typeface="Arial" panose="020B0604020202020204" pitchFamily="34" charset="0"/>
              <a:buChar char="•"/>
            </a:pPr>
            <a:r>
              <a:rPr lang="lt-LT" sz="1800" b="0" i="0" dirty="0">
                <a:effectLst/>
                <a:latin typeface="Arial" panose="020B0604020202020204" pitchFamily="34" charset="0"/>
              </a:rPr>
              <a:t>organizuoja kasdieninę bendrovės veiklą</a:t>
            </a:r>
            <a:r>
              <a:rPr lang="lt-LT" sz="1800" dirty="0">
                <a:latin typeface="Arial" panose="020B0604020202020204" pitchFamily="34" charset="0"/>
              </a:rPr>
              <a:t>;</a:t>
            </a:r>
          </a:p>
          <a:p>
            <a:pPr algn="just">
              <a:buFont typeface="Arial" panose="020B0604020202020204" pitchFamily="34" charset="0"/>
              <a:buChar char="•"/>
            </a:pPr>
            <a:endParaRPr lang="lt-LT" sz="1800" dirty="0">
              <a:latin typeface="Arial" panose="020B0604020202020204" pitchFamily="34" charset="0"/>
            </a:endParaRPr>
          </a:p>
          <a:p>
            <a:pPr algn="just">
              <a:buFont typeface="Arial" panose="020B0604020202020204" pitchFamily="34" charset="0"/>
              <a:buChar char="•"/>
            </a:pPr>
            <a:r>
              <a:rPr lang="lt-LT" sz="1800" b="0" i="0" dirty="0">
                <a:effectLst/>
                <a:latin typeface="Arial" panose="020B0604020202020204" pitchFamily="34" charset="0"/>
              </a:rPr>
              <a:t>priima į darbą ir atleidžia darbuotojus</a:t>
            </a:r>
            <a:r>
              <a:rPr lang="lt-LT" sz="1800" dirty="0">
                <a:latin typeface="Arial" panose="020B0604020202020204" pitchFamily="34" charset="0"/>
              </a:rPr>
              <a:t>, </a:t>
            </a:r>
            <a:r>
              <a:rPr lang="lt-LT" sz="1800" b="0" i="0" dirty="0">
                <a:effectLst/>
                <a:latin typeface="Arial" panose="020B0604020202020204" pitchFamily="34" charset="0"/>
              </a:rPr>
              <a:t>sudaro ir nutraukia su jais darbo sutartis, skatina juos ir skiria nuobaudas. </a:t>
            </a:r>
          </a:p>
          <a:p>
            <a:pPr algn="just">
              <a:buFont typeface="Arial" panose="020B0604020202020204" pitchFamily="34" charset="0"/>
              <a:buChar char="•"/>
            </a:pPr>
            <a:endParaRPr lang="lt-LT" sz="1800" b="0" i="0" dirty="0">
              <a:effectLst/>
              <a:latin typeface="Arial" panose="020B0604020202020204" pitchFamily="34" charset="0"/>
            </a:endParaRPr>
          </a:p>
          <a:p>
            <a:pPr algn="just">
              <a:buFont typeface="Arial" panose="020B0604020202020204" pitchFamily="34" charset="0"/>
              <a:buChar char="•"/>
            </a:pPr>
            <a:r>
              <a:rPr lang="lt-LT" sz="1800" b="0" i="0" dirty="0">
                <a:effectLst/>
                <a:latin typeface="Arial" panose="020B0604020202020204" pitchFamily="34" charset="0"/>
              </a:rPr>
              <a:t>veikia bendrovės vardu, turi teisę sudaryti sandorius</a:t>
            </a:r>
            <a:r>
              <a:rPr lang="lt-LT" sz="1800" dirty="0">
                <a:latin typeface="Arial" panose="020B0604020202020204" pitchFamily="34" charset="0"/>
              </a:rPr>
              <a:t> (</a:t>
            </a:r>
            <a:r>
              <a:rPr lang="lt-LT" sz="1800" b="0" i="1" dirty="0">
                <a:effectLst/>
                <a:latin typeface="Arial" panose="020B0604020202020204" pitchFamily="34" charset="0"/>
              </a:rPr>
              <a:t>išskyrus atvejus, kai bendrovės įstatuose nustatytas kiekybinis atstovavimas bendrovei</a:t>
            </a:r>
            <a:r>
              <a:rPr lang="lt-LT" sz="1800" b="0" i="0" dirty="0">
                <a:effectLst/>
                <a:latin typeface="Arial" panose="020B0604020202020204" pitchFamily="34" charset="0"/>
              </a:rPr>
              <a:t>). </a:t>
            </a:r>
          </a:p>
          <a:p>
            <a:pPr algn="just">
              <a:buFont typeface="Arial" panose="020B0604020202020204" pitchFamily="34" charset="0"/>
              <a:buChar char="•"/>
            </a:pPr>
            <a:endParaRPr lang="lt-LT" sz="1800" b="0" i="0" dirty="0">
              <a:effectLst/>
              <a:latin typeface="Arial" panose="020B0604020202020204" pitchFamily="34" charset="0"/>
            </a:endParaRPr>
          </a:p>
          <a:p>
            <a:pPr algn="just">
              <a:buFont typeface="Arial" panose="020B0604020202020204" pitchFamily="34" charset="0"/>
              <a:buChar char="•"/>
            </a:pPr>
            <a:r>
              <a:rPr lang="lt-LT" sz="1800" b="0" i="0" dirty="0">
                <a:effectLst/>
                <a:latin typeface="Arial" panose="020B0604020202020204" pitchFamily="34" charset="0"/>
              </a:rPr>
              <a:t>atsako už bendrovės veiklos organizavimą ir jos tikslų įgyvendinimą.</a:t>
            </a:r>
            <a:endParaRPr lang="lt-LT" sz="1800" dirty="0"/>
          </a:p>
        </p:txBody>
      </p:sp>
      <p:sp>
        <p:nvSpPr>
          <p:cNvPr id="4" name="Footer Placeholder 3">
            <a:extLst>
              <a:ext uri="{FF2B5EF4-FFF2-40B4-BE49-F238E27FC236}">
                <a16:creationId xmlns:a16="http://schemas.microsoft.com/office/drawing/2014/main" id="{F329C457-2E65-43FE-6F12-B0513DBA4547}"/>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CDB834F8-FF44-BCA6-B5AB-143D599DD2AE}"/>
              </a:ext>
            </a:extLst>
          </p:cNvPr>
          <p:cNvSpPr>
            <a:spLocks noGrp="1"/>
          </p:cNvSpPr>
          <p:nvPr>
            <p:ph type="sldNum" sz="quarter" idx="4"/>
          </p:nvPr>
        </p:nvSpPr>
        <p:spPr/>
        <p:txBody>
          <a:bodyPr/>
          <a:lstStyle/>
          <a:p>
            <a:fld id="{7A1F4E45-EF02-4A06-BFEF-259828DB6F02}" type="slidenum">
              <a:rPr lang="en-US" smtClean="0"/>
              <a:pPr/>
              <a:t>4</a:t>
            </a:fld>
            <a:endParaRPr lang="en-US" dirty="0"/>
          </a:p>
        </p:txBody>
      </p:sp>
    </p:spTree>
    <p:extLst>
      <p:ext uri="{BB962C8B-B14F-4D97-AF65-F5344CB8AC3E}">
        <p14:creationId xmlns:p14="http://schemas.microsoft.com/office/powerpoint/2010/main" val="873002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A98CB-CFEA-6A49-7EE0-059637656DA6}"/>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0B5BAE4B-DE18-1033-8190-6C6AB923F454}"/>
              </a:ext>
            </a:extLst>
          </p:cNvPr>
          <p:cNvSpPr>
            <a:spLocks noGrp="1"/>
          </p:cNvSpPr>
          <p:nvPr>
            <p:ph idx="1"/>
          </p:nvPr>
        </p:nvSpPr>
        <p:spPr/>
        <p:txBody>
          <a:bodyPr>
            <a:normAutofit fontScale="47500" lnSpcReduction="20000"/>
          </a:bodyPr>
          <a:lstStyle/>
          <a:p>
            <a:pPr marL="0" indent="0" algn="just">
              <a:buNone/>
            </a:pPr>
            <a:r>
              <a:rPr lang="lt-LT" b="0" i="0" dirty="0">
                <a:effectLst/>
                <a:latin typeface="Arial" panose="020B0604020202020204" pitchFamily="34" charset="0"/>
              </a:rPr>
              <a:t>Vadovas turi ne tik užtikrinti, kad jo valdoma bendrovė tinkamai vykdytų kasdienes funkcijas bei vykdyti </a:t>
            </a:r>
            <a:r>
              <a:rPr lang="lt-LT" b="0" i="0" dirty="0" err="1">
                <a:effectLst/>
                <a:latin typeface="Arial" panose="020B0604020202020204" pitchFamily="34" charset="0"/>
              </a:rPr>
              <a:t>fiduciarines</a:t>
            </a:r>
            <a:r>
              <a:rPr lang="lt-LT" b="0" i="0" dirty="0">
                <a:effectLst/>
                <a:latin typeface="Arial" panose="020B0604020202020204" pitchFamily="34" charset="0"/>
              </a:rPr>
              <a:t> (lojalumo ir rūpestingumo) pareigas:</a:t>
            </a:r>
          </a:p>
          <a:p>
            <a:pPr marL="0" indent="0" algn="just">
              <a:buNone/>
            </a:pPr>
            <a:endParaRPr lang="lt-LT" b="0" i="0" dirty="0">
              <a:effectLst/>
              <a:latin typeface="Arial" panose="020B0604020202020204" pitchFamily="34" charset="0"/>
            </a:endParaRPr>
          </a:p>
          <a:p>
            <a:pPr algn="just">
              <a:buFont typeface="Arial" panose="020B0604020202020204" pitchFamily="34" charset="0"/>
              <a:buChar char="•"/>
            </a:pPr>
            <a:r>
              <a:rPr lang="lt-LT" b="0" i="0" dirty="0">
                <a:effectLst/>
                <a:latin typeface="Arial" panose="020B0604020202020204" pitchFamily="34" charset="0"/>
              </a:rPr>
              <a:t>veikti sąžiningai ir protingai juridinio asmens ir kitų juridinio asmens organų narių atžvilgiu</a:t>
            </a:r>
            <a:r>
              <a:rPr lang="lt-LT" dirty="0">
                <a:latin typeface="Arial" panose="020B0604020202020204" pitchFamily="34" charset="0"/>
              </a:rPr>
              <a:t>;</a:t>
            </a:r>
          </a:p>
          <a:p>
            <a:pPr algn="just">
              <a:buFont typeface="Arial" panose="020B0604020202020204" pitchFamily="34" charset="0"/>
              <a:buChar char="•"/>
            </a:pPr>
            <a:endParaRPr lang="lt-LT" dirty="0">
              <a:latin typeface="Arial" panose="020B0604020202020204" pitchFamily="34" charset="0"/>
            </a:endParaRPr>
          </a:p>
          <a:p>
            <a:pPr algn="just">
              <a:buFont typeface="Arial" panose="020B0604020202020204" pitchFamily="34" charset="0"/>
              <a:buChar char="•"/>
            </a:pPr>
            <a:r>
              <a:rPr lang="lt-LT" b="0" i="0" dirty="0">
                <a:effectLst/>
                <a:latin typeface="Arial" panose="020B0604020202020204" pitchFamily="34" charset="0"/>
              </a:rPr>
              <a:t>būti lojalus bendrovei ir laikytis konfidencialumo</a:t>
            </a:r>
            <a:r>
              <a:rPr lang="lt-LT" dirty="0">
                <a:latin typeface="Arial" panose="020B0604020202020204" pitchFamily="34" charset="0"/>
              </a:rPr>
              <a:t>;</a:t>
            </a:r>
          </a:p>
          <a:p>
            <a:pPr algn="just">
              <a:buFont typeface="Arial" panose="020B0604020202020204" pitchFamily="34" charset="0"/>
              <a:buChar char="•"/>
            </a:pPr>
            <a:endParaRPr lang="lt-LT" dirty="0">
              <a:latin typeface="Arial" panose="020B0604020202020204" pitchFamily="34" charset="0"/>
            </a:endParaRPr>
          </a:p>
          <a:p>
            <a:pPr algn="just">
              <a:buFont typeface="Arial" panose="020B0604020202020204" pitchFamily="34" charset="0"/>
              <a:buChar char="•"/>
            </a:pPr>
            <a:r>
              <a:rPr lang="lt-LT" b="0" i="0" dirty="0">
                <a:effectLst/>
                <a:latin typeface="Arial" panose="020B0604020202020204" pitchFamily="34" charset="0"/>
              </a:rPr>
              <a:t>vengti situacijos, kai jo asmeniniai interesai prieštarauja ar gali prieštarauti juridinio asmens interesams</a:t>
            </a:r>
            <a:r>
              <a:rPr lang="lt-LT" dirty="0">
                <a:latin typeface="Arial" panose="020B0604020202020204" pitchFamily="34" charset="0"/>
              </a:rPr>
              <a:t>;</a:t>
            </a:r>
          </a:p>
          <a:p>
            <a:pPr algn="just">
              <a:buFont typeface="Arial" panose="020B0604020202020204" pitchFamily="34" charset="0"/>
              <a:buChar char="•"/>
            </a:pPr>
            <a:endParaRPr lang="lt-LT" dirty="0">
              <a:latin typeface="Arial" panose="020B0604020202020204" pitchFamily="34" charset="0"/>
            </a:endParaRPr>
          </a:p>
          <a:p>
            <a:pPr algn="just">
              <a:buFont typeface="Arial" panose="020B0604020202020204" pitchFamily="34" charset="0"/>
              <a:buChar char="•"/>
            </a:pPr>
            <a:r>
              <a:rPr lang="lt-LT" b="0" i="0" dirty="0">
                <a:effectLst/>
                <a:latin typeface="Arial" panose="020B0604020202020204" pitchFamily="34" charset="0"/>
              </a:rPr>
              <a:t>nepainioti juridinio asmens turto su savo turtu</a:t>
            </a:r>
            <a:r>
              <a:rPr lang="lt-LT" dirty="0">
                <a:latin typeface="Arial" panose="020B0604020202020204" pitchFamily="34" charset="0"/>
              </a:rPr>
              <a:t> </a:t>
            </a:r>
            <a:r>
              <a:rPr lang="lt-LT" b="0" i="0" dirty="0">
                <a:effectLst/>
                <a:latin typeface="Arial" panose="020B0604020202020204" pitchFamily="34" charset="0"/>
              </a:rPr>
              <a:t>nenaudoti jo ar informacijos, kurią jis gauna būdamas juridinio asmens organo nariu, asmeninei naudai ar naudai trečiajam asmeniui gauti be juridinio asmens dalyvių sutikimo ir kt. </a:t>
            </a:r>
          </a:p>
          <a:p>
            <a:pPr marL="0" indent="0" algn="just">
              <a:buNone/>
            </a:pPr>
            <a:endParaRPr lang="lt-LT" dirty="0">
              <a:latin typeface="Arial" panose="020B0604020202020204" pitchFamily="34" charset="0"/>
            </a:endParaRPr>
          </a:p>
          <a:p>
            <a:pPr marL="0" indent="0" algn="just">
              <a:buNone/>
            </a:pPr>
            <a:r>
              <a:rPr lang="lt-LT" dirty="0">
                <a:latin typeface="Arial" panose="020B0604020202020204" pitchFamily="34" charset="0"/>
              </a:rPr>
              <a:t>V</a:t>
            </a:r>
            <a:r>
              <a:rPr lang="lt-LT" b="0" i="0" dirty="0">
                <a:effectLst/>
                <a:latin typeface="Arial" panose="020B0604020202020204" pitchFamily="34" charset="0"/>
              </a:rPr>
              <a:t>adovo pareiga veikti išimtinai bendrovės interesais.</a:t>
            </a:r>
          </a:p>
          <a:p>
            <a:pPr marL="0" indent="0" algn="just">
              <a:buNone/>
            </a:pPr>
            <a:endParaRPr lang="lt-LT" dirty="0">
              <a:latin typeface="Arial" panose="020B0604020202020204" pitchFamily="34" charset="0"/>
            </a:endParaRPr>
          </a:p>
          <a:p>
            <a:pPr marL="0" indent="0" algn="just">
              <a:buNone/>
            </a:pPr>
            <a:r>
              <a:rPr lang="lt-LT" dirty="0">
                <a:latin typeface="+mn-lt"/>
                <a:cs typeface="Arial" pitchFamily="34" charset="0"/>
              </a:rPr>
              <a:t>V</a:t>
            </a:r>
            <a:r>
              <a:rPr lang="lt-LT" sz="3200" dirty="0">
                <a:latin typeface="+mn-lt"/>
                <a:cs typeface="Arial" pitchFamily="34" charset="0"/>
              </a:rPr>
              <a:t>adovas savo veikloje turi atitikti objektyvius rūpestingo ir kvalifikuoto verslininko kriterijus, taikomas rūpestingo, apdairaus, protingo vadovo elgesio matas (</a:t>
            </a:r>
            <a:r>
              <a:rPr lang="lt-LT" sz="3200" dirty="0">
                <a:solidFill>
                  <a:srgbClr val="FF0000"/>
                </a:solidFill>
                <a:latin typeface="+mn-lt"/>
                <a:cs typeface="Arial" pitchFamily="34" charset="0"/>
              </a:rPr>
              <a:t>rūpestingumo pareiga</a:t>
            </a:r>
            <a:r>
              <a:rPr lang="lt-LT" sz="3200" dirty="0">
                <a:latin typeface="+mn-lt"/>
                <a:cs typeface="Arial" pitchFamily="34" charset="0"/>
              </a:rPr>
              <a:t>)</a:t>
            </a:r>
            <a:endParaRPr lang="lt-LT" dirty="0"/>
          </a:p>
        </p:txBody>
      </p:sp>
      <p:sp>
        <p:nvSpPr>
          <p:cNvPr id="4" name="Footer Placeholder 3">
            <a:extLst>
              <a:ext uri="{FF2B5EF4-FFF2-40B4-BE49-F238E27FC236}">
                <a16:creationId xmlns:a16="http://schemas.microsoft.com/office/drawing/2014/main" id="{1B58A754-FD01-47BE-DADE-D3EFCA6855E6}"/>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3E9B8ECB-3ABA-4998-C823-A6E6DC99EAB2}"/>
              </a:ext>
            </a:extLst>
          </p:cNvPr>
          <p:cNvSpPr>
            <a:spLocks noGrp="1"/>
          </p:cNvSpPr>
          <p:nvPr>
            <p:ph type="sldNum" sz="quarter" idx="4"/>
          </p:nvPr>
        </p:nvSpPr>
        <p:spPr/>
        <p:txBody>
          <a:bodyPr/>
          <a:lstStyle/>
          <a:p>
            <a:fld id="{7A1F4E45-EF02-4A06-BFEF-259828DB6F02}" type="slidenum">
              <a:rPr lang="en-US" smtClean="0"/>
              <a:pPr/>
              <a:t>5</a:t>
            </a:fld>
            <a:endParaRPr lang="en-US" dirty="0"/>
          </a:p>
        </p:txBody>
      </p:sp>
    </p:spTree>
    <p:extLst>
      <p:ext uri="{BB962C8B-B14F-4D97-AF65-F5344CB8AC3E}">
        <p14:creationId xmlns:p14="http://schemas.microsoft.com/office/powerpoint/2010/main" val="994635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sz="1600" dirty="0">
                <a:solidFill>
                  <a:schemeClr val="bg2">
                    <a:lumMod val="50000"/>
                  </a:schemeClr>
                </a:solidFill>
                <a:latin typeface="+mn-lt"/>
              </a:rPr>
              <a:t>NETINKAMO VADOVAVIMO POŽYMIAI</a:t>
            </a:r>
            <a:endParaRPr lang="en-US" sz="1600" dirty="0">
              <a:solidFill>
                <a:schemeClr val="bg2">
                  <a:lumMod val="50000"/>
                </a:schemeClr>
              </a:solidFill>
              <a:latin typeface="+mn-lt"/>
            </a:endParaRPr>
          </a:p>
        </p:txBody>
      </p:sp>
      <p:sp>
        <p:nvSpPr>
          <p:cNvPr id="9" name="Content Placeholder 8"/>
          <p:cNvSpPr>
            <a:spLocks noGrp="1"/>
          </p:cNvSpPr>
          <p:nvPr>
            <p:ph idx="1"/>
          </p:nvPr>
        </p:nvSpPr>
        <p:spPr/>
        <p:txBody>
          <a:bodyPr>
            <a:normAutofit/>
          </a:bodyPr>
          <a:lstStyle/>
          <a:p>
            <a:pPr marL="457200" indent="-457200" algn="just">
              <a:buAutoNum type="arabicPeriod"/>
            </a:pPr>
            <a:r>
              <a:rPr lang="lt-LT" sz="2000" dirty="0">
                <a:latin typeface="+mn-lt"/>
              </a:rPr>
              <a:t>Netinkamai užtikrinamas bendrovės apskaitos ir atskaitomybės tvarkymas;</a:t>
            </a:r>
            <a:endParaRPr lang="en-US" sz="2000" dirty="0">
              <a:latin typeface="+mn-lt"/>
            </a:endParaRPr>
          </a:p>
          <a:p>
            <a:pPr marL="457200" indent="-457200" algn="just">
              <a:buAutoNum type="arabicPeriod"/>
            </a:pPr>
            <a:r>
              <a:rPr lang="lt-LT" sz="2000" dirty="0">
                <a:latin typeface="+mn-lt"/>
              </a:rPr>
              <a:t>Nesilaikoma pagrindinių verslo administravimo taisyklių;</a:t>
            </a:r>
            <a:endParaRPr lang="en-US" sz="2000" dirty="0">
              <a:latin typeface="+mn-lt"/>
            </a:endParaRPr>
          </a:p>
          <a:p>
            <a:pPr marL="457200" indent="-457200" algn="just">
              <a:buAutoNum type="arabicPeriod"/>
            </a:pPr>
            <a:r>
              <a:rPr lang="lt-LT" sz="2000" dirty="0">
                <a:latin typeface="+mn-lt"/>
              </a:rPr>
              <a:t>Prisiimant įsipareigojimus tinkamai neįvertinamos bendrovės finansinės/ekonominės galimybės; </a:t>
            </a:r>
            <a:endParaRPr lang="en-US" sz="2000" dirty="0">
              <a:latin typeface="+mn-lt"/>
            </a:endParaRPr>
          </a:p>
          <a:p>
            <a:pPr marL="457200" indent="-457200" algn="just">
              <a:buAutoNum type="arabicPeriod"/>
            </a:pPr>
            <a:r>
              <a:rPr lang="lt-LT" sz="2000" dirty="0">
                <a:latin typeface="+mn-lt"/>
              </a:rPr>
              <a:t>Akcininkų (turtinių ir neturtinių) teisių pažeidimai ir/ar jų netinkamas užtikrinimas;</a:t>
            </a:r>
            <a:endParaRPr lang="en-US" sz="2000" dirty="0">
              <a:latin typeface="+mn-lt"/>
            </a:endParaRPr>
          </a:p>
          <a:p>
            <a:pPr marL="457200" indent="-457200" algn="just">
              <a:buAutoNum type="arabicPeriod"/>
            </a:pPr>
            <a:r>
              <a:rPr lang="lt-LT" sz="2000" dirty="0">
                <a:latin typeface="+mn-lt"/>
              </a:rPr>
              <a:t>Tyčinis </a:t>
            </a:r>
            <a:r>
              <a:rPr lang="lt-LT" sz="2000" dirty="0" err="1">
                <a:latin typeface="+mn-lt"/>
              </a:rPr>
              <a:t>nusik</a:t>
            </a:r>
            <a:r>
              <a:rPr lang="en-US" sz="2000" dirty="0">
                <a:latin typeface="+mn-lt"/>
              </a:rPr>
              <a:t>al</a:t>
            </a:r>
            <a:r>
              <a:rPr lang="lt-LT" sz="2000" dirty="0" err="1">
                <a:latin typeface="+mn-lt"/>
              </a:rPr>
              <a:t>stam</a:t>
            </a:r>
            <a:r>
              <a:rPr lang="en-US" sz="2000" dirty="0">
                <a:latin typeface="+mn-lt"/>
              </a:rPr>
              <a:t>a</a:t>
            </a:r>
            <a:r>
              <a:rPr lang="lt-LT" sz="2000" dirty="0">
                <a:latin typeface="+mn-lt"/>
              </a:rPr>
              <a:t>s veikimas bendrovės, dalyvių ir/ar kreditorių atžvilgiu.</a:t>
            </a:r>
          </a:p>
          <a:p>
            <a:pPr marL="457200" indent="-457200" algn="just">
              <a:buFont typeface="Aller" pitchFamily="2" charset="0"/>
              <a:buAutoNum type="arabicPeriod"/>
            </a:pPr>
            <a:r>
              <a:rPr lang="lt-LT" sz="2000" dirty="0">
                <a:latin typeface="+mn-lt"/>
              </a:rPr>
              <a:t>Veikla neatitinka protingos verslo rizikos ir gerų verslo standartų.</a:t>
            </a:r>
            <a:endParaRPr lang="en-US" sz="2000" dirty="0">
              <a:latin typeface="+mn-lt"/>
            </a:endParaRPr>
          </a:p>
        </p:txBody>
      </p:sp>
      <p:sp>
        <p:nvSpPr>
          <p:cNvPr id="2" name="Footer Placeholder 1"/>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3" name="Slide Number Placeholder 2"/>
          <p:cNvSpPr>
            <a:spLocks noGrp="1"/>
          </p:cNvSpPr>
          <p:nvPr>
            <p:ph type="sldNum" sz="quarter" idx="4"/>
          </p:nvPr>
        </p:nvSpPr>
        <p:spPr/>
        <p:txBody>
          <a:bodyPr/>
          <a:lstStyle/>
          <a:p>
            <a:fld id="{7A1F4E45-EF02-4A06-BFEF-259828DB6F02}" type="slidenum">
              <a:rPr lang="en-US" smtClean="0"/>
              <a:pPr/>
              <a:t>6</a:t>
            </a:fld>
            <a:endParaRPr lang="en-US" dirty="0"/>
          </a:p>
        </p:txBody>
      </p:sp>
    </p:spTree>
    <p:extLst>
      <p:ext uri="{BB962C8B-B14F-4D97-AF65-F5344CB8AC3E}">
        <p14:creationId xmlns:p14="http://schemas.microsoft.com/office/powerpoint/2010/main" val="2888194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52282-14F5-4549-A596-7AD9DEE15EF1}"/>
              </a:ext>
            </a:extLst>
          </p:cNvPr>
          <p:cNvSpPr>
            <a:spLocks noGrp="1"/>
          </p:cNvSpPr>
          <p:nvPr>
            <p:ph type="title"/>
          </p:nvPr>
        </p:nvSpPr>
        <p:spPr/>
        <p:txBody>
          <a:bodyPr/>
          <a:lstStyle/>
          <a:p>
            <a:r>
              <a:rPr lang="en-US" sz="1600" dirty="0">
                <a:solidFill>
                  <a:schemeClr val="bg2">
                    <a:lumMod val="50000"/>
                  </a:schemeClr>
                </a:solidFill>
                <a:latin typeface="Arial" panose="020B0604020202020204" pitchFamily="34" charset="0"/>
                <a:cs typeface="Arial" panose="020B0604020202020204" pitchFamily="34" charset="0"/>
              </a:rPr>
              <a:t>FILIALO VADOVO ATSAKOMYB</a:t>
            </a:r>
            <a:r>
              <a:rPr lang="lt-LT" sz="1600" dirty="0">
                <a:solidFill>
                  <a:schemeClr val="bg2">
                    <a:lumMod val="50000"/>
                  </a:schemeClr>
                </a:solidFill>
                <a:latin typeface="Arial" panose="020B0604020202020204" pitchFamily="34" charset="0"/>
                <a:cs typeface="Arial" panose="020B0604020202020204" pitchFamily="34" charset="0"/>
              </a:rPr>
              <a:t>Ė</a:t>
            </a:r>
          </a:p>
        </p:txBody>
      </p:sp>
      <p:sp>
        <p:nvSpPr>
          <p:cNvPr id="3" name="Content Placeholder 2">
            <a:extLst>
              <a:ext uri="{FF2B5EF4-FFF2-40B4-BE49-F238E27FC236}">
                <a16:creationId xmlns:a16="http://schemas.microsoft.com/office/drawing/2014/main" id="{D113C19F-4C3E-41AE-93B3-917B518D9FA0}"/>
              </a:ext>
            </a:extLst>
          </p:cNvPr>
          <p:cNvSpPr>
            <a:spLocks noGrp="1"/>
          </p:cNvSpPr>
          <p:nvPr>
            <p:ph idx="1"/>
          </p:nvPr>
        </p:nvSpPr>
        <p:spPr/>
        <p:txBody>
          <a:bodyPr>
            <a:normAutofit fontScale="92500" lnSpcReduction="10000"/>
          </a:bodyPr>
          <a:lstStyle/>
          <a:p>
            <a:pPr marL="0" indent="0" algn="just">
              <a:buNone/>
            </a:pPr>
            <a:r>
              <a:rPr lang="lt-LT" sz="1900" dirty="0">
                <a:effectLst/>
                <a:latin typeface="Arial" panose="020B0604020202020204" pitchFamily="34" charset="0"/>
                <a:ea typeface="Times New Roman" panose="02020603050405020304" pitchFamily="18" charset="0"/>
                <a:cs typeface="Arial" panose="020B0604020202020204" pitchFamily="34" charset="0"/>
              </a:rPr>
              <a:t>Vertinant filialo vadovo teisinį statusą, atsižvelgiama į jo funkcijų ir kompetencijos pobūdį. </a:t>
            </a:r>
          </a:p>
          <a:p>
            <a:pPr marL="0" indent="0" algn="just">
              <a:buNone/>
            </a:pPr>
            <a:endParaRPr lang="lt-LT" sz="1900" dirty="0">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lt-LT" sz="1900" dirty="0">
                <a:highlight>
                  <a:srgbClr val="FFFF00"/>
                </a:highlight>
                <a:latin typeface="Arial" panose="020B0604020202020204" pitchFamily="34" charset="0"/>
                <a:ea typeface="Times New Roman" panose="02020603050405020304" pitchFamily="18" charset="0"/>
                <a:cs typeface="Arial" panose="020B0604020202020204" pitchFamily="34" charset="0"/>
              </a:rPr>
              <a:t>F</a:t>
            </a:r>
            <a:r>
              <a:rPr lang="lt-LT" sz="19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ilialo vadovas nėra valdymo organas, kadangi filialas nėra juridinis asmuo ir neturi teisinio subjektiškumo. </a:t>
            </a:r>
          </a:p>
          <a:p>
            <a:pPr marL="0" indent="0" algn="just">
              <a:buNone/>
            </a:pPr>
            <a:endParaRPr lang="lt-LT" sz="1900" dirty="0">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lt-LT" sz="1900" dirty="0">
                <a:latin typeface="Arial" panose="020B0604020202020204" pitchFamily="34" charset="0"/>
                <a:ea typeface="Times New Roman" panose="02020603050405020304" pitchFamily="18" charset="0"/>
                <a:cs typeface="Arial" panose="020B0604020202020204" pitchFamily="34" charset="0"/>
              </a:rPr>
              <a:t>F</a:t>
            </a:r>
            <a:r>
              <a:rPr lang="lt-LT" sz="1900" dirty="0">
                <a:effectLst/>
                <a:latin typeface="Arial" panose="020B0604020202020204" pitchFamily="34" charset="0"/>
                <a:ea typeface="Times New Roman" panose="02020603050405020304" pitchFamily="18" charset="0"/>
                <a:cs typeface="Arial" panose="020B0604020202020204" pitchFamily="34" charset="0"/>
              </a:rPr>
              <a:t>ilialo vadovas gali atsakyti kaip vienasmenis valdymo organas, tik jei vykdo valdymo funkciją. </a:t>
            </a:r>
          </a:p>
          <a:p>
            <a:pPr marL="0" indent="0" algn="just">
              <a:buNone/>
            </a:pPr>
            <a:endParaRPr lang="lt-LT" sz="1900" dirty="0">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lt-LT" sz="1900" dirty="0">
                <a:latin typeface="Arial" panose="020B0604020202020204" pitchFamily="34" charset="0"/>
                <a:ea typeface="Times New Roman" panose="02020603050405020304" pitchFamily="18" charset="0"/>
                <a:cs typeface="Arial" panose="020B0604020202020204" pitchFamily="34" charset="0"/>
              </a:rPr>
              <a:t>C</a:t>
            </a:r>
            <a:r>
              <a:rPr lang="lt-LT" sz="1900" dirty="0">
                <a:effectLst/>
                <a:latin typeface="Arial" panose="020B0604020202020204" pitchFamily="34" charset="0"/>
                <a:ea typeface="Times New Roman" panose="02020603050405020304" pitchFamily="18" charset="0"/>
                <a:cs typeface="Arial" panose="020B0604020202020204" pitchFamily="34" charset="0"/>
              </a:rPr>
              <a:t>ivilinėje byloje, kurioje ginčas kilo dėl žalos, atsiradusios iš neteisėtų banko filialo direktorės veiksmų suteikiant kreditą ir kontroliuojant kredito administravimą, atlyginimo, kasacinis teismas, spręsdamas dėl filialo vadovės atsakomybės rūšies, taikė banko filialo vadovei civilinę atsakomybę tik už neteisėtą valdymo funkcijos įgyvendinimą</a:t>
            </a:r>
            <a:r>
              <a:rPr lang="lt-LT" sz="1900" baseline="30000" dirty="0">
                <a:latin typeface="Arial" panose="020B0604020202020204" pitchFamily="34" charset="0"/>
                <a:ea typeface="Times New Roman" panose="02020603050405020304" pitchFamily="18" charset="0"/>
                <a:cs typeface="Arial" panose="020B0604020202020204" pitchFamily="34" charset="0"/>
              </a:rPr>
              <a:t>.</a:t>
            </a:r>
          </a:p>
          <a:p>
            <a:pPr marL="0" indent="0" algn="just">
              <a:buNone/>
            </a:pPr>
            <a:endParaRPr lang="lt-LT" sz="1900" baseline="300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lt-LT" sz="1900" i="1" dirty="0">
                <a:effectLst/>
                <a:latin typeface="Arial" panose="020B0604020202020204" pitchFamily="34" charset="0"/>
                <a:ea typeface="Times New Roman" panose="02020603050405020304" pitchFamily="18" charset="0"/>
                <a:cs typeface="Arial" panose="020B0604020202020204" pitchFamily="34" charset="0"/>
              </a:rPr>
              <a:t>LAT 2014 m. kovo 14 d. nutartis civilinėje byloje Nr. 3K-3-83/2014</a:t>
            </a:r>
          </a:p>
          <a:p>
            <a:pPr marL="0" indent="0">
              <a:buNone/>
            </a:pPr>
            <a:endParaRPr lang="lt-LT" dirty="0"/>
          </a:p>
        </p:txBody>
      </p:sp>
      <p:sp>
        <p:nvSpPr>
          <p:cNvPr id="4" name="Footer Placeholder 3">
            <a:extLst>
              <a:ext uri="{FF2B5EF4-FFF2-40B4-BE49-F238E27FC236}">
                <a16:creationId xmlns:a16="http://schemas.microsoft.com/office/drawing/2014/main" id="{D658CC6B-20C0-4B1A-A324-327FFF32E77D}"/>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19BCCD61-B312-4ABC-A9F1-845488708CA2}"/>
              </a:ext>
            </a:extLst>
          </p:cNvPr>
          <p:cNvSpPr>
            <a:spLocks noGrp="1"/>
          </p:cNvSpPr>
          <p:nvPr>
            <p:ph type="sldNum" sz="quarter" idx="4"/>
          </p:nvPr>
        </p:nvSpPr>
        <p:spPr/>
        <p:txBody>
          <a:bodyPr/>
          <a:lstStyle/>
          <a:p>
            <a:fld id="{7A1F4E45-EF02-4A06-BFEF-259828DB6F02}" type="slidenum">
              <a:rPr lang="en-US" smtClean="0"/>
              <a:pPr/>
              <a:t>7</a:t>
            </a:fld>
            <a:endParaRPr lang="en-US" dirty="0"/>
          </a:p>
        </p:txBody>
      </p:sp>
    </p:spTree>
    <p:extLst>
      <p:ext uri="{BB962C8B-B14F-4D97-AF65-F5344CB8AC3E}">
        <p14:creationId xmlns:p14="http://schemas.microsoft.com/office/powerpoint/2010/main" val="981399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pPr marL="0" indent="0" algn="just">
              <a:buNone/>
            </a:pPr>
            <a:r>
              <a:rPr lang="lt-LT" sz="1900" dirty="0">
                <a:latin typeface="+mn-lt"/>
              </a:rPr>
              <a:t>Atsakomybė gali kilti:</a:t>
            </a:r>
          </a:p>
          <a:p>
            <a:pPr marL="457200" indent="-457200" algn="just">
              <a:buAutoNum type="arabicParenR"/>
            </a:pPr>
            <a:r>
              <a:rPr lang="lt-LT" sz="1900" dirty="0">
                <a:latin typeface="+mn-lt"/>
              </a:rPr>
              <a:t>pažeidus fiduciarines pareigas (lojalumas, rūpestingumas);</a:t>
            </a:r>
          </a:p>
          <a:p>
            <a:pPr marL="457200" indent="-457200" algn="just">
              <a:buAutoNum type="arabicParenR"/>
            </a:pPr>
            <a:r>
              <a:rPr lang="lt-LT" sz="1900" dirty="0">
                <a:latin typeface="+mn-lt"/>
              </a:rPr>
              <a:t>priėmus netinkamą verslo sprendimą.</a:t>
            </a:r>
          </a:p>
          <a:p>
            <a:pPr marL="457200" indent="-457200" algn="just">
              <a:buAutoNum type="arabicParenR"/>
            </a:pPr>
            <a:r>
              <a:rPr lang="lt-LT" sz="1900" dirty="0">
                <a:latin typeface="+mn-lt"/>
              </a:rPr>
              <a:t>pažeidus akcininkų ar kreditorių interesus. </a:t>
            </a:r>
          </a:p>
          <a:p>
            <a:pPr marL="457200" indent="-457200" algn="just">
              <a:buAutoNum type="arabicParenR"/>
            </a:pPr>
            <a:r>
              <a:rPr lang="lt-LT" sz="1900" dirty="0">
                <a:latin typeface="+mn-lt"/>
              </a:rPr>
              <a:t>Neteikiant informacijos apie bendrovę </a:t>
            </a:r>
            <a:r>
              <a:rPr lang="lt-LT" sz="1900" dirty="0" err="1">
                <a:latin typeface="+mn-lt"/>
              </a:rPr>
              <a:t>kompetetingoms</a:t>
            </a:r>
            <a:r>
              <a:rPr lang="lt-LT" sz="1900" dirty="0">
                <a:latin typeface="+mn-lt"/>
              </a:rPr>
              <a:t> institucijoms ar nemokumo administratoriui.</a:t>
            </a:r>
          </a:p>
          <a:p>
            <a:pPr marL="457200" indent="-457200" algn="just">
              <a:buAutoNum type="arabicParenR"/>
            </a:pPr>
            <a:endParaRPr lang="lt-LT" sz="1900" dirty="0">
              <a:latin typeface="+mn-lt"/>
            </a:endParaRPr>
          </a:p>
          <a:p>
            <a:pPr marL="0" indent="0">
              <a:buNone/>
            </a:pPr>
            <a:endParaRPr lang="en-GB" dirty="0"/>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8</a:t>
            </a:fld>
            <a:endParaRPr lang="en-US" dirty="0"/>
          </a:p>
        </p:txBody>
      </p:sp>
    </p:spTree>
    <p:extLst>
      <p:ext uri="{BB962C8B-B14F-4D97-AF65-F5344CB8AC3E}">
        <p14:creationId xmlns:p14="http://schemas.microsoft.com/office/powerpoint/2010/main" val="2304069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sz="1800" dirty="0">
                <a:solidFill>
                  <a:schemeClr val="bg2">
                    <a:lumMod val="50000"/>
                  </a:schemeClr>
                </a:solidFill>
                <a:latin typeface="+mn-lt"/>
              </a:rPr>
              <a:t>FIDUCIARINĖS PAREIGOS</a:t>
            </a:r>
            <a:endParaRPr lang="en-US" sz="1800" dirty="0">
              <a:solidFill>
                <a:schemeClr val="bg2">
                  <a:lumMod val="50000"/>
                </a:schemeClr>
              </a:solidFill>
              <a:latin typeface="+mn-lt"/>
            </a:endParaRPr>
          </a:p>
        </p:txBody>
      </p:sp>
      <p:sp>
        <p:nvSpPr>
          <p:cNvPr id="9" name="Content Placeholder 8"/>
          <p:cNvSpPr>
            <a:spLocks noGrp="1"/>
          </p:cNvSpPr>
          <p:nvPr>
            <p:ph idx="1"/>
          </p:nvPr>
        </p:nvSpPr>
        <p:spPr/>
        <p:txBody>
          <a:bodyPr>
            <a:normAutofit fontScale="92500" lnSpcReduction="10000"/>
          </a:bodyPr>
          <a:lstStyle/>
          <a:p>
            <a:pPr marL="0" indent="0">
              <a:buNone/>
            </a:pPr>
            <a:r>
              <a:rPr lang="en-GB" sz="1900" b="1" dirty="0" err="1">
                <a:latin typeface="+mn-lt"/>
              </a:rPr>
              <a:t>Lojalumas</a:t>
            </a:r>
            <a:r>
              <a:rPr lang="en-GB" sz="1900" b="1" dirty="0">
                <a:latin typeface="+mn-lt"/>
              </a:rPr>
              <a:t>:</a:t>
            </a:r>
            <a:endParaRPr lang="en-GB" sz="1900" dirty="0">
              <a:latin typeface="+mn-lt"/>
            </a:endParaRPr>
          </a:p>
          <a:p>
            <a:pPr lvl="0" algn="just">
              <a:buFont typeface="Arial" pitchFamily="34" charset="0"/>
              <a:buChar char="•"/>
            </a:pPr>
            <a:r>
              <a:rPr lang="lt-LT" sz="1900" dirty="0">
                <a:latin typeface="+mn-lt"/>
              </a:rPr>
              <a:t>pareiga laikytis konfidencialumo;</a:t>
            </a:r>
            <a:endParaRPr lang="en-GB" sz="1900" dirty="0">
              <a:latin typeface="+mn-lt"/>
            </a:endParaRPr>
          </a:p>
          <a:p>
            <a:pPr lvl="0" algn="just">
              <a:buFont typeface="Arial" pitchFamily="34" charset="0"/>
              <a:buChar char="•"/>
            </a:pPr>
            <a:r>
              <a:rPr lang="lt-LT" sz="1900" dirty="0">
                <a:latin typeface="+mn-lt"/>
              </a:rPr>
              <a:t>vengti interesų konflikto – kai egzistuoja vadovo/valdybos asmeninių interesų ir bendrovės, kurios vadovas jis yra, interesų konfliktas, nustatyta vadovo pareigą atskleisti tokį interesų konfliktą. Valdybos pritarimas vadovo sudaromam sandoriui, jei vadovas sąžiningai ir kvalifikuotai pateikė informaciją, atleidžia jį nuo atsakomybės bendrovei ir jos akcininkams su sąlyga, kad ir vykdydamas sandorį vadovas nepažeis savo fiduciarinių pareigų. </a:t>
            </a:r>
            <a:endParaRPr lang="en-GB" sz="1900" dirty="0">
              <a:latin typeface="+mn-lt"/>
            </a:endParaRPr>
          </a:p>
          <a:p>
            <a:pPr lvl="0" algn="just">
              <a:buFont typeface="Arial" pitchFamily="34" charset="0"/>
              <a:buChar char="•"/>
            </a:pPr>
            <a:r>
              <a:rPr lang="lt-LT" sz="1900" dirty="0">
                <a:latin typeface="+mn-lt"/>
              </a:rPr>
              <a:t>pranešti apie interesų konfliktą;</a:t>
            </a:r>
          </a:p>
          <a:p>
            <a:pPr lvl="0" algn="just">
              <a:buFont typeface="Arial" pitchFamily="34" charset="0"/>
              <a:buChar char="•"/>
            </a:pPr>
            <a:r>
              <a:rPr lang="lt-LT" sz="1900" dirty="0">
                <a:latin typeface="+mn-lt"/>
              </a:rPr>
              <a:t>pareiga nepainioti turto, nesinaudoti bendrovės galimybėmis;</a:t>
            </a:r>
          </a:p>
          <a:p>
            <a:pPr marL="0" lvl="0" indent="0" algn="just">
              <a:buNone/>
            </a:pPr>
            <a:endParaRPr lang="lt-LT" sz="1900" dirty="0">
              <a:latin typeface="+mn-lt"/>
              <a:cs typeface="Arial" pitchFamily="34" charset="0"/>
            </a:endParaRPr>
          </a:p>
          <a:p>
            <a:pPr marL="0" lvl="0" indent="0" algn="just">
              <a:buNone/>
            </a:pPr>
            <a:r>
              <a:rPr lang="lt-LT" sz="1900" b="1" dirty="0">
                <a:latin typeface="+mn-lt"/>
                <a:cs typeface="Arial" pitchFamily="34" charset="0"/>
              </a:rPr>
              <a:t>Rūpestingumas:</a:t>
            </a:r>
          </a:p>
          <a:p>
            <a:pPr lvl="0" algn="just">
              <a:buFont typeface="Arial" pitchFamily="34" charset="0"/>
              <a:buChar char="•"/>
            </a:pPr>
            <a:r>
              <a:rPr lang="lt-LT" sz="1900" dirty="0">
                <a:latin typeface="+mn-lt"/>
                <a:cs typeface="Arial" pitchFamily="34" charset="0"/>
              </a:rPr>
              <a:t>objektyvaus elgesio standartas, kuris reiškia, kad vadovas savo veikloje turi atitikti objektyvius rūpestingo ir kvalifikuoto verslininko kriterijus, taikomas rūpestingo, apdairaus, protingo vadovo elgesio matas.</a:t>
            </a:r>
            <a:endParaRPr lang="en-GB" sz="1900" dirty="0">
              <a:latin typeface="+mn-lt"/>
            </a:endParaRPr>
          </a:p>
          <a:p>
            <a:pPr marL="0" indent="0" algn="just">
              <a:buNone/>
            </a:pPr>
            <a:endParaRPr lang="en-US" sz="2000" u="sng" dirty="0">
              <a:latin typeface="+mn-lt"/>
            </a:endParaRPr>
          </a:p>
        </p:txBody>
      </p:sp>
      <p:sp>
        <p:nvSpPr>
          <p:cNvPr id="2" name="Footer Placeholder 1"/>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3" name="Slide Number Placeholder 2"/>
          <p:cNvSpPr>
            <a:spLocks noGrp="1"/>
          </p:cNvSpPr>
          <p:nvPr>
            <p:ph type="sldNum" sz="quarter" idx="4"/>
          </p:nvPr>
        </p:nvSpPr>
        <p:spPr/>
        <p:txBody>
          <a:bodyPr/>
          <a:lstStyle/>
          <a:p>
            <a:fld id="{7A1F4E45-EF02-4A06-BFEF-259828DB6F02}" type="slidenum">
              <a:rPr lang="en-US" smtClean="0"/>
              <a:pPr/>
              <a:t>9</a:t>
            </a:fld>
            <a:endParaRPr lang="en-US" dirty="0"/>
          </a:p>
        </p:txBody>
      </p:sp>
    </p:spTree>
    <p:extLst>
      <p:ext uri="{BB962C8B-B14F-4D97-AF65-F5344CB8AC3E}">
        <p14:creationId xmlns:p14="http://schemas.microsoft.com/office/powerpoint/2010/main" val="1668208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fontScale="92500" lnSpcReduction="10000"/>
          </a:bodyPr>
          <a:lstStyle/>
          <a:p>
            <a:pPr marL="0" indent="0" algn="just">
              <a:buNone/>
            </a:pPr>
            <a:r>
              <a:rPr lang="lt-LT" sz="2200" b="1" i="1" dirty="0">
                <a:latin typeface="+mn-lt"/>
              </a:rPr>
              <a:t>Rūpestingumo ir lojalumo pareigos nebus pažeistos, jeigu:</a:t>
            </a:r>
            <a:endParaRPr lang="en-GB" sz="2200" b="1" i="1" dirty="0">
              <a:latin typeface="+mn-lt"/>
            </a:endParaRPr>
          </a:p>
          <a:p>
            <a:pPr lvl="0" algn="just"/>
            <a:r>
              <a:rPr lang="lt-LT" sz="2200" dirty="0">
                <a:latin typeface="+mn-lt"/>
              </a:rPr>
              <a:t>sprendimas priimamas sąžiningai (be interesų konflikto);</a:t>
            </a:r>
            <a:endParaRPr lang="en-GB" sz="2200" dirty="0">
              <a:latin typeface="+mn-lt"/>
            </a:endParaRPr>
          </a:p>
          <a:p>
            <a:pPr lvl="0" algn="just"/>
            <a:r>
              <a:rPr lang="lt-LT" sz="2200" dirty="0">
                <a:latin typeface="+mn-lt"/>
              </a:rPr>
              <a:t>ištyrus informaciją apie galimas sprendimo pasekmes;</a:t>
            </a:r>
            <a:endParaRPr lang="en-GB" sz="2200" dirty="0">
              <a:latin typeface="+mn-lt"/>
            </a:endParaRPr>
          </a:p>
          <a:p>
            <a:pPr lvl="0" algn="just"/>
            <a:r>
              <a:rPr lang="lt-LT" sz="2200" dirty="0">
                <a:latin typeface="+mn-lt"/>
              </a:rPr>
              <a:t>susipažinus su visa reikiama informacija;</a:t>
            </a:r>
            <a:endParaRPr lang="en-GB" sz="2200" dirty="0">
              <a:latin typeface="+mn-lt"/>
            </a:endParaRPr>
          </a:p>
          <a:p>
            <a:pPr lvl="0" algn="just"/>
            <a:r>
              <a:rPr lang="lt-LT" sz="2200" dirty="0">
                <a:latin typeface="+mn-lt"/>
              </a:rPr>
              <a:t>įvertinus ar verslo sprendimas neviršija protingos komercinės rizikos;</a:t>
            </a:r>
            <a:endParaRPr lang="en-GB" sz="2200" dirty="0">
              <a:latin typeface="+mn-lt"/>
            </a:endParaRPr>
          </a:p>
          <a:p>
            <a:pPr lvl="0" algn="just"/>
            <a:r>
              <a:rPr lang="lt-LT" sz="2200" dirty="0">
                <a:latin typeface="+mn-lt"/>
              </a:rPr>
              <a:t>įvertinus bendrovės įprastinę ūkinę–komercinę veiklą</a:t>
            </a:r>
            <a:r>
              <a:rPr lang="en-US" sz="2200" dirty="0">
                <a:latin typeface="+mn-lt"/>
              </a:rPr>
              <a:t> </a:t>
            </a:r>
            <a:r>
              <a:rPr lang="en-US" sz="2200" dirty="0" err="1">
                <a:latin typeface="+mn-lt"/>
              </a:rPr>
              <a:t>ir</a:t>
            </a:r>
            <a:r>
              <a:rPr lang="en-US" sz="2200" dirty="0">
                <a:latin typeface="+mn-lt"/>
              </a:rPr>
              <a:t> </a:t>
            </a:r>
            <a:r>
              <a:rPr lang="en-US" sz="2200" dirty="0" err="1">
                <a:latin typeface="+mn-lt"/>
              </a:rPr>
              <a:t>veiklos</a:t>
            </a:r>
            <a:r>
              <a:rPr lang="en-US" sz="2200" dirty="0">
                <a:latin typeface="+mn-lt"/>
              </a:rPr>
              <a:t> </a:t>
            </a:r>
            <a:r>
              <a:rPr lang="en-US" sz="2200" dirty="0" err="1">
                <a:latin typeface="+mn-lt"/>
              </a:rPr>
              <a:t>pobūd</a:t>
            </a:r>
            <a:r>
              <a:rPr lang="lt-LT" sz="2200" dirty="0">
                <a:latin typeface="+mn-lt"/>
              </a:rPr>
              <a:t>į</a:t>
            </a:r>
            <a:r>
              <a:rPr lang="en-US" sz="2200" dirty="0">
                <a:latin typeface="+mn-lt"/>
              </a:rPr>
              <a:t>;</a:t>
            </a:r>
            <a:endParaRPr lang="en-GB" sz="2200" dirty="0">
              <a:latin typeface="+mn-lt"/>
            </a:endParaRPr>
          </a:p>
          <a:p>
            <a:pPr lvl="0" algn="just"/>
            <a:r>
              <a:rPr lang="lt-LT" sz="2200" dirty="0">
                <a:latin typeface="+mn-lt"/>
              </a:rPr>
              <a:t>atsižvelgus į toleruojamos rizikos laipsnį bendrovėje</a:t>
            </a:r>
            <a:r>
              <a:rPr lang="en-US" sz="2200" dirty="0">
                <a:latin typeface="+mn-lt"/>
              </a:rPr>
              <a:t>;</a:t>
            </a:r>
            <a:endParaRPr lang="en-GB" sz="2200" dirty="0">
              <a:latin typeface="+mn-lt"/>
            </a:endParaRPr>
          </a:p>
          <a:p>
            <a:pPr lvl="0" algn="just"/>
            <a:r>
              <a:rPr lang="lt-LT" sz="2200" dirty="0">
                <a:latin typeface="+mn-lt"/>
              </a:rPr>
              <a:t>įvertinus susiklosčiusią komercinio bendradarbiavimo praktiką su verslo partneriais;</a:t>
            </a:r>
            <a:endParaRPr lang="en-GB" sz="2200" dirty="0">
              <a:latin typeface="+mn-lt"/>
            </a:endParaRPr>
          </a:p>
          <a:p>
            <a:pPr lvl="0" algn="just"/>
            <a:r>
              <a:rPr lang="lt-LT" sz="2200" dirty="0">
                <a:latin typeface="+mn-lt"/>
              </a:rPr>
              <a:t>įvertinus bendrovės gautą naudą iš ilgalaikės komercinės veiklos su tais pačiais kontrahentais.</a:t>
            </a:r>
            <a:endParaRPr lang="en-GB" sz="2200" dirty="0">
              <a:latin typeface="+mn-lt"/>
            </a:endParaRPr>
          </a:p>
          <a:p>
            <a:pPr marL="0" indent="0">
              <a:buNone/>
            </a:pPr>
            <a:endParaRPr lang="en-GB" dirty="0"/>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10</a:t>
            </a:fld>
            <a:endParaRPr lang="en-US" dirty="0"/>
          </a:p>
        </p:txBody>
      </p:sp>
    </p:spTree>
    <p:extLst>
      <p:ext uri="{BB962C8B-B14F-4D97-AF65-F5344CB8AC3E}">
        <p14:creationId xmlns:p14="http://schemas.microsoft.com/office/powerpoint/2010/main" val="2976511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1800" dirty="0">
                <a:solidFill>
                  <a:schemeClr val="bg2">
                    <a:lumMod val="50000"/>
                  </a:schemeClr>
                </a:solidFill>
                <a:latin typeface="+mn-lt"/>
              </a:rPr>
              <a:t>VERSLO SPRENDIMO PRIĖMIMAS</a:t>
            </a:r>
            <a:endParaRPr lang="en-GB" sz="1800" dirty="0">
              <a:solidFill>
                <a:schemeClr val="bg2">
                  <a:lumMod val="50000"/>
                </a:schemeClr>
              </a:solidFill>
              <a:latin typeface="+mn-lt"/>
            </a:endParaRPr>
          </a:p>
        </p:txBody>
      </p:sp>
      <p:sp>
        <p:nvSpPr>
          <p:cNvPr id="3" name="Content Placeholder 2"/>
          <p:cNvSpPr>
            <a:spLocks noGrp="1"/>
          </p:cNvSpPr>
          <p:nvPr>
            <p:ph idx="1"/>
          </p:nvPr>
        </p:nvSpPr>
        <p:spPr/>
        <p:txBody>
          <a:bodyPr>
            <a:normAutofit/>
          </a:bodyPr>
          <a:lstStyle/>
          <a:p>
            <a:pPr marL="0" indent="0" algn="just">
              <a:buNone/>
            </a:pPr>
            <a:r>
              <a:rPr lang="lt-LT" sz="2000" dirty="0">
                <a:latin typeface="+mn-lt"/>
              </a:rPr>
              <a:t>Nuostolingai pasibaigęs verslo sandoris savaime nereiškia, kad vadovas atliko neteisėtus veiksmus</a:t>
            </a:r>
            <a:endParaRPr lang="en-GB" sz="2000" dirty="0">
              <a:latin typeface="+mn-lt"/>
            </a:endParaRPr>
          </a:p>
          <a:p>
            <a:pPr marL="0" indent="0" algn="just">
              <a:buNone/>
            </a:pPr>
            <a:endParaRPr lang="lt-LT" sz="2000" dirty="0">
              <a:latin typeface="+mn-lt"/>
            </a:endParaRPr>
          </a:p>
          <a:p>
            <a:pPr marL="0" indent="0" algn="just">
              <a:buNone/>
            </a:pPr>
            <a:r>
              <a:rPr lang="lt-LT" sz="2000" dirty="0">
                <a:latin typeface="+mn-lt"/>
              </a:rPr>
              <a:t>Vadovas/valdyba negali iš anksto žinoti, ar jų sprendimai ekonomiškai pasiteisins. </a:t>
            </a:r>
            <a:endParaRPr lang="en-GB" sz="2000" dirty="0">
              <a:latin typeface="+mn-lt"/>
            </a:endParaRPr>
          </a:p>
          <a:p>
            <a:pPr marL="0" indent="0" algn="just">
              <a:buNone/>
            </a:pPr>
            <a:endParaRPr lang="lt-LT" sz="2000" dirty="0">
              <a:latin typeface="+mn-lt"/>
            </a:endParaRPr>
          </a:p>
          <a:p>
            <a:pPr marL="0" indent="0" algn="just">
              <a:buNone/>
            </a:pPr>
            <a:r>
              <a:rPr lang="lt-LT" sz="2000" dirty="0">
                <a:latin typeface="+mn-lt"/>
              </a:rPr>
              <a:t>Atsakomybė taikoma ne už neigiamą ekonominį veiksmų rezultatą, o už veiksmų sprendimo priėmimo metu teisėtumą – ar sprendimo priėmimo metu jie galėjo pagrįstai ir sąžiningai tikėti, kad šis sandoris naudingas bendrovei.</a:t>
            </a:r>
            <a:endParaRPr lang="en-GB" sz="2000" dirty="0">
              <a:latin typeface="+mn-lt"/>
            </a:endParaRPr>
          </a:p>
          <a:p>
            <a:pPr marL="0" indent="0" algn="just">
              <a:buNone/>
            </a:pPr>
            <a:endParaRPr lang="lt-LT" sz="2000" dirty="0">
              <a:latin typeface="+mn-lt"/>
            </a:endParaRPr>
          </a:p>
          <a:p>
            <a:pPr marL="0" indent="0" algn="just">
              <a:buNone/>
            </a:pPr>
            <a:r>
              <a:rPr lang="lt-LT" sz="2000" dirty="0">
                <a:latin typeface="+mn-lt"/>
              </a:rPr>
              <a:t>Verslo sprendimas, priimtas nepažeidžiant rūpestingumo ir lojalumo pareigos, laikomas teisėtu, net jei jis buvo nuostolingas bendrovei.</a:t>
            </a:r>
            <a:endParaRPr lang="en-GB" sz="2000" dirty="0">
              <a:latin typeface="+mn-lt"/>
            </a:endParaRPr>
          </a:p>
          <a:p>
            <a:pPr marL="0" indent="0">
              <a:buNone/>
            </a:pPr>
            <a:endParaRPr lang="en-GB" dirty="0"/>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11</a:t>
            </a:fld>
            <a:endParaRPr lang="en-US" dirty="0"/>
          </a:p>
        </p:txBody>
      </p:sp>
    </p:spTree>
    <p:extLst>
      <p:ext uri="{BB962C8B-B14F-4D97-AF65-F5344CB8AC3E}">
        <p14:creationId xmlns:p14="http://schemas.microsoft.com/office/powerpoint/2010/main" val="6027797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sz="1600" dirty="0">
                <a:solidFill>
                  <a:schemeClr val="bg2">
                    <a:lumMod val="50000"/>
                  </a:schemeClr>
                </a:solidFill>
                <a:latin typeface="+mn-lt"/>
              </a:rPr>
              <a:t>AKCININKŲ IR KREDITORIŲ INTERESŲ PAŽEIDIMAS</a:t>
            </a:r>
            <a:endParaRPr lang="en-GB" sz="1600" dirty="0">
              <a:solidFill>
                <a:schemeClr val="bg2">
                  <a:lumMod val="50000"/>
                </a:schemeClr>
              </a:solidFill>
              <a:latin typeface="+mn-lt"/>
            </a:endParaRPr>
          </a:p>
        </p:txBody>
      </p:sp>
      <p:sp>
        <p:nvSpPr>
          <p:cNvPr id="9" name="Content Placeholder 8"/>
          <p:cNvSpPr>
            <a:spLocks noGrp="1"/>
          </p:cNvSpPr>
          <p:nvPr>
            <p:ph idx="1"/>
          </p:nvPr>
        </p:nvSpPr>
        <p:spPr/>
        <p:txBody>
          <a:bodyPr>
            <a:normAutofit/>
          </a:bodyPr>
          <a:lstStyle/>
          <a:p>
            <a:pPr algn="just">
              <a:buFont typeface="Arial" pitchFamily="34" charset="0"/>
              <a:buChar char="•"/>
            </a:pPr>
            <a:r>
              <a:rPr lang="lt-LT" sz="2000" dirty="0">
                <a:latin typeface="+mn-lt"/>
              </a:rPr>
              <a:t>Pareiškimo dėl bankroto bylos iškėlimo nepateikimas ar pavėluotas pateikimas teismui;</a:t>
            </a:r>
          </a:p>
          <a:p>
            <a:pPr algn="just">
              <a:buFont typeface="Arial" pitchFamily="34" charset="0"/>
              <a:buChar char="•"/>
            </a:pPr>
            <a:r>
              <a:rPr lang="lt-LT" sz="2000" dirty="0">
                <a:latin typeface="+mn-lt"/>
              </a:rPr>
              <a:t>Po teismo nutarties iškelti bankroto bylą įsiteisėjimo turto ir/ar dokumentų neperdavimas, vengimas pateikti bankroto procese reikalingą informaciją ar kitoks trukdymas bankroto procedūroms. </a:t>
            </a:r>
          </a:p>
          <a:p>
            <a:pPr algn="just">
              <a:buFont typeface="Arial" pitchFamily="34" charset="0"/>
              <a:buChar char="•"/>
            </a:pPr>
            <a:r>
              <a:rPr lang="lt-LT" sz="2000" dirty="0">
                <a:latin typeface="+mn-lt"/>
              </a:rPr>
              <a:t>Akcininkų susirinkimų nesušaukimas nustatytu laiku</a:t>
            </a:r>
            <a:r>
              <a:rPr lang="en-US" sz="2000" dirty="0">
                <a:latin typeface="+mn-lt"/>
              </a:rPr>
              <a:t>;</a:t>
            </a:r>
            <a:endParaRPr lang="lt-LT" sz="2000" dirty="0">
              <a:latin typeface="+mn-lt"/>
            </a:endParaRPr>
          </a:p>
          <a:p>
            <a:pPr algn="just">
              <a:buFont typeface="Arial" pitchFamily="34" charset="0"/>
              <a:buChar char="•"/>
            </a:pPr>
            <a:r>
              <a:rPr lang="lt-LT" sz="2000" dirty="0">
                <a:latin typeface="+mn-lt"/>
              </a:rPr>
              <a:t>Akcininkų susirinkimų rengimo tvarkos nesilaikymas, kliudymas akcininkams dalyvauti susirinkimuose</a:t>
            </a:r>
            <a:r>
              <a:rPr lang="en-US" sz="2000" dirty="0">
                <a:latin typeface="+mn-lt"/>
              </a:rPr>
              <a:t>;</a:t>
            </a:r>
            <a:endParaRPr lang="lt-LT" sz="2000" dirty="0">
              <a:latin typeface="+mn-lt"/>
            </a:endParaRPr>
          </a:p>
          <a:p>
            <a:pPr algn="just">
              <a:buFont typeface="Arial" pitchFamily="34" charset="0"/>
              <a:buChar char="•"/>
            </a:pPr>
            <a:r>
              <a:rPr lang="lt-LT" sz="2000" dirty="0">
                <a:latin typeface="+mn-lt"/>
              </a:rPr>
              <a:t>Įstatymo numatytos informacijos akcininkams nepateikimas ar kitų įstatuose numatytų jų neturtinių teisių pažeidimą</a:t>
            </a:r>
            <a:r>
              <a:rPr lang="en-US" sz="2000" dirty="0">
                <a:latin typeface="+mn-lt"/>
              </a:rPr>
              <a:t>;</a:t>
            </a:r>
            <a:endParaRPr lang="lt-LT" sz="2000" dirty="0">
              <a:latin typeface="+mn-lt"/>
            </a:endParaRPr>
          </a:p>
          <a:p>
            <a:pPr marL="0" indent="0" algn="just">
              <a:buNone/>
            </a:pPr>
            <a:endParaRPr lang="lt-LT" sz="2500" dirty="0">
              <a:latin typeface="+mn-lt"/>
            </a:endParaRPr>
          </a:p>
          <a:p>
            <a:pPr algn="just">
              <a:buFontTx/>
              <a:buChar char="-"/>
            </a:pPr>
            <a:endParaRPr lang="en-US" sz="2500" dirty="0">
              <a:latin typeface="+mn-lt"/>
            </a:endParaRPr>
          </a:p>
          <a:p>
            <a:pPr marL="0" lvl="0" indent="0" algn="just">
              <a:buNone/>
            </a:pPr>
            <a:endParaRPr lang="lt-LT" sz="2000" dirty="0">
              <a:latin typeface="+mn-lt"/>
            </a:endParaRPr>
          </a:p>
          <a:p>
            <a:pPr marL="0" indent="0" algn="just">
              <a:buNone/>
            </a:pPr>
            <a:endParaRPr lang="en-GB" dirty="0"/>
          </a:p>
        </p:txBody>
      </p:sp>
      <p:sp>
        <p:nvSpPr>
          <p:cNvPr id="2" name="Footer Placeholder 1"/>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3" name="Slide Number Placeholder 2"/>
          <p:cNvSpPr>
            <a:spLocks noGrp="1"/>
          </p:cNvSpPr>
          <p:nvPr>
            <p:ph type="sldNum" sz="quarter" idx="4"/>
          </p:nvPr>
        </p:nvSpPr>
        <p:spPr/>
        <p:txBody>
          <a:bodyPr/>
          <a:lstStyle/>
          <a:p>
            <a:fld id="{7A1F4E45-EF02-4A06-BFEF-259828DB6F02}" type="slidenum">
              <a:rPr lang="en-US" smtClean="0"/>
              <a:pPr/>
              <a:t>12</a:t>
            </a:fld>
            <a:endParaRPr lang="en-US" dirty="0"/>
          </a:p>
        </p:txBody>
      </p:sp>
    </p:spTree>
    <p:extLst>
      <p:ext uri="{BB962C8B-B14F-4D97-AF65-F5344CB8AC3E}">
        <p14:creationId xmlns:p14="http://schemas.microsoft.com/office/powerpoint/2010/main" val="37623565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1600" dirty="0">
                <a:solidFill>
                  <a:schemeClr val="bg2">
                    <a:lumMod val="50000"/>
                  </a:schemeClr>
                </a:solidFill>
                <a:latin typeface="+mn-lt"/>
              </a:rPr>
              <a:t>AKCININKŲ IR KREDITORIŲ INTERESŲ PAŽEIDIMAS</a:t>
            </a:r>
            <a:endParaRPr lang="en-GB" sz="1600" dirty="0">
              <a:latin typeface="+mn-lt"/>
            </a:endParaRPr>
          </a:p>
        </p:txBody>
      </p:sp>
      <p:sp>
        <p:nvSpPr>
          <p:cNvPr id="3" name="Content Placeholder 2"/>
          <p:cNvSpPr>
            <a:spLocks noGrp="1"/>
          </p:cNvSpPr>
          <p:nvPr>
            <p:ph idx="1"/>
          </p:nvPr>
        </p:nvSpPr>
        <p:spPr/>
        <p:txBody>
          <a:bodyPr>
            <a:normAutofit/>
          </a:bodyPr>
          <a:lstStyle/>
          <a:p>
            <a:pPr algn="just">
              <a:buFont typeface="Arial" pitchFamily="34" charset="0"/>
              <a:buChar char="•"/>
            </a:pPr>
            <a:r>
              <a:rPr lang="lt-LT" sz="2000" dirty="0">
                <a:latin typeface="+mn-lt"/>
              </a:rPr>
              <a:t>Akcininkų turtinių teisių pažeidimas (</a:t>
            </a:r>
            <a:r>
              <a:rPr lang="lt-LT" sz="2000" i="1" dirty="0">
                <a:latin typeface="+mn-lt"/>
              </a:rPr>
              <a:t>draudimas ar kliudymas perleisti akcijas, pasirašyti naujas akcijas, pelno nepaskirstymas ar dividendų neišmokėjimas nustatytais terminais, trukdymas gauti likviduojamos bendrovės turto dalį, nesikreipimą į teismą dėl įstatinio kapitalo sumažinimo</a:t>
            </a:r>
            <a:r>
              <a:rPr lang="en-US" sz="2000" dirty="0">
                <a:latin typeface="+mn-lt"/>
              </a:rPr>
              <a:t>)</a:t>
            </a:r>
            <a:r>
              <a:rPr lang="lt-LT" sz="2000" dirty="0">
                <a:latin typeface="+mn-lt"/>
              </a:rPr>
              <a:t>.</a:t>
            </a:r>
          </a:p>
          <a:p>
            <a:pPr algn="just">
              <a:buFont typeface="Arial" pitchFamily="34" charset="0"/>
              <a:buChar char="•"/>
            </a:pPr>
            <a:r>
              <a:rPr lang="lt-LT" sz="2000" dirty="0">
                <a:latin typeface="+mn-lt"/>
              </a:rPr>
              <a:t>Asmeninės vertybinių popierių sąskaitos neatidarymas;</a:t>
            </a:r>
          </a:p>
          <a:p>
            <a:pPr algn="just">
              <a:buFont typeface="Arial" pitchFamily="34" charset="0"/>
              <a:buChar char="•"/>
            </a:pPr>
            <a:r>
              <a:rPr lang="lt-LT" sz="2000" dirty="0">
                <a:latin typeface="+mn-lt"/>
              </a:rPr>
              <a:t>Akcininko turimų akcijų neapskaitymas vertybinių popierių sąskaitose;</a:t>
            </a:r>
          </a:p>
          <a:p>
            <a:pPr algn="just">
              <a:buFont typeface="Arial" pitchFamily="34" charset="0"/>
              <a:buChar char="•"/>
            </a:pPr>
            <a:r>
              <a:rPr lang="lt-LT" sz="2000" dirty="0">
                <a:latin typeface="+mn-lt"/>
              </a:rPr>
              <a:t>Išrašo iš vertybinių popierių sąskaitos, apie naujo akcininko atsiradimą, neišdavimas;</a:t>
            </a:r>
          </a:p>
          <a:p>
            <a:pPr algn="just">
              <a:buFont typeface="Arial" pitchFamily="34" charset="0"/>
              <a:buChar char="•"/>
            </a:pPr>
            <a:r>
              <a:rPr lang="lt-LT" sz="2000" dirty="0">
                <a:latin typeface="+mn-lt"/>
              </a:rPr>
              <a:t>Kreditorių reikalavimų tenkinimo eilės ir tvarkos pažeidimas;</a:t>
            </a:r>
          </a:p>
          <a:p>
            <a:pPr marL="0" indent="0">
              <a:buNone/>
            </a:pPr>
            <a:endParaRPr lang="en-GB" dirty="0"/>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13</a:t>
            </a:fld>
            <a:endParaRPr lang="en-US" dirty="0"/>
          </a:p>
        </p:txBody>
      </p:sp>
    </p:spTree>
    <p:extLst>
      <p:ext uri="{BB962C8B-B14F-4D97-AF65-F5344CB8AC3E}">
        <p14:creationId xmlns:p14="http://schemas.microsoft.com/office/powerpoint/2010/main" val="3679842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pPr marL="0" indent="0">
              <a:buNone/>
            </a:pPr>
            <a:r>
              <a:rPr lang="lt-LT" sz="2000" dirty="0">
                <a:latin typeface="+mn-lt"/>
              </a:rPr>
              <a:t>Galimos pasekmės:</a:t>
            </a:r>
          </a:p>
          <a:p>
            <a:pPr marL="514350" indent="-514350">
              <a:buAutoNum type="arabicPeriod"/>
            </a:pPr>
            <a:r>
              <a:rPr lang="lt-LT" sz="2000" dirty="0">
                <a:latin typeface="+mn-lt"/>
              </a:rPr>
              <a:t>Žalos atlyginimas;</a:t>
            </a:r>
          </a:p>
          <a:p>
            <a:pPr marL="514350" indent="-514350">
              <a:buAutoNum type="arabicPeriod"/>
            </a:pPr>
            <a:r>
              <a:rPr lang="lt-LT" sz="2000" dirty="0">
                <a:latin typeface="+mn-lt"/>
              </a:rPr>
              <a:t>Ribojimas eiti viešojo ir (ar) privataus juridinio asmens vadovo pareigas ar būti kolegialaus valdymo organo nariu nuo 3 iki 5 metų;</a:t>
            </a:r>
          </a:p>
          <a:p>
            <a:pPr marL="514350" indent="-514350">
              <a:buAutoNum type="arabicPeriod"/>
            </a:pPr>
            <a:r>
              <a:rPr lang="lt-LT" sz="2000" dirty="0">
                <a:latin typeface="+mn-lt"/>
              </a:rPr>
              <a:t>Administracinė atsakomybė;</a:t>
            </a:r>
          </a:p>
          <a:p>
            <a:pPr marL="514350" indent="-514350">
              <a:buAutoNum type="arabicPeriod"/>
            </a:pPr>
            <a:r>
              <a:rPr lang="lt-LT" sz="2000" dirty="0">
                <a:latin typeface="+mn-lt"/>
              </a:rPr>
              <a:t>Baudžiamoji atsakomybė.</a:t>
            </a:r>
            <a:endParaRPr lang="en-GB" sz="2000" dirty="0">
              <a:latin typeface="+mn-lt"/>
            </a:endParaRPr>
          </a:p>
          <a:p>
            <a:pPr marL="0" indent="0">
              <a:buNone/>
            </a:pPr>
            <a:endParaRPr lang="en-GB" dirty="0"/>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14</a:t>
            </a:fld>
            <a:endParaRPr lang="en-US" dirty="0"/>
          </a:p>
        </p:txBody>
      </p:sp>
    </p:spTree>
    <p:extLst>
      <p:ext uri="{BB962C8B-B14F-4D97-AF65-F5344CB8AC3E}">
        <p14:creationId xmlns:p14="http://schemas.microsoft.com/office/powerpoint/2010/main" val="3781094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AF430-9B9A-4D5C-B723-889D3D68BCD3}"/>
              </a:ext>
            </a:extLst>
          </p:cNvPr>
          <p:cNvSpPr>
            <a:spLocks noGrp="1"/>
          </p:cNvSpPr>
          <p:nvPr>
            <p:ph type="title"/>
          </p:nvPr>
        </p:nvSpPr>
        <p:spPr/>
        <p:txBody>
          <a:bodyPr/>
          <a:lstStyle/>
          <a:p>
            <a:r>
              <a:rPr lang="lt-LT" sz="1400" dirty="0">
                <a:solidFill>
                  <a:schemeClr val="bg2">
                    <a:lumMod val="50000"/>
                  </a:schemeClr>
                </a:solidFill>
                <a:latin typeface="Arial" panose="020B0604020202020204" pitchFamily="34" charset="0"/>
                <a:cs typeface="Arial" panose="020B0604020202020204" pitchFamily="34" charset="0"/>
              </a:rPr>
              <a:t>PAREIGOS KREIPTIS Į TEISMĄ DĖL BANKROTO BYLOS IŠKĖLIMO NETINKAMAS VYKDYMAS</a:t>
            </a:r>
          </a:p>
        </p:txBody>
      </p:sp>
      <p:sp>
        <p:nvSpPr>
          <p:cNvPr id="3" name="Content Placeholder 2">
            <a:extLst>
              <a:ext uri="{FF2B5EF4-FFF2-40B4-BE49-F238E27FC236}">
                <a16:creationId xmlns:a16="http://schemas.microsoft.com/office/drawing/2014/main" id="{EFF7A7F3-C28C-4F5A-8224-CF41E204B7FC}"/>
              </a:ext>
            </a:extLst>
          </p:cNvPr>
          <p:cNvSpPr>
            <a:spLocks noGrp="1"/>
          </p:cNvSpPr>
          <p:nvPr>
            <p:ph idx="1"/>
          </p:nvPr>
        </p:nvSpPr>
        <p:spPr/>
        <p:txBody>
          <a:bodyPr>
            <a:normAutofit/>
          </a:bodyPr>
          <a:lstStyle/>
          <a:p>
            <a:pPr marL="0" indent="0" algn="just">
              <a:buNone/>
            </a:pPr>
            <a:r>
              <a:rPr lang="lt-LT" sz="1800" dirty="0">
                <a:latin typeface="+mn-lt"/>
              </a:rPr>
              <a:t>Kai bendrovė nebegali atsiskaityti su kreditoriais ir jai iškeliama bankroto byla, patvirtinami bankrutuojančios įmonės kreditorių reikalavimai. </a:t>
            </a:r>
          </a:p>
          <a:p>
            <a:pPr marL="0" indent="0" algn="just">
              <a:buNone/>
            </a:pPr>
            <a:endParaRPr lang="lt-LT" sz="1800" dirty="0">
              <a:latin typeface="+mn-lt"/>
            </a:endParaRPr>
          </a:p>
          <a:p>
            <a:pPr marL="0" indent="0" algn="just">
              <a:buNone/>
            </a:pPr>
            <a:r>
              <a:rPr lang="lt-LT" sz="1800" dirty="0">
                <a:latin typeface="+mn-lt"/>
              </a:rPr>
              <a:t>Jeigu nepakanka bendrovės turto šiems reikalavimams patenkinti ir nustatoma, kad šio turto nepakanka dėl to, jog bendrovės valdymo organai pažeidė jiems teisės aktų ir bendrovės dokumentuose nustatytas (kartu ir </a:t>
            </a:r>
            <a:r>
              <a:rPr lang="lt-LT" sz="1800" dirty="0" err="1">
                <a:latin typeface="+mn-lt"/>
              </a:rPr>
              <a:t>fiduciarines</a:t>
            </a:r>
            <a:r>
              <a:rPr lang="lt-LT" sz="1800" dirty="0">
                <a:latin typeface="+mn-lt"/>
              </a:rPr>
              <a:t>) pareigas, tai bendrovės valdymo organai turi atlyginti bendrovei padarytą žalą, kurią sudaro nepatenkintų kreditorių reikalavimų dalis. Kreditoriams padaryta žala yra laikoma išvestine iš įmonei padarytos žalos. </a:t>
            </a:r>
            <a:endParaRPr lang="en-US" sz="1800" dirty="0">
              <a:latin typeface="+mn-lt"/>
            </a:endParaRPr>
          </a:p>
          <a:p>
            <a:pPr marL="0" indent="0">
              <a:buNone/>
            </a:pPr>
            <a:endParaRPr lang="lt-LT" dirty="0"/>
          </a:p>
        </p:txBody>
      </p:sp>
      <p:sp>
        <p:nvSpPr>
          <p:cNvPr id="4" name="Footer Placeholder 3">
            <a:extLst>
              <a:ext uri="{FF2B5EF4-FFF2-40B4-BE49-F238E27FC236}">
                <a16:creationId xmlns:a16="http://schemas.microsoft.com/office/drawing/2014/main" id="{00A367AC-99F6-4B59-AE69-EB287554149F}"/>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299127D4-E72B-435A-9CAC-72F950616FC6}"/>
              </a:ext>
            </a:extLst>
          </p:cNvPr>
          <p:cNvSpPr>
            <a:spLocks noGrp="1"/>
          </p:cNvSpPr>
          <p:nvPr>
            <p:ph type="sldNum" sz="quarter" idx="4"/>
          </p:nvPr>
        </p:nvSpPr>
        <p:spPr/>
        <p:txBody>
          <a:bodyPr/>
          <a:lstStyle/>
          <a:p>
            <a:fld id="{7A1F4E45-EF02-4A06-BFEF-259828DB6F02}" type="slidenum">
              <a:rPr lang="en-US" smtClean="0"/>
              <a:pPr/>
              <a:t>15</a:t>
            </a:fld>
            <a:endParaRPr lang="en-US" dirty="0"/>
          </a:p>
        </p:txBody>
      </p:sp>
    </p:spTree>
    <p:extLst>
      <p:ext uri="{BB962C8B-B14F-4D97-AF65-F5344CB8AC3E}">
        <p14:creationId xmlns:p14="http://schemas.microsoft.com/office/powerpoint/2010/main" val="2699205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08840-6829-4BDB-9119-C2AD74EAF4D3}"/>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ED0C21A3-6326-43F9-961E-A3687D7954A6}"/>
              </a:ext>
            </a:extLst>
          </p:cNvPr>
          <p:cNvSpPr>
            <a:spLocks noGrp="1"/>
          </p:cNvSpPr>
          <p:nvPr>
            <p:ph idx="1"/>
          </p:nvPr>
        </p:nvSpPr>
        <p:spPr/>
        <p:txBody>
          <a:bodyPr>
            <a:normAutofit fontScale="47500" lnSpcReduction="20000"/>
          </a:bodyPr>
          <a:lstStyle/>
          <a:p>
            <a:pPr marL="0" indent="0" algn="just">
              <a:buNone/>
            </a:pPr>
            <a:r>
              <a:rPr lang="en-US" dirty="0">
                <a:solidFill>
                  <a:srgbClr val="FF0000"/>
                </a:solidFill>
                <a:latin typeface="+mn-lt"/>
              </a:rPr>
              <a:t>V</a:t>
            </a:r>
            <a:r>
              <a:rPr lang="lt-LT" dirty="0" err="1">
                <a:solidFill>
                  <a:srgbClr val="FF0000"/>
                </a:solidFill>
                <a:latin typeface="+mn-lt"/>
              </a:rPr>
              <a:t>ien</a:t>
            </a:r>
            <a:r>
              <a:rPr lang="lt-LT" dirty="0">
                <a:solidFill>
                  <a:srgbClr val="FF0000"/>
                </a:solidFill>
                <a:latin typeface="+mn-lt"/>
              </a:rPr>
              <a:t> ta aplinkybė, jog įmonė, nors ir nuostolingą, tačiau ūkinę komercinę veiklą vykdė, negali pašalinti įmonės vadovo atsakomybės už nesikreipimą į teismą dėl bankroto bylos iškėlimo</a:t>
            </a:r>
            <a:r>
              <a:rPr lang="en-US" dirty="0">
                <a:solidFill>
                  <a:srgbClr val="FF0000"/>
                </a:solidFill>
                <a:latin typeface="+mn-lt"/>
              </a:rPr>
              <a:t>.</a:t>
            </a:r>
          </a:p>
          <a:p>
            <a:pPr marL="0" indent="0" algn="just">
              <a:buNone/>
            </a:pPr>
            <a:endParaRPr lang="en-US" dirty="0">
              <a:latin typeface="+mn-lt"/>
            </a:endParaRPr>
          </a:p>
          <a:p>
            <a:pPr marL="0" indent="0" algn="just">
              <a:buNone/>
            </a:pPr>
            <a:r>
              <a:rPr lang="lt-LT" dirty="0">
                <a:latin typeface="+mn-lt"/>
              </a:rPr>
              <a:t>Priežastys, dėl kurių įmonė tapo nemoki, nėra teisiškai reikšmingos sprendžiant dėl civilinės atsakomybės už pareigos inicijuoti bankroto bylą pažeidimą;</a:t>
            </a:r>
          </a:p>
          <a:p>
            <a:pPr marL="0" indent="0" algn="just">
              <a:buNone/>
            </a:pPr>
            <a:endParaRPr lang="lt-LT" dirty="0">
              <a:latin typeface="+mn-lt"/>
            </a:endParaRPr>
          </a:p>
          <a:p>
            <a:pPr marL="0" indent="0" algn="just">
              <a:buNone/>
            </a:pPr>
            <a:r>
              <a:rPr lang="lt-LT" dirty="0">
                <a:latin typeface="+mn-lt"/>
              </a:rPr>
              <a:t>Nepriklausomai nuo įmonės nemokumo priežasčių, kurios gali būti tiek objektyvios, tiek subjektyvios, įtvirtinta bendrovės administracijos vadovo pareiga inicijuoti bankroto bylą išlieka, o šios pareigos pažeidimas gali lemti ją pažeidusio asmens civilinę atsakomybę; </a:t>
            </a:r>
          </a:p>
          <a:p>
            <a:pPr marL="0" indent="0" algn="just">
              <a:buNone/>
            </a:pPr>
            <a:endParaRPr lang="lt-LT" dirty="0">
              <a:latin typeface="+mn-lt"/>
            </a:endParaRPr>
          </a:p>
          <a:p>
            <a:pPr marL="0" indent="0" algn="just">
              <a:buNone/>
            </a:pPr>
            <a:r>
              <a:rPr lang="lt-LT" dirty="0">
                <a:latin typeface="+mn-lt"/>
              </a:rPr>
              <a:t>Nėra teisiškai reikšmingos ir galimos įmonės administracijos vadovo pastangos siekti, kad pareiškimą dėl bankroto bylos iškėlimo pateiktų kiti asmenys (kreditoriai); </a:t>
            </a:r>
          </a:p>
          <a:p>
            <a:pPr marL="0" indent="0" algn="just">
              <a:buNone/>
            </a:pPr>
            <a:endParaRPr lang="lt-LT" dirty="0">
              <a:latin typeface="+mn-lt"/>
            </a:endParaRPr>
          </a:p>
          <a:p>
            <a:pPr marL="0" indent="0" algn="just">
              <a:buNone/>
            </a:pPr>
            <a:r>
              <a:rPr lang="lt-LT" dirty="0">
                <a:latin typeface="+mn-lt"/>
              </a:rPr>
              <a:t>Pareiga inicijuoti bankroto bylą, esant įstatyme įtvirtintiems pagrindams, tenka bendrovės administracijos vadovui, todėl teisės aktuose nereglamentuoti bendrovės administracijos vadovo veiksmai neeliminuoja nei pareigos inicijuoti bankroto bylą, nei civilinės atsakomybės už šios pareigos nevykdymą panaikinimo.</a:t>
            </a:r>
            <a:endParaRPr lang="en-US" dirty="0">
              <a:latin typeface="+mn-lt"/>
            </a:endParaRPr>
          </a:p>
          <a:p>
            <a:pPr marL="0" indent="0">
              <a:buNone/>
            </a:pPr>
            <a:endParaRPr lang="lt-LT" dirty="0"/>
          </a:p>
        </p:txBody>
      </p:sp>
      <p:sp>
        <p:nvSpPr>
          <p:cNvPr id="4" name="Footer Placeholder 3">
            <a:extLst>
              <a:ext uri="{FF2B5EF4-FFF2-40B4-BE49-F238E27FC236}">
                <a16:creationId xmlns:a16="http://schemas.microsoft.com/office/drawing/2014/main" id="{DF511961-A056-4F2F-90B6-07F1C59D4730}"/>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DB6103EC-028A-4F4B-B2FD-77987F25CA92}"/>
              </a:ext>
            </a:extLst>
          </p:cNvPr>
          <p:cNvSpPr>
            <a:spLocks noGrp="1"/>
          </p:cNvSpPr>
          <p:nvPr>
            <p:ph type="sldNum" sz="quarter" idx="4"/>
          </p:nvPr>
        </p:nvSpPr>
        <p:spPr/>
        <p:txBody>
          <a:bodyPr/>
          <a:lstStyle/>
          <a:p>
            <a:fld id="{7A1F4E45-EF02-4A06-BFEF-259828DB6F02}" type="slidenum">
              <a:rPr lang="en-US" smtClean="0"/>
              <a:pPr/>
              <a:t>16</a:t>
            </a:fld>
            <a:endParaRPr lang="en-US" dirty="0"/>
          </a:p>
        </p:txBody>
      </p:sp>
    </p:spTree>
    <p:extLst>
      <p:ext uri="{BB962C8B-B14F-4D97-AF65-F5344CB8AC3E}">
        <p14:creationId xmlns:p14="http://schemas.microsoft.com/office/powerpoint/2010/main" val="2954168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7633126-3CC3-8887-54BE-0CBA5F54A689}"/>
              </a:ext>
            </a:extLst>
          </p:cNvPr>
          <p:cNvSpPr>
            <a:spLocks noGrp="1"/>
          </p:cNvSpPr>
          <p:nvPr>
            <p:ph type="ctrTitle"/>
          </p:nvPr>
        </p:nvSpPr>
        <p:spPr/>
        <p:txBody>
          <a:bodyPr/>
          <a:lstStyle/>
          <a:p>
            <a:r>
              <a:rPr lang="lt-LT" sz="2400" dirty="0">
                <a:solidFill>
                  <a:schemeClr val="bg2">
                    <a:lumMod val="50000"/>
                  </a:schemeClr>
                </a:solidFill>
                <a:latin typeface="Arial" pitchFamily="34" charset="0"/>
                <a:cs typeface="Arial" pitchFamily="34" charset="0"/>
              </a:rPr>
              <a:t>VADOVO IR KITŲ VALDYMO ORGANŲ ATSAKOMYBĖS SANTYKIS</a:t>
            </a:r>
            <a:endParaRPr lang="lt-LT" sz="2400" dirty="0"/>
          </a:p>
        </p:txBody>
      </p:sp>
      <p:sp>
        <p:nvSpPr>
          <p:cNvPr id="7" name="Subtitle 6">
            <a:extLst>
              <a:ext uri="{FF2B5EF4-FFF2-40B4-BE49-F238E27FC236}">
                <a16:creationId xmlns:a16="http://schemas.microsoft.com/office/drawing/2014/main" id="{70F04500-DF3E-3BF7-AA0B-ACC3B46B92E8}"/>
              </a:ext>
            </a:extLst>
          </p:cNvPr>
          <p:cNvSpPr>
            <a:spLocks noGrp="1"/>
          </p:cNvSpPr>
          <p:nvPr>
            <p:ph type="subTitle" idx="1"/>
          </p:nvPr>
        </p:nvSpPr>
        <p:spPr/>
        <p:txBody>
          <a:bodyPr/>
          <a:lstStyle/>
          <a:p>
            <a:endParaRPr lang="lt-LT"/>
          </a:p>
        </p:txBody>
      </p:sp>
      <p:sp>
        <p:nvSpPr>
          <p:cNvPr id="4" name="Footer Placeholder 3">
            <a:extLst>
              <a:ext uri="{FF2B5EF4-FFF2-40B4-BE49-F238E27FC236}">
                <a16:creationId xmlns:a16="http://schemas.microsoft.com/office/drawing/2014/main" id="{5E79E6BD-4B61-46E5-ED0A-997B5AE1DB8C}"/>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9A6C2391-15ED-C0E5-AC23-91068E501387}"/>
              </a:ext>
            </a:extLst>
          </p:cNvPr>
          <p:cNvSpPr>
            <a:spLocks noGrp="1"/>
          </p:cNvSpPr>
          <p:nvPr>
            <p:ph type="sldNum" sz="quarter" idx="4"/>
          </p:nvPr>
        </p:nvSpPr>
        <p:spPr/>
        <p:txBody>
          <a:bodyPr/>
          <a:lstStyle/>
          <a:p>
            <a:fld id="{7A1F4E45-EF02-4A06-BFEF-259828DB6F02}" type="slidenum">
              <a:rPr lang="en-US" smtClean="0"/>
              <a:pPr/>
              <a:t>17</a:t>
            </a:fld>
            <a:endParaRPr lang="en-US" dirty="0"/>
          </a:p>
        </p:txBody>
      </p:sp>
    </p:spTree>
    <p:extLst>
      <p:ext uri="{BB962C8B-B14F-4D97-AF65-F5344CB8AC3E}">
        <p14:creationId xmlns:p14="http://schemas.microsoft.com/office/powerpoint/2010/main" val="4174490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B9745-A48B-412D-84D8-5F59C70E49AA}"/>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01D8E69A-5E8C-4131-BA7A-E25695E8869A}"/>
              </a:ext>
            </a:extLst>
          </p:cNvPr>
          <p:cNvSpPr>
            <a:spLocks noGrp="1"/>
          </p:cNvSpPr>
          <p:nvPr>
            <p:ph idx="1"/>
          </p:nvPr>
        </p:nvSpPr>
        <p:spPr/>
        <p:txBody>
          <a:bodyPr>
            <a:normAutofit fontScale="55000" lnSpcReduction="20000"/>
          </a:bodyPr>
          <a:lstStyle/>
          <a:p>
            <a:pPr marL="0" indent="0" algn="just">
              <a:buNone/>
            </a:pPr>
            <a:r>
              <a:rPr lang="lt-LT" sz="3200" dirty="0">
                <a:effectLst/>
                <a:latin typeface="Arial" panose="020B0604020202020204" pitchFamily="34" charset="0"/>
                <a:ea typeface="Times New Roman" panose="02020603050405020304" pitchFamily="18" charset="0"/>
                <a:cs typeface="Arial" panose="020B0604020202020204" pitchFamily="34" charset="0"/>
              </a:rPr>
              <a:t>Jei pareiškiamas reikalavimas atlyginti žalą dėl sandorio, kurį sudarė bendrovės vadovas, </a:t>
            </a:r>
            <a:r>
              <a:rPr lang="lt-LT" sz="32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bet kuriam buvo gautas valdybos pritarimas</a:t>
            </a:r>
            <a:r>
              <a:rPr lang="lt-LT" sz="3200" dirty="0">
                <a:effectLst/>
                <a:latin typeface="Arial" panose="020B0604020202020204" pitchFamily="34" charset="0"/>
                <a:ea typeface="Times New Roman" panose="02020603050405020304" pitchFamily="18" charset="0"/>
                <a:cs typeface="Arial" panose="020B0604020202020204" pitchFamily="34" charset="0"/>
              </a:rPr>
              <a:t>, atsakomybė už tokį sandorį tenka bendrovės valdybai, jei nėra vadovo kaltės (</a:t>
            </a:r>
            <a:r>
              <a:rPr lang="lt-LT" sz="3200" b="1" i="1" dirty="0">
                <a:solidFill>
                  <a:srgbClr val="FF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bendrovės vadovas atskleidė su sandoriu susijusią informaciją, kt.</a:t>
            </a:r>
            <a:r>
              <a:rPr lang="lt-LT" sz="3200" dirty="0">
                <a:effectLst/>
                <a:latin typeface="Arial" panose="020B0604020202020204" pitchFamily="34" charset="0"/>
                <a:ea typeface="Times New Roman" panose="02020603050405020304" pitchFamily="18" charset="0"/>
                <a:cs typeface="Arial" panose="020B0604020202020204" pitchFamily="34" charset="0"/>
              </a:rPr>
              <a:t>), arba jei vadovas irgi kaltas, atsakomybė tarp vadovo ir valdybos yra dalinė, pagal kiekvieno jų kaltės laipsnį. </a:t>
            </a:r>
          </a:p>
          <a:p>
            <a:pPr marL="0" indent="0" algn="just">
              <a:buNone/>
            </a:pPr>
            <a:endParaRPr lang="lt-LT" sz="3200" i="1" dirty="0">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lt-LT" sz="3200" dirty="0">
                <a:effectLst/>
                <a:latin typeface="Arial" panose="020B0604020202020204" pitchFamily="34" charset="0"/>
                <a:ea typeface="Times New Roman" panose="02020603050405020304" pitchFamily="18" charset="0"/>
                <a:cs typeface="Arial" panose="020B0604020202020204" pitchFamily="34" charset="0"/>
              </a:rPr>
              <a:t>Bendrovės vadovo, pasiūliusio svarstyti sprendimą valdybai, atsakomybė tokiu atveju kyla </a:t>
            </a:r>
            <a:r>
              <a:rPr lang="lt-LT" sz="32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už tinkamos informacijos nepateikimą</a:t>
            </a:r>
            <a:r>
              <a:rPr lang="lt-LT" sz="3200" dirty="0">
                <a:effectLst/>
                <a:latin typeface="Arial" panose="020B0604020202020204" pitchFamily="34" charset="0"/>
                <a:ea typeface="Times New Roman" panose="02020603050405020304" pitchFamily="18" charset="0"/>
                <a:cs typeface="Arial" panose="020B0604020202020204" pitchFamily="34" charset="0"/>
              </a:rPr>
              <a:t>, </a:t>
            </a:r>
            <a:r>
              <a:rPr lang="lt-LT" sz="32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valdybos suklaidinimą</a:t>
            </a:r>
            <a:r>
              <a:rPr lang="lt-LT" sz="3200" dirty="0">
                <a:effectLst/>
                <a:latin typeface="Arial" panose="020B0604020202020204" pitchFamily="34" charset="0"/>
                <a:ea typeface="Times New Roman" panose="02020603050405020304" pitchFamily="18" charset="0"/>
                <a:cs typeface="Arial" panose="020B0604020202020204" pitchFamily="34" charset="0"/>
              </a:rPr>
              <a:t>, </a:t>
            </a:r>
            <a:r>
              <a:rPr lang="lt-LT" sz="32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rPr>
              <a:t>interesų konfliktų neatskleidimą ar kitų vadovo pareigų pažeidimą</a:t>
            </a:r>
            <a:r>
              <a:rPr lang="lt-LT" sz="3200" dirty="0">
                <a:effectLst/>
                <a:latin typeface="Arial" panose="020B0604020202020204" pitchFamily="34" charset="0"/>
                <a:ea typeface="Times New Roman" panose="02020603050405020304" pitchFamily="18" charset="0"/>
                <a:cs typeface="Arial" panose="020B0604020202020204" pitchFamily="34" charset="0"/>
              </a:rPr>
              <a:t>. </a:t>
            </a:r>
          </a:p>
          <a:p>
            <a:pPr marL="0" indent="0" algn="just">
              <a:buNone/>
            </a:pPr>
            <a:endParaRPr lang="lt-LT" sz="3200" dirty="0">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lt-LT" sz="3200" dirty="0">
                <a:effectLst/>
                <a:latin typeface="Arial" panose="020B0604020202020204" pitchFamily="34" charset="0"/>
                <a:ea typeface="Times New Roman" panose="02020603050405020304" pitchFamily="18" charset="0"/>
                <a:cs typeface="Arial" panose="020B0604020202020204" pitchFamily="34" charset="0"/>
              </a:rPr>
              <a:t>Kai bendrovės vadovas įgyvendina kito valdymo organo arba dalyvių susirinkimo priimtą sprendimą, jo atsakomybė galima taip pat ir už bendrovės vadovui suteiktų įgaliojimų viršijimą</a:t>
            </a:r>
            <a:r>
              <a:rPr lang="lt-LT" sz="3200" dirty="0">
                <a:latin typeface="Arial" panose="020B0604020202020204" pitchFamily="34" charset="0"/>
                <a:ea typeface="Times New Roman" panose="02020603050405020304" pitchFamily="18" charset="0"/>
                <a:cs typeface="Arial" panose="020B0604020202020204" pitchFamily="34" charset="0"/>
              </a:rPr>
              <a:t>.</a:t>
            </a:r>
          </a:p>
          <a:p>
            <a:pPr marL="0" indent="0" algn="just">
              <a:buNone/>
            </a:pPr>
            <a:endParaRPr lang="lt-LT" sz="32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lt-LT" sz="3200" i="1" dirty="0">
                <a:effectLst/>
                <a:latin typeface="Arial" panose="020B0604020202020204" pitchFamily="34" charset="0"/>
                <a:ea typeface="Times New Roman" panose="02020603050405020304" pitchFamily="18" charset="0"/>
                <a:cs typeface="Arial" panose="020B0604020202020204" pitchFamily="34" charset="0"/>
              </a:rPr>
              <a:t>LAT 2014 m. sausio 9 d. nutartis civilinėje byloje Nr. 3K-7-124/2014. </a:t>
            </a:r>
            <a:endParaRPr lang="lt-LT" i="1" dirty="0">
              <a:latin typeface="Arial" panose="020B0604020202020204" pitchFamily="34" charset="0"/>
              <a:cs typeface="Arial" panose="020B0604020202020204" pitchFamily="34" charset="0"/>
            </a:endParaRPr>
          </a:p>
          <a:p>
            <a:pPr marL="0" indent="0">
              <a:buNone/>
            </a:pPr>
            <a:endParaRPr lang="lt-LT" dirty="0"/>
          </a:p>
        </p:txBody>
      </p:sp>
      <p:sp>
        <p:nvSpPr>
          <p:cNvPr id="4" name="Footer Placeholder 3">
            <a:extLst>
              <a:ext uri="{FF2B5EF4-FFF2-40B4-BE49-F238E27FC236}">
                <a16:creationId xmlns:a16="http://schemas.microsoft.com/office/drawing/2014/main" id="{63A93068-E1FD-43A6-8E59-19EDD05FB211}"/>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4DB53B9A-25C1-463F-BF81-628D454C5899}"/>
              </a:ext>
            </a:extLst>
          </p:cNvPr>
          <p:cNvSpPr>
            <a:spLocks noGrp="1"/>
          </p:cNvSpPr>
          <p:nvPr>
            <p:ph type="sldNum" sz="quarter" idx="4"/>
          </p:nvPr>
        </p:nvSpPr>
        <p:spPr/>
        <p:txBody>
          <a:bodyPr/>
          <a:lstStyle/>
          <a:p>
            <a:fld id="{7A1F4E45-EF02-4A06-BFEF-259828DB6F02}" type="slidenum">
              <a:rPr lang="en-US" smtClean="0"/>
              <a:pPr/>
              <a:t>18</a:t>
            </a:fld>
            <a:endParaRPr lang="en-US" dirty="0"/>
          </a:p>
        </p:txBody>
      </p:sp>
    </p:spTree>
    <p:extLst>
      <p:ext uri="{BB962C8B-B14F-4D97-AF65-F5344CB8AC3E}">
        <p14:creationId xmlns:p14="http://schemas.microsoft.com/office/powerpoint/2010/main" val="676701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07F2812-8F9A-0057-B449-44860E7FD490}"/>
              </a:ext>
            </a:extLst>
          </p:cNvPr>
          <p:cNvSpPr>
            <a:spLocks noGrp="1"/>
          </p:cNvSpPr>
          <p:nvPr>
            <p:ph type="ctrTitle"/>
          </p:nvPr>
        </p:nvSpPr>
        <p:spPr/>
        <p:txBody>
          <a:bodyPr/>
          <a:lstStyle/>
          <a:p>
            <a:r>
              <a:rPr lang="en-US" sz="2400" dirty="0">
                <a:solidFill>
                  <a:schemeClr val="bg2">
                    <a:lumMod val="50000"/>
                  </a:schemeClr>
                </a:solidFill>
                <a:latin typeface="+mn-lt"/>
              </a:rPr>
              <a:t>KREDITORIAUS TEIS</a:t>
            </a:r>
            <a:r>
              <a:rPr lang="lt-LT" sz="2400" dirty="0">
                <a:solidFill>
                  <a:schemeClr val="bg2">
                    <a:lumMod val="50000"/>
                  </a:schemeClr>
                </a:solidFill>
                <a:latin typeface="+mn-lt"/>
              </a:rPr>
              <a:t>Ė REIKŠTI TIESIOGINĮ IEŠKINĮ BENDROVĖS VADOVUI</a:t>
            </a:r>
          </a:p>
        </p:txBody>
      </p:sp>
      <p:sp>
        <p:nvSpPr>
          <p:cNvPr id="7" name="Subtitle 6">
            <a:extLst>
              <a:ext uri="{FF2B5EF4-FFF2-40B4-BE49-F238E27FC236}">
                <a16:creationId xmlns:a16="http://schemas.microsoft.com/office/drawing/2014/main" id="{B3A106A9-873F-EA2E-C3FE-8668BD54712C}"/>
              </a:ext>
            </a:extLst>
          </p:cNvPr>
          <p:cNvSpPr>
            <a:spLocks noGrp="1"/>
          </p:cNvSpPr>
          <p:nvPr>
            <p:ph type="subTitle" idx="1"/>
          </p:nvPr>
        </p:nvSpPr>
        <p:spPr/>
        <p:txBody>
          <a:bodyPr/>
          <a:lstStyle/>
          <a:p>
            <a:endParaRPr lang="lt-LT"/>
          </a:p>
        </p:txBody>
      </p:sp>
      <p:sp>
        <p:nvSpPr>
          <p:cNvPr id="4" name="Footer Placeholder 3">
            <a:extLst>
              <a:ext uri="{FF2B5EF4-FFF2-40B4-BE49-F238E27FC236}">
                <a16:creationId xmlns:a16="http://schemas.microsoft.com/office/drawing/2014/main" id="{0E1187E3-C652-7AB7-7756-217FED78244F}"/>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8D50E07A-41B7-D474-6EA6-FD0E7A009C6B}"/>
              </a:ext>
            </a:extLst>
          </p:cNvPr>
          <p:cNvSpPr>
            <a:spLocks noGrp="1"/>
          </p:cNvSpPr>
          <p:nvPr>
            <p:ph type="sldNum" sz="quarter" idx="4"/>
          </p:nvPr>
        </p:nvSpPr>
        <p:spPr/>
        <p:txBody>
          <a:bodyPr/>
          <a:lstStyle/>
          <a:p>
            <a:fld id="{7A1F4E45-EF02-4A06-BFEF-259828DB6F02}" type="slidenum">
              <a:rPr lang="en-US" smtClean="0"/>
              <a:pPr/>
              <a:t>19</a:t>
            </a:fld>
            <a:endParaRPr lang="en-US" dirty="0"/>
          </a:p>
        </p:txBody>
      </p:sp>
    </p:spTree>
    <p:extLst>
      <p:ext uri="{BB962C8B-B14F-4D97-AF65-F5344CB8AC3E}">
        <p14:creationId xmlns:p14="http://schemas.microsoft.com/office/powerpoint/2010/main" val="435921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8300D-5AC1-FD94-338E-571E081130F3}"/>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591417E0-7D22-4803-0FCD-2FCB6DE891A5}"/>
              </a:ext>
            </a:extLst>
          </p:cNvPr>
          <p:cNvSpPr>
            <a:spLocks noGrp="1"/>
          </p:cNvSpPr>
          <p:nvPr>
            <p:ph idx="1"/>
          </p:nvPr>
        </p:nvSpPr>
        <p:spPr/>
        <p:txBody>
          <a:bodyPr>
            <a:normAutofit/>
          </a:bodyPr>
          <a:lstStyle/>
          <a:p>
            <a:pPr marL="0" indent="0" algn="just">
              <a:buNone/>
            </a:pPr>
            <a:r>
              <a:rPr lang="lt-LT" sz="1600" dirty="0">
                <a:latin typeface="+mn-lt"/>
              </a:rPr>
              <a:t>Ribotos atsakomybės juridinio asmens vadovai tiesiogiai neatsako kreditoriams, tik pačiam juridiniam asmeniui, todėl, tiek įmonei esant mokiai, tiek ir iškėlus jai bankroto bylą, kreditorių teisės ginamos įgyvendinant paties juridinio asmens teisę į žalos atlyginimą.</a:t>
            </a:r>
          </a:p>
          <a:p>
            <a:pPr marL="0" indent="0" algn="just">
              <a:buNone/>
            </a:pPr>
            <a:endParaRPr lang="lt-LT" sz="1600" dirty="0">
              <a:latin typeface="+mn-lt"/>
            </a:endParaRPr>
          </a:p>
          <a:p>
            <a:pPr marL="0" indent="0" algn="just">
              <a:buNone/>
            </a:pPr>
            <a:r>
              <a:rPr lang="lt-LT" sz="1600" dirty="0">
                <a:latin typeface="+mn-lt"/>
              </a:rPr>
              <a:t>Bendrovės žalos atlyginimo teisę įgyvendina valdymo organai ar akcininkai, jei bendrovė yra moki, o nemokumo administratorius – bankroto proceso metu.</a:t>
            </a:r>
          </a:p>
          <a:p>
            <a:pPr marL="0" indent="0" algn="just">
              <a:buNone/>
            </a:pPr>
            <a:endParaRPr lang="lt-LT" sz="1600" dirty="0">
              <a:latin typeface="+mn-lt"/>
            </a:endParaRPr>
          </a:p>
          <a:p>
            <a:pPr marL="0" indent="0" algn="just">
              <a:buNone/>
            </a:pPr>
            <a:r>
              <a:rPr lang="lt-LT" sz="1700" dirty="0">
                <a:latin typeface="+mn-lt"/>
              </a:rPr>
              <a:t>Esant išimtiniams atvejams, juridinio asmens ribotos atsakomybės taisyklė netaikoma ir kreditorius gali pareikšti juridinio asmens vadovams tiesioginį ieškinį. K</a:t>
            </a:r>
            <a:r>
              <a:rPr lang="lt-LT" sz="1600" dirty="0">
                <a:latin typeface="+mn-lt"/>
              </a:rPr>
              <a:t>reditorius turi pagrįsti, kad jam kilo individuali žala, kuri nėra išvestinė iš kreditoriams kaip interesų grupei dėl netinkamo valdymo padarytos žalos. </a:t>
            </a:r>
          </a:p>
        </p:txBody>
      </p:sp>
      <p:sp>
        <p:nvSpPr>
          <p:cNvPr id="4" name="Footer Placeholder 3">
            <a:extLst>
              <a:ext uri="{FF2B5EF4-FFF2-40B4-BE49-F238E27FC236}">
                <a16:creationId xmlns:a16="http://schemas.microsoft.com/office/drawing/2014/main" id="{6BEBCAB7-1E1C-D989-A0C5-C93000F9011B}"/>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1002FEF6-B8C3-64C8-3AAD-289C99496FA6}"/>
              </a:ext>
            </a:extLst>
          </p:cNvPr>
          <p:cNvSpPr>
            <a:spLocks noGrp="1"/>
          </p:cNvSpPr>
          <p:nvPr>
            <p:ph type="sldNum" sz="quarter" idx="4"/>
          </p:nvPr>
        </p:nvSpPr>
        <p:spPr/>
        <p:txBody>
          <a:bodyPr/>
          <a:lstStyle/>
          <a:p>
            <a:fld id="{7A1F4E45-EF02-4A06-BFEF-259828DB6F02}" type="slidenum">
              <a:rPr lang="en-US" smtClean="0"/>
              <a:pPr/>
              <a:t>20</a:t>
            </a:fld>
            <a:endParaRPr lang="en-US" dirty="0"/>
          </a:p>
        </p:txBody>
      </p:sp>
    </p:spTree>
    <p:extLst>
      <p:ext uri="{BB962C8B-B14F-4D97-AF65-F5344CB8AC3E}">
        <p14:creationId xmlns:p14="http://schemas.microsoft.com/office/powerpoint/2010/main" val="3669617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E4618-DE34-433B-B43F-A958905569A7}"/>
              </a:ext>
            </a:extLst>
          </p:cNvPr>
          <p:cNvSpPr>
            <a:spLocks noGrp="1"/>
          </p:cNvSpPr>
          <p:nvPr>
            <p:ph type="title"/>
          </p:nvPr>
        </p:nvSpPr>
        <p:spPr/>
        <p:txBody>
          <a:bodyPr/>
          <a:lstStyle/>
          <a:p>
            <a:br>
              <a:rPr lang="lt-LT" sz="1400" b="0" dirty="0">
                <a:solidFill>
                  <a:schemeClr val="bg2">
                    <a:lumMod val="50000"/>
                  </a:schemeClr>
                </a:solidFill>
                <a:latin typeface="Arial" panose="020B0604020202020204" pitchFamily="34" charset="0"/>
                <a:cs typeface="Arial" panose="020B0604020202020204" pitchFamily="34" charset="0"/>
              </a:rPr>
            </a:br>
            <a:r>
              <a:rPr lang="en-US" sz="1200" dirty="0">
                <a:solidFill>
                  <a:schemeClr val="bg2">
                    <a:lumMod val="50000"/>
                  </a:schemeClr>
                </a:solidFill>
                <a:latin typeface="Arial" panose="020B0604020202020204" pitchFamily="34" charset="0"/>
                <a:cs typeface="Arial" panose="020B0604020202020204" pitchFamily="34" charset="0"/>
              </a:rPr>
              <a:t>TIESIOGIN</a:t>
            </a:r>
            <a:r>
              <a:rPr lang="lt-LT" sz="1200" dirty="0">
                <a:solidFill>
                  <a:schemeClr val="bg2">
                    <a:lumMod val="50000"/>
                  </a:schemeClr>
                </a:solidFill>
                <a:latin typeface="Arial" panose="020B0604020202020204" pitchFamily="34" charset="0"/>
                <a:cs typeface="Arial" panose="020B0604020202020204" pitchFamily="34" charset="0"/>
              </a:rPr>
              <a:t>Ė VADOVO ATSAKOMYBĖ UŽ MOKESČIŲ ADMINISTRAVIMO ĮSTATYMO PAŽEIDIMUS</a:t>
            </a:r>
            <a:br>
              <a:rPr lang="lt-LT" dirty="0"/>
            </a:br>
            <a:endParaRPr lang="lt-LT" dirty="0"/>
          </a:p>
        </p:txBody>
      </p:sp>
      <p:sp>
        <p:nvSpPr>
          <p:cNvPr id="3" name="Content Placeholder 2">
            <a:extLst>
              <a:ext uri="{FF2B5EF4-FFF2-40B4-BE49-F238E27FC236}">
                <a16:creationId xmlns:a16="http://schemas.microsoft.com/office/drawing/2014/main" id="{08132A80-20E7-483D-975F-0D24B189385F}"/>
              </a:ext>
            </a:extLst>
          </p:cNvPr>
          <p:cNvSpPr>
            <a:spLocks noGrp="1"/>
          </p:cNvSpPr>
          <p:nvPr>
            <p:ph idx="1"/>
          </p:nvPr>
        </p:nvSpPr>
        <p:spPr/>
        <p:txBody>
          <a:bodyPr/>
          <a:lstStyle/>
          <a:p>
            <a:pPr marL="0" indent="0" algn="just">
              <a:buNone/>
            </a:pPr>
            <a:r>
              <a:rPr lang="lt-LT" sz="1800" dirty="0">
                <a:latin typeface="Arial" panose="020B0604020202020204" pitchFamily="34" charset="0"/>
                <a:ea typeface="Times New Roman" panose="02020603050405020304" pitchFamily="18" charset="0"/>
                <a:cs typeface="Arial" panose="020B0604020202020204" pitchFamily="34" charset="0"/>
              </a:rPr>
              <a:t>K</a:t>
            </a:r>
            <a:r>
              <a:rPr lang="lt-LT" sz="1800" dirty="0">
                <a:effectLst/>
                <a:latin typeface="Arial" panose="020B0604020202020204" pitchFamily="34" charset="0"/>
                <a:ea typeface="Times New Roman" panose="02020603050405020304" pitchFamily="18" charset="0"/>
                <a:cs typeface="Arial" panose="020B0604020202020204" pitchFamily="34" charset="0"/>
              </a:rPr>
              <a:t>reditorius gali reikšti tiesioginį ieškinį bendrovės vadovams ir (ar) dalyviams dviem atvejais: </a:t>
            </a:r>
          </a:p>
          <a:p>
            <a:pPr marL="0" indent="0" algn="just">
              <a:buNone/>
            </a:pPr>
            <a:endParaRPr lang="lt-LT" sz="1800" dirty="0">
              <a:latin typeface="Arial" panose="020B0604020202020204" pitchFamily="34" charset="0"/>
              <a:ea typeface="Times New Roman" panose="02020603050405020304" pitchFamily="18" charset="0"/>
              <a:cs typeface="Arial" panose="020B0604020202020204" pitchFamily="34" charset="0"/>
            </a:endParaRPr>
          </a:p>
          <a:p>
            <a:pPr algn="just">
              <a:buAutoNum type="arabicParenR"/>
            </a:pPr>
            <a:r>
              <a:rPr lang="lt-LT" sz="1800" dirty="0">
                <a:effectLst/>
                <a:latin typeface="Arial" panose="020B0604020202020204" pitchFamily="34" charset="0"/>
                <a:ea typeface="Times New Roman" panose="02020603050405020304" pitchFamily="18" charset="0"/>
                <a:cs typeface="Arial" panose="020B0604020202020204" pitchFamily="34" charset="0"/>
              </a:rPr>
              <a:t>tuo atveju, kai:</a:t>
            </a:r>
          </a:p>
          <a:p>
            <a:pPr marL="0" indent="0" algn="just">
              <a:buNone/>
            </a:pPr>
            <a:r>
              <a:rPr lang="lt-LT" sz="1800" dirty="0">
                <a:latin typeface="Arial" panose="020B0604020202020204" pitchFamily="34" charset="0"/>
                <a:ea typeface="Times New Roman" panose="02020603050405020304" pitchFamily="18" charset="0"/>
                <a:cs typeface="Arial" panose="020B0604020202020204" pitchFamily="34" charset="0"/>
              </a:rPr>
              <a:t>a)</a:t>
            </a:r>
            <a:r>
              <a:rPr lang="lt-LT" sz="1800" dirty="0">
                <a:effectLst/>
                <a:latin typeface="Arial" panose="020B0604020202020204" pitchFamily="34" charset="0"/>
                <a:ea typeface="Times New Roman" panose="02020603050405020304" pitchFamily="18" charset="0"/>
                <a:cs typeface="Arial" panose="020B0604020202020204" pitchFamily="34" charset="0"/>
              </a:rPr>
              <a:t> šie subjektai padaro tiesioginę žalą kreditoriui;</a:t>
            </a:r>
          </a:p>
          <a:p>
            <a:pPr marL="0" indent="0" algn="just">
              <a:buNone/>
            </a:pPr>
            <a:r>
              <a:rPr lang="lt-LT" sz="1800" dirty="0">
                <a:latin typeface="Arial" panose="020B0604020202020204" pitchFamily="34" charset="0"/>
                <a:ea typeface="Times New Roman" panose="02020603050405020304" pitchFamily="18" charset="0"/>
                <a:cs typeface="Arial" panose="020B0604020202020204" pitchFamily="34" charset="0"/>
              </a:rPr>
              <a:t>b) </a:t>
            </a:r>
            <a:r>
              <a:rPr lang="lt-LT" sz="1800" dirty="0">
                <a:effectLst/>
                <a:latin typeface="Arial" panose="020B0604020202020204" pitchFamily="34" charset="0"/>
                <a:ea typeface="Times New Roman" panose="02020603050405020304" pitchFamily="18" charset="0"/>
                <a:cs typeface="Arial" panose="020B0604020202020204" pitchFamily="34" charset="0"/>
              </a:rPr>
              <a:t>jų neteisėti veiksmai nukreipti į konkretaus kreditoriaus teisių pažeidimą;</a:t>
            </a:r>
          </a:p>
          <a:p>
            <a:pPr marL="0" indent="0" algn="just">
              <a:buNone/>
            </a:pPr>
            <a:r>
              <a:rPr lang="lt-LT" sz="1800" dirty="0">
                <a:latin typeface="Arial" panose="020B0604020202020204" pitchFamily="34" charset="0"/>
                <a:ea typeface="Times New Roman" panose="02020603050405020304" pitchFamily="18" charset="0"/>
                <a:cs typeface="Arial" panose="020B0604020202020204" pitchFamily="34" charset="0"/>
              </a:rPr>
              <a:t>c) </a:t>
            </a:r>
            <a:r>
              <a:rPr lang="lt-LT" sz="1800" dirty="0">
                <a:effectLst/>
                <a:latin typeface="Arial" panose="020B0604020202020204" pitchFamily="34" charset="0"/>
                <a:ea typeface="Times New Roman" panose="02020603050405020304" pitchFamily="18" charset="0"/>
                <a:cs typeface="Arial" panose="020B0604020202020204" pitchFamily="34" charset="0"/>
              </a:rPr>
              <a:t>veiksmų neteisėtumas pasireiškia specifiškai, tik konkretaus kreditoriaus atžvilgiu;</a:t>
            </a:r>
          </a:p>
          <a:p>
            <a:pPr marL="0" indent="0" algn="just">
              <a:buNone/>
            </a:pPr>
            <a:r>
              <a:rPr lang="lt-LT" sz="1800" dirty="0">
                <a:latin typeface="Arial" panose="020B0604020202020204" pitchFamily="34" charset="0"/>
                <a:ea typeface="Times New Roman" panose="02020603050405020304" pitchFamily="18" charset="0"/>
                <a:cs typeface="Arial" panose="020B0604020202020204" pitchFamily="34" charset="0"/>
              </a:rPr>
              <a:t>d) </a:t>
            </a:r>
            <a:r>
              <a:rPr lang="lt-LT" sz="1800" dirty="0">
                <a:effectLst/>
                <a:latin typeface="Arial" panose="020B0604020202020204" pitchFamily="34" charset="0"/>
                <a:ea typeface="Times New Roman" panose="02020603050405020304" pitchFamily="18" charset="0"/>
                <a:cs typeface="Arial" panose="020B0604020202020204" pitchFamily="34" charset="0"/>
              </a:rPr>
              <a:t>toks neteisėtumas atitinka bendrąjį deliktinei atsakomybei taikomą neteisėtumo kriterijų;</a:t>
            </a:r>
          </a:p>
          <a:p>
            <a:pPr marL="0" indent="0" algn="just">
              <a:buNone/>
            </a:pPr>
            <a:r>
              <a:rPr lang="lt-LT" sz="1800" dirty="0">
                <a:effectLst/>
                <a:latin typeface="Arial" panose="020B0604020202020204" pitchFamily="34" charset="0"/>
                <a:ea typeface="Times New Roman" panose="02020603050405020304" pitchFamily="18" charset="0"/>
                <a:cs typeface="Arial" panose="020B0604020202020204" pitchFamily="34" charset="0"/>
              </a:rPr>
              <a:t> </a:t>
            </a:r>
          </a:p>
          <a:p>
            <a:pPr marL="0" indent="0" algn="just">
              <a:buNone/>
            </a:pPr>
            <a:r>
              <a:rPr lang="lt-LT" sz="1800" dirty="0">
                <a:effectLst/>
                <a:latin typeface="Arial" panose="020B0604020202020204" pitchFamily="34" charset="0"/>
                <a:ea typeface="Times New Roman" panose="02020603050405020304" pitchFamily="18" charset="0"/>
                <a:cs typeface="Arial" panose="020B0604020202020204" pitchFamily="34" charset="0"/>
              </a:rPr>
              <a:t>2)  kai bankrotas pripažįstamas tyčiniu ir nustatoma, kad šie subjektai kalti dėl tyčinio bankroto.</a:t>
            </a:r>
            <a:endParaRPr lang="lt-LT"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D26A6AE2-FE0D-44E3-B77B-09CB652B2C32}"/>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20011294-7DEB-4152-963A-12A6070B27EB}"/>
              </a:ext>
            </a:extLst>
          </p:cNvPr>
          <p:cNvSpPr>
            <a:spLocks noGrp="1"/>
          </p:cNvSpPr>
          <p:nvPr>
            <p:ph type="sldNum" sz="quarter" idx="4"/>
          </p:nvPr>
        </p:nvSpPr>
        <p:spPr/>
        <p:txBody>
          <a:bodyPr/>
          <a:lstStyle/>
          <a:p>
            <a:fld id="{7A1F4E45-EF02-4A06-BFEF-259828DB6F02}" type="slidenum">
              <a:rPr lang="en-US" smtClean="0"/>
              <a:pPr/>
              <a:t>21</a:t>
            </a:fld>
            <a:endParaRPr lang="en-US" dirty="0"/>
          </a:p>
        </p:txBody>
      </p:sp>
    </p:spTree>
    <p:extLst>
      <p:ext uri="{BB962C8B-B14F-4D97-AF65-F5344CB8AC3E}">
        <p14:creationId xmlns:p14="http://schemas.microsoft.com/office/powerpoint/2010/main" val="3697173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57674-6AEF-5E07-7235-2BCB273B7FF5}"/>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F189A32B-7817-C615-6C00-3E2F3C573403}"/>
              </a:ext>
            </a:extLst>
          </p:cNvPr>
          <p:cNvSpPr>
            <a:spLocks noGrp="1"/>
          </p:cNvSpPr>
          <p:nvPr>
            <p:ph idx="1"/>
          </p:nvPr>
        </p:nvSpPr>
        <p:spPr/>
        <p:txBody>
          <a:bodyPr>
            <a:normAutofit fontScale="92500"/>
          </a:bodyPr>
          <a:lstStyle/>
          <a:p>
            <a:pPr marL="0" indent="0" algn="just">
              <a:buNone/>
            </a:pPr>
            <a:r>
              <a:rPr lang="lt-LT" sz="1600" dirty="0">
                <a:latin typeface="+mn-lt"/>
              </a:rPr>
              <a:t>Kreditoriaus ieškiniui tenkinti turi būti įrodytos bendrosios civilinės atsakomybės sąlygos.</a:t>
            </a:r>
          </a:p>
          <a:p>
            <a:pPr marL="0" indent="0" algn="just">
              <a:buNone/>
            </a:pPr>
            <a:endParaRPr lang="lt-LT" sz="1600" dirty="0">
              <a:latin typeface="+mn-lt"/>
            </a:endParaRPr>
          </a:p>
          <a:p>
            <a:pPr marL="0" indent="0" algn="just">
              <a:buNone/>
            </a:pPr>
            <a:r>
              <a:rPr lang="lt-LT" sz="1600" dirty="0">
                <a:latin typeface="+mn-lt"/>
              </a:rPr>
              <a:t>Neteisėti veiksmai kreditoriaus tiesioginio ieškinio atveju pasireiškia į konkretų kreditorių nukreiptu nesąžiningu veikimu (kreditoriaus klaidinimu, apgaulingos informacijos teikimą bendrovei sudarant sutartį su konkrečiu kreditoriumi ar pan.). </a:t>
            </a:r>
          </a:p>
          <a:p>
            <a:pPr marL="0" indent="0" algn="just">
              <a:buNone/>
            </a:pPr>
            <a:endParaRPr lang="lt-LT" sz="1600" dirty="0">
              <a:latin typeface="+mn-lt"/>
            </a:endParaRPr>
          </a:p>
          <a:p>
            <a:pPr algn="just">
              <a:buAutoNum type="arabicPeriod"/>
            </a:pPr>
            <a:r>
              <a:rPr lang="lt-LT" sz="1600" dirty="0">
                <a:latin typeface="+mn-lt"/>
              </a:rPr>
              <a:t>Atsakovas už nepagrįstai sumažintas kainas pardavinėjo priklausančius automobilius;</a:t>
            </a:r>
          </a:p>
          <a:p>
            <a:pPr algn="just">
              <a:buAutoNum type="arabicPeriod"/>
            </a:pPr>
            <a:r>
              <a:rPr lang="lt-LT" sz="1600" dirty="0">
                <a:latin typeface="+mn-lt"/>
              </a:rPr>
              <a:t>Laiku ir tinkamai netvarkė buhalterinės apskaitos;</a:t>
            </a:r>
          </a:p>
          <a:p>
            <a:pPr algn="just">
              <a:buAutoNum type="arabicPeriod"/>
            </a:pPr>
            <a:r>
              <a:rPr lang="lt-LT" sz="1600" dirty="0">
                <a:latin typeface="+mn-lt"/>
              </a:rPr>
              <a:t>Neinicijuodamas nemokumo proceso, dar labiau apsunkino ieškovo reikalavimo įvykdymą;</a:t>
            </a:r>
          </a:p>
          <a:p>
            <a:pPr algn="just">
              <a:buAutoNum type="arabicPeriod"/>
            </a:pPr>
            <a:r>
              <a:rPr lang="lt-LT" sz="1600" dirty="0">
                <a:latin typeface="+mn-lt"/>
              </a:rPr>
              <a:t>Buvo tik vienas kreditorius</a:t>
            </a:r>
          </a:p>
          <a:p>
            <a:pPr algn="just">
              <a:buAutoNum type="arabicPeriod"/>
            </a:pPr>
            <a:endParaRPr lang="lt-LT" sz="1600" dirty="0">
              <a:latin typeface="+mn-lt"/>
            </a:endParaRPr>
          </a:p>
          <a:p>
            <a:pPr marL="0" indent="0" algn="just">
              <a:buNone/>
            </a:pPr>
            <a:r>
              <a:rPr lang="lt-LT" sz="1600" dirty="0">
                <a:latin typeface="+mn-lt"/>
              </a:rPr>
              <a:t>Tuo tarpu, ieškovės reikalaujama priteisti žala (</a:t>
            </a:r>
            <a:r>
              <a:rPr lang="lt-LT" sz="1600" i="1" dirty="0">
                <a:latin typeface="+mn-lt"/>
              </a:rPr>
              <a:t>nesumokėtas pridėtinės vertės mokestis dėl netinkamai deklaruotų sandorių</a:t>
            </a:r>
            <a:r>
              <a:rPr lang="lt-LT" sz="1600" dirty="0">
                <a:latin typeface="+mn-lt"/>
              </a:rPr>
              <a:t>) nėra bendrovei padaryta žala, todėl atitinka specifinį tiesioginio ieškinio taikymo pagrindą, kadangi žala padaryta tiesiogiai bendrovės kreditorei – VMI.</a:t>
            </a:r>
          </a:p>
          <a:p>
            <a:pPr marL="0" indent="0" algn="just">
              <a:buNone/>
            </a:pPr>
            <a:endParaRPr lang="lt-LT" sz="1600" dirty="0">
              <a:latin typeface="+mn-lt"/>
            </a:endParaRPr>
          </a:p>
          <a:p>
            <a:pPr marL="0" indent="0" algn="just">
              <a:buNone/>
            </a:pPr>
            <a:r>
              <a:rPr lang="lt-LT" sz="1600" i="1" dirty="0">
                <a:latin typeface="+mn-lt"/>
              </a:rPr>
              <a:t>LAT 2025 m. lapkričio 24 d. nutartis civilinėje byloje Nr. </a:t>
            </a:r>
            <a:r>
              <a:rPr lang="lt-LT" sz="1700" i="1" dirty="0">
                <a:latin typeface="+mn-lt"/>
              </a:rPr>
              <a:t>e3K-3-173-1120/2025</a:t>
            </a:r>
          </a:p>
        </p:txBody>
      </p:sp>
      <p:sp>
        <p:nvSpPr>
          <p:cNvPr id="4" name="Footer Placeholder 3">
            <a:extLst>
              <a:ext uri="{FF2B5EF4-FFF2-40B4-BE49-F238E27FC236}">
                <a16:creationId xmlns:a16="http://schemas.microsoft.com/office/drawing/2014/main" id="{F146F5EA-38BC-A71B-7643-AD1CFC98F343}"/>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1E082F80-37B3-ADCD-7B4A-76EE79F3D652}"/>
              </a:ext>
            </a:extLst>
          </p:cNvPr>
          <p:cNvSpPr>
            <a:spLocks noGrp="1"/>
          </p:cNvSpPr>
          <p:nvPr>
            <p:ph type="sldNum" sz="quarter" idx="4"/>
          </p:nvPr>
        </p:nvSpPr>
        <p:spPr/>
        <p:txBody>
          <a:bodyPr/>
          <a:lstStyle/>
          <a:p>
            <a:fld id="{7A1F4E45-EF02-4A06-BFEF-259828DB6F02}" type="slidenum">
              <a:rPr lang="en-US" smtClean="0"/>
              <a:pPr/>
              <a:t>22</a:t>
            </a:fld>
            <a:endParaRPr lang="en-US" dirty="0"/>
          </a:p>
        </p:txBody>
      </p:sp>
    </p:spTree>
    <p:extLst>
      <p:ext uri="{BB962C8B-B14F-4D97-AF65-F5344CB8AC3E}">
        <p14:creationId xmlns:p14="http://schemas.microsoft.com/office/powerpoint/2010/main" val="2657056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552BF-4B50-4B4B-81A5-661108F66375}"/>
              </a:ext>
            </a:extLst>
          </p:cNvPr>
          <p:cNvSpPr>
            <a:spLocks noGrp="1"/>
          </p:cNvSpPr>
          <p:nvPr>
            <p:ph type="title"/>
          </p:nvPr>
        </p:nvSpPr>
        <p:spPr/>
        <p:txBody>
          <a:bodyPr/>
          <a:lstStyle/>
          <a:p>
            <a:r>
              <a:rPr lang="en-US" sz="1200" dirty="0">
                <a:solidFill>
                  <a:schemeClr val="bg2">
                    <a:lumMod val="50000"/>
                  </a:schemeClr>
                </a:solidFill>
                <a:latin typeface="Arial" panose="020B0604020202020204" pitchFamily="34" charset="0"/>
                <a:cs typeface="Arial" panose="020B0604020202020204" pitchFamily="34" charset="0"/>
              </a:rPr>
              <a:t>TIESIOGIN</a:t>
            </a:r>
            <a:r>
              <a:rPr lang="lt-LT" sz="1200" dirty="0">
                <a:solidFill>
                  <a:schemeClr val="bg2">
                    <a:lumMod val="50000"/>
                  </a:schemeClr>
                </a:solidFill>
                <a:latin typeface="Arial" panose="020B0604020202020204" pitchFamily="34" charset="0"/>
                <a:cs typeface="Arial" panose="020B0604020202020204" pitchFamily="34" charset="0"/>
              </a:rPr>
              <a:t>Ė VADOVO ATSAKOMYBĖ UŽ MOKESČIŲ ADMINISTRAVIMO ĮSTATYMO PAŽEIDIMUS</a:t>
            </a:r>
          </a:p>
        </p:txBody>
      </p:sp>
      <p:sp>
        <p:nvSpPr>
          <p:cNvPr id="3" name="Content Placeholder 2">
            <a:extLst>
              <a:ext uri="{FF2B5EF4-FFF2-40B4-BE49-F238E27FC236}">
                <a16:creationId xmlns:a16="http://schemas.microsoft.com/office/drawing/2014/main" id="{4ACA93FC-A17D-47F5-A5A7-6143A4224CC9}"/>
              </a:ext>
            </a:extLst>
          </p:cNvPr>
          <p:cNvSpPr>
            <a:spLocks noGrp="1"/>
          </p:cNvSpPr>
          <p:nvPr>
            <p:ph idx="1"/>
          </p:nvPr>
        </p:nvSpPr>
        <p:spPr/>
        <p:txBody>
          <a:bodyPr/>
          <a:lstStyle/>
          <a:p>
            <a:pPr marL="0" indent="0" algn="just">
              <a:buNone/>
            </a:pPr>
            <a:r>
              <a:rPr lang="lt-LT" sz="1800" dirty="0">
                <a:effectLst/>
                <a:latin typeface="Arial" panose="020B0604020202020204" pitchFamily="34" charset="0"/>
                <a:ea typeface="Times New Roman" panose="02020603050405020304" pitchFamily="18" charset="0"/>
                <a:cs typeface="Arial" panose="020B0604020202020204" pitchFamily="34" charset="0"/>
              </a:rPr>
              <a:t>Ieškovė VMI kreipėsi su ieškiniu į teismą, prašydama priteisti iš atsakovo R. B. </a:t>
            </a:r>
            <a:r>
              <a:rPr lang="lt-LT" sz="1800" dirty="0" err="1">
                <a:effectLst/>
                <a:latin typeface="Arial" panose="020B0604020202020204" pitchFamily="34" charset="0"/>
                <a:ea typeface="Times New Roman" panose="02020603050405020304" pitchFamily="18" charset="0"/>
                <a:cs typeface="Arial" panose="020B0604020202020204" pitchFamily="34" charset="0"/>
              </a:rPr>
              <a:t>subsidiariai</a:t>
            </a:r>
            <a:r>
              <a:rPr lang="lt-LT" sz="1800" dirty="0">
                <a:effectLst/>
                <a:latin typeface="Arial" panose="020B0604020202020204" pitchFamily="34" charset="0"/>
                <a:ea typeface="Times New Roman" panose="02020603050405020304" pitchFamily="18" charset="0"/>
                <a:cs typeface="Arial" panose="020B0604020202020204" pitchFamily="34" charset="0"/>
              </a:rPr>
              <a:t> su UAB „ET“ 1.731.833,34 EUR žalos atlyginimą ir 5 proc. dydžio metines procesines palūkanas.</a:t>
            </a:r>
          </a:p>
          <a:p>
            <a:pPr marL="0" indent="0" algn="just">
              <a:buNone/>
            </a:pPr>
            <a:endParaRPr lang="lt-LT" sz="1800" dirty="0">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lt-LT" sz="1800" dirty="0">
                <a:latin typeface="Arial" panose="020B0604020202020204" pitchFamily="34" charset="0"/>
                <a:ea typeface="Times New Roman" panose="02020603050405020304" pitchFamily="18" charset="0"/>
                <a:cs typeface="Arial" panose="020B0604020202020204" pitchFamily="34" charset="0"/>
              </a:rPr>
              <a:t>VMI </a:t>
            </a:r>
            <a:r>
              <a:rPr lang="lt-LT" sz="1800" dirty="0">
                <a:effectLst/>
                <a:latin typeface="Arial" panose="020B0604020202020204" pitchFamily="34" charset="0"/>
                <a:ea typeface="Times New Roman" panose="02020603050405020304" pitchFamily="18" charset="0"/>
                <a:cs typeface="Arial" panose="020B0604020202020204" pitchFamily="34" charset="0"/>
              </a:rPr>
              <a:t>nustatė, kad UAB „ET“, elgdamasi neatidžiai, nerūpestingai ir nesąžiningai, neteisingai deklaravo trikampės prekybos grandininius sandorius, atitinkamose tikrinto laikotarpio pridėtinės vertės mokesčio deklaracijose nedeklaravo iš Europos Sąjungos (ES) įsigytų prekių apmokestinamosios vertės, nuo jos neapskaičiavo ir į valstybės biudžetą nesumokėjo privalomo deklaruoti ir sumokėti pridėtinės vertės mokesčio.</a:t>
            </a:r>
            <a:endParaRPr lang="lt-LT" dirty="0">
              <a:latin typeface="Arial" panose="020B060402020202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947F8F2D-FBBF-4F6D-803A-FD6D7AC434A0}"/>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5CD0945F-32AA-498F-B3C3-D14C22304AC4}"/>
              </a:ext>
            </a:extLst>
          </p:cNvPr>
          <p:cNvSpPr>
            <a:spLocks noGrp="1"/>
          </p:cNvSpPr>
          <p:nvPr>
            <p:ph type="sldNum" sz="quarter" idx="4"/>
          </p:nvPr>
        </p:nvSpPr>
        <p:spPr/>
        <p:txBody>
          <a:bodyPr/>
          <a:lstStyle/>
          <a:p>
            <a:fld id="{7A1F4E45-EF02-4A06-BFEF-259828DB6F02}" type="slidenum">
              <a:rPr lang="en-US" smtClean="0"/>
              <a:pPr/>
              <a:t>23</a:t>
            </a:fld>
            <a:endParaRPr lang="en-US" dirty="0"/>
          </a:p>
        </p:txBody>
      </p:sp>
    </p:spTree>
    <p:extLst>
      <p:ext uri="{BB962C8B-B14F-4D97-AF65-F5344CB8AC3E}">
        <p14:creationId xmlns:p14="http://schemas.microsoft.com/office/powerpoint/2010/main" val="1303916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EC775-D423-7CE7-005E-5290CCD3C63A}"/>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23426B73-505F-CD52-B132-9A5932C18440}"/>
              </a:ext>
            </a:extLst>
          </p:cNvPr>
          <p:cNvSpPr>
            <a:spLocks noGrp="1"/>
          </p:cNvSpPr>
          <p:nvPr>
            <p:ph idx="1"/>
          </p:nvPr>
        </p:nvSpPr>
        <p:spPr/>
        <p:txBody>
          <a:bodyPr/>
          <a:lstStyle/>
          <a:p>
            <a:pPr marL="0" indent="0" algn="just">
              <a:buNone/>
            </a:pPr>
            <a:r>
              <a:rPr lang="lt-LT" sz="1600" dirty="0">
                <a:latin typeface="+mn-lt"/>
              </a:rPr>
              <a:t>VMI siekia rekordinės sumos iš įmonės vadovo – 2,39 mln. eurų. </a:t>
            </a:r>
          </a:p>
          <a:p>
            <a:pPr marL="0" indent="0" algn="just">
              <a:buNone/>
            </a:pPr>
            <a:endParaRPr lang="lt-LT" sz="1600" dirty="0">
              <a:latin typeface="+mn-lt"/>
            </a:endParaRPr>
          </a:p>
          <a:p>
            <a:pPr marL="0" indent="0" algn="just">
              <a:buNone/>
            </a:pPr>
            <a:r>
              <a:rPr lang="lt-LT" sz="1600" dirty="0">
                <a:latin typeface="+mn-lt"/>
              </a:rPr>
              <a:t>Vilniaus apygardos teisme nagrinėjama byla, kurioje VMI siekia iš buvusio bendrovės vadovo priteisti 2,39 mln. eurų žalos atlyginimą. </a:t>
            </a:r>
          </a:p>
          <a:p>
            <a:pPr marL="0" indent="0" algn="just">
              <a:buNone/>
            </a:pPr>
            <a:endParaRPr lang="lt-LT" sz="1600" dirty="0">
              <a:latin typeface="+mn-lt"/>
            </a:endParaRPr>
          </a:p>
          <a:p>
            <a:pPr marL="0" indent="0" algn="just">
              <a:buNone/>
            </a:pPr>
            <a:r>
              <a:rPr lang="lt-LT" sz="1600" dirty="0">
                <a:latin typeface="+mn-lt"/>
              </a:rPr>
              <a:t>Jei ieškinys būtų patenkintas, tai būtų didžiausia iki šiol iš vadovo asmeniškai priteista suma.</a:t>
            </a:r>
          </a:p>
          <a:p>
            <a:pPr marL="0" indent="0">
              <a:buNone/>
            </a:pPr>
            <a:endParaRPr lang="lt-LT" dirty="0"/>
          </a:p>
        </p:txBody>
      </p:sp>
      <p:sp>
        <p:nvSpPr>
          <p:cNvPr id="4" name="Footer Placeholder 3">
            <a:extLst>
              <a:ext uri="{FF2B5EF4-FFF2-40B4-BE49-F238E27FC236}">
                <a16:creationId xmlns:a16="http://schemas.microsoft.com/office/drawing/2014/main" id="{C7A5A66D-7ADD-6ADC-D42F-90CF4849F9FE}"/>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85121503-D8B6-529A-E43B-C94B45A7176C}"/>
              </a:ext>
            </a:extLst>
          </p:cNvPr>
          <p:cNvSpPr>
            <a:spLocks noGrp="1"/>
          </p:cNvSpPr>
          <p:nvPr>
            <p:ph type="sldNum" sz="quarter" idx="4"/>
          </p:nvPr>
        </p:nvSpPr>
        <p:spPr/>
        <p:txBody>
          <a:bodyPr/>
          <a:lstStyle/>
          <a:p>
            <a:fld id="{7A1F4E45-EF02-4A06-BFEF-259828DB6F02}" type="slidenum">
              <a:rPr lang="en-US" smtClean="0"/>
              <a:pPr/>
              <a:t>24</a:t>
            </a:fld>
            <a:endParaRPr lang="en-US" dirty="0"/>
          </a:p>
        </p:txBody>
      </p:sp>
    </p:spTree>
    <p:extLst>
      <p:ext uri="{BB962C8B-B14F-4D97-AF65-F5344CB8AC3E}">
        <p14:creationId xmlns:p14="http://schemas.microsoft.com/office/powerpoint/2010/main" val="15414327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678F4-90C4-4AA0-83F1-5C88A4C7CFC3}"/>
              </a:ext>
            </a:extLst>
          </p:cNvPr>
          <p:cNvSpPr>
            <a:spLocks noGrp="1"/>
          </p:cNvSpPr>
          <p:nvPr>
            <p:ph type="title"/>
          </p:nvPr>
        </p:nvSpPr>
        <p:spPr/>
        <p:txBody>
          <a:bodyPr/>
          <a:lstStyle/>
          <a:p>
            <a:r>
              <a:rPr lang="en-US" sz="1200" dirty="0">
                <a:solidFill>
                  <a:schemeClr val="bg2">
                    <a:lumMod val="50000"/>
                  </a:schemeClr>
                </a:solidFill>
                <a:latin typeface="Arial" panose="020B0604020202020204" pitchFamily="34" charset="0"/>
                <a:cs typeface="Arial" panose="020B0604020202020204" pitchFamily="34" charset="0"/>
              </a:rPr>
              <a:t>TIESIOGIN</a:t>
            </a:r>
            <a:r>
              <a:rPr lang="lt-LT" sz="1200" dirty="0">
                <a:solidFill>
                  <a:schemeClr val="bg2">
                    <a:lumMod val="50000"/>
                  </a:schemeClr>
                </a:solidFill>
                <a:latin typeface="Arial" panose="020B0604020202020204" pitchFamily="34" charset="0"/>
                <a:cs typeface="Arial" panose="020B0604020202020204" pitchFamily="34" charset="0"/>
              </a:rPr>
              <a:t>Ė VADOVO ATSAKOMYBĖ UŽ MOKESČIŲ ADMINISTRAVIMO ĮSTATYMO PAŽEIDIMUS</a:t>
            </a:r>
            <a:endParaRPr lang="lt-LT" sz="1200" dirty="0"/>
          </a:p>
        </p:txBody>
      </p:sp>
      <p:sp>
        <p:nvSpPr>
          <p:cNvPr id="3" name="Content Placeholder 2">
            <a:extLst>
              <a:ext uri="{FF2B5EF4-FFF2-40B4-BE49-F238E27FC236}">
                <a16:creationId xmlns:a16="http://schemas.microsoft.com/office/drawing/2014/main" id="{A5603AA6-C80A-4D3D-871B-C7668048D32D}"/>
              </a:ext>
            </a:extLst>
          </p:cNvPr>
          <p:cNvSpPr>
            <a:spLocks noGrp="1"/>
          </p:cNvSpPr>
          <p:nvPr>
            <p:ph idx="1"/>
          </p:nvPr>
        </p:nvSpPr>
        <p:spPr/>
        <p:txBody>
          <a:bodyPr>
            <a:normAutofit fontScale="92500"/>
          </a:bodyPr>
          <a:lstStyle/>
          <a:p>
            <a:pPr marL="0" indent="0" algn="just">
              <a:buNone/>
            </a:pPr>
            <a:r>
              <a:rPr lang="lt-LT" sz="1600" dirty="0">
                <a:latin typeface="Arial" panose="020B0604020202020204" pitchFamily="34" charset="0"/>
                <a:ea typeface="Times New Roman" panose="02020603050405020304" pitchFamily="18" charset="0"/>
                <a:cs typeface="Arial" panose="020B0604020202020204" pitchFamily="34" charset="0"/>
              </a:rPr>
              <a:t>V</a:t>
            </a:r>
            <a:r>
              <a:rPr lang="lt-LT" sz="1600" dirty="0">
                <a:effectLst/>
                <a:latin typeface="Arial" panose="020B0604020202020204" pitchFamily="34" charset="0"/>
                <a:ea typeface="Times New Roman" panose="02020603050405020304" pitchFamily="18" charset="0"/>
                <a:cs typeface="Arial" panose="020B0604020202020204" pitchFamily="34" charset="0"/>
              </a:rPr>
              <a:t>adovas atsako ne dėl bet kokio jam priskirtų pareigų pažeidimo, tačiau padaryto tik dėl jo didelės kaltės, t. y. dėl tyčios siekiant pažeisti kreditorių interesus ar dėl didelio neatsargumo, pasireiškiančio aiškiu ir nepateisinamu aplaidumu vykdant savo pareigas. </a:t>
            </a:r>
          </a:p>
          <a:p>
            <a:pPr marL="0" indent="0" algn="just">
              <a:buNone/>
            </a:pPr>
            <a:endParaRPr lang="lt-LT" sz="1600" dirty="0">
              <a:effectLst/>
              <a:highlight>
                <a:srgbClr val="FFFF00"/>
              </a:highlight>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lt-LT" sz="1600" dirty="0">
                <a:latin typeface="Arial" panose="020B0604020202020204" pitchFamily="34" charset="0"/>
                <a:ea typeface="Times New Roman" panose="02020603050405020304" pitchFamily="18" charset="0"/>
                <a:cs typeface="Arial" panose="020B0604020202020204" pitchFamily="34" charset="0"/>
              </a:rPr>
              <a:t>N</a:t>
            </a:r>
            <a:r>
              <a:rPr lang="lt-LT" sz="1600" dirty="0">
                <a:effectLst/>
                <a:latin typeface="Arial" panose="020B0604020202020204" pitchFamily="34" charset="0"/>
                <a:ea typeface="Times New Roman" panose="02020603050405020304" pitchFamily="18" charset="0"/>
                <a:cs typeface="Arial" panose="020B0604020202020204" pitchFamily="34" charset="0"/>
              </a:rPr>
              <a:t>esumokėti mokesčiai dėl netinkamo apskaitos tvarkymo įmonėje nėra žala bendrovei, o žalą sudaro tik baudos ir delspinigiai</a:t>
            </a:r>
            <a:r>
              <a:rPr lang="lt-LT" sz="1600" dirty="0">
                <a:latin typeface="Arial" panose="020B0604020202020204" pitchFamily="34" charset="0"/>
                <a:ea typeface="Times New Roman" panose="02020603050405020304" pitchFamily="18" charset="0"/>
                <a:cs typeface="Arial" panose="020B0604020202020204" pitchFamily="34" charset="0"/>
              </a:rPr>
              <a:t>. </a:t>
            </a:r>
          </a:p>
          <a:p>
            <a:pPr marL="0" indent="0" algn="just">
              <a:buNone/>
            </a:pPr>
            <a:endParaRPr lang="lt-LT" sz="1600" dirty="0">
              <a:latin typeface="Arial" panose="020B0604020202020204" pitchFamily="34" charset="0"/>
              <a:cs typeface="Arial" panose="020B0604020202020204" pitchFamily="34" charset="0"/>
            </a:endParaRPr>
          </a:p>
          <a:p>
            <a:pPr marL="0" indent="0" algn="just">
              <a:buNone/>
            </a:pPr>
            <a:r>
              <a:rPr lang="lt-LT" sz="1600" dirty="0">
                <a:latin typeface="Arial" panose="020B0604020202020204" pitchFamily="34" charset="0"/>
                <a:ea typeface="Times New Roman" panose="02020603050405020304" pitchFamily="18" charset="0"/>
                <a:cs typeface="Arial" panose="020B0604020202020204" pitchFamily="34" charset="0"/>
              </a:rPr>
              <a:t>V</a:t>
            </a:r>
            <a:r>
              <a:rPr lang="lt-LT" sz="1600" dirty="0">
                <a:effectLst/>
                <a:latin typeface="Arial" panose="020B0604020202020204" pitchFamily="34" charset="0"/>
                <a:ea typeface="Times New Roman" panose="02020603050405020304" pitchFamily="18" charset="0"/>
                <a:cs typeface="Arial" panose="020B0604020202020204" pitchFamily="34" charset="0"/>
              </a:rPr>
              <a:t>adovo veiksmų neteisėtumas pasireiškė netinkamai vykdant MAĮ 40 str. nustatytas pareigas - netinkamai deklaruojant bendrovės sandorius kaip trikampę prekybą</a:t>
            </a:r>
            <a:r>
              <a:rPr lang="lt-LT" sz="1600" dirty="0">
                <a:latin typeface="Arial" panose="020B0604020202020204" pitchFamily="34" charset="0"/>
                <a:ea typeface="Times New Roman" panose="02020603050405020304" pitchFamily="18" charset="0"/>
                <a:cs typeface="Arial" panose="020B0604020202020204" pitchFamily="34" charset="0"/>
              </a:rPr>
              <a:t>. A</a:t>
            </a:r>
            <a:r>
              <a:rPr lang="lt-LT" sz="1600" dirty="0">
                <a:effectLst/>
                <a:latin typeface="Arial" panose="020B0604020202020204" pitchFamily="34" charset="0"/>
                <a:ea typeface="Times New Roman" panose="02020603050405020304" pitchFamily="18" charset="0"/>
                <a:cs typeface="Arial" panose="020B0604020202020204" pitchFamily="34" charset="0"/>
              </a:rPr>
              <a:t>tsakovas elgėsi ne tik neapdairiai, nerūpestingai, bet ir nesąžiningai, o dėl tokio atsakovo sąmoningo neveikimo jo vadovaujamai bendrovei buvo apskaičiuota beveik 2.000.000 EUR pridėtinės vertės mokesčio prievolė valstybei. Nagrinėjamu atveju ieškovės atsakovo valdytai bendrovei apskaičiuotas ir nesumokėtas pridėtinės vertės mokestis laikytinas žala, o tarp atsakovo neteisėtų veiksmų ir žalos egzistuoja priežastinis ryšys, kadangi, atsakovui tinkamai vykdant MAĮ 40 str. nustatytas pareigas, bendrovė būtų tinkamai apskaičiavusi pridėtinės vertės mokestį ir </a:t>
            </a:r>
            <a:r>
              <a:rPr lang="lt-LT" sz="16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turėjusi finansines galimybes jį sumokėti</a:t>
            </a:r>
            <a:r>
              <a:rPr lang="lt-LT" sz="1600" dirty="0">
                <a:effectLst/>
                <a:latin typeface="Arial" panose="020B0604020202020204" pitchFamily="34" charset="0"/>
                <a:ea typeface="Times New Roman" panose="02020603050405020304" pitchFamily="18" charset="0"/>
                <a:cs typeface="Arial" panose="020B0604020202020204" pitchFamily="34" charset="0"/>
              </a:rPr>
              <a:t>.</a:t>
            </a:r>
          </a:p>
          <a:p>
            <a:pPr marL="0" indent="0" algn="just">
              <a:buNone/>
            </a:pPr>
            <a:endParaRPr lang="lt-LT" sz="1600" dirty="0">
              <a:latin typeface="Arial" panose="020B0604020202020204" pitchFamily="34" charset="0"/>
              <a:cs typeface="Arial" panose="020B0604020202020204" pitchFamily="34" charset="0"/>
            </a:endParaRPr>
          </a:p>
          <a:p>
            <a:pPr marL="0" indent="0" algn="just">
              <a:buNone/>
            </a:pPr>
            <a:r>
              <a:rPr lang="lt-LT" sz="1600" i="1" dirty="0">
                <a:latin typeface="Arial" panose="020B0604020202020204" pitchFamily="34" charset="0"/>
                <a:cs typeface="Arial" panose="020B0604020202020204" pitchFamily="34" charset="0"/>
              </a:rPr>
              <a:t>LAT 2021 m. spalio 6 d. nutartis priimta civilinėje byloje Nr. e3K-3-243-943/2021</a:t>
            </a:r>
          </a:p>
        </p:txBody>
      </p:sp>
      <p:sp>
        <p:nvSpPr>
          <p:cNvPr id="4" name="Footer Placeholder 3">
            <a:extLst>
              <a:ext uri="{FF2B5EF4-FFF2-40B4-BE49-F238E27FC236}">
                <a16:creationId xmlns:a16="http://schemas.microsoft.com/office/drawing/2014/main" id="{AF9971BA-5254-4A62-86F8-8E7BF64F1A10}"/>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B4472E0B-A482-488B-BECD-4857A4DE20C7}"/>
              </a:ext>
            </a:extLst>
          </p:cNvPr>
          <p:cNvSpPr>
            <a:spLocks noGrp="1"/>
          </p:cNvSpPr>
          <p:nvPr>
            <p:ph type="sldNum" sz="quarter" idx="4"/>
          </p:nvPr>
        </p:nvSpPr>
        <p:spPr/>
        <p:txBody>
          <a:bodyPr/>
          <a:lstStyle/>
          <a:p>
            <a:fld id="{7A1F4E45-EF02-4A06-BFEF-259828DB6F02}" type="slidenum">
              <a:rPr lang="en-US" smtClean="0"/>
              <a:pPr/>
              <a:t>25</a:t>
            </a:fld>
            <a:endParaRPr lang="en-US" dirty="0"/>
          </a:p>
        </p:txBody>
      </p:sp>
    </p:spTree>
    <p:extLst>
      <p:ext uri="{BB962C8B-B14F-4D97-AF65-F5344CB8AC3E}">
        <p14:creationId xmlns:p14="http://schemas.microsoft.com/office/powerpoint/2010/main" val="3971115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CC0C3-08D4-97F8-7E86-DE1B7F50411B}"/>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E15A8269-FF90-7E35-8C02-95EA21BA1008}"/>
              </a:ext>
            </a:extLst>
          </p:cNvPr>
          <p:cNvSpPr>
            <a:spLocks noGrp="1"/>
          </p:cNvSpPr>
          <p:nvPr>
            <p:ph idx="1"/>
          </p:nvPr>
        </p:nvSpPr>
        <p:spPr/>
        <p:txBody>
          <a:bodyPr>
            <a:normAutofit/>
          </a:bodyPr>
          <a:lstStyle/>
          <a:p>
            <a:pPr marL="0" indent="0" algn="just">
              <a:buNone/>
            </a:pPr>
            <a:r>
              <a:rPr lang="lt-LT" sz="1800" b="0" i="0" dirty="0">
                <a:effectLst/>
                <a:latin typeface="Arial" panose="020B0604020202020204" pitchFamily="34" charset="0"/>
              </a:rPr>
              <a:t>Jeigu mokesčių administratorė pareiškia tiesioginį ieškinį vadovui, nesumokėti mokesčiai </a:t>
            </a:r>
            <a:r>
              <a:rPr lang="lt-LT" sz="1800" b="0" i="0" dirty="0">
                <a:effectLst/>
                <a:highlight>
                  <a:srgbClr val="FFFF00"/>
                </a:highlight>
                <a:latin typeface="Arial" panose="020B0604020202020204" pitchFamily="34" charset="0"/>
              </a:rPr>
              <a:t>gali būti </a:t>
            </a:r>
            <a:r>
              <a:rPr lang="lt-LT" sz="1800" b="0" i="0" dirty="0">
                <a:effectLst/>
                <a:latin typeface="Arial" panose="020B0604020202020204" pitchFamily="34" charset="0"/>
              </a:rPr>
              <a:t>laikomi kreditoriui sukelta žala, kadangi mokesčiai turi būti mokami pagal įstatymus tik šiam kreditoriui</a:t>
            </a:r>
            <a:r>
              <a:rPr lang="lt-LT" sz="1800" dirty="0">
                <a:latin typeface="Arial" panose="020B0604020202020204" pitchFamily="34" charset="0"/>
              </a:rPr>
              <a:t>. </a:t>
            </a:r>
            <a:r>
              <a:rPr lang="lt-LT" sz="1800" b="1" dirty="0">
                <a:solidFill>
                  <a:srgbClr val="FF0000"/>
                </a:solidFill>
                <a:latin typeface="Arial" panose="020B0604020202020204" pitchFamily="34" charset="0"/>
              </a:rPr>
              <a:t>V</a:t>
            </a:r>
            <a:r>
              <a:rPr lang="lt-LT" sz="1800" b="1" i="0" dirty="0">
                <a:solidFill>
                  <a:srgbClr val="FF0000"/>
                </a:solidFill>
                <a:effectLst/>
                <a:latin typeface="Arial" panose="020B0604020202020204" pitchFamily="34" charset="0"/>
              </a:rPr>
              <a:t>adovui vengiant mokėti mokesčius</a:t>
            </a:r>
            <a:r>
              <a:rPr lang="lt-LT" sz="1800" b="0" i="0" dirty="0">
                <a:effectLst/>
                <a:latin typeface="Arial" panose="020B0604020202020204" pitchFamily="34" charset="0"/>
              </a:rPr>
              <a:t>, jo veiksmai laikytini nukreiptais prieš konkretų kreditorių. </a:t>
            </a:r>
          </a:p>
          <a:p>
            <a:pPr marL="0" indent="0" algn="just">
              <a:buNone/>
            </a:pPr>
            <a:endParaRPr lang="lt-LT" sz="1800" b="0" i="0" dirty="0">
              <a:effectLst/>
              <a:latin typeface="Arial" panose="020B0604020202020204" pitchFamily="34" charset="0"/>
            </a:endParaRPr>
          </a:p>
          <a:p>
            <a:pPr marL="0" indent="0" algn="just">
              <a:buNone/>
            </a:pPr>
            <a:r>
              <a:rPr lang="lt-LT" sz="1800" b="1" dirty="0">
                <a:solidFill>
                  <a:srgbClr val="FF0000"/>
                </a:solidFill>
                <a:latin typeface="Arial" panose="020B0604020202020204" pitchFamily="34" charset="0"/>
              </a:rPr>
              <a:t>SVARBU</a:t>
            </a:r>
            <a:r>
              <a:rPr lang="lt-LT" sz="1800" dirty="0">
                <a:solidFill>
                  <a:srgbClr val="FF0000"/>
                </a:solidFill>
                <a:latin typeface="Arial" panose="020B0604020202020204" pitchFamily="34" charset="0"/>
              </a:rPr>
              <a:t> - </a:t>
            </a:r>
            <a:r>
              <a:rPr lang="lt-LT" sz="1800" b="1" i="0" dirty="0">
                <a:solidFill>
                  <a:srgbClr val="FF0000"/>
                </a:solidFill>
                <a:effectLst/>
                <a:latin typeface="Arial" panose="020B0604020202020204" pitchFamily="34" charset="0"/>
              </a:rPr>
              <a:t>ar bendrovė būtų galėjusi sumokėti mokesčius</a:t>
            </a:r>
            <a:r>
              <a:rPr lang="lt-LT" sz="1800" b="0" i="0" dirty="0">
                <a:effectLst/>
                <a:latin typeface="Arial" panose="020B0604020202020204" pitchFamily="34" charset="0"/>
              </a:rPr>
              <a:t> tuo metu, kai jie turėjo būti apskaičiuoti ir sumokėti.</a:t>
            </a:r>
          </a:p>
          <a:p>
            <a:pPr marL="0" indent="0" algn="just">
              <a:buNone/>
            </a:pPr>
            <a:endParaRPr lang="lt-LT" dirty="0">
              <a:latin typeface="Arial" panose="020B0604020202020204" pitchFamily="34" charset="0"/>
            </a:endParaRPr>
          </a:p>
          <a:p>
            <a:pPr marL="0" indent="0" algn="just">
              <a:buNone/>
            </a:pPr>
            <a:r>
              <a:rPr lang="en-US" sz="1400" b="0" i="1" dirty="0">
                <a:effectLst/>
                <a:latin typeface="Arial" panose="020B0604020202020204" pitchFamily="34" charset="0"/>
              </a:rPr>
              <a:t>LAT </a:t>
            </a:r>
            <a:r>
              <a:rPr lang="lt-LT" sz="1400" b="0" i="1" dirty="0">
                <a:effectLst/>
                <a:latin typeface="Arial" panose="020B0604020202020204" pitchFamily="34" charset="0"/>
              </a:rPr>
              <a:t>2023 m. gruodžio 12 d</a:t>
            </a:r>
            <a:r>
              <a:rPr lang="en-US" sz="1400" b="0" i="1" dirty="0">
                <a:effectLst/>
                <a:latin typeface="Arial" panose="020B0604020202020204" pitchFamily="34" charset="0"/>
              </a:rPr>
              <a:t>. </a:t>
            </a:r>
            <a:r>
              <a:rPr lang="en-US" sz="1400" b="0" i="1" dirty="0" err="1">
                <a:effectLst/>
                <a:latin typeface="Arial" panose="020B0604020202020204" pitchFamily="34" charset="0"/>
              </a:rPr>
              <a:t>nutartis</a:t>
            </a:r>
            <a:r>
              <a:rPr lang="en-US" sz="1400" b="0" i="1" dirty="0">
                <a:effectLst/>
                <a:latin typeface="Arial" panose="020B0604020202020204" pitchFamily="34" charset="0"/>
              </a:rPr>
              <a:t> </a:t>
            </a:r>
            <a:r>
              <a:rPr lang="en-US" sz="1400" i="1" dirty="0">
                <a:latin typeface="Arial" panose="020B0604020202020204" pitchFamily="34" charset="0"/>
              </a:rPr>
              <a:t>c</a:t>
            </a:r>
            <a:r>
              <a:rPr lang="lt-LT" sz="1400" b="0" i="1" dirty="0" err="1">
                <a:effectLst/>
                <a:latin typeface="Arial" panose="020B0604020202020204" pitchFamily="34" charset="0"/>
              </a:rPr>
              <a:t>ivilinė</a:t>
            </a:r>
            <a:r>
              <a:rPr lang="en-US" sz="1400" b="0" i="1" dirty="0">
                <a:effectLst/>
                <a:latin typeface="Arial" panose="020B0604020202020204" pitchFamily="34" charset="0"/>
              </a:rPr>
              <a:t>je</a:t>
            </a:r>
            <a:r>
              <a:rPr lang="lt-LT" sz="1400" b="0" i="1" dirty="0">
                <a:effectLst/>
                <a:latin typeface="Arial" panose="020B0604020202020204" pitchFamily="34" charset="0"/>
              </a:rPr>
              <a:t> </a:t>
            </a:r>
            <a:r>
              <a:rPr lang="lt-LT" sz="1400" b="0" i="1" dirty="0" err="1">
                <a:effectLst/>
                <a:latin typeface="Arial" panose="020B0604020202020204" pitchFamily="34" charset="0"/>
              </a:rPr>
              <a:t>byl</a:t>
            </a:r>
            <a:r>
              <a:rPr lang="en-US" sz="1400" b="0" i="1" dirty="0" err="1">
                <a:effectLst/>
                <a:latin typeface="Arial" panose="020B0604020202020204" pitchFamily="34" charset="0"/>
              </a:rPr>
              <a:t>oje</a:t>
            </a:r>
            <a:r>
              <a:rPr lang="lt-LT" sz="1400" b="0" i="1" dirty="0">
                <a:effectLst/>
                <a:latin typeface="Arial" panose="020B0604020202020204" pitchFamily="34" charset="0"/>
              </a:rPr>
              <a:t> Nr. e3K-3-315-421/2023</a:t>
            </a:r>
            <a:endParaRPr lang="lt-LT" sz="1400" i="1" dirty="0"/>
          </a:p>
        </p:txBody>
      </p:sp>
      <p:sp>
        <p:nvSpPr>
          <p:cNvPr id="4" name="Footer Placeholder 3">
            <a:extLst>
              <a:ext uri="{FF2B5EF4-FFF2-40B4-BE49-F238E27FC236}">
                <a16:creationId xmlns:a16="http://schemas.microsoft.com/office/drawing/2014/main" id="{5370DC1B-8CD8-7C2C-00DA-85431A7BE4FE}"/>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7A6E9FDB-191C-D28A-294E-EC3A00337BA2}"/>
              </a:ext>
            </a:extLst>
          </p:cNvPr>
          <p:cNvSpPr>
            <a:spLocks noGrp="1"/>
          </p:cNvSpPr>
          <p:nvPr>
            <p:ph type="sldNum" sz="quarter" idx="4"/>
          </p:nvPr>
        </p:nvSpPr>
        <p:spPr/>
        <p:txBody>
          <a:bodyPr/>
          <a:lstStyle/>
          <a:p>
            <a:fld id="{7A1F4E45-EF02-4A06-BFEF-259828DB6F02}" type="slidenum">
              <a:rPr lang="en-US" smtClean="0"/>
              <a:pPr/>
              <a:t>26</a:t>
            </a:fld>
            <a:endParaRPr lang="en-US" dirty="0"/>
          </a:p>
        </p:txBody>
      </p:sp>
    </p:spTree>
    <p:extLst>
      <p:ext uri="{BB962C8B-B14F-4D97-AF65-F5344CB8AC3E}">
        <p14:creationId xmlns:p14="http://schemas.microsoft.com/office/powerpoint/2010/main" val="4169915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70D68-4AB7-0758-4EF1-40832C808BDF}"/>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482B3D0B-9F60-BB70-98D3-CD5B30FF1294}"/>
              </a:ext>
            </a:extLst>
          </p:cNvPr>
          <p:cNvSpPr>
            <a:spLocks noGrp="1"/>
          </p:cNvSpPr>
          <p:nvPr>
            <p:ph idx="1"/>
          </p:nvPr>
        </p:nvSpPr>
        <p:spPr/>
        <p:txBody>
          <a:bodyPr>
            <a:normAutofit/>
          </a:bodyPr>
          <a:lstStyle/>
          <a:p>
            <a:pPr marL="0" indent="0" algn="just">
              <a:buNone/>
            </a:pPr>
            <a:r>
              <a:rPr lang="lt-LT" sz="2000" b="1" dirty="0">
                <a:latin typeface="+mj-lt"/>
              </a:rPr>
              <a:t>750.000 EUR </a:t>
            </a:r>
            <a:r>
              <a:rPr lang="lt-LT" sz="2000" dirty="0">
                <a:latin typeface="+mj-lt"/>
              </a:rPr>
              <a:t>žalos reikalavimas iš vadovų - kai yra pareikštas tiesioginis kreditoriaus ieškinys bendrovės vadovui dėl individualios kreditoriaus patirtos žalos atlyginimo turi būti aiškiai atskleista, kokiu teisiniu pagrindu ir kokia argumentavimo seka prieita prie išvados dėl veiksmų neteisėtumo</a:t>
            </a:r>
            <a:r>
              <a:rPr lang="en-US" sz="2000" dirty="0">
                <a:latin typeface="+mj-lt"/>
              </a:rPr>
              <a:t>. </a:t>
            </a:r>
            <a:r>
              <a:rPr lang="lt-LT" sz="2000" dirty="0">
                <a:latin typeface="+mj-lt"/>
              </a:rPr>
              <a:t>Vien </a:t>
            </a:r>
            <a:r>
              <a:rPr lang="en-US" sz="2000" dirty="0" err="1">
                <a:latin typeface="+mj-lt"/>
              </a:rPr>
              <a:t>vadovo</a:t>
            </a:r>
            <a:r>
              <a:rPr lang="lt-LT" sz="2000" dirty="0">
                <a:latin typeface="+mj-lt"/>
              </a:rPr>
              <a:t> veiksmų išvardijimas, neatskleidžiant kiekvieno veiksmo teisinio vertinimo ir jų tarpusavio sąsajų reikšmės,</a:t>
            </a:r>
            <a:r>
              <a:rPr lang="en-US" sz="2000" dirty="0">
                <a:latin typeface="+mj-lt"/>
              </a:rPr>
              <a:t> </a:t>
            </a:r>
            <a:r>
              <a:rPr lang="lt-LT" sz="2000" dirty="0">
                <a:latin typeface="+mj-lt"/>
              </a:rPr>
              <a:t>negali būti vertinama kaip pakankami motyvai išvadai</a:t>
            </a:r>
            <a:r>
              <a:rPr lang="en-US" sz="2000" dirty="0">
                <a:latin typeface="+mj-lt"/>
              </a:rPr>
              <a:t> </a:t>
            </a:r>
            <a:r>
              <a:rPr lang="lt-LT" sz="2000" dirty="0">
                <a:latin typeface="+mj-lt"/>
              </a:rPr>
              <a:t>dėl atliktų veiksmų neteisėtumo ir neatitinka teismo sprendimo motyvavimui keliamų reikalavimų.</a:t>
            </a:r>
            <a:endParaRPr lang="en-US" sz="2000" dirty="0">
              <a:latin typeface="+mj-lt"/>
            </a:endParaRPr>
          </a:p>
          <a:p>
            <a:pPr marL="0" indent="0" algn="just">
              <a:buNone/>
            </a:pPr>
            <a:endParaRPr lang="lt-LT" sz="2000" dirty="0">
              <a:latin typeface="+mj-lt"/>
            </a:endParaRPr>
          </a:p>
          <a:p>
            <a:pPr marL="0" indent="0" algn="just">
              <a:buNone/>
            </a:pPr>
            <a:r>
              <a:rPr lang="en-US" sz="2000" i="1" dirty="0">
                <a:latin typeface="+mj-lt"/>
              </a:rPr>
              <a:t>LAT 2026-08-27 </a:t>
            </a:r>
            <a:r>
              <a:rPr lang="en-US" sz="2000" i="1" dirty="0" err="1">
                <a:latin typeface="+mj-lt"/>
              </a:rPr>
              <a:t>nutartis</a:t>
            </a:r>
            <a:r>
              <a:rPr lang="en-US" sz="2000" i="1" dirty="0">
                <a:latin typeface="+mj-lt"/>
              </a:rPr>
              <a:t> </a:t>
            </a:r>
            <a:r>
              <a:rPr lang="en-US" sz="2000" i="1" dirty="0" err="1">
                <a:latin typeface="+mj-lt"/>
              </a:rPr>
              <a:t>civilin</a:t>
            </a:r>
            <a:r>
              <a:rPr lang="lt-LT" sz="2000" i="1" dirty="0" err="1">
                <a:latin typeface="+mj-lt"/>
              </a:rPr>
              <a:t>ėje</a:t>
            </a:r>
            <a:r>
              <a:rPr lang="lt-LT" sz="2000" i="1" dirty="0">
                <a:latin typeface="+mj-lt"/>
              </a:rPr>
              <a:t> byloje Nr. e3K-3-112-1249/2026</a:t>
            </a:r>
          </a:p>
        </p:txBody>
      </p:sp>
      <p:sp>
        <p:nvSpPr>
          <p:cNvPr id="4" name="Footer Placeholder 3">
            <a:extLst>
              <a:ext uri="{FF2B5EF4-FFF2-40B4-BE49-F238E27FC236}">
                <a16:creationId xmlns:a16="http://schemas.microsoft.com/office/drawing/2014/main" id="{B431E79D-B1C3-D1E2-E76A-9026517FF9D5}"/>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65E0D3A0-E1A2-E498-57AB-F3DB79DF5D24}"/>
              </a:ext>
            </a:extLst>
          </p:cNvPr>
          <p:cNvSpPr>
            <a:spLocks noGrp="1"/>
          </p:cNvSpPr>
          <p:nvPr>
            <p:ph type="sldNum" sz="quarter" idx="4"/>
          </p:nvPr>
        </p:nvSpPr>
        <p:spPr/>
        <p:txBody>
          <a:bodyPr/>
          <a:lstStyle/>
          <a:p>
            <a:fld id="{7A1F4E45-EF02-4A06-BFEF-259828DB6F02}" type="slidenum">
              <a:rPr lang="en-US" smtClean="0"/>
              <a:pPr/>
              <a:t>27</a:t>
            </a:fld>
            <a:endParaRPr lang="en-US" dirty="0"/>
          </a:p>
        </p:txBody>
      </p:sp>
    </p:spTree>
    <p:extLst>
      <p:ext uri="{BB962C8B-B14F-4D97-AF65-F5344CB8AC3E}">
        <p14:creationId xmlns:p14="http://schemas.microsoft.com/office/powerpoint/2010/main" val="3927019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9689-D518-8778-BF86-8B51CE24C92A}"/>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E00E8C9A-8C69-9E2A-B576-6C45A12F9F22}"/>
              </a:ext>
            </a:extLst>
          </p:cNvPr>
          <p:cNvSpPr>
            <a:spLocks noGrp="1"/>
          </p:cNvSpPr>
          <p:nvPr>
            <p:ph idx="1"/>
          </p:nvPr>
        </p:nvSpPr>
        <p:spPr/>
        <p:txBody>
          <a:bodyPr>
            <a:normAutofit/>
          </a:bodyPr>
          <a:lstStyle/>
          <a:p>
            <a:pPr marL="0" indent="0" algn="just">
              <a:buNone/>
            </a:pPr>
            <a:r>
              <a:rPr lang="lt-LT" sz="1800" b="0" i="0" dirty="0">
                <a:effectLst/>
                <a:latin typeface="Arial" panose="020B0604020202020204" pitchFamily="34" charset="0"/>
              </a:rPr>
              <a:t>Atsakomybė vadovui gali kilti tik nustačius, kad</a:t>
            </a:r>
            <a:r>
              <a:rPr lang="lt-LT" sz="1800" dirty="0">
                <a:latin typeface="Arial" panose="020B0604020202020204" pitchFamily="34" charset="0"/>
              </a:rPr>
              <a:t>:</a:t>
            </a:r>
          </a:p>
          <a:p>
            <a:pPr marL="514350" indent="-514350" algn="just">
              <a:buAutoNum type="arabicParenR"/>
            </a:pPr>
            <a:r>
              <a:rPr lang="lt-LT" sz="1800" b="0" i="0" dirty="0">
                <a:effectLst/>
                <a:latin typeface="Arial" panose="020B0604020202020204" pitchFamily="34" charset="0"/>
              </a:rPr>
              <a:t>bendrovės vadovas atliko neteisėtus veiksmus, nukreiptus į konkretaus kreditoriaus teisių pažeidimą (</a:t>
            </a:r>
            <a:r>
              <a:rPr lang="lt-LT" sz="1800" b="0" i="1" dirty="0">
                <a:effectLst/>
                <a:latin typeface="Arial" panose="020B0604020202020204" pitchFamily="34" charset="0"/>
              </a:rPr>
              <a:t>kreditoriaus klaidinimą, apgaulingos informacijos teikimą bendrovei sudarant sutartį su konkrečiu kreditoriumi ar kitus į konkretų kreditorių nukreiptus nesąžiningus veiksmus</a:t>
            </a:r>
            <a:r>
              <a:rPr lang="lt-LT" sz="1800" b="0" i="0" dirty="0">
                <a:effectLst/>
                <a:latin typeface="Arial" panose="020B0604020202020204" pitchFamily="34" charset="0"/>
              </a:rPr>
              <a:t>);</a:t>
            </a:r>
          </a:p>
          <a:p>
            <a:pPr marL="514350" indent="-514350" algn="just">
              <a:buAutoNum type="arabicParenR"/>
            </a:pPr>
            <a:r>
              <a:rPr lang="lt-LT" sz="1800" dirty="0">
                <a:latin typeface="Arial" panose="020B0604020202020204" pitchFamily="34" charset="0"/>
              </a:rPr>
              <a:t>d</a:t>
            </a:r>
            <a:r>
              <a:rPr lang="lt-LT" sz="1800" b="0" i="0" dirty="0">
                <a:effectLst/>
                <a:latin typeface="Arial" panose="020B0604020202020204" pitchFamily="34" charset="0"/>
              </a:rPr>
              <a:t>ėl šių veiksmų kreditoriui atsirado žala (</a:t>
            </a:r>
            <a:r>
              <a:rPr lang="lt-LT" sz="1800" b="0" i="1" dirty="0">
                <a:effectLst/>
                <a:latin typeface="Arial" panose="020B0604020202020204" pitchFamily="34" charset="0"/>
              </a:rPr>
              <a:t>žala nelaikomas bendro bendrovės nemokumo sukėlimas ar mokumo sumažėjimas, kuris vienodai paveikia tiek konkretų kreditorių, tiek kitus bendrovės kreditorius</a:t>
            </a:r>
            <a:r>
              <a:rPr lang="lt-LT" sz="1800" b="0" i="0" dirty="0">
                <a:effectLst/>
                <a:latin typeface="Arial" panose="020B0604020202020204" pitchFamily="34" charset="0"/>
              </a:rPr>
              <a:t>);</a:t>
            </a:r>
          </a:p>
          <a:p>
            <a:pPr marL="514350" indent="-514350" algn="just">
              <a:buAutoNum type="arabicParenR"/>
            </a:pPr>
            <a:r>
              <a:rPr lang="lt-LT" sz="1800" b="0" i="0" dirty="0">
                <a:effectLst/>
                <a:latin typeface="Arial" panose="020B0604020202020204" pitchFamily="34" charset="0"/>
              </a:rPr>
              <a:t>bendrovė pati negali patenkinti kreditoriaus reikalavimų.</a:t>
            </a:r>
          </a:p>
          <a:p>
            <a:pPr marL="514350" indent="-514350" algn="just">
              <a:buAutoNum type="arabicParenR"/>
            </a:pPr>
            <a:endParaRPr lang="lt-LT" sz="1800" dirty="0">
              <a:latin typeface="Arial" panose="020B0604020202020204" pitchFamily="34" charset="0"/>
            </a:endParaRPr>
          </a:p>
          <a:p>
            <a:pPr marL="0" indent="0" algn="just">
              <a:buNone/>
            </a:pPr>
            <a:r>
              <a:rPr lang="lt-LT" sz="1400" b="0" i="0" dirty="0">
                <a:effectLst/>
                <a:latin typeface="Arial" panose="020B0604020202020204" pitchFamily="34" charset="0"/>
              </a:rPr>
              <a:t>(</a:t>
            </a:r>
            <a:r>
              <a:rPr lang="lt-LT" sz="1400" b="0" i="1" dirty="0">
                <a:effectLst/>
                <a:latin typeface="Arial" panose="020B0604020202020204" pitchFamily="34" charset="0"/>
              </a:rPr>
              <a:t>LAT 2023 m. spalio 18 d. nutartis civilinėje byloje Nr. e3K-3-261-378/2023</a:t>
            </a:r>
            <a:r>
              <a:rPr lang="lt-LT" sz="1400" b="0" i="0" dirty="0">
                <a:effectLst/>
                <a:latin typeface="Arial" panose="020B0604020202020204" pitchFamily="34" charset="0"/>
              </a:rPr>
              <a:t>). </a:t>
            </a:r>
            <a:endParaRPr lang="lt-LT" sz="1400" dirty="0"/>
          </a:p>
        </p:txBody>
      </p:sp>
      <p:sp>
        <p:nvSpPr>
          <p:cNvPr id="4" name="Footer Placeholder 3">
            <a:extLst>
              <a:ext uri="{FF2B5EF4-FFF2-40B4-BE49-F238E27FC236}">
                <a16:creationId xmlns:a16="http://schemas.microsoft.com/office/drawing/2014/main" id="{A3D0C3A5-E86A-E132-3E3E-4A835DA966F0}"/>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57A83579-065F-CAE5-C6AB-4FBCA96DCF3F}"/>
              </a:ext>
            </a:extLst>
          </p:cNvPr>
          <p:cNvSpPr>
            <a:spLocks noGrp="1"/>
          </p:cNvSpPr>
          <p:nvPr>
            <p:ph type="sldNum" sz="quarter" idx="4"/>
          </p:nvPr>
        </p:nvSpPr>
        <p:spPr/>
        <p:txBody>
          <a:bodyPr/>
          <a:lstStyle/>
          <a:p>
            <a:fld id="{7A1F4E45-EF02-4A06-BFEF-259828DB6F02}" type="slidenum">
              <a:rPr lang="en-US" smtClean="0"/>
              <a:pPr/>
              <a:t>28</a:t>
            </a:fld>
            <a:endParaRPr lang="en-US" dirty="0"/>
          </a:p>
        </p:txBody>
      </p:sp>
    </p:spTree>
    <p:extLst>
      <p:ext uri="{BB962C8B-B14F-4D97-AF65-F5344CB8AC3E}">
        <p14:creationId xmlns:p14="http://schemas.microsoft.com/office/powerpoint/2010/main" val="1248669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AB35884D-C0E1-4737-8212-0D2905FBC462}"/>
              </a:ext>
            </a:extLst>
          </p:cNvPr>
          <p:cNvSpPr>
            <a:spLocks noGrp="1"/>
          </p:cNvSpPr>
          <p:nvPr>
            <p:ph type="ctrTitle"/>
          </p:nvPr>
        </p:nvSpPr>
        <p:spPr/>
        <p:txBody>
          <a:bodyPr/>
          <a:lstStyle/>
          <a:p>
            <a:r>
              <a:rPr lang="lt-LT" sz="3200" dirty="0">
                <a:solidFill>
                  <a:schemeClr val="bg2">
                    <a:lumMod val="50000"/>
                  </a:schemeClr>
                </a:solidFill>
                <a:latin typeface="Arial" panose="020B0604020202020204" pitchFamily="34" charset="0"/>
                <a:cs typeface="Arial" panose="020B0604020202020204" pitchFamily="34" charset="0"/>
              </a:rPr>
              <a:t>TYČINIS BANKROTAS IR ATSAKOMYBĖS TEISINIAI ASPEKTAI</a:t>
            </a:r>
          </a:p>
        </p:txBody>
      </p:sp>
      <p:sp>
        <p:nvSpPr>
          <p:cNvPr id="9" name="Subtitle 8">
            <a:extLst>
              <a:ext uri="{FF2B5EF4-FFF2-40B4-BE49-F238E27FC236}">
                <a16:creationId xmlns:a16="http://schemas.microsoft.com/office/drawing/2014/main" id="{96022D1B-9949-4153-B1B4-8FE2520A1711}"/>
              </a:ext>
            </a:extLst>
          </p:cNvPr>
          <p:cNvSpPr>
            <a:spLocks noGrp="1"/>
          </p:cNvSpPr>
          <p:nvPr>
            <p:ph type="subTitle" idx="1"/>
          </p:nvPr>
        </p:nvSpPr>
        <p:spPr/>
        <p:txBody>
          <a:bodyPr/>
          <a:lstStyle/>
          <a:p>
            <a:endParaRPr lang="lt-LT"/>
          </a:p>
        </p:txBody>
      </p:sp>
      <p:sp>
        <p:nvSpPr>
          <p:cNvPr id="2" name="Footer Placeholder 1">
            <a:extLst>
              <a:ext uri="{FF2B5EF4-FFF2-40B4-BE49-F238E27FC236}">
                <a16:creationId xmlns:a16="http://schemas.microsoft.com/office/drawing/2014/main" id="{49130E43-251C-496B-A6F4-DC65348C2379}"/>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3" name="Slide Number Placeholder 2">
            <a:extLst>
              <a:ext uri="{FF2B5EF4-FFF2-40B4-BE49-F238E27FC236}">
                <a16:creationId xmlns:a16="http://schemas.microsoft.com/office/drawing/2014/main" id="{BEB69DBD-4105-48DA-8A87-988C93869669}"/>
              </a:ext>
            </a:extLst>
          </p:cNvPr>
          <p:cNvSpPr>
            <a:spLocks noGrp="1"/>
          </p:cNvSpPr>
          <p:nvPr>
            <p:ph type="sldNum" sz="quarter" idx="4"/>
          </p:nvPr>
        </p:nvSpPr>
        <p:spPr/>
        <p:txBody>
          <a:bodyPr/>
          <a:lstStyle/>
          <a:p>
            <a:fld id="{7A1F4E45-EF02-4A06-BFEF-259828DB6F02}" type="slidenum">
              <a:rPr lang="en-US" smtClean="0"/>
              <a:pPr/>
              <a:t>29</a:t>
            </a:fld>
            <a:endParaRPr lang="en-US" dirty="0"/>
          </a:p>
        </p:txBody>
      </p:sp>
    </p:spTree>
    <p:extLst>
      <p:ext uri="{BB962C8B-B14F-4D97-AF65-F5344CB8AC3E}">
        <p14:creationId xmlns:p14="http://schemas.microsoft.com/office/powerpoint/2010/main" val="26524117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just">
              <a:buNone/>
            </a:pPr>
            <a:r>
              <a:rPr lang="lt-LT" sz="1800" b="1" dirty="0">
                <a:latin typeface="Arial" pitchFamily="34" charset="0"/>
                <a:cs typeface="Arial" pitchFamily="34" charset="0"/>
              </a:rPr>
              <a:t>Tyčinis bankrotas</a:t>
            </a:r>
            <a:r>
              <a:rPr lang="lt-LT" sz="1800" dirty="0">
                <a:latin typeface="Arial" pitchFamily="34" charset="0"/>
                <a:cs typeface="Arial" pitchFamily="34" charset="0"/>
              </a:rPr>
              <a:t> – </a:t>
            </a:r>
            <a:r>
              <a:rPr lang="lt-LT" sz="1800" b="0" i="0" dirty="0">
                <a:effectLst/>
                <a:latin typeface="Arial" panose="020B0604020202020204" pitchFamily="34" charset="0"/>
                <a:cs typeface="Arial" panose="020B0604020202020204" pitchFamily="34" charset="0"/>
              </a:rPr>
              <a:t>sąmoningai blogas juridinio asmens valdymas (veikimas ir (ar) neveikimas) ir (ar) juridinio asmens vardu sudarytų sandorių, kai tapo žinoma ar turėjo būti žinoma, kad jų sudarymas pažeidžia kreditorių teises ir (arba) teisėtus interesus (JANI 70 str. 1 da</a:t>
            </a:r>
            <a:r>
              <a:rPr lang="lt-LT" sz="1800" dirty="0">
                <a:latin typeface="Arial" panose="020B0604020202020204" pitchFamily="34" charset="0"/>
                <a:cs typeface="Arial" panose="020B0604020202020204" pitchFamily="34" charset="0"/>
              </a:rPr>
              <a:t>lis).</a:t>
            </a:r>
          </a:p>
          <a:p>
            <a:pPr marL="0" indent="0" algn="just">
              <a:buNone/>
            </a:pPr>
            <a:endParaRPr lang="en-US" sz="1800" dirty="0">
              <a:latin typeface="Arial" panose="020B0604020202020204" pitchFamily="34" charset="0"/>
              <a:cs typeface="Arial" pitchFamily="34" charset="0"/>
            </a:endParaRPr>
          </a:p>
          <a:p>
            <a:pPr marL="0" indent="0">
              <a:buNone/>
            </a:pPr>
            <a:r>
              <a:rPr lang="lt-LT" sz="1800" b="1" dirty="0">
                <a:latin typeface="Arial" pitchFamily="34" charset="0"/>
                <a:cs typeface="Arial" pitchFamily="34" charset="0"/>
              </a:rPr>
              <a:t>Teismas gali pripažinti bankrotą tyčiniu:</a:t>
            </a:r>
            <a:endParaRPr lang="en-US" sz="1800" b="1" dirty="0">
              <a:latin typeface="Arial" pitchFamily="34" charset="0"/>
              <a:cs typeface="Arial" pitchFamily="34" charset="0"/>
            </a:endParaRPr>
          </a:p>
          <a:p>
            <a:pPr lvl="0"/>
            <a:r>
              <a:rPr lang="lt-LT" sz="1800" dirty="0">
                <a:latin typeface="Arial" pitchFamily="34" charset="0"/>
                <a:cs typeface="Arial" pitchFamily="34" charset="0"/>
              </a:rPr>
              <a:t>savo iniciatyva;</a:t>
            </a:r>
            <a:endParaRPr lang="en-US" sz="1800" dirty="0">
              <a:latin typeface="Arial" pitchFamily="34" charset="0"/>
              <a:cs typeface="Arial" pitchFamily="34" charset="0"/>
            </a:endParaRPr>
          </a:p>
          <a:p>
            <a:r>
              <a:rPr lang="lt-LT" sz="1800" dirty="0">
                <a:latin typeface="Arial" pitchFamily="34" charset="0"/>
                <a:cs typeface="Arial" pitchFamily="34" charset="0"/>
              </a:rPr>
              <a:t>kreditoriaus ar administratoriaus prašymu</a:t>
            </a:r>
            <a:endParaRPr lang="en-US" sz="1800" dirty="0">
              <a:latin typeface="Arial" pitchFamily="34" charset="0"/>
              <a:cs typeface="Arial" pitchFamily="34" charset="0"/>
            </a:endParaRPr>
          </a:p>
          <a:p>
            <a:pPr marL="0" indent="0" algn="just">
              <a:buNone/>
            </a:pPr>
            <a:endParaRPr lang="lt-LT" dirty="0">
              <a:latin typeface="Arial" panose="020B0604020202020204" pitchFamily="34" charset="0"/>
            </a:endParaRPr>
          </a:p>
          <a:p>
            <a:pPr marL="0" indent="0" algn="just">
              <a:buNone/>
            </a:pPr>
            <a:r>
              <a:rPr lang="lt-LT" sz="1800" b="0" i="0" dirty="0">
                <a:effectLst/>
                <a:latin typeface="Arial" panose="020B0604020202020204" pitchFamily="34" charset="0"/>
                <a:cs typeface="Arial" panose="020B0604020202020204" pitchFamily="34" charset="0"/>
              </a:rPr>
              <a:t>Teismas ne vėliau kaip kitą darbo dieną nuo nutarties pripažinti bankrotą tyčiniu įsiteisėjimo dienos šios nutarties kopiją pateikia prokurorui dėl ikiteisminio tyrimo pradėjimo.</a:t>
            </a:r>
            <a:endParaRPr lang="en-US" sz="1800" dirty="0">
              <a:latin typeface="Arial" panose="020B0604020202020204" pitchFamily="34" charset="0"/>
              <a:cs typeface="Arial" panose="020B0604020202020204" pitchFamily="34" charset="0"/>
            </a:endParaRPr>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30</a:t>
            </a:fld>
            <a:endParaRPr lang="en-US" dirty="0"/>
          </a:p>
        </p:txBody>
      </p:sp>
    </p:spTree>
    <p:extLst>
      <p:ext uri="{BB962C8B-B14F-4D97-AF65-F5344CB8AC3E}">
        <p14:creationId xmlns:p14="http://schemas.microsoft.com/office/powerpoint/2010/main" val="10225595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just">
              <a:buNone/>
            </a:pPr>
            <a:r>
              <a:rPr lang="en-US" sz="1800" dirty="0">
                <a:latin typeface="Arial" pitchFamily="34" charset="0"/>
                <a:cs typeface="Arial" pitchFamily="34" charset="0"/>
              </a:rPr>
              <a:t>T</a:t>
            </a:r>
            <a:r>
              <a:rPr lang="lt-LT" sz="1800" dirty="0" err="1">
                <a:latin typeface="Arial" pitchFamily="34" charset="0"/>
                <a:cs typeface="Arial" pitchFamily="34" charset="0"/>
              </a:rPr>
              <a:t>yčiniu</a:t>
            </a:r>
            <a:r>
              <a:rPr lang="lt-LT" sz="1800" dirty="0">
                <a:latin typeface="Arial" pitchFamily="34" charset="0"/>
                <a:cs typeface="Arial" pitchFamily="34" charset="0"/>
              </a:rPr>
              <a:t> bankrotu laikomi atvejai, kai faktiškai nemokioje įmonėje tyčiniais veiksmais dar labiau esmingai pabloginama įmonės turtinė padėtis, t. y. nėra ryšio tarp tyčinio blogo įmonės valdymo ir anksčiau atsiradusio nemokumo, bet yra ryšys tarp tyčinio blogo įmonės valdymo ir tolesnio nemokios įmonės padėties esminio pabloginimo. </a:t>
            </a:r>
            <a:endParaRPr lang="en-US" sz="1800" dirty="0">
              <a:latin typeface="Arial" pitchFamily="34" charset="0"/>
              <a:cs typeface="Arial" pitchFamily="34" charset="0"/>
            </a:endParaRPr>
          </a:p>
          <a:p>
            <a:pPr marL="0" indent="0" algn="just">
              <a:buNone/>
            </a:pPr>
            <a:endParaRPr lang="en-US" sz="1800" dirty="0">
              <a:latin typeface="Arial" pitchFamily="34" charset="0"/>
              <a:cs typeface="Arial" pitchFamily="34" charset="0"/>
            </a:endParaRPr>
          </a:p>
          <a:p>
            <a:pPr marL="0" indent="0" algn="just">
              <a:buNone/>
            </a:pPr>
            <a:r>
              <a:rPr lang="en-US" sz="1800" i="1" dirty="0">
                <a:latin typeface="Arial" pitchFamily="34" charset="0"/>
                <a:cs typeface="Arial" pitchFamily="34" charset="0"/>
              </a:rPr>
              <a:t>LAT </a:t>
            </a:r>
            <a:r>
              <a:rPr lang="lt-LT" sz="1800" i="1" dirty="0">
                <a:latin typeface="Arial" pitchFamily="34" charset="0"/>
                <a:cs typeface="Arial" pitchFamily="34" charset="0"/>
              </a:rPr>
              <a:t>2018 </a:t>
            </a:r>
            <a:r>
              <a:rPr lang="lt-LT" sz="1800" i="1" dirty="0" err="1">
                <a:latin typeface="Arial" pitchFamily="34" charset="0"/>
                <a:cs typeface="Arial" pitchFamily="34" charset="0"/>
              </a:rPr>
              <a:t>m</a:t>
            </a:r>
            <a:r>
              <a:rPr lang="lt-LT" sz="1800" i="1" dirty="0">
                <a:latin typeface="Arial" pitchFamily="34" charset="0"/>
                <a:cs typeface="Arial" pitchFamily="34" charset="0"/>
              </a:rPr>
              <a:t>. liepos 19 </a:t>
            </a:r>
            <a:r>
              <a:rPr lang="lt-LT" sz="1800" i="1" dirty="0" err="1">
                <a:latin typeface="Arial" pitchFamily="34" charset="0"/>
                <a:cs typeface="Arial" pitchFamily="34" charset="0"/>
              </a:rPr>
              <a:t>d</a:t>
            </a:r>
            <a:r>
              <a:rPr lang="lt-LT" sz="1800" i="1" dirty="0">
                <a:latin typeface="Arial" pitchFamily="34" charset="0"/>
                <a:cs typeface="Arial" pitchFamily="34" charset="0"/>
              </a:rPr>
              <a:t>.</a:t>
            </a:r>
            <a:r>
              <a:rPr lang="en-US" sz="1800" i="1" dirty="0">
                <a:latin typeface="Arial" pitchFamily="34" charset="0"/>
                <a:cs typeface="Arial" pitchFamily="34" charset="0"/>
              </a:rPr>
              <a:t> </a:t>
            </a:r>
            <a:r>
              <a:rPr lang="en-US" sz="1800" i="1" dirty="0" err="1">
                <a:latin typeface="Arial" pitchFamily="34" charset="0"/>
                <a:cs typeface="Arial" pitchFamily="34" charset="0"/>
              </a:rPr>
              <a:t>nutartis</a:t>
            </a:r>
            <a:r>
              <a:rPr lang="en-US" sz="1800" i="1" dirty="0">
                <a:latin typeface="Arial" pitchFamily="34" charset="0"/>
                <a:cs typeface="Arial" pitchFamily="34" charset="0"/>
              </a:rPr>
              <a:t> </a:t>
            </a:r>
            <a:r>
              <a:rPr lang="en-US" sz="1800" i="1" dirty="0" err="1">
                <a:latin typeface="Arial" pitchFamily="34" charset="0"/>
                <a:cs typeface="Arial" pitchFamily="34" charset="0"/>
              </a:rPr>
              <a:t>civilin</a:t>
            </a:r>
            <a:r>
              <a:rPr lang="lt-LT" sz="1800" i="1" dirty="0" err="1">
                <a:latin typeface="Arial" pitchFamily="34" charset="0"/>
                <a:cs typeface="Arial" pitchFamily="34" charset="0"/>
              </a:rPr>
              <a:t>ėje</a:t>
            </a:r>
            <a:r>
              <a:rPr lang="lt-LT" sz="1800" i="1" dirty="0">
                <a:latin typeface="Arial" pitchFamily="34" charset="0"/>
                <a:cs typeface="Arial" pitchFamily="34" charset="0"/>
              </a:rPr>
              <a:t> byloje </a:t>
            </a:r>
            <a:r>
              <a:rPr lang="lt-LT" sz="1800" i="1" dirty="0" err="1">
                <a:latin typeface="Arial" pitchFamily="34" charset="0"/>
                <a:cs typeface="Arial" pitchFamily="34" charset="0"/>
              </a:rPr>
              <a:t>Nr</a:t>
            </a:r>
            <a:r>
              <a:rPr lang="lt-LT" sz="1800" i="1" dirty="0">
                <a:latin typeface="Arial" pitchFamily="34" charset="0"/>
                <a:cs typeface="Arial" pitchFamily="34" charset="0"/>
              </a:rPr>
              <a:t>. 3K-3-297-915/2018</a:t>
            </a:r>
            <a:endParaRPr lang="en-US" sz="1800" i="1" dirty="0">
              <a:latin typeface="Arial" pitchFamily="34" charset="0"/>
              <a:cs typeface="Arial" pitchFamily="34" charset="0"/>
            </a:endParaRPr>
          </a:p>
          <a:p>
            <a:pPr marL="0" indent="0" algn="just">
              <a:buNone/>
            </a:pPr>
            <a:endParaRPr lang="en-US" sz="1800" dirty="0">
              <a:latin typeface="Arial" pitchFamily="34" charset="0"/>
              <a:cs typeface="Arial" pitchFamily="34" charset="0"/>
            </a:endParaRPr>
          </a:p>
          <a:p>
            <a:pPr marL="0" indent="0" algn="just">
              <a:buNone/>
            </a:pPr>
            <a:endParaRPr lang="en-US" sz="1800" dirty="0">
              <a:latin typeface="Arial" pitchFamily="34" charset="0"/>
              <a:cs typeface="Arial" pitchFamily="34" charset="0"/>
            </a:endParaRPr>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31</a:t>
            </a:fld>
            <a:endParaRPr lang="en-US" dirty="0"/>
          </a:p>
        </p:txBody>
      </p:sp>
    </p:spTree>
    <p:extLst>
      <p:ext uri="{BB962C8B-B14F-4D97-AF65-F5344CB8AC3E}">
        <p14:creationId xmlns:p14="http://schemas.microsoft.com/office/powerpoint/2010/main" val="2675920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just">
              <a:buNone/>
            </a:pPr>
            <a:r>
              <a:rPr lang="lt-LT" sz="1800" dirty="0">
                <a:highlight>
                  <a:srgbClr val="FFFF00"/>
                </a:highlight>
                <a:latin typeface="Arial" pitchFamily="34" charset="0"/>
                <a:cs typeface="Arial" pitchFamily="34" charset="0"/>
              </a:rPr>
              <a:t>Esminis tyčinio bankroto elementas </a:t>
            </a:r>
            <a:r>
              <a:rPr lang="lt-LT" sz="1800" dirty="0">
                <a:latin typeface="Arial" pitchFamily="34" charset="0"/>
                <a:cs typeface="Arial" pitchFamily="34" charset="0"/>
              </a:rPr>
              <a:t>– įmonės privedimas prie bankroto sąmoningais veiksmais, todėl turi būti nustatytas ryšys tarp sąmoningai blogo įmonės valdymo ir įmonės nemokumo – jei nebūtų buvę sąmoningų į įmonės padėties bloginimą nukreiptų veiksmų, įmonė nebūtų tapusi nemoki. Jau nemoki tapusi įmonė nebegali dar sykį būti privesta prie nemokumo, tačiau nemokios įmonės padėtis tyčia gali būti dar labiau pabloginta.</a:t>
            </a:r>
          </a:p>
          <a:p>
            <a:pPr marL="0" indent="0" algn="just">
              <a:buNone/>
            </a:pPr>
            <a:endParaRPr lang="lt-LT" sz="1800" dirty="0">
              <a:latin typeface="Arial" pitchFamily="34" charset="0"/>
              <a:cs typeface="Arial" pitchFamily="34" charset="0"/>
            </a:endParaRPr>
          </a:p>
          <a:p>
            <a:pPr marL="0" indent="0" algn="just">
              <a:buNone/>
            </a:pPr>
            <a:r>
              <a:rPr lang="en-US" sz="1800" i="1" dirty="0">
                <a:latin typeface="Arial" pitchFamily="34" charset="0"/>
                <a:cs typeface="Arial" pitchFamily="34" charset="0"/>
              </a:rPr>
              <a:t>LAT </a:t>
            </a:r>
            <a:r>
              <a:rPr lang="lt-LT" sz="1800" i="1" dirty="0">
                <a:latin typeface="Arial" pitchFamily="34" charset="0"/>
                <a:cs typeface="Arial" pitchFamily="34" charset="0"/>
              </a:rPr>
              <a:t>2018 </a:t>
            </a:r>
            <a:r>
              <a:rPr lang="lt-LT" sz="1800" i="1" dirty="0" err="1">
                <a:latin typeface="Arial" pitchFamily="34" charset="0"/>
                <a:cs typeface="Arial" pitchFamily="34" charset="0"/>
              </a:rPr>
              <a:t>m</a:t>
            </a:r>
            <a:r>
              <a:rPr lang="lt-LT" sz="1800" i="1" dirty="0">
                <a:latin typeface="Arial" pitchFamily="34" charset="0"/>
                <a:cs typeface="Arial" pitchFamily="34" charset="0"/>
              </a:rPr>
              <a:t>. liepos 19 </a:t>
            </a:r>
            <a:r>
              <a:rPr lang="lt-LT" sz="1800" i="1" dirty="0" err="1">
                <a:latin typeface="Arial" pitchFamily="34" charset="0"/>
                <a:cs typeface="Arial" pitchFamily="34" charset="0"/>
              </a:rPr>
              <a:t>d</a:t>
            </a:r>
            <a:r>
              <a:rPr lang="lt-LT" sz="1800" i="1" dirty="0">
                <a:latin typeface="Arial" pitchFamily="34" charset="0"/>
                <a:cs typeface="Arial" pitchFamily="34" charset="0"/>
              </a:rPr>
              <a:t>.</a:t>
            </a:r>
            <a:r>
              <a:rPr lang="en-US" sz="1800" i="1" dirty="0">
                <a:latin typeface="Arial" pitchFamily="34" charset="0"/>
                <a:cs typeface="Arial" pitchFamily="34" charset="0"/>
              </a:rPr>
              <a:t> </a:t>
            </a:r>
            <a:r>
              <a:rPr lang="en-US" sz="1800" i="1" dirty="0" err="1">
                <a:latin typeface="Arial" pitchFamily="34" charset="0"/>
                <a:cs typeface="Arial" pitchFamily="34" charset="0"/>
              </a:rPr>
              <a:t>nutartis</a:t>
            </a:r>
            <a:r>
              <a:rPr lang="en-US" sz="1800" i="1" dirty="0">
                <a:latin typeface="Arial" pitchFamily="34" charset="0"/>
                <a:cs typeface="Arial" pitchFamily="34" charset="0"/>
              </a:rPr>
              <a:t> </a:t>
            </a:r>
            <a:r>
              <a:rPr lang="en-US" sz="1800" i="1" dirty="0" err="1">
                <a:latin typeface="Arial" pitchFamily="34" charset="0"/>
                <a:cs typeface="Arial" pitchFamily="34" charset="0"/>
              </a:rPr>
              <a:t>civilin</a:t>
            </a:r>
            <a:r>
              <a:rPr lang="lt-LT" sz="1800" i="1" dirty="0" err="1">
                <a:latin typeface="Arial" pitchFamily="34" charset="0"/>
                <a:cs typeface="Arial" pitchFamily="34" charset="0"/>
              </a:rPr>
              <a:t>ėje</a:t>
            </a:r>
            <a:r>
              <a:rPr lang="lt-LT" sz="1800" i="1" dirty="0">
                <a:latin typeface="Arial" pitchFamily="34" charset="0"/>
                <a:cs typeface="Arial" pitchFamily="34" charset="0"/>
              </a:rPr>
              <a:t> byloje </a:t>
            </a:r>
            <a:r>
              <a:rPr lang="lt-LT" sz="1800" i="1" dirty="0" err="1">
                <a:latin typeface="Arial" pitchFamily="34" charset="0"/>
                <a:cs typeface="Arial" pitchFamily="34" charset="0"/>
              </a:rPr>
              <a:t>Nr</a:t>
            </a:r>
            <a:r>
              <a:rPr lang="lt-LT" sz="1800" i="1" dirty="0">
                <a:latin typeface="Arial" pitchFamily="34" charset="0"/>
                <a:cs typeface="Arial" pitchFamily="34" charset="0"/>
              </a:rPr>
              <a:t>. 3K-3-297-915/2018</a:t>
            </a:r>
            <a:endParaRPr lang="en-US" sz="1800" i="1" dirty="0">
              <a:latin typeface="Arial" pitchFamily="34" charset="0"/>
              <a:cs typeface="Arial" pitchFamily="34" charset="0"/>
            </a:endParaRPr>
          </a:p>
          <a:p>
            <a:pPr marL="0" indent="0" algn="just">
              <a:buNone/>
            </a:pPr>
            <a:endParaRPr lang="en-US" sz="1800" dirty="0">
              <a:latin typeface="Arial" pitchFamily="34" charset="0"/>
              <a:cs typeface="Arial" pitchFamily="34" charset="0"/>
            </a:endParaRPr>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32</a:t>
            </a:fld>
            <a:endParaRPr lang="en-US" dirty="0"/>
          </a:p>
        </p:txBody>
      </p:sp>
    </p:spTree>
    <p:extLst>
      <p:ext uri="{BB962C8B-B14F-4D97-AF65-F5344CB8AC3E}">
        <p14:creationId xmlns:p14="http://schemas.microsoft.com/office/powerpoint/2010/main" val="31410464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E05D9-114C-6C02-59A8-B7BEFC763F19}"/>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7BF0476E-E829-42CC-AC88-3877D51FD474}"/>
              </a:ext>
            </a:extLst>
          </p:cNvPr>
          <p:cNvSpPr>
            <a:spLocks noGrp="1"/>
          </p:cNvSpPr>
          <p:nvPr>
            <p:ph idx="1"/>
          </p:nvPr>
        </p:nvSpPr>
        <p:spPr/>
        <p:txBody>
          <a:bodyPr>
            <a:normAutofit/>
          </a:bodyPr>
          <a:lstStyle/>
          <a:p>
            <a:pPr marL="0" indent="0" algn="just">
              <a:buNone/>
            </a:pPr>
            <a:r>
              <a:rPr lang="lt-LT" sz="1600" dirty="0">
                <a:latin typeface="+mn-lt"/>
              </a:rPr>
              <a:t>Asmeniui, reikalaujančiam žalos, atsiradusios dėl tyčinio bankroto, atlyginimo, kitaip negu bendrais vadovo civilinės atsakomybės atvejais, nereikia įrodinėti vadovo neteisėtų veiksmų – faktinės aplinkybės, nustatytos sprendžiant klausimą dėl bankroto pripažinimo tyčiniu ir susijusios su vadovo neteisėtais veiksmais, sudariusiais pagrindą pripažinti bankrotą tyčiniu, laikytinos </a:t>
            </a:r>
            <a:r>
              <a:rPr lang="lt-LT" sz="1600" dirty="0" err="1">
                <a:latin typeface="+mn-lt"/>
              </a:rPr>
              <a:t>prejudiciniais</a:t>
            </a:r>
            <a:r>
              <a:rPr lang="lt-LT" sz="1600" dirty="0">
                <a:latin typeface="+mn-lt"/>
              </a:rPr>
              <a:t> faktais. </a:t>
            </a:r>
            <a:r>
              <a:rPr lang="lt-LT" sz="1600" dirty="0">
                <a:solidFill>
                  <a:srgbClr val="FF0000"/>
                </a:solidFill>
                <a:latin typeface="+mn-lt"/>
              </a:rPr>
              <a:t>Toks kvalifikavimas reiškia, kad civilinės bylos dėl žalos, atsiradusios dėl tyčinio bankroto, atlyginimo procese ne tik nereikia įrodinėti vadovo neteisėtų veiksmų, bet tokie veiksmai apskritai nebegali būti kvestionuojami.</a:t>
            </a:r>
          </a:p>
          <a:p>
            <a:pPr marL="0" indent="0" algn="just">
              <a:buNone/>
            </a:pPr>
            <a:endParaRPr lang="lt-LT" sz="1600" dirty="0">
              <a:latin typeface="+mn-lt"/>
            </a:endParaRPr>
          </a:p>
          <a:p>
            <a:pPr marL="0" indent="0" algn="just">
              <a:buNone/>
            </a:pPr>
            <a:endParaRPr lang="lt-LT" sz="1600" dirty="0">
              <a:latin typeface="+mn-lt"/>
            </a:endParaRPr>
          </a:p>
          <a:p>
            <a:pPr marL="0" indent="0" algn="just">
              <a:buNone/>
            </a:pPr>
            <a:endParaRPr lang="lt-LT" sz="1600" dirty="0">
              <a:latin typeface="+mn-lt"/>
            </a:endParaRPr>
          </a:p>
        </p:txBody>
      </p:sp>
      <p:sp>
        <p:nvSpPr>
          <p:cNvPr id="4" name="Footer Placeholder 3">
            <a:extLst>
              <a:ext uri="{FF2B5EF4-FFF2-40B4-BE49-F238E27FC236}">
                <a16:creationId xmlns:a16="http://schemas.microsoft.com/office/drawing/2014/main" id="{F6BC46D3-0EDE-D1A9-4027-660FC00E1602}"/>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F2AE7171-17F2-E9B4-5989-9D20A4637447}"/>
              </a:ext>
            </a:extLst>
          </p:cNvPr>
          <p:cNvSpPr>
            <a:spLocks noGrp="1"/>
          </p:cNvSpPr>
          <p:nvPr>
            <p:ph type="sldNum" sz="quarter" idx="4"/>
          </p:nvPr>
        </p:nvSpPr>
        <p:spPr/>
        <p:txBody>
          <a:bodyPr/>
          <a:lstStyle/>
          <a:p>
            <a:fld id="{7A1F4E45-EF02-4A06-BFEF-259828DB6F02}" type="slidenum">
              <a:rPr lang="en-US" smtClean="0"/>
              <a:pPr/>
              <a:t>33</a:t>
            </a:fld>
            <a:endParaRPr lang="en-US" dirty="0"/>
          </a:p>
        </p:txBody>
      </p:sp>
    </p:spTree>
    <p:extLst>
      <p:ext uri="{BB962C8B-B14F-4D97-AF65-F5344CB8AC3E}">
        <p14:creationId xmlns:p14="http://schemas.microsoft.com/office/powerpoint/2010/main" val="219734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2DA63-1A12-AD7F-70BE-1287B08175F5}"/>
              </a:ext>
            </a:extLst>
          </p:cNvPr>
          <p:cNvSpPr>
            <a:spLocks noGrp="1"/>
          </p:cNvSpPr>
          <p:nvPr>
            <p:ph type="title"/>
          </p:nvPr>
        </p:nvSpPr>
        <p:spPr/>
        <p:txBody>
          <a:bodyPr/>
          <a:lstStyle/>
          <a:p>
            <a:r>
              <a:rPr lang="lt-LT" sz="1600" dirty="0">
                <a:solidFill>
                  <a:schemeClr val="bg2">
                    <a:lumMod val="50000"/>
                  </a:schemeClr>
                </a:solidFill>
                <a:latin typeface="+mn-lt"/>
              </a:rPr>
              <a:t>ĮRODINĖJIMO NAŠTA</a:t>
            </a:r>
          </a:p>
        </p:txBody>
      </p:sp>
      <p:sp>
        <p:nvSpPr>
          <p:cNvPr id="3" name="Content Placeholder 2">
            <a:extLst>
              <a:ext uri="{FF2B5EF4-FFF2-40B4-BE49-F238E27FC236}">
                <a16:creationId xmlns:a16="http://schemas.microsoft.com/office/drawing/2014/main" id="{1C0A2511-DFB5-9AED-0C28-F3BAE6AFF8D4}"/>
              </a:ext>
            </a:extLst>
          </p:cNvPr>
          <p:cNvSpPr>
            <a:spLocks noGrp="1"/>
          </p:cNvSpPr>
          <p:nvPr>
            <p:ph idx="1"/>
          </p:nvPr>
        </p:nvSpPr>
        <p:spPr/>
        <p:txBody>
          <a:bodyPr>
            <a:normAutofit fontScale="92500" lnSpcReduction="10000"/>
          </a:bodyPr>
          <a:lstStyle/>
          <a:p>
            <a:pPr marL="0" indent="0" algn="just">
              <a:buNone/>
            </a:pPr>
            <a:r>
              <a:rPr lang="lt-LT" sz="1600" dirty="0">
                <a:latin typeface="+mn-lt"/>
              </a:rPr>
              <a:t>Tyčiniu bankrotu laikomi ne tik atvejai, kai įmonė tyčia privedama prie bankroto, bet ir atvejai, kai faktiškai nemokioje įmonėje tyčiniais veiksmais dar labiau esmingai pabloginama įmonės turtinė padėtis. </a:t>
            </a:r>
          </a:p>
          <a:p>
            <a:pPr marL="0" indent="0" algn="just">
              <a:buNone/>
            </a:pPr>
            <a:endParaRPr lang="lt-LT" sz="1600" dirty="0">
              <a:latin typeface="+mn-lt"/>
            </a:endParaRPr>
          </a:p>
          <a:p>
            <a:pPr marL="0" indent="0" algn="just">
              <a:buNone/>
            </a:pPr>
            <a:r>
              <a:rPr lang="lt-LT" sz="1600" dirty="0">
                <a:latin typeface="+mn-lt"/>
              </a:rPr>
              <a:t>Jei įmonės turtinė padėtis jau buvo sunki iki veiksmų, lėmusių tyčinio bankroto pripažinimą, atlikimo, dalis nepatenkintų kreditorių reikalavimų gali būti priežastiniu ryšiu nesusiję su tyčiniu bankrotu – šie reikalavimai liktų nepatenkinti nepriklausomai nuo to, ar būtų atlikti tyčinį bankrotą lėmę veiksmai. Dėl šios priežasties prezumpcija, kad nepatenkinti kreditorių reikalavimai laikytini žala, kurią lėmė dėl tyčinio bankroto kalto asmens veiksmai, gali būti paneigta šiam asmeniui įrodžius, kad visi ar dalis nepatenkintų kreditorių reikalavimų būtų atsiradę net ir nesant tyčinio bankroto.</a:t>
            </a:r>
          </a:p>
          <a:p>
            <a:pPr marL="0" indent="0" algn="just">
              <a:buNone/>
            </a:pPr>
            <a:endParaRPr lang="lt-LT" sz="1600" dirty="0">
              <a:latin typeface="+mn-lt"/>
            </a:endParaRPr>
          </a:p>
          <a:p>
            <a:pPr marL="0" indent="0" algn="just">
              <a:buNone/>
            </a:pPr>
            <a:r>
              <a:rPr lang="lt-LT" sz="1600" dirty="0">
                <a:latin typeface="+mn-lt"/>
              </a:rPr>
              <a:t>Įrodinėjimo naštos perkėlimą kaltam dėl tyčinio bankroto asmeniui, siekiančiam išvengti žalos atlyginimo, pateisina ir aplinkybė, kad šis asmuo geriausiai žino įmonės veiklos aplinkybes, jos finansinę padėtį iki ir po veiksmų, privedusių prie tyčinio bankroto, atlikimo, todėl būtent šis asmuo turi didesnę galimybę įrodyti sau naudingas aplinkybes nei kreditorius, reikalaujantis žalos atlyginimo. </a:t>
            </a:r>
          </a:p>
          <a:p>
            <a:pPr marL="0" indent="0" algn="just">
              <a:buNone/>
            </a:pPr>
            <a:endParaRPr lang="lt-LT" sz="1600" dirty="0">
              <a:latin typeface="+mn-lt"/>
            </a:endParaRPr>
          </a:p>
          <a:p>
            <a:pPr marL="0" indent="0" algn="just">
              <a:buNone/>
            </a:pPr>
            <a:r>
              <a:rPr lang="lt-LT" sz="1600" i="1" dirty="0">
                <a:latin typeface="+mn-lt"/>
              </a:rPr>
              <a:t>LAT 2025 m. kovo 20 d. nutartis civilinėje byloje Nr. </a:t>
            </a:r>
            <a:r>
              <a:rPr lang="lt-LT" sz="1700" i="1" dirty="0">
                <a:latin typeface="+mn-lt"/>
              </a:rPr>
              <a:t>e3K-3-53-823/2025</a:t>
            </a:r>
          </a:p>
        </p:txBody>
      </p:sp>
      <p:sp>
        <p:nvSpPr>
          <p:cNvPr id="4" name="Footer Placeholder 3">
            <a:extLst>
              <a:ext uri="{FF2B5EF4-FFF2-40B4-BE49-F238E27FC236}">
                <a16:creationId xmlns:a16="http://schemas.microsoft.com/office/drawing/2014/main" id="{BC72BAAD-A09E-BA4F-49F5-20A11A672A59}"/>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2A187132-0C74-22B6-621A-A0A54A1DC384}"/>
              </a:ext>
            </a:extLst>
          </p:cNvPr>
          <p:cNvSpPr>
            <a:spLocks noGrp="1"/>
          </p:cNvSpPr>
          <p:nvPr>
            <p:ph type="sldNum" sz="quarter" idx="4"/>
          </p:nvPr>
        </p:nvSpPr>
        <p:spPr/>
        <p:txBody>
          <a:bodyPr/>
          <a:lstStyle/>
          <a:p>
            <a:fld id="{7A1F4E45-EF02-4A06-BFEF-259828DB6F02}" type="slidenum">
              <a:rPr lang="en-US" smtClean="0"/>
              <a:pPr/>
              <a:t>34</a:t>
            </a:fld>
            <a:endParaRPr lang="en-US" dirty="0"/>
          </a:p>
        </p:txBody>
      </p:sp>
    </p:spTree>
    <p:extLst>
      <p:ext uri="{BB962C8B-B14F-4D97-AF65-F5344CB8AC3E}">
        <p14:creationId xmlns:p14="http://schemas.microsoft.com/office/powerpoint/2010/main" val="2162290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E756C-9F0A-400A-855C-A64A26F1430E}"/>
              </a:ext>
            </a:extLst>
          </p:cNvPr>
          <p:cNvSpPr>
            <a:spLocks noGrp="1"/>
          </p:cNvSpPr>
          <p:nvPr>
            <p:ph type="title"/>
          </p:nvPr>
        </p:nvSpPr>
        <p:spPr/>
        <p:txBody>
          <a:bodyPr/>
          <a:lstStyle/>
          <a:p>
            <a:r>
              <a:rPr lang="lt-LT" sz="1600" dirty="0">
                <a:solidFill>
                  <a:schemeClr val="bg2">
                    <a:lumMod val="50000"/>
                  </a:schemeClr>
                </a:solidFill>
                <a:latin typeface="Arial" panose="020B0604020202020204" pitchFamily="34" charset="0"/>
                <a:cs typeface="Arial" panose="020B0604020202020204" pitchFamily="34" charset="0"/>
              </a:rPr>
              <a:t>TYČINIO BANKROTO POŽYMIAI</a:t>
            </a:r>
          </a:p>
        </p:txBody>
      </p:sp>
      <p:sp>
        <p:nvSpPr>
          <p:cNvPr id="3" name="Content Placeholder 2">
            <a:extLst>
              <a:ext uri="{FF2B5EF4-FFF2-40B4-BE49-F238E27FC236}">
                <a16:creationId xmlns:a16="http://schemas.microsoft.com/office/drawing/2014/main" id="{C28BA818-ED24-40E5-A0E2-31CEC96B459D}"/>
              </a:ext>
            </a:extLst>
          </p:cNvPr>
          <p:cNvSpPr>
            <a:spLocks noGrp="1"/>
          </p:cNvSpPr>
          <p:nvPr>
            <p:ph idx="1"/>
          </p:nvPr>
        </p:nvSpPr>
        <p:spPr/>
        <p:txBody>
          <a:bodyPr>
            <a:normAutofit fontScale="92500" lnSpcReduction="10000"/>
          </a:bodyPr>
          <a:lstStyle/>
          <a:p>
            <a:pPr marR="0" algn="just">
              <a:spcBef>
                <a:spcPts val="0"/>
              </a:spcBef>
              <a:spcAft>
                <a:spcPts val="0"/>
              </a:spcAft>
              <a:buAutoNum type="arabicPeriod"/>
            </a:pPr>
            <a:r>
              <a:rPr lang="lt-LT" sz="1800" dirty="0">
                <a:latin typeface="Arial" panose="020B0604020202020204" pitchFamily="34" charset="0"/>
                <a:cs typeface="Arial" panose="020B0604020202020204" pitchFamily="34" charset="0"/>
              </a:rPr>
              <a:t>B</a:t>
            </a:r>
            <a:r>
              <a:rPr lang="lt-LT" sz="1800" b="0" i="0" dirty="0">
                <a:effectLst/>
                <a:latin typeface="Arial" panose="020B0604020202020204" pitchFamily="34" charset="0"/>
                <a:cs typeface="Arial" panose="020B0604020202020204" pitchFamily="34" charset="0"/>
              </a:rPr>
              <a:t>uvo sudaryti nuostolingi ar ekonomiškai nenaudingi juridiniam asmeniui sandoriai;</a:t>
            </a:r>
          </a:p>
          <a:p>
            <a:pPr marR="0" algn="just">
              <a:spcBef>
                <a:spcPts val="0"/>
              </a:spcBef>
              <a:spcAft>
                <a:spcPts val="0"/>
              </a:spcAft>
              <a:buAutoNum type="arabicPeriod"/>
            </a:pPr>
            <a:r>
              <a:rPr lang="lt-LT" sz="1800" b="0" i="0" dirty="0">
                <a:effectLst/>
                <a:latin typeface="Arial" panose="020B0604020202020204" pitchFamily="34" charset="0"/>
                <a:cs typeface="Arial" panose="020B0604020202020204" pitchFamily="34" charset="0"/>
              </a:rPr>
              <a:t>Turtas buvo parduotas mažesne negu rinkos kaina;</a:t>
            </a:r>
          </a:p>
          <a:p>
            <a:pPr marR="0" algn="just">
              <a:spcBef>
                <a:spcPts val="0"/>
              </a:spcBef>
              <a:spcAft>
                <a:spcPts val="0"/>
              </a:spcAft>
              <a:buAutoNum type="arabicPeriod"/>
            </a:pPr>
            <a:r>
              <a:rPr lang="lt-LT" sz="1800" dirty="0">
                <a:latin typeface="Arial" panose="020B0604020202020204" pitchFamily="34" charset="0"/>
                <a:cs typeface="Arial" panose="020B0604020202020204" pitchFamily="34" charset="0"/>
              </a:rPr>
              <a:t>T</a:t>
            </a:r>
            <a:r>
              <a:rPr lang="lt-LT" sz="1800" b="0" i="0" dirty="0">
                <a:effectLst/>
                <a:latin typeface="Arial" panose="020B0604020202020204" pitchFamily="34" charset="0"/>
                <a:cs typeface="Arial" panose="020B0604020202020204" pitchFamily="34" charset="0"/>
              </a:rPr>
              <a:t>urtas perleistas neatlygintinai;</a:t>
            </a:r>
          </a:p>
          <a:p>
            <a:pPr marR="0" algn="just">
              <a:spcBef>
                <a:spcPts val="0"/>
              </a:spcBef>
              <a:spcAft>
                <a:spcPts val="0"/>
              </a:spcAft>
              <a:buAutoNum type="arabicPeriod"/>
            </a:pPr>
            <a:r>
              <a:rPr lang="lt-LT" sz="1800" dirty="0">
                <a:latin typeface="Arial" panose="020B0604020202020204" pitchFamily="34" charset="0"/>
                <a:cs typeface="Arial" panose="020B0604020202020204" pitchFamily="34" charset="0"/>
              </a:rPr>
              <a:t>A</a:t>
            </a:r>
            <a:r>
              <a:rPr lang="lt-LT" sz="1800" b="0" i="0" dirty="0">
                <a:effectLst/>
                <a:latin typeface="Arial" panose="020B0604020202020204" pitchFamily="34" charset="0"/>
                <a:cs typeface="Arial" panose="020B0604020202020204" pitchFamily="34" charset="0"/>
              </a:rPr>
              <a:t>tsiskaitymas už turtą atidėtas juridiniam asmeniui ekonomiškai nenaudingam laikotarpiui ar su juridiniu asmeniu atsiskaityta veiklos nevykdančių juridinių asmenų ir (arba) juridinių asmenų, nepateikusių Juridinių asmenų registro tvarkytojui finansinių ataskaitų rinkinių, akcijomis;</a:t>
            </a:r>
          </a:p>
          <a:p>
            <a:pPr marR="0" algn="just">
              <a:spcBef>
                <a:spcPts val="0"/>
              </a:spcBef>
              <a:spcAft>
                <a:spcPts val="0"/>
              </a:spcAft>
              <a:buAutoNum type="arabicPeriod"/>
            </a:pPr>
            <a:r>
              <a:rPr lang="lt-LT" sz="1800" dirty="0">
                <a:latin typeface="Arial" panose="020B0604020202020204" pitchFamily="34" charset="0"/>
                <a:cs typeface="Arial" panose="020B0604020202020204" pitchFamily="34" charset="0"/>
              </a:rPr>
              <a:t>K</a:t>
            </a:r>
            <a:r>
              <a:rPr lang="lt-LT" sz="1800" b="0" i="0" dirty="0">
                <a:effectLst/>
                <a:latin typeface="Arial" panose="020B0604020202020204" pitchFamily="34" charset="0"/>
                <a:cs typeface="Arial" panose="020B0604020202020204" pitchFamily="34" charset="0"/>
              </a:rPr>
              <a:t>reditorių galimybės nukreipti išieškojimą į juridinio asmens skolininko turtą buvo apribotos arba panaikintos, nes juridinio asmens atsiskaitymai iki bankroto bylos iškėlimo buvo vykdomi pažeidžiant Civilinio kodekso 6.930</a:t>
            </a:r>
            <a:r>
              <a:rPr lang="lt-LT" sz="1800" b="0" i="0" baseline="30000" dirty="0">
                <a:effectLst/>
                <a:latin typeface="Arial" panose="020B0604020202020204" pitchFamily="34" charset="0"/>
                <a:cs typeface="Arial" panose="020B0604020202020204" pitchFamily="34" charset="0"/>
              </a:rPr>
              <a:t>1</a:t>
            </a:r>
            <a:r>
              <a:rPr lang="lt-LT" sz="1800" b="0" i="0" dirty="0">
                <a:effectLst/>
                <a:latin typeface="Arial" panose="020B0604020202020204" pitchFamily="34" charset="0"/>
                <a:cs typeface="Arial" panose="020B0604020202020204" pitchFamily="34" charset="0"/>
              </a:rPr>
              <a:t> straipsnyje nustatytą atsiskaitymų grynaisiais ir negrynaisiais pinigais eiliškumą;</a:t>
            </a:r>
          </a:p>
          <a:p>
            <a:pPr marR="0" algn="just">
              <a:spcBef>
                <a:spcPts val="0"/>
              </a:spcBef>
              <a:spcAft>
                <a:spcPts val="0"/>
              </a:spcAft>
              <a:buAutoNum type="arabicPeriod"/>
            </a:pPr>
            <a:r>
              <a:rPr lang="lt-LT" sz="1800" b="0" i="0" dirty="0">
                <a:effectLst/>
                <a:latin typeface="Arial" panose="020B0604020202020204" pitchFamily="34" charset="0"/>
                <a:cs typeface="Arial" panose="020B0604020202020204" pitchFamily="34" charset="0"/>
              </a:rPr>
              <a:t>Juridinio asmens buhalterinė apskaita buvo tvarkoma apgaulingai ar aplaidžiai, Juridinių asmenų registro tvarkytojui nepateikti ar pateikti neteisingi finansinių ataskaitų rinkiniai ir (arba) mokesčių administratoriaus patikrinimo akte nustatytas mokesčių mokėjimo vengimas;</a:t>
            </a:r>
          </a:p>
          <a:p>
            <a:pPr marR="0" algn="just">
              <a:spcBef>
                <a:spcPts val="0"/>
              </a:spcBef>
              <a:spcAft>
                <a:spcPts val="0"/>
              </a:spcAft>
              <a:buAutoNum type="arabicPeriod"/>
            </a:pPr>
            <a:r>
              <a:rPr lang="lt-LT" sz="1800" b="0" i="0" dirty="0">
                <a:effectLst/>
                <a:latin typeface="Arial" panose="020B0604020202020204" pitchFamily="34" charset="0"/>
                <a:cs typeface="Arial" panose="020B0604020202020204" pitchFamily="34" charset="0"/>
              </a:rPr>
              <a:t>Veikla ir (ar) turtas buvo perkelti į kitą juridinį asmenį, kai finansiniai įsipareigojimai ar jų dalis liko veiklą ir (ar) turtą perdavusiame juridiniame asmenyje.</a:t>
            </a:r>
          </a:p>
          <a:p>
            <a:pPr marL="0" indent="0">
              <a:buNone/>
            </a:pPr>
            <a:endParaRPr lang="lt-LT" dirty="0"/>
          </a:p>
        </p:txBody>
      </p:sp>
      <p:sp>
        <p:nvSpPr>
          <p:cNvPr id="4" name="Footer Placeholder 3">
            <a:extLst>
              <a:ext uri="{FF2B5EF4-FFF2-40B4-BE49-F238E27FC236}">
                <a16:creationId xmlns:a16="http://schemas.microsoft.com/office/drawing/2014/main" id="{D970A6DB-C03D-42C4-BB81-CA35DA007C4B}"/>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F697A4A9-8B42-46E4-83F5-169E76D4672C}"/>
              </a:ext>
            </a:extLst>
          </p:cNvPr>
          <p:cNvSpPr>
            <a:spLocks noGrp="1"/>
          </p:cNvSpPr>
          <p:nvPr>
            <p:ph type="sldNum" sz="quarter" idx="4"/>
          </p:nvPr>
        </p:nvSpPr>
        <p:spPr/>
        <p:txBody>
          <a:bodyPr/>
          <a:lstStyle/>
          <a:p>
            <a:fld id="{7A1F4E45-EF02-4A06-BFEF-259828DB6F02}" type="slidenum">
              <a:rPr lang="en-US" smtClean="0"/>
              <a:pPr/>
              <a:t>35</a:t>
            </a:fld>
            <a:endParaRPr lang="en-US" dirty="0"/>
          </a:p>
        </p:txBody>
      </p:sp>
    </p:spTree>
    <p:extLst>
      <p:ext uri="{BB962C8B-B14F-4D97-AF65-F5344CB8AC3E}">
        <p14:creationId xmlns:p14="http://schemas.microsoft.com/office/powerpoint/2010/main" val="6309854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lgn="just">
              <a:buNone/>
            </a:pPr>
            <a:r>
              <a:rPr lang="lt-LT" sz="1800" dirty="0">
                <a:latin typeface="Arial" pitchFamily="34" charset="0"/>
                <a:cs typeface="Arial" pitchFamily="34" charset="0"/>
              </a:rPr>
              <a:t>Vienu iš tyčinio bankroto požymių nurodoma tai, kad įmonės valdymo organas (organai) nevykdė arba netinkamai vykdė įstatymuose, įmonės steigimo dokumentuose jiems nustatytas pareigas, susijusias su įmonės valdymu. </a:t>
            </a:r>
            <a:r>
              <a:rPr lang="lt-LT" sz="1800" dirty="0">
                <a:highlight>
                  <a:srgbClr val="FFFF00"/>
                </a:highlight>
                <a:latin typeface="Arial" pitchFamily="34" charset="0"/>
                <a:cs typeface="Arial" pitchFamily="34" charset="0"/>
              </a:rPr>
              <a:t>Bylą nagrinėję teismai tokiu požymiu, be kita ko, laikė įmonės vadovo pareigos laiku kreiptis dėl bankroto bylos iškėlimo pažeidimą;</a:t>
            </a:r>
          </a:p>
          <a:p>
            <a:pPr marL="0" indent="0" algn="just">
              <a:buNone/>
            </a:pPr>
            <a:endParaRPr lang="lt-LT" sz="1800" dirty="0">
              <a:latin typeface="Arial" pitchFamily="34" charset="0"/>
              <a:cs typeface="Arial" pitchFamily="34" charset="0"/>
            </a:endParaRPr>
          </a:p>
          <a:p>
            <a:pPr marL="0" indent="0" algn="just">
              <a:buNone/>
            </a:pPr>
            <a:r>
              <a:rPr lang="lt-LT" sz="1800" dirty="0">
                <a:latin typeface="Arial" pitchFamily="34" charset="0"/>
                <a:cs typeface="Arial" pitchFamily="34" charset="0"/>
              </a:rPr>
              <a:t>Šios pareigos pažeidimas gali būti kvalifikuojamas kaip tyčinio bankroto požymis tik tais atvejais, kai bankroto byla laiku neinicijuojama sąmoningai (</a:t>
            </a:r>
            <a:r>
              <a:rPr lang="lt-LT" sz="1800" i="1" dirty="0">
                <a:solidFill>
                  <a:srgbClr val="FF0000"/>
                </a:solidFill>
                <a:latin typeface="Arial" pitchFamily="34" charset="0"/>
                <a:cs typeface="Arial" pitchFamily="34" charset="0"/>
              </a:rPr>
              <a:t>įmonės vadovui aiškiai suvokiant, kad įmonė yra nemoki ir neturi galimybių išvengti likvidavimo dėl bankroto</a:t>
            </a:r>
            <a:r>
              <a:rPr lang="lt-LT" sz="1800" dirty="0">
                <a:latin typeface="Arial" pitchFamily="34" charset="0"/>
                <a:cs typeface="Arial" pitchFamily="34" charset="0"/>
              </a:rPr>
              <a:t>), taip pat kartu laikotarpiu, kai turėjo būti inicijuota bankroto byla, sąmoningai sudarant sandorius, pažeidžiančius kreditorių teises ir (arba) teisėtus interesus. </a:t>
            </a:r>
            <a:endParaRPr lang="en-US" sz="1800" dirty="0">
              <a:latin typeface="Arial" pitchFamily="34" charset="0"/>
              <a:cs typeface="Arial" pitchFamily="34" charset="0"/>
            </a:endParaRPr>
          </a:p>
          <a:p>
            <a:pPr marL="0" indent="0" algn="just">
              <a:buNone/>
            </a:pPr>
            <a:endParaRPr lang="lt-LT" sz="1800" dirty="0">
              <a:latin typeface="Arial" pitchFamily="34" charset="0"/>
              <a:cs typeface="Arial" pitchFamily="34" charset="0"/>
            </a:endParaRPr>
          </a:p>
          <a:p>
            <a:pPr marL="0" indent="0" algn="just">
              <a:buNone/>
            </a:pPr>
            <a:endParaRPr lang="lt-LT" sz="1800" dirty="0">
              <a:latin typeface="Arial" pitchFamily="34" charset="0"/>
              <a:cs typeface="Arial" pitchFamily="34" charset="0"/>
            </a:endParaRPr>
          </a:p>
          <a:p>
            <a:pPr marL="0" indent="0" algn="just">
              <a:buNone/>
            </a:pPr>
            <a:r>
              <a:rPr lang="en-US" sz="1800" i="1" dirty="0">
                <a:latin typeface="Arial" pitchFamily="34" charset="0"/>
                <a:cs typeface="Arial" pitchFamily="34" charset="0"/>
              </a:rPr>
              <a:t>LAT </a:t>
            </a:r>
            <a:r>
              <a:rPr lang="lt-LT" sz="1800" i="1" dirty="0">
                <a:latin typeface="Arial" pitchFamily="34" charset="0"/>
                <a:cs typeface="Arial" pitchFamily="34" charset="0"/>
              </a:rPr>
              <a:t>2018 </a:t>
            </a:r>
            <a:r>
              <a:rPr lang="lt-LT" sz="1800" i="1" dirty="0" err="1">
                <a:latin typeface="Arial" pitchFamily="34" charset="0"/>
                <a:cs typeface="Arial" pitchFamily="34" charset="0"/>
              </a:rPr>
              <a:t>m</a:t>
            </a:r>
            <a:r>
              <a:rPr lang="lt-LT" sz="1800" i="1" dirty="0">
                <a:latin typeface="Arial" pitchFamily="34" charset="0"/>
                <a:cs typeface="Arial" pitchFamily="34" charset="0"/>
              </a:rPr>
              <a:t>. liepos 19 </a:t>
            </a:r>
            <a:r>
              <a:rPr lang="lt-LT" sz="1800" i="1" dirty="0" err="1">
                <a:latin typeface="Arial" pitchFamily="34" charset="0"/>
                <a:cs typeface="Arial" pitchFamily="34" charset="0"/>
              </a:rPr>
              <a:t>d</a:t>
            </a:r>
            <a:r>
              <a:rPr lang="lt-LT" sz="1800" i="1" dirty="0">
                <a:latin typeface="Arial" pitchFamily="34" charset="0"/>
                <a:cs typeface="Arial" pitchFamily="34" charset="0"/>
              </a:rPr>
              <a:t>.</a:t>
            </a:r>
            <a:r>
              <a:rPr lang="en-US" sz="1800" i="1" dirty="0">
                <a:latin typeface="Arial" pitchFamily="34" charset="0"/>
                <a:cs typeface="Arial" pitchFamily="34" charset="0"/>
              </a:rPr>
              <a:t> </a:t>
            </a:r>
            <a:r>
              <a:rPr lang="en-US" sz="1800" i="1" dirty="0" err="1">
                <a:latin typeface="Arial" pitchFamily="34" charset="0"/>
                <a:cs typeface="Arial" pitchFamily="34" charset="0"/>
              </a:rPr>
              <a:t>nutartis</a:t>
            </a:r>
            <a:r>
              <a:rPr lang="en-US" sz="1800" i="1" dirty="0">
                <a:latin typeface="Arial" pitchFamily="34" charset="0"/>
                <a:cs typeface="Arial" pitchFamily="34" charset="0"/>
              </a:rPr>
              <a:t> </a:t>
            </a:r>
            <a:r>
              <a:rPr lang="en-US" sz="1800" i="1" dirty="0" err="1">
                <a:latin typeface="Arial" pitchFamily="34" charset="0"/>
                <a:cs typeface="Arial" pitchFamily="34" charset="0"/>
              </a:rPr>
              <a:t>civilin</a:t>
            </a:r>
            <a:r>
              <a:rPr lang="lt-LT" sz="1800" i="1" dirty="0" err="1">
                <a:latin typeface="Arial" pitchFamily="34" charset="0"/>
                <a:cs typeface="Arial" pitchFamily="34" charset="0"/>
              </a:rPr>
              <a:t>ėje</a:t>
            </a:r>
            <a:r>
              <a:rPr lang="lt-LT" sz="1800" i="1" dirty="0">
                <a:latin typeface="Arial" pitchFamily="34" charset="0"/>
                <a:cs typeface="Arial" pitchFamily="34" charset="0"/>
              </a:rPr>
              <a:t> byloje </a:t>
            </a:r>
            <a:r>
              <a:rPr lang="lt-LT" sz="1800" i="1" dirty="0" err="1">
                <a:latin typeface="Arial" pitchFamily="34" charset="0"/>
                <a:cs typeface="Arial" pitchFamily="34" charset="0"/>
              </a:rPr>
              <a:t>Nr</a:t>
            </a:r>
            <a:r>
              <a:rPr lang="lt-LT" sz="1800" i="1" dirty="0">
                <a:latin typeface="Arial" pitchFamily="34" charset="0"/>
                <a:cs typeface="Arial" pitchFamily="34" charset="0"/>
              </a:rPr>
              <a:t>. 3K-3-297-915/2018</a:t>
            </a:r>
            <a:endParaRPr lang="en-US" sz="1800" i="1" dirty="0">
              <a:latin typeface="Arial" pitchFamily="34" charset="0"/>
              <a:cs typeface="Arial" pitchFamily="34" charset="0"/>
            </a:endParaRPr>
          </a:p>
          <a:p>
            <a:pPr marL="0" indent="0" algn="just">
              <a:buNone/>
            </a:pPr>
            <a:endParaRPr lang="lt-LT" sz="1800" dirty="0">
              <a:latin typeface="Arial" pitchFamily="34" charset="0"/>
              <a:cs typeface="Arial" pitchFamily="34" charset="0"/>
            </a:endParaRPr>
          </a:p>
          <a:p>
            <a:pPr marL="0" indent="0" algn="just">
              <a:buNone/>
            </a:pPr>
            <a:endParaRPr lang="lt-LT" sz="1800" dirty="0">
              <a:latin typeface="Arial" pitchFamily="34" charset="0"/>
              <a:cs typeface="Arial" pitchFamily="34" charset="0"/>
            </a:endParaRPr>
          </a:p>
          <a:p>
            <a:pPr marL="0" indent="0" algn="just">
              <a:buNone/>
            </a:pPr>
            <a:endParaRPr lang="en-US" sz="1800" dirty="0">
              <a:latin typeface="Arial" pitchFamily="34" charset="0"/>
              <a:cs typeface="Arial" pitchFamily="34" charset="0"/>
            </a:endParaRPr>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36</a:t>
            </a:fld>
            <a:endParaRPr lang="en-US" dirty="0"/>
          </a:p>
        </p:txBody>
      </p:sp>
    </p:spTree>
    <p:extLst>
      <p:ext uri="{BB962C8B-B14F-4D97-AF65-F5344CB8AC3E}">
        <p14:creationId xmlns:p14="http://schemas.microsoft.com/office/powerpoint/2010/main" val="23999374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lgn="just">
              <a:buNone/>
            </a:pPr>
            <a:r>
              <a:rPr lang="lt-LT" sz="1800" b="1" dirty="0" err="1">
                <a:latin typeface="Arial" pitchFamily="34" charset="0"/>
                <a:cs typeface="Arial" pitchFamily="34" charset="0"/>
              </a:rPr>
              <a:t>Preziumuojama</a:t>
            </a:r>
            <a:r>
              <a:rPr lang="lt-LT" sz="1800" b="1" dirty="0">
                <a:latin typeface="Arial" pitchFamily="34" charset="0"/>
                <a:cs typeface="Arial" pitchFamily="34" charset="0"/>
              </a:rPr>
              <a:t>, kad bankrotas yra tyčinis, jeigu:</a:t>
            </a:r>
            <a:endParaRPr lang="en-US" sz="1800" b="1" dirty="0">
              <a:latin typeface="Arial" pitchFamily="34" charset="0"/>
              <a:cs typeface="Arial" pitchFamily="34" charset="0"/>
            </a:endParaRPr>
          </a:p>
          <a:p>
            <a:pPr algn="just">
              <a:buAutoNum type="arabicParenR"/>
            </a:pPr>
            <a:r>
              <a:rPr lang="lt-LT" sz="1800" dirty="0">
                <a:latin typeface="Arial" pitchFamily="34" charset="0"/>
                <a:cs typeface="Arial" pitchFamily="34" charset="0"/>
              </a:rPr>
              <a:t>veikla ir turtas buvo perkelti į kitą įmonę, įmonę reorganizavus arba įmonės dalį atskyrus</a:t>
            </a:r>
            <a:r>
              <a:rPr lang="en-US" sz="1800" dirty="0">
                <a:latin typeface="Arial" pitchFamily="34" charset="0"/>
                <a:cs typeface="Arial" pitchFamily="34" charset="0"/>
              </a:rPr>
              <a:t> (</a:t>
            </a:r>
            <a:r>
              <a:rPr lang="en-US" sz="1800" i="1" dirty="0">
                <a:latin typeface="Arial" pitchFamily="34" charset="0"/>
                <a:cs typeface="Arial" pitchFamily="34" charset="0"/>
              </a:rPr>
              <a:t>Lietuvos </a:t>
            </a:r>
            <a:r>
              <a:rPr lang="en-US" sz="1800" i="1" dirty="0" err="1">
                <a:latin typeface="Arial" pitchFamily="34" charset="0"/>
                <a:cs typeface="Arial" pitchFamily="34" charset="0"/>
              </a:rPr>
              <a:t>apeliacinio</a:t>
            </a:r>
            <a:r>
              <a:rPr lang="en-US" sz="1800" i="1" dirty="0">
                <a:latin typeface="Arial" pitchFamily="34" charset="0"/>
                <a:cs typeface="Arial" pitchFamily="34" charset="0"/>
              </a:rPr>
              <a:t> </a:t>
            </a:r>
            <a:r>
              <a:rPr lang="en-US" sz="1800" i="1" dirty="0" err="1">
                <a:latin typeface="Arial" pitchFamily="34" charset="0"/>
                <a:cs typeface="Arial" pitchFamily="34" charset="0"/>
              </a:rPr>
              <a:t>teismo</a:t>
            </a:r>
            <a:r>
              <a:rPr lang="en-US" sz="1800" i="1" dirty="0">
                <a:latin typeface="Arial" pitchFamily="34" charset="0"/>
                <a:cs typeface="Arial" pitchFamily="34" charset="0"/>
              </a:rPr>
              <a:t> 2018 m </a:t>
            </a:r>
            <a:r>
              <a:rPr lang="en-US" sz="1800" i="1" dirty="0" err="1">
                <a:latin typeface="Arial" pitchFamily="34" charset="0"/>
                <a:cs typeface="Arial" pitchFamily="34" charset="0"/>
              </a:rPr>
              <a:t>lapkri</a:t>
            </a:r>
            <a:r>
              <a:rPr lang="lt-LT" sz="1800" i="1" dirty="0" err="1">
                <a:latin typeface="Arial" pitchFamily="34" charset="0"/>
                <a:cs typeface="Arial" pitchFamily="34" charset="0"/>
              </a:rPr>
              <a:t>čio</a:t>
            </a:r>
            <a:r>
              <a:rPr lang="lt-LT" sz="1800" i="1" dirty="0">
                <a:latin typeface="Arial" pitchFamily="34" charset="0"/>
                <a:cs typeface="Arial" pitchFamily="34" charset="0"/>
              </a:rPr>
              <a:t> </a:t>
            </a:r>
            <a:r>
              <a:rPr lang="en-US" sz="1800" i="1" dirty="0">
                <a:latin typeface="Arial" pitchFamily="34" charset="0"/>
                <a:cs typeface="Arial" pitchFamily="34" charset="0"/>
              </a:rPr>
              <a:t>2 d. </a:t>
            </a:r>
            <a:r>
              <a:rPr lang="en-US" sz="1800" i="1" dirty="0" err="1">
                <a:latin typeface="Arial" pitchFamily="34" charset="0"/>
                <a:cs typeface="Arial" pitchFamily="34" charset="0"/>
              </a:rPr>
              <a:t>nutartis</a:t>
            </a:r>
            <a:r>
              <a:rPr lang="en-US" sz="1800" i="1" dirty="0">
                <a:latin typeface="Arial" pitchFamily="34" charset="0"/>
                <a:cs typeface="Arial" pitchFamily="34" charset="0"/>
              </a:rPr>
              <a:t> </a:t>
            </a:r>
            <a:r>
              <a:rPr lang="en-US" sz="1800" i="1" dirty="0" err="1">
                <a:latin typeface="Arial" pitchFamily="34" charset="0"/>
                <a:cs typeface="Arial" pitchFamily="34" charset="0"/>
              </a:rPr>
              <a:t>civilin</a:t>
            </a:r>
            <a:r>
              <a:rPr lang="lt-LT" sz="1800" i="1" dirty="0" err="1">
                <a:latin typeface="Arial" pitchFamily="34" charset="0"/>
                <a:cs typeface="Arial" pitchFamily="34" charset="0"/>
              </a:rPr>
              <a:t>ėje</a:t>
            </a:r>
            <a:r>
              <a:rPr lang="lt-LT" sz="1800" i="1" dirty="0">
                <a:latin typeface="Arial" pitchFamily="34" charset="0"/>
                <a:cs typeface="Arial" pitchFamily="34" charset="0"/>
              </a:rPr>
              <a:t> byloje </a:t>
            </a:r>
            <a:r>
              <a:rPr lang="lt-LT" sz="1800" i="1" dirty="0" err="1">
                <a:latin typeface="Arial" pitchFamily="34" charset="0"/>
                <a:cs typeface="Arial" pitchFamily="34" charset="0"/>
              </a:rPr>
              <a:t>Nr</a:t>
            </a:r>
            <a:r>
              <a:rPr lang="lt-LT" sz="1800" i="1" dirty="0">
                <a:latin typeface="Arial" pitchFamily="34" charset="0"/>
                <a:cs typeface="Arial" pitchFamily="34" charset="0"/>
              </a:rPr>
              <a:t>. e</a:t>
            </a:r>
            <a:r>
              <a:rPr lang="en-US" sz="1800" i="1" dirty="0">
                <a:latin typeface="Arial" pitchFamily="34" charset="0"/>
                <a:cs typeface="Arial" pitchFamily="34" charset="0"/>
              </a:rPr>
              <a:t>2-1441-823/2018</a:t>
            </a:r>
            <a:r>
              <a:rPr lang="en-US" sz="1800" dirty="0">
                <a:latin typeface="Arial" pitchFamily="34" charset="0"/>
                <a:cs typeface="Arial" pitchFamily="34" charset="0"/>
              </a:rPr>
              <a:t>);</a:t>
            </a:r>
          </a:p>
          <a:p>
            <a:pPr algn="just">
              <a:buAutoNum type="arabicParenR"/>
            </a:pPr>
            <a:r>
              <a:rPr lang="lt-LT" sz="1800" dirty="0">
                <a:latin typeface="Arial" pitchFamily="34" charset="0"/>
                <a:cs typeface="Arial" pitchFamily="34" charset="0"/>
              </a:rPr>
              <a:t>kai veiklą vykdo ir finansinius įsipareigojimus prisiima turto nevaldanti įmonė</a:t>
            </a:r>
            <a:r>
              <a:rPr lang="en-US" sz="1800" dirty="0">
                <a:latin typeface="Arial" pitchFamily="34" charset="0"/>
                <a:cs typeface="Arial" pitchFamily="34" charset="0"/>
              </a:rPr>
              <a:t>;</a:t>
            </a:r>
          </a:p>
          <a:p>
            <a:pPr algn="just">
              <a:buAutoNum type="arabicParenR"/>
            </a:pPr>
            <a:r>
              <a:rPr lang="lt-LT" sz="1800" dirty="0">
                <a:latin typeface="Arial" pitchFamily="34" charset="0"/>
                <a:cs typeface="Arial" pitchFamily="34" charset="0"/>
              </a:rPr>
              <a:t>kita veikianti ar naujai įsteigta įmonė perėmė įmonės nebaigtas vykdyti sutartis ir (arba) reikalavimo teises ir į šią įmonę perėjo dirbti darbuotojai ir (arba) vadovai ir (arba) su jais susiję asmenys;</a:t>
            </a:r>
            <a:endParaRPr lang="en-US" sz="1800" dirty="0">
              <a:latin typeface="Arial" pitchFamily="34" charset="0"/>
              <a:cs typeface="Arial" pitchFamily="34" charset="0"/>
            </a:endParaRPr>
          </a:p>
          <a:p>
            <a:pPr algn="just">
              <a:buAutoNum type="arabicParenR"/>
            </a:pPr>
            <a:r>
              <a:rPr lang="lt-LT" sz="1800" dirty="0">
                <a:solidFill>
                  <a:srgbClr val="FF0000"/>
                </a:solidFill>
                <a:latin typeface="Arial" pitchFamily="34" charset="0"/>
                <a:cs typeface="Arial" pitchFamily="34" charset="0"/>
              </a:rPr>
              <a:t>atsiskaitymai iki bankroto bylos iškėlimo buvo vykdomi pažeidžiant atsiskaitymų grynaisiais ir negrynaisiais pinigais eiliškumą ir nebuvo vykdomas šio ar kitų įstatymų reikalavimas dėl privalomo įmonės bankroto bylos inicijavimo</a:t>
            </a:r>
            <a:r>
              <a:rPr lang="en-US" sz="1800" dirty="0">
                <a:latin typeface="Arial" pitchFamily="34" charset="0"/>
                <a:cs typeface="Arial" pitchFamily="34" charset="0"/>
              </a:rPr>
              <a:t>;</a:t>
            </a:r>
          </a:p>
          <a:p>
            <a:pPr algn="just">
              <a:buAutoNum type="arabicParenR"/>
            </a:pPr>
            <a:r>
              <a:rPr lang="lt-LT" sz="1800" dirty="0">
                <a:latin typeface="Arial" pitchFamily="34" charset="0"/>
                <a:cs typeface="Arial" pitchFamily="34" charset="0"/>
              </a:rPr>
              <a:t>kai įmonės darbuotojui (darbuotojams) ilgiau kaip 3 mėnesius iš eilės nemokamas darbo užmokestis ir kitos su darbo santykiais susijusios išmokos.  </a:t>
            </a:r>
            <a:endParaRPr lang="en-US" sz="1800" dirty="0">
              <a:latin typeface="Arial" pitchFamily="34" charset="0"/>
              <a:cs typeface="Arial" pitchFamily="34" charset="0"/>
            </a:endParaRPr>
          </a:p>
          <a:p>
            <a:pPr marL="0" indent="0">
              <a:buNone/>
            </a:pPr>
            <a:endParaRPr lang="en-US" b="1" dirty="0"/>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37</a:t>
            </a:fld>
            <a:endParaRPr lang="en-US" dirty="0"/>
          </a:p>
        </p:txBody>
      </p:sp>
    </p:spTree>
    <p:extLst>
      <p:ext uri="{BB962C8B-B14F-4D97-AF65-F5344CB8AC3E}">
        <p14:creationId xmlns:p14="http://schemas.microsoft.com/office/powerpoint/2010/main" val="39719272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marL="0" indent="0" algn="just">
              <a:buNone/>
            </a:pPr>
            <a:r>
              <a:rPr lang="lt-LT" sz="3300" dirty="0">
                <a:solidFill>
                  <a:srgbClr val="FF0000"/>
                </a:solidFill>
                <a:latin typeface="Arial" pitchFamily="34" charset="0"/>
                <a:cs typeface="Arial" pitchFamily="34" charset="0"/>
              </a:rPr>
              <a:t>Atsiskaitymų eiliškumo pažeidimas nepripažįstamas tyčinio bankroto požymiu tais atvejais, kai:</a:t>
            </a:r>
          </a:p>
          <a:p>
            <a:pPr marL="0" indent="0" algn="just">
              <a:buNone/>
            </a:pPr>
            <a:r>
              <a:rPr lang="en-US" sz="3300" dirty="0">
                <a:latin typeface="Arial" pitchFamily="34" charset="0"/>
                <a:cs typeface="Arial" pitchFamily="34" charset="0"/>
              </a:rPr>
              <a:t>1) </a:t>
            </a:r>
            <a:r>
              <a:rPr lang="lt-LT" sz="3300" dirty="0">
                <a:latin typeface="Arial" pitchFamily="34" charset="0"/>
                <a:cs typeface="Arial" pitchFamily="34" charset="0"/>
              </a:rPr>
              <a:t>tokiais veiksmais nėra siekiama apriboti kreditorių galimybes nukreipti išieškojimą į įmonės turtą, bet yra sąžiningai siekiama vertingų tikslų (</a:t>
            </a:r>
            <a:r>
              <a:rPr lang="lt-LT" sz="3300" dirty="0" err="1">
                <a:latin typeface="Arial" pitchFamily="34" charset="0"/>
                <a:cs typeface="Arial" pitchFamily="34" charset="0"/>
              </a:rPr>
              <a:t>pvz</a:t>
            </a:r>
            <a:r>
              <a:rPr lang="lt-LT" sz="3300" dirty="0">
                <a:latin typeface="Arial" pitchFamily="34" charset="0"/>
                <a:cs typeface="Arial" pitchFamily="34" charset="0"/>
              </a:rPr>
              <a:t>., tęsti įmonės veiklą, atliekant einamuosius mokėjimus arba atsiskaitant su kreditoriais, nuo kurių priklauso tolesnė įmonės veikla)</a:t>
            </a:r>
            <a:r>
              <a:rPr lang="en-US" sz="3300" dirty="0">
                <a:latin typeface="Arial" pitchFamily="34" charset="0"/>
                <a:cs typeface="Arial" pitchFamily="34" charset="0"/>
              </a:rPr>
              <a:t>;</a:t>
            </a:r>
          </a:p>
          <a:p>
            <a:pPr marL="0" indent="0" algn="just">
              <a:buNone/>
            </a:pPr>
            <a:r>
              <a:rPr lang="en-US" sz="3300" dirty="0">
                <a:latin typeface="Arial" pitchFamily="34" charset="0"/>
                <a:cs typeface="Arial" pitchFamily="34" charset="0"/>
              </a:rPr>
              <a:t>2) </a:t>
            </a:r>
            <a:r>
              <a:rPr lang="lt-LT" sz="3300" dirty="0">
                <a:latin typeface="Arial" pitchFamily="34" charset="0"/>
                <a:cs typeface="Arial" pitchFamily="34" charset="0"/>
              </a:rPr>
              <a:t>atsiskaitymų eiliškumo pažeidimo mastas (ar suteikiant pirmenybę perleidžiama esminė įmonės turto dalis, taip nepaliekant galimybių atsiskaityti su ankstesniais kreditoriais (</a:t>
            </a:r>
            <a:r>
              <a:rPr lang="en-US" sz="3300" i="1" dirty="0">
                <a:latin typeface="Arial" pitchFamily="34" charset="0"/>
                <a:cs typeface="Arial" pitchFamily="34" charset="0"/>
              </a:rPr>
              <a:t>LAT </a:t>
            </a:r>
            <a:r>
              <a:rPr lang="lt-LT" sz="3300" i="1" dirty="0">
                <a:latin typeface="Arial" pitchFamily="34" charset="0"/>
                <a:cs typeface="Arial" pitchFamily="34" charset="0"/>
              </a:rPr>
              <a:t>2017 m. liepos 21 d. nutartis civilinėje byloje e3K-3-324-915/2017</a:t>
            </a:r>
            <a:r>
              <a:rPr lang="lt-LT" sz="3300" dirty="0">
                <a:latin typeface="Arial" pitchFamily="34" charset="0"/>
                <a:cs typeface="Arial" pitchFamily="34" charset="0"/>
              </a:rPr>
              <a:t>). </a:t>
            </a:r>
            <a:endParaRPr lang="en-US" sz="3300" dirty="0">
              <a:latin typeface="Arial" pitchFamily="34" charset="0"/>
              <a:cs typeface="Arial" pitchFamily="34" charset="0"/>
            </a:endParaRPr>
          </a:p>
          <a:p>
            <a:pPr marL="0" indent="0" algn="just">
              <a:buNone/>
            </a:pPr>
            <a:endParaRPr lang="en-US" sz="3300" dirty="0">
              <a:latin typeface="Arial" pitchFamily="34" charset="0"/>
              <a:cs typeface="Arial" pitchFamily="34" charset="0"/>
            </a:endParaRPr>
          </a:p>
          <a:p>
            <a:pPr marL="0" indent="0" algn="just">
              <a:buNone/>
            </a:pPr>
            <a:r>
              <a:rPr lang="en-US" sz="3300" dirty="0">
                <a:latin typeface="Arial" pitchFamily="34" charset="0"/>
                <a:cs typeface="Arial" pitchFamily="34" charset="0"/>
              </a:rPr>
              <a:t>Ty</a:t>
            </a:r>
            <a:r>
              <a:rPr lang="lt-LT" sz="3300" dirty="0" err="1">
                <a:latin typeface="Arial" pitchFamily="34" charset="0"/>
                <a:cs typeface="Arial" pitchFamily="34" charset="0"/>
              </a:rPr>
              <a:t>činiu</a:t>
            </a:r>
            <a:r>
              <a:rPr lang="lt-LT" sz="3300" dirty="0">
                <a:latin typeface="Arial" pitchFamily="34" charset="0"/>
                <a:cs typeface="Arial" pitchFamily="34" charset="0"/>
              </a:rPr>
              <a:t> bankrotu pripažintini tik veiksmai, kuriais iš esmės pabloginama įmonės padėtis, nemokios įmonės atveju šis esminis pabloginimas reiškia reikšmingos turto dalies iš įmonės išėmimą, kai dėl tokių veiksmų žymiai pasikeičia daugumos kreditorių galimybės gauti savo reikalavimų patenkinimą (</a:t>
            </a:r>
            <a:r>
              <a:rPr lang="en-US" sz="3300" i="1" dirty="0">
                <a:latin typeface="Arial" pitchFamily="34" charset="0"/>
                <a:cs typeface="Arial" pitchFamily="34" charset="0"/>
              </a:rPr>
              <a:t>LAT </a:t>
            </a:r>
            <a:r>
              <a:rPr lang="lt-LT" sz="3300" i="1" dirty="0">
                <a:latin typeface="Arial" pitchFamily="34" charset="0"/>
                <a:cs typeface="Arial" pitchFamily="34" charset="0"/>
              </a:rPr>
              <a:t>2017 m. liepos 21 d. nutartis civilinėje byloje e3K-3-324-915/2017</a:t>
            </a:r>
            <a:r>
              <a:rPr lang="lt-LT" sz="3300" dirty="0">
                <a:latin typeface="Arial" pitchFamily="34" charset="0"/>
                <a:cs typeface="Arial" pitchFamily="34" charset="0"/>
              </a:rPr>
              <a:t>).</a:t>
            </a:r>
            <a:endParaRPr lang="en-US" sz="3300" dirty="0">
              <a:latin typeface="Arial" pitchFamily="34" charset="0"/>
              <a:cs typeface="Arial" pitchFamily="34" charset="0"/>
            </a:endParaRPr>
          </a:p>
          <a:p>
            <a:pPr marL="0" indent="0">
              <a:buNone/>
            </a:pPr>
            <a:endParaRPr lang="en-US" dirty="0"/>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38</a:t>
            </a:fld>
            <a:endParaRPr lang="en-US" dirty="0"/>
          </a:p>
        </p:txBody>
      </p:sp>
    </p:spTree>
    <p:extLst>
      <p:ext uri="{BB962C8B-B14F-4D97-AF65-F5344CB8AC3E}">
        <p14:creationId xmlns:p14="http://schemas.microsoft.com/office/powerpoint/2010/main" val="6844919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1600" dirty="0">
                <a:solidFill>
                  <a:schemeClr val="bg2">
                    <a:lumMod val="50000"/>
                  </a:schemeClr>
                </a:solidFill>
                <a:latin typeface="Arial" pitchFamily="34" charset="0"/>
                <a:cs typeface="Arial" pitchFamily="34" charset="0"/>
              </a:rPr>
              <a:t>TYČINIO BANKROTO POŽYMIAI IR APLINKYBĖS</a:t>
            </a:r>
            <a:endParaRPr lang="en-US" sz="1600" dirty="0">
              <a:solidFill>
                <a:schemeClr val="bg2">
                  <a:lumMod val="50000"/>
                </a:schemeClr>
              </a:solidFill>
              <a:latin typeface="Arial" pitchFamily="34" charset="0"/>
              <a:cs typeface="Arial" pitchFamily="34" charset="0"/>
            </a:endParaRPr>
          </a:p>
        </p:txBody>
      </p:sp>
      <p:sp>
        <p:nvSpPr>
          <p:cNvPr id="3" name="Content Placeholder 2"/>
          <p:cNvSpPr>
            <a:spLocks noGrp="1"/>
          </p:cNvSpPr>
          <p:nvPr>
            <p:ph idx="1"/>
          </p:nvPr>
        </p:nvSpPr>
        <p:spPr>
          <a:xfrm>
            <a:off x="457200" y="1124744"/>
            <a:ext cx="8229600" cy="5001419"/>
          </a:xfrm>
        </p:spPr>
        <p:txBody>
          <a:bodyPr>
            <a:noAutofit/>
          </a:bodyPr>
          <a:lstStyle/>
          <a:p>
            <a:pPr marL="0" indent="0" algn="just">
              <a:buNone/>
            </a:pPr>
            <a:r>
              <a:rPr lang="en-US" sz="1700" b="1" dirty="0">
                <a:latin typeface="Arial" pitchFamily="34" charset="0"/>
                <a:cs typeface="Arial" pitchFamily="34" charset="0"/>
              </a:rPr>
              <a:t>T</a:t>
            </a:r>
            <a:r>
              <a:rPr lang="lt-LT" sz="1700" b="1" dirty="0" err="1">
                <a:latin typeface="Arial" pitchFamily="34" charset="0"/>
                <a:cs typeface="Arial" pitchFamily="34" charset="0"/>
              </a:rPr>
              <a:t>yčin</a:t>
            </a:r>
            <a:r>
              <a:rPr lang="en-US" sz="1700" b="1" dirty="0" err="1">
                <a:latin typeface="Arial" pitchFamily="34" charset="0"/>
                <a:cs typeface="Arial" pitchFamily="34" charset="0"/>
              </a:rPr>
              <a:t>iam</a:t>
            </a:r>
            <a:r>
              <a:rPr lang="lt-LT" sz="1700" b="1" dirty="0">
                <a:latin typeface="Arial" pitchFamily="34" charset="0"/>
                <a:cs typeface="Arial" pitchFamily="34" charset="0"/>
              </a:rPr>
              <a:t> </a:t>
            </a:r>
            <a:r>
              <a:rPr lang="lt-LT" sz="1700" b="1" dirty="0" err="1">
                <a:latin typeface="Arial" pitchFamily="34" charset="0"/>
                <a:cs typeface="Arial" pitchFamily="34" charset="0"/>
              </a:rPr>
              <a:t>bankrot</a:t>
            </a:r>
            <a:r>
              <a:rPr lang="en-US" sz="1700" b="1" dirty="0" err="1">
                <a:latin typeface="Arial" pitchFamily="34" charset="0"/>
                <a:cs typeface="Arial" pitchFamily="34" charset="0"/>
              </a:rPr>
              <a:t>ui</a:t>
            </a:r>
            <a:r>
              <a:rPr lang="en-US" sz="1700" b="1" dirty="0">
                <a:latin typeface="Arial" pitchFamily="34" charset="0"/>
                <a:cs typeface="Arial" pitchFamily="34" charset="0"/>
              </a:rPr>
              <a:t> </a:t>
            </a:r>
            <a:r>
              <a:rPr lang="en-US" sz="1700" b="1" dirty="0" err="1">
                <a:latin typeface="Arial" pitchFamily="34" charset="0"/>
                <a:cs typeface="Arial" pitchFamily="34" charset="0"/>
              </a:rPr>
              <a:t>reikia</a:t>
            </a:r>
            <a:r>
              <a:rPr lang="en-US" sz="1700" b="1" dirty="0">
                <a:latin typeface="Arial" pitchFamily="34" charset="0"/>
                <a:cs typeface="Arial" pitchFamily="34" charset="0"/>
              </a:rPr>
              <a:t> </a:t>
            </a:r>
            <a:r>
              <a:rPr lang="lt-LT" sz="1700" b="1" dirty="0">
                <a:latin typeface="Arial" pitchFamily="34" charset="0"/>
                <a:cs typeface="Arial" pitchFamily="34" charset="0"/>
              </a:rPr>
              <a:t>įvertinti:</a:t>
            </a:r>
          </a:p>
          <a:p>
            <a:pPr marL="0" indent="0" algn="just">
              <a:buNone/>
            </a:pPr>
            <a:r>
              <a:rPr lang="en-US" sz="1700" dirty="0">
                <a:latin typeface="Arial" pitchFamily="34" charset="0"/>
                <a:cs typeface="Arial" pitchFamily="34" charset="0"/>
              </a:rPr>
              <a:t>1) </a:t>
            </a:r>
            <a:r>
              <a:rPr lang="lt-LT" sz="1700" dirty="0" err="1">
                <a:latin typeface="Arial" pitchFamily="34" charset="0"/>
                <a:cs typeface="Arial" pitchFamily="34" charset="0"/>
              </a:rPr>
              <a:t>aplinkyb</a:t>
            </a:r>
            <a:r>
              <a:rPr lang="en-US" sz="1700" dirty="0" err="1">
                <a:latin typeface="Arial" pitchFamily="34" charset="0"/>
                <a:cs typeface="Arial" pitchFamily="34" charset="0"/>
              </a:rPr>
              <a:t>es</a:t>
            </a:r>
            <a:r>
              <a:rPr lang="lt-LT" sz="1700" dirty="0">
                <a:latin typeface="Arial" pitchFamily="34" charset="0"/>
                <a:cs typeface="Arial" pitchFamily="34" charset="0"/>
              </a:rPr>
              <a:t>, susijusi</a:t>
            </a:r>
            <a:r>
              <a:rPr lang="en-US" sz="1700" dirty="0">
                <a:latin typeface="Arial" pitchFamily="34" charset="0"/>
                <a:cs typeface="Arial" pitchFamily="34" charset="0"/>
              </a:rPr>
              <a:t>as</a:t>
            </a:r>
            <a:r>
              <a:rPr lang="lt-LT" sz="1700" dirty="0">
                <a:latin typeface="Arial" pitchFamily="34" charset="0"/>
                <a:cs typeface="Arial" pitchFamily="34" charset="0"/>
              </a:rPr>
              <a:t> su įmonės valdymo organų veiklos atitiktimi teisės aktų reikalavimams</a:t>
            </a:r>
            <a:r>
              <a:rPr lang="en-US" sz="1700" dirty="0">
                <a:latin typeface="Arial" pitchFamily="34" charset="0"/>
                <a:cs typeface="Arial" pitchFamily="34" charset="0"/>
              </a:rPr>
              <a:t>;</a:t>
            </a:r>
          </a:p>
          <a:p>
            <a:pPr marL="0" indent="0" algn="just">
              <a:buNone/>
            </a:pPr>
            <a:r>
              <a:rPr lang="en-US" sz="1700" dirty="0">
                <a:latin typeface="Arial" pitchFamily="34" charset="0"/>
                <a:cs typeface="Arial" pitchFamily="34" charset="0"/>
              </a:rPr>
              <a:t>2) </a:t>
            </a:r>
            <a:r>
              <a:rPr lang="lt-LT" sz="1700" dirty="0">
                <a:latin typeface="Arial" pitchFamily="34" charset="0"/>
                <a:cs typeface="Arial" pitchFamily="34" charset="0"/>
              </a:rPr>
              <a:t>sudarytų sandorių ekonominiu naudingumu ir jų įtaka įmonės mokumui</a:t>
            </a:r>
            <a:r>
              <a:rPr lang="en-US" sz="1700" dirty="0">
                <a:latin typeface="Arial" pitchFamily="34" charset="0"/>
                <a:cs typeface="Arial" pitchFamily="34" charset="0"/>
              </a:rPr>
              <a:t>;</a:t>
            </a:r>
          </a:p>
          <a:p>
            <a:pPr marL="0" indent="0" algn="just">
              <a:buNone/>
            </a:pPr>
            <a:r>
              <a:rPr lang="en-US" sz="1700" dirty="0">
                <a:latin typeface="Arial" pitchFamily="34" charset="0"/>
                <a:cs typeface="Arial" pitchFamily="34" charset="0"/>
              </a:rPr>
              <a:t>3) </a:t>
            </a:r>
            <a:r>
              <a:rPr lang="lt-LT" sz="1700" dirty="0" err="1">
                <a:latin typeface="Arial" pitchFamily="34" charset="0"/>
                <a:cs typeface="Arial" pitchFamily="34" charset="0"/>
              </a:rPr>
              <a:t>aplinkyb</a:t>
            </a:r>
            <a:r>
              <a:rPr lang="en-US" sz="1700" dirty="0" err="1">
                <a:latin typeface="Arial" pitchFamily="34" charset="0"/>
                <a:cs typeface="Arial" pitchFamily="34" charset="0"/>
              </a:rPr>
              <a:t>es</a:t>
            </a:r>
            <a:r>
              <a:rPr lang="lt-LT" sz="1700" dirty="0">
                <a:latin typeface="Arial" pitchFamily="34" charset="0"/>
                <a:cs typeface="Arial" pitchFamily="34" charset="0"/>
              </a:rPr>
              <a:t>, nulėmusi</a:t>
            </a:r>
            <a:r>
              <a:rPr lang="en-US" sz="1700" dirty="0">
                <a:latin typeface="Arial" pitchFamily="34" charset="0"/>
                <a:cs typeface="Arial" pitchFamily="34" charset="0"/>
              </a:rPr>
              <a:t>as</a:t>
            </a:r>
            <a:r>
              <a:rPr lang="lt-LT" sz="1700" dirty="0">
                <a:latin typeface="Arial" pitchFamily="34" charset="0"/>
                <a:cs typeface="Arial" pitchFamily="34" charset="0"/>
              </a:rPr>
              <a:t> įmonės nemokumą, įmonės valdymo ir veiklos organizavimo reikalavimų </a:t>
            </a:r>
            <a:r>
              <a:rPr lang="lt-LT" sz="1700" dirty="0" err="1">
                <a:latin typeface="Arial" pitchFamily="34" charset="0"/>
                <a:cs typeface="Arial" pitchFamily="34" charset="0"/>
              </a:rPr>
              <a:t>kontekst</a:t>
            </a:r>
            <a:r>
              <a:rPr lang="en-US" sz="1700" dirty="0">
                <a:latin typeface="Arial" pitchFamily="34" charset="0"/>
                <a:cs typeface="Arial" pitchFamily="34" charset="0"/>
              </a:rPr>
              <a:t>e;</a:t>
            </a:r>
          </a:p>
          <a:p>
            <a:pPr marL="0" indent="0" algn="just">
              <a:buNone/>
            </a:pPr>
            <a:r>
              <a:rPr lang="en-US" sz="1700" dirty="0">
                <a:latin typeface="Arial" pitchFamily="34" charset="0"/>
                <a:cs typeface="Arial" pitchFamily="34" charset="0"/>
              </a:rPr>
              <a:t>4) </a:t>
            </a:r>
            <a:r>
              <a:rPr lang="lt-LT" sz="1700" dirty="0">
                <a:latin typeface="Arial" pitchFamily="34" charset="0"/>
                <a:cs typeface="Arial" pitchFamily="34" charset="0"/>
              </a:rPr>
              <a:t>tyčinis blogas įmonės valdymas</a:t>
            </a:r>
            <a:r>
              <a:rPr lang="en-US" sz="1700" dirty="0">
                <a:latin typeface="Arial" pitchFamily="34" charset="0"/>
                <a:cs typeface="Arial" pitchFamily="34" charset="0"/>
              </a:rPr>
              <a:t>;</a:t>
            </a:r>
          </a:p>
          <a:p>
            <a:pPr marL="0" indent="0" algn="just">
              <a:buNone/>
            </a:pPr>
            <a:r>
              <a:rPr lang="en-US" sz="1700" dirty="0">
                <a:latin typeface="Arial" pitchFamily="34" charset="0"/>
                <a:cs typeface="Arial" pitchFamily="34" charset="0"/>
              </a:rPr>
              <a:t>5) </a:t>
            </a:r>
            <a:r>
              <a:rPr lang="lt-LT" sz="1700" dirty="0">
                <a:latin typeface="Arial" pitchFamily="34" charset="0"/>
                <a:cs typeface="Arial" pitchFamily="34" charset="0"/>
              </a:rPr>
              <a:t>ydinga įmonės veikla ir plėtra</a:t>
            </a:r>
            <a:r>
              <a:rPr lang="en-US" sz="1700" dirty="0">
                <a:latin typeface="Arial" pitchFamily="34" charset="0"/>
                <a:cs typeface="Arial" pitchFamily="34" charset="0"/>
              </a:rPr>
              <a:t>;</a:t>
            </a:r>
          </a:p>
          <a:p>
            <a:pPr marL="0" indent="0" algn="just">
              <a:buNone/>
            </a:pPr>
            <a:r>
              <a:rPr lang="en-US" sz="1700" dirty="0">
                <a:latin typeface="Arial" pitchFamily="34" charset="0"/>
                <a:cs typeface="Arial" pitchFamily="34" charset="0"/>
              </a:rPr>
              <a:t>6) </a:t>
            </a:r>
            <a:r>
              <a:rPr lang="lt-LT" sz="1700" dirty="0">
                <a:latin typeface="Arial" pitchFamily="34" charset="0"/>
                <a:cs typeface="Arial" pitchFamily="34" charset="0"/>
              </a:rPr>
              <a:t>blogas vadovavimas įmonės komercinei, ūkinei ir finansinei veiklai</a:t>
            </a:r>
            <a:r>
              <a:rPr lang="en-US" sz="1700" dirty="0">
                <a:latin typeface="Arial" pitchFamily="34" charset="0"/>
                <a:cs typeface="Arial" pitchFamily="34" charset="0"/>
              </a:rPr>
              <a:t>;</a:t>
            </a:r>
          </a:p>
          <a:p>
            <a:pPr marL="0" indent="0" algn="just">
              <a:buNone/>
            </a:pPr>
            <a:r>
              <a:rPr lang="en-US" sz="1700" dirty="0">
                <a:latin typeface="Arial" pitchFamily="34" charset="0"/>
                <a:cs typeface="Arial" pitchFamily="34" charset="0"/>
              </a:rPr>
              <a:t>7) </a:t>
            </a:r>
            <a:r>
              <a:rPr lang="lt-LT" sz="1700" dirty="0">
                <a:latin typeface="Arial" pitchFamily="34" charset="0"/>
                <a:cs typeface="Arial" pitchFamily="34" charset="0"/>
              </a:rPr>
              <a:t>netinkamas darbo, technologinių procesų organizavimas</a:t>
            </a:r>
            <a:r>
              <a:rPr lang="en-US" sz="1700" dirty="0">
                <a:latin typeface="Arial" pitchFamily="34" charset="0"/>
                <a:cs typeface="Arial" pitchFamily="34" charset="0"/>
              </a:rPr>
              <a:t>;</a:t>
            </a:r>
          </a:p>
          <a:p>
            <a:pPr marL="0" indent="0" algn="just">
              <a:buNone/>
            </a:pPr>
            <a:r>
              <a:rPr lang="en-US" sz="1700" dirty="0">
                <a:latin typeface="Arial" pitchFamily="34" charset="0"/>
                <a:cs typeface="Arial" pitchFamily="34" charset="0"/>
              </a:rPr>
              <a:t>8) </a:t>
            </a:r>
            <a:r>
              <a:rPr lang="lt-LT" sz="1700" dirty="0">
                <a:latin typeface="Arial" pitchFamily="34" charset="0"/>
                <a:cs typeface="Arial" pitchFamily="34" charset="0"/>
              </a:rPr>
              <a:t>neatlikimas tų ekonominių veiksmų ir finansinių operacijų, kurias būtina atlikti konkrečioje situacijoje</a:t>
            </a:r>
            <a:r>
              <a:rPr lang="en-US" sz="1700" dirty="0">
                <a:latin typeface="Arial" pitchFamily="34" charset="0"/>
                <a:cs typeface="Arial" pitchFamily="34" charset="0"/>
              </a:rPr>
              <a:t>;</a:t>
            </a:r>
          </a:p>
          <a:p>
            <a:pPr marL="0" indent="0" algn="just">
              <a:buNone/>
            </a:pPr>
            <a:r>
              <a:rPr lang="en-US" sz="1700" dirty="0">
                <a:latin typeface="Arial" pitchFamily="34" charset="0"/>
                <a:cs typeface="Arial" pitchFamily="34" charset="0"/>
              </a:rPr>
              <a:t>9) </a:t>
            </a:r>
            <a:r>
              <a:rPr lang="lt-LT" sz="1700" dirty="0">
                <a:latin typeface="Arial" pitchFamily="34" charset="0"/>
                <a:cs typeface="Arial" pitchFamily="34" charset="0"/>
              </a:rPr>
              <a:t>kai sudaromi sandoriai, kurių vykdymas reiškia nepagrįstai didelę finansinę naštą įmonei</a:t>
            </a:r>
            <a:r>
              <a:rPr lang="en-US" sz="1700" dirty="0">
                <a:latin typeface="Arial" pitchFamily="34" charset="0"/>
                <a:cs typeface="Arial" pitchFamily="34" charset="0"/>
              </a:rPr>
              <a:t>;</a:t>
            </a:r>
          </a:p>
          <a:p>
            <a:pPr marL="0" indent="0" algn="just">
              <a:buNone/>
            </a:pPr>
            <a:endParaRPr lang="en-US" sz="1700" i="1" dirty="0">
              <a:latin typeface="Arial" pitchFamily="34" charset="0"/>
              <a:cs typeface="Arial" pitchFamily="34" charset="0"/>
            </a:endParaRPr>
          </a:p>
          <a:p>
            <a:pPr marL="0" indent="0" algn="just">
              <a:buNone/>
            </a:pPr>
            <a:r>
              <a:rPr lang="lt-LT" sz="1700" i="1" dirty="0">
                <a:latin typeface="Arial" pitchFamily="34" charset="0"/>
                <a:cs typeface="Arial" pitchFamily="34" charset="0"/>
              </a:rPr>
              <a:t>Lietuvos apeliacinio teismo </a:t>
            </a:r>
            <a:r>
              <a:rPr lang="en-US" sz="1700" i="1" dirty="0">
                <a:latin typeface="Arial" pitchFamily="34" charset="0"/>
                <a:cs typeface="Arial" pitchFamily="34" charset="0"/>
              </a:rPr>
              <a:t>2018 m. </a:t>
            </a:r>
            <a:r>
              <a:rPr lang="en-US" sz="1700" i="1" dirty="0" err="1">
                <a:latin typeface="Arial" pitchFamily="34" charset="0"/>
                <a:cs typeface="Arial" pitchFamily="34" charset="0"/>
              </a:rPr>
              <a:t>spalio</a:t>
            </a:r>
            <a:r>
              <a:rPr lang="en-US" sz="1700" i="1" dirty="0">
                <a:latin typeface="Arial" pitchFamily="34" charset="0"/>
                <a:cs typeface="Arial" pitchFamily="34" charset="0"/>
              </a:rPr>
              <a:t> 24 d. </a:t>
            </a:r>
            <a:r>
              <a:rPr lang="en-US" sz="1700" i="1" dirty="0" err="1">
                <a:latin typeface="Arial" pitchFamily="34" charset="0"/>
                <a:cs typeface="Arial" pitchFamily="34" charset="0"/>
              </a:rPr>
              <a:t>nutartis</a:t>
            </a:r>
            <a:r>
              <a:rPr lang="en-US" sz="1700" i="1" dirty="0">
                <a:latin typeface="Arial" pitchFamily="34" charset="0"/>
                <a:cs typeface="Arial" pitchFamily="34" charset="0"/>
              </a:rPr>
              <a:t> </a:t>
            </a:r>
            <a:r>
              <a:rPr lang="en-US" sz="1700" i="1" dirty="0" err="1">
                <a:latin typeface="Arial" pitchFamily="34" charset="0"/>
                <a:cs typeface="Arial" pitchFamily="34" charset="0"/>
              </a:rPr>
              <a:t>civilin</a:t>
            </a:r>
            <a:r>
              <a:rPr lang="lt-LT" sz="1700" i="1" dirty="0" err="1">
                <a:latin typeface="Arial" pitchFamily="34" charset="0"/>
                <a:cs typeface="Arial" pitchFamily="34" charset="0"/>
              </a:rPr>
              <a:t>ėje</a:t>
            </a:r>
            <a:r>
              <a:rPr lang="lt-LT" sz="1700" i="1" dirty="0">
                <a:latin typeface="Arial" pitchFamily="34" charset="0"/>
                <a:cs typeface="Arial" pitchFamily="34" charset="0"/>
              </a:rPr>
              <a:t> byloje </a:t>
            </a:r>
            <a:r>
              <a:rPr lang="lt-LT" sz="1700" i="1" dirty="0" err="1">
                <a:latin typeface="Arial" pitchFamily="34" charset="0"/>
                <a:cs typeface="Arial" pitchFamily="34" charset="0"/>
              </a:rPr>
              <a:t>Nr</a:t>
            </a:r>
            <a:r>
              <a:rPr lang="lt-LT" sz="1700" i="1" dirty="0">
                <a:latin typeface="Arial" pitchFamily="34" charset="0"/>
                <a:cs typeface="Arial" pitchFamily="34" charset="0"/>
              </a:rPr>
              <a:t>. e</a:t>
            </a:r>
            <a:r>
              <a:rPr lang="en-US" sz="1700" i="1" dirty="0">
                <a:latin typeface="Arial" pitchFamily="34" charset="0"/>
                <a:cs typeface="Arial" pitchFamily="34" charset="0"/>
              </a:rPr>
              <a:t>2-1459-798/2018</a:t>
            </a:r>
          </a:p>
          <a:p>
            <a:pPr marL="0" indent="0" algn="just">
              <a:buNone/>
            </a:pPr>
            <a:endParaRPr lang="en-US" sz="1600" dirty="0">
              <a:latin typeface="Arial" pitchFamily="34" charset="0"/>
              <a:cs typeface="Arial" pitchFamily="34" charset="0"/>
            </a:endParaRPr>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39</a:t>
            </a:fld>
            <a:endParaRPr lang="en-US" dirty="0"/>
          </a:p>
        </p:txBody>
      </p:sp>
    </p:spTree>
    <p:extLst>
      <p:ext uri="{BB962C8B-B14F-4D97-AF65-F5344CB8AC3E}">
        <p14:creationId xmlns:p14="http://schemas.microsoft.com/office/powerpoint/2010/main" val="24733473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z="1600" dirty="0">
                <a:solidFill>
                  <a:schemeClr val="bg2">
                    <a:lumMod val="50000"/>
                  </a:schemeClr>
                </a:solidFill>
                <a:latin typeface="Arial" pitchFamily="34" charset="0"/>
                <a:cs typeface="Arial" pitchFamily="34" charset="0"/>
              </a:rPr>
              <a:t>TYČINIO BANKROTO POŽYMIAI IR APLINKYBĖS</a:t>
            </a:r>
            <a:endParaRPr lang="en-US" sz="1600" dirty="0">
              <a:solidFill>
                <a:schemeClr val="bg2">
                  <a:lumMod val="50000"/>
                </a:schemeClr>
              </a:solidFill>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marL="0" indent="0" algn="just">
              <a:buNone/>
            </a:pPr>
            <a:r>
              <a:rPr lang="en-US" sz="1800" dirty="0">
                <a:latin typeface="Arial" pitchFamily="34" charset="0"/>
                <a:cs typeface="Arial" pitchFamily="34" charset="0"/>
              </a:rPr>
              <a:t>10)</a:t>
            </a:r>
            <a:r>
              <a:rPr lang="lt-LT" sz="1800" dirty="0">
                <a:latin typeface="Arial" pitchFamily="34" charset="0"/>
                <a:cs typeface="Arial" pitchFamily="34" charset="0"/>
              </a:rPr>
              <a:t> atliekami veiksmai, kuriais siekiama sužlugdyti įmonę ir perkelti jos veiklą į kitą tų pačių ar susijusių asmenų naujai įsteigtą įmonę</a:t>
            </a:r>
            <a:r>
              <a:rPr lang="en-US" sz="1800" dirty="0">
                <a:latin typeface="Arial" pitchFamily="34" charset="0"/>
                <a:cs typeface="Arial" pitchFamily="34" charset="0"/>
              </a:rPr>
              <a:t>;</a:t>
            </a:r>
          </a:p>
          <a:p>
            <a:pPr marL="0" indent="0" algn="just">
              <a:buNone/>
            </a:pPr>
            <a:r>
              <a:rPr lang="en-US" sz="1800" dirty="0">
                <a:latin typeface="Arial" pitchFamily="34" charset="0"/>
                <a:cs typeface="Arial" pitchFamily="34" charset="0"/>
              </a:rPr>
              <a:t>11) </a:t>
            </a:r>
            <a:r>
              <a:rPr lang="lt-LT" sz="1800" dirty="0">
                <a:latin typeface="Arial" pitchFamily="34" charset="0"/>
                <a:cs typeface="Arial" pitchFamily="34" charset="0"/>
              </a:rPr>
              <a:t>įmonė prie bankroto buvo privesta tyčia, t. y. jog bankrotą nulėmė ne verslo nesėkmė, o tyčiniai įmonės valdymo organų veiksmai, siekiant išvengti įsipareigojimų kreditoriams vykdymo</a:t>
            </a:r>
            <a:r>
              <a:rPr lang="en-US" sz="1800" dirty="0">
                <a:latin typeface="Arial" pitchFamily="34" charset="0"/>
                <a:cs typeface="Arial" pitchFamily="34" charset="0"/>
              </a:rPr>
              <a:t>;</a:t>
            </a:r>
          </a:p>
          <a:p>
            <a:pPr marL="0" indent="0" algn="just">
              <a:buNone/>
            </a:pPr>
            <a:r>
              <a:rPr lang="en-US" sz="1800" dirty="0">
                <a:latin typeface="Arial" pitchFamily="34" charset="0"/>
                <a:cs typeface="Arial" pitchFamily="34" charset="0"/>
              </a:rPr>
              <a:t>12) </a:t>
            </a:r>
            <a:r>
              <a:rPr lang="lt-LT" sz="1800" dirty="0">
                <a:latin typeface="Arial" pitchFamily="34" charset="0"/>
                <a:cs typeface="Arial" pitchFamily="34" charset="0"/>
              </a:rPr>
              <a:t>bendrovės vadovo, sprendimas nesikreipti oficialiais įspėjimais / teisminiu būdu išsiieškoti bendrovės naudai skolas (neveikimas/nepakankamas veikimas), sudaro pagrindą spręsti, kad buvo priimti bendrovei ekonomiškai nenaudingi sprendimai</a:t>
            </a:r>
            <a:r>
              <a:rPr lang="en-US" sz="1800" dirty="0">
                <a:latin typeface="Arial" pitchFamily="34" charset="0"/>
                <a:cs typeface="Arial" pitchFamily="34" charset="0"/>
              </a:rPr>
              <a:t>;</a:t>
            </a:r>
          </a:p>
          <a:p>
            <a:pPr marL="0" lvl="0" indent="0" algn="just">
              <a:buNone/>
            </a:pPr>
            <a:r>
              <a:rPr lang="en-US" sz="1800" dirty="0">
                <a:latin typeface="Arial" pitchFamily="34" charset="0"/>
                <a:cs typeface="Arial" pitchFamily="34" charset="0"/>
              </a:rPr>
              <a:t>13) </a:t>
            </a:r>
            <a:r>
              <a:rPr lang="lt-LT" sz="1800" dirty="0">
                <a:latin typeface="Arial" pitchFamily="34" charset="0"/>
                <a:cs typeface="Arial" pitchFamily="34" charset="0"/>
              </a:rPr>
              <a:t>bendrovės finansinės atskaitomybės dokumentų nepateikimas JAR, visų bendrovės dokumentų neperdavimas bankroto administratorei, yra pakankamas pagrindas pripažinti bankrotą tyčiniu ĮBĮ 20 </a:t>
            </a:r>
            <a:r>
              <a:rPr lang="lt-LT" sz="1800" dirty="0" err="1">
                <a:latin typeface="Arial" pitchFamily="34" charset="0"/>
                <a:cs typeface="Arial" pitchFamily="34" charset="0"/>
              </a:rPr>
              <a:t>str</a:t>
            </a:r>
            <a:r>
              <a:rPr lang="lt-LT" sz="1800" dirty="0">
                <a:latin typeface="Arial" pitchFamily="34" charset="0"/>
                <a:cs typeface="Arial" pitchFamily="34" charset="0"/>
              </a:rPr>
              <a:t>. 2 </a:t>
            </a:r>
            <a:r>
              <a:rPr lang="lt-LT" sz="1800" dirty="0" err="1">
                <a:latin typeface="Arial" pitchFamily="34" charset="0"/>
                <a:cs typeface="Arial" pitchFamily="34" charset="0"/>
              </a:rPr>
              <a:t>d</a:t>
            </a:r>
            <a:r>
              <a:rPr lang="lt-LT" sz="1800" dirty="0">
                <a:latin typeface="Arial" pitchFamily="34" charset="0"/>
                <a:cs typeface="Arial" pitchFamily="34" charset="0"/>
              </a:rPr>
              <a:t>. 5 </a:t>
            </a:r>
            <a:r>
              <a:rPr lang="lt-LT" sz="1800" dirty="0" err="1">
                <a:latin typeface="Arial" pitchFamily="34" charset="0"/>
                <a:cs typeface="Arial" pitchFamily="34" charset="0"/>
              </a:rPr>
              <a:t>p</a:t>
            </a:r>
            <a:r>
              <a:rPr lang="lt-LT" sz="1800" dirty="0">
                <a:latin typeface="Arial" pitchFamily="34" charset="0"/>
                <a:cs typeface="Arial" pitchFamily="34" charset="0"/>
              </a:rPr>
              <a:t>. pagrindu. </a:t>
            </a:r>
            <a:endParaRPr lang="en-US" sz="1800" dirty="0">
              <a:latin typeface="Arial" pitchFamily="34" charset="0"/>
              <a:cs typeface="Arial" pitchFamily="34" charset="0"/>
            </a:endParaRPr>
          </a:p>
          <a:p>
            <a:pPr marL="0" indent="0" algn="just">
              <a:buNone/>
            </a:pPr>
            <a:endParaRPr lang="lt-LT" sz="1800" dirty="0">
              <a:latin typeface="Arial" pitchFamily="34" charset="0"/>
              <a:cs typeface="Arial" pitchFamily="34" charset="0"/>
            </a:endParaRPr>
          </a:p>
          <a:p>
            <a:pPr marL="0" indent="0" algn="just">
              <a:buNone/>
            </a:pPr>
            <a:r>
              <a:rPr lang="lt-LT" sz="1800" i="1" dirty="0">
                <a:latin typeface="Arial" pitchFamily="34" charset="0"/>
                <a:cs typeface="Arial" pitchFamily="34" charset="0"/>
              </a:rPr>
              <a:t>Lietuvos apeliacinio teismo </a:t>
            </a:r>
            <a:r>
              <a:rPr lang="en-US" sz="1800" i="1" dirty="0">
                <a:latin typeface="Arial" pitchFamily="34" charset="0"/>
                <a:cs typeface="Arial" pitchFamily="34" charset="0"/>
              </a:rPr>
              <a:t>2018 m. </a:t>
            </a:r>
            <a:r>
              <a:rPr lang="en-US" sz="1800" i="1" dirty="0" err="1">
                <a:latin typeface="Arial" pitchFamily="34" charset="0"/>
                <a:cs typeface="Arial" pitchFamily="34" charset="0"/>
              </a:rPr>
              <a:t>spalio</a:t>
            </a:r>
            <a:r>
              <a:rPr lang="en-US" sz="1800" i="1" dirty="0">
                <a:latin typeface="Arial" pitchFamily="34" charset="0"/>
                <a:cs typeface="Arial" pitchFamily="34" charset="0"/>
              </a:rPr>
              <a:t> 24 d. </a:t>
            </a:r>
            <a:r>
              <a:rPr lang="en-US" sz="1800" i="1" dirty="0" err="1">
                <a:latin typeface="Arial" pitchFamily="34" charset="0"/>
                <a:cs typeface="Arial" pitchFamily="34" charset="0"/>
              </a:rPr>
              <a:t>nutartis</a:t>
            </a:r>
            <a:r>
              <a:rPr lang="en-US" sz="1800" i="1" dirty="0">
                <a:latin typeface="Arial" pitchFamily="34" charset="0"/>
                <a:cs typeface="Arial" pitchFamily="34" charset="0"/>
              </a:rPr>
              <a:t> </a:t>
            </a:r>
            <a:r>
              <a:rPr lang="en-US" sz="1800" i="1" dirty="0" err="1">
                <a:latin typeface="Arial" pitchFamily="34" charset="0"/>
                <a:cs typeface="Arial" pitchFamily="34" charset="0"/>
              </a:rPr>
              <a:t>civilin</a:t>
            </a:r>
            <a:r>
              <a:rPr lang="lt-LT" sz="1800" i="1" dirty="0" err="1">
                <a:latin typeface="Arial" pitchFamily="34" charset="0"/>
                <a:cs typeface="Arial" pitchFamily="34" charset="0"/>
              </a:rPr>
              <a:t>ėje</a:t>
            </a:r>
            <a:r>
              <a:rPr lang="lt-LT" sz="1800" i="1" dirty="0">
                <a:latin typeface="Arial" pitchFamily="34" charset="0"/>
                <a:cs typeface="Arial" pitchFamily="34" charset="0"/>
              </a:rPr>
              <a:t> byloje </a:t>
            </a:r>
            <a:r>
              <a:rPr lang="lt-LT" sz="1800" i="1" dirty="0" err="1">
                <a:latin typeface="Arial" pitchFamily="34" charset="0"/>
                <a:cs typeface="Arial" pitchFamily="34" charset="0"/>
              </a:rPr>
              <a:t>Nr</a:t>
            </a:r>
            <a:r>
              <a:rPr lang="lt-LT" sz="1800" i="1" dirty="0">
                <a:latin typeface="Arial" pitchFamily="34" charset="0"/>
                <a:cs typeface="Arial" pitchFamily="34" charset="0"/>
              </a:rPr>
              <a:t>. e</a:t>
            </a:r>
            <a:r>
              <a:rPr lang="en-US" sz="1800" i="1" dirty="0">
                <a:latin typeface="Arial" pitchFamily="34" charset="0"/>
                <a:cs typeface="Arial" pitchFamily="34" charset="0"/>
              </a:rPr>
              <a:t>2-1459-798/2018</a:t>
            </a:r>
          </a:p>
          <a:p>
            <a:pPr marL="0" indent="0">
              <a:buNone/>
            </a:pPr>
            <a:endParaRPr lang="en-US" dirty="0"/>
          </a:p>
        </p:txBody>
      </p:sp>
      <p:sp>
        <p:nvSpPr>
          <p:cNvPr id="4" name="Footer Placeholder 3"/>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p:cNvSpPr>
            <a:spLocks noGrp="1"/>
          </p:cNvSpPr>
          <p:nvPr>
            <p:ph type="sldNum" sz="quarter" idx="4"/>
          </p:nvPr>
        </p:nvSpPr>
        <p:spPr/>
        <p:txBody>
          <a:bodyPr/>
          <a:lstStyle/>
          <a:p>
            <a:fld id="{7A1F4E45-EF02-4A06-BFEF-259828DB6F02}" type="slidenum">
              <a:rPr lang="en-US" smtClean="0"/>
              <a:pPr/>
              <a:t>40</a:t>
            </a:fld>
            <a:endParaRPr lang="en-US" dirty="0"/>
          </a:p>
        </p:txBody>
      </p:sp>
    </p:spTree>
    <p:extLst>
      <p:ext uri="{BB962C8B-B14F-4D97-AF65-F5344CB8AC3E}">
        <p14:creationId xmlns:p14="http://schemas.microsoft.com/office/powerpoint/2010/main" val="34167491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1EF98-0494-E41D-2C6F-E46C227BE6B4}"/>
              </a:ext>
            </a:extLst>
          </p:cNvPr>
          <p:cNvSpPr>
            <a:spLocks noGrp="1"/>
          </p:cNvSpPr>
          <p:nvPr>
            <p:ph type="title"/>
          </p:nvPr>
        </p:nvSpPr>
        <p:spPr/>
        <p:txBody>
          <a:bodyPr/>
          <a:lstStyle/>
          <a:p>
            <a:br>
              <a:rPr lang="lt-LT" sz="1600" dirty="0">
                <a:latin typeface="+mn-lt"/>
              </a:rPr>
            </a:br>
            <a:r>
              <a:rPr lang="lt-LT" sz="1600" dirty="0">
                <a:solidFill>
                  <a:schemeClr val="bg2">
                    <a:lumMod val="50000"/>
                  </a:schemeClr>
                </a:solidFill>
                <a:latin typeface="+mn-lt"/>
              </a:rPr>
              <a:t>Dėl vadovo teisės eiti vadovo pareigas apribojimo</a:t>
            </a:r>
            <a:br>
              <a:rPr lang="lt-LT" dirty="0"/>
            </a:br>
            <a:endParaRPr lang="lt-LT" dirty="0"/>
          </a:p>
        </p:txBody>
      </p:sp>
      <p:sp>
        <p:nvSpPr>
          <p:cNvPr id="3" name="Content Placeholder 2">
            <a:extLst>
              <a:ext uri="{FF2B5EF4-FFF2-40B4-BE49-F238E27FC236}">
                <a16:creationId xmlns:a16="http://schemas.microsoft.com/office/drawing/2014/main" id="{35F4DDFE-4A0C-4D39-8604-F598552860D7}"/>
              </a:ext>
            </a:extLst>
          </p:cNvPr>
          <p:cNvSpPr>
            <a:spLocks noGrp="1"/>
          </p:cNvSpPr>
          <p:nvPr>
            <p:ph idx="1"/>
          </p:nvPr>
        </p:nvSpPr>
        <p:spPr/>
        <p:txBody>
          <a:bodyPr>
            <a:normAutofit/>
          </a:bodyPr>
          <a:lstStyle/>
          <a:p>
            <a:pPr marL="0" indent="0" algn="just">
              <a:buNone/>
            </a:pPr>
            <a:r>
              <a:rPr lang="lt-LT" sz="1600" dirty="0">
                <a:latin typeface="+mn-lt"/>
              </a:rPr>
              <a:t>Teismas turi teisę apriboti juridinio asmens vadovo teisę nuo 1 iki 5 metų eiti vadovo pareigas, jeigu jis neinicijavo juridinio asmens nemokumo proceso, kai tą privalėjo padaryti, veikimu ar neveikimu sukėlė tyčinį bankrotą, įsiteisėjus teismo nutarčiai iškelti juridiniam asmeniui bankroto bylą neperdavė nemokumo administratoriui turto, dokumentų, informacijos.</a:t>
            </a:r>
          </a:p>
          <a:p>
            <a:pPr marL="0" indent="0" algn="just">
              <a:buNone/>
            </a:pPr>
            <a:endParaRPr lang="lt-LT" sz="1600" dirty="0">
              <a:latin typeface="+mn-lt"/>
            </a:endParaRPr>
          </a:p>
          <a:p>
            <a:pPr marL="0" indent="0" algn="just">
              <a:buNone/>
            </a:pPr>
            <a:r>
              <a:rPr lang="lt-LT" sz="1600" dirty="0">
                <a:latin typeface="+mn-lt"/>
              </a:rPr>
              <a:t>Teismo vertinimu, atsižvelgiant į teisingumo, protingumo, sąžiningumo principus, siekiant nepažeisti proporcingumo principo imperatyvų, maksimalus JANĮ nustatytas penkerių metų terminas, draudžiantis vadovui eiti viešojo ir (ar) privataus juridinio asmens vadovo pareigas ar būti kolegialaus valdymo organo nariu yra per griežtas, ir neatitinkantis JANĮ 57 straipsnyje nustatytų pareigų pažeidimo pobūdžio, todėl mažintinas iki 3 metų. </a:t>
            </a:r>
          </a:p>
          <a:p>
            <a:pPr marL="0" indent="0" algn="just">
              <a:buNone/>
            </a:pPr>
            <a:endParaRPr lang="lt-LT" sz="1600" dirty="0">
              <a:latin typeface="+mn-lt"/>
            </a:endParaRPr>
          </a:p>
          <a:p>
            <a:pPr marL="0" indent="0" algn="just">
              <a:buNone/>
            </a:pPr>
            <a:r>
              <a:rPr lang="lt-LT" sz="1600" i="1" dirty="0">
                <a:latin typeface="+mn-lt"/>
              </a:rPr>
              <a:t>Lietuvos apeliacinio teismo 2025 m. lapkričio 27 d. nutartis civilinėje byloje Nr. e2-1055-881/2025 </a:t>
            </a:r>
          </a:p>
        </p:txBody>
      </p:sp>
      <p:sp>
        <p:nvSpPr>
          <p:cNvPr id="4" name="Footer Placeholder 3">
            <a:extLst>
              <a:ext uri="{FF2B5EF4-FFF2-40B4-BE49-F238E27FC236}">
                <a16:creationId xmlns:a16="http://schemas.microsoft.com/office/drawing/2014/main" id="{D2C8E881-8BCB-3465-9719-BE710AA79533}"/>
              </a:ext>
            </a:extLst>
          </p:cNvPr>
          <p:cNvSpPr>
            <a:spLocks noGrp="1"/>
          </p:cNvSpPr>
          <p:nvPr>
            <p:ph type="ftr" sz="quarter" idx="3"/>
          </p:nvPr>
        </p:nvSpPr>
        <p:spPr/>
        <p:txBody>
          <a:bodyPr/>
          <a:lstStyle/>
          <a:p>
            <a:r>
              <a:rPr lang="lt-LT"/>
              <a:t>Advokatų</a:t>
            </a:r>
            <a:r>
              <a:rPr lang="en-US"/>
              <a:t> </a:t>
            </a:r>
            <a:r>
              <a:rPr lang="lt-LT"/>
              <a:t>profesinė</a:t>
            </a:r>
            <a:r>
              <a:rPr lang="en-US"/>
              <a:t> </a:t>
            </a:r>
            <a:r>
              <a:rPr lang="lt-LT"/>
              <a:t>bendrija</a:t>
            </a:r>
            <a:r>
              <a:rPr lang="en-US"/>
              <a:t> „Avocad“</a:t>
            </a:r>
          </a:p>
          <a:p>
            <a:endParaRPr lang="en-US" dirty="0"/>
          </a:p>
        </p:txBody>
      </p:sp>
      <p:sp>
        <p:nvSpPr>
          <p:cNvPr id="5" name="Slide Number Placeholder 4">
            <a:extLst>
              <a:ext uri="{FF2B5EF4-FFF2-40B4-BE49-F238E27FC236}">
                <a16:creationId xmlns:a16="http://schemas.microsoft.com/office/drawing/2014/main" id="{633A0955-DDA9-72B5-C954-E87C7C236208}"/>
              </a:ext>
            </a:extLst>
          </p:cNvPr>
          <p:cNvSpPr>
            <a:spLocks noGrp="1"/>
          </p:cNvSpPr>
          <p:nvPr>
            <p:ph type="sldNum" sz="quarter" idx="4"/>
          </p:nvPr>
        </p:nvSpPr>
        <p:spPr/>
        <p:txBody>
          <a:bodyPr/>
          <a:lstStyle/>
          <a:p>
            <a:fld id="{7A1F4E45-EF02-4A06-BFEF-259828DB6F02}" type="slidenum">
              <a:rPr lang="en-US" smtClean="0"/>
              <a:pPr/>
              <a:t>41</a:t>
            </a:fld>
            <a:endParaRPr lang="en-US" dirty="0"/>
          </a:p>
        </p:txBody>
      </p:sp>
    </p:spTree>
    <p:extLst>
      <p:ext uri="{BB962C8B-B14F-4D97-AF65-F5344CB8AC3E}">
        <p14:creationId xmlns:p14="http://schemas.microsoft.com/office/powerpoint/2010/main" val="6585774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2564904"/>
            <a:ext cx="8229600" cy="2880320"/>
          </a:xfrm>
        </p:spPr>
        <p:txBody>
          <a:bodyPr anchor="ctr">
            <a:normAutofit/>
          </a:bodyPr>
          <a:lstStyle/>
          <a:p>
            <a:pPr marL="0" indent="0" algn="ctr">
              <a:buNone/>
            </a:pPr>
            <a:r>
              <a:rPr lang="lt-LT" b="1" dirty="0">
                <a:latin typeface="Arial" pitchFamily="34" charset="0"/>
                <a:cs typeface="Arial" pitchFamily="34" charset="0"/>
              </a:rPr>
              <a:t>Egidijus Langys</a:t>
            </a:r>
            <a:endParaRPr lang="lt-LT" dirty="0">
              <a:latin typeface="Arial" pitchFamily="34" charset="0"/>
              <a:cs typeface="Arial" pitchFamily="34" charset="0"/>
            </a:endParaRPr>
          </a:p>
          <a:p>
            <a:pPr marL="0" indent="0" algn="ctr">
              <a:buNone/>
            </a:pPr>
            <a:r>
              <a:rPr lang="lt-LT" sz="2000" dirty="0">
                <a:latin typeface="Arial" pitchFamily="34" charset="0"/>
                <a:cs typeface="Arial" pitchFamily="34" charset="0"/>
              </a:rPr>
              <a:t>Advokatas</a:t>
            </a:r>
            <a:r>
              <a:rPr lang="en-US" sz="2000" dirty="0">
                <a:latin typeface="Arial" pitchFamily="34" charset="0"/>
                <a:cs typeface="Arial" pitchFamily="34" charset="0"/>
              </a:rPr>
              <a:t>, </a:t>
            </a:r>
            <a:r>
              <a:rPr lang="lt-LT" sz="2000" dirty="0">
                <a:latin typeface="Arial" pitchFamily="34" charset="0"/>
                <a:cs typeface="Arial" pitchFamily="34" charset="0"/>
              </a:rPr>
              <a:t>partneris</a:t>
            </a:r>
            <a:r>
              <a:rPr lang="en-US" sz="2000" dirty="0">
                <a:latin typeface="Arial" pitchFamily="34" charset="0"/>
                <a:cs typeface="Arial" pitchFamily="34" charset="0"/>
              </a:rPr>
              <a:t> / Attorney at Law, partner</a:t>
            </a:r>
            <a:endParaRPr lang="lt-LT" sz="2000" dirty="0">
              <a:latin typeface="Arial" pitchFamily="34" charset="0"/>
              <a:cs typeface="Arial" pitchFamily="34" charset="0"/>
            </a:endParaRPr>
          </a:p>
          <a:p>
            <a:pPr marL="0" indent="0" algn="ctr">
              <a:buNone/>
            </a:pPr>
            <a:endParaRPr lang="lt-LT" sz="2000" dirty="0">
              <a:latin typeface="Arial" pitchFamily="34" charset="0"/>
              <a:cs typeface="Arial" pitchFamily="34" charset="0"/>
            </a:endParaRPr>
          </a:p>
          <a:p>
            <a:pPr marL="0" indent="0" algn="ctr">
              <a:buNone/>
            </a:pPr>
            <a:r>
              <a:rPr lang="lt-LT" sz="2000" dirty="0">
                <a:latin typeface="Arial" pitchFamily="34" charset="0"/>
                <a:cs typeface="Arial" pitchFamily="34" charset="0"/>
              </a:rPr>
              <a:t>Advokatų</a:t>
            </a:r>
            <a:r>
              <a:rPr lang="en-US" sz="2000" dirty="0">
                <a:latin typeface="Arial" pitchFamily="34" charset="0"/>
                <a:cs typeface="Arial" pitchFamily="34" charset="0"/>
              </a:rPr>
              <a:t> </a:t>
            </a:r>
            <a:r>
              <a:rPr lang="lt-LT" sz="2000" dirty="0">
                <a:latin typeface="Arial" pitchFamily="34" charset="0"/>
                <a:cs typeface="Arial" pitchFamily="34" charset="0"/>
              </a:rPr>
              <a:t>profesinė</a:t>
            </a:r>
            <a:r>
              <a:rPr lang="en-US" sz="2000" dirty="0">
                <a:latin typeface="Arial" pitchFamily="34" charset="0"/>
                <a:cs typeface="Arial" pitchFamily="34" charset="0"/>
              </a:rPr>
              <a:t> </a:t>
            </a:r>
            <a:r>
              <a:rPr lang="lt-LT" sz="2000" dirty="0">
                <a:latin typeface="Arial" pitchFamily="34" charset="0"/>
                <a:cs typeface="Arial" pitchFamily="34" charset="0"/>
              </a:rPr>
              <a:t>bendrija</a:t>
            </a:r>
            <a:r>
              <a:rPr lang="en-US" sz="2000" dirty="0">
                <a:latin typeface="Arial" pitchFamily="34" charset="0"/>
                <a:cs typeface="Arial" pitchFamily="34" charset="0"/>
              </a:rPr>
              <a:t> AVOCAD</a:t>
            </a:r>
            <a:endParaRPr lang="lt-LT" sz="2000" dirty="0">
              <a:latin typeface="Arial" pitchFamily="34" charset="0"/>
              <a:cs typeface="Arial" pitchFamily="34" charset="0"/>
            </a:endParaRPr>
          </a:p>
          <a:p>
            <a:pPr marL="0" indent="0" algn="ctr">
              <a:buNone/>
            </a:pPr>
            <a:r>
              <a:rPr lang="lt-LT" sz="2000" dirty="0">
                <a:latin typeface="Arial" pitchFamily="34" charset="0"/>
                <a:cs typeface="Arial" pitchFamily="34" charset="0"/>
              </a:rPr>
              <a:t>Lvovo </a:t>
            </a:r>
            <a:r>
              <a:rPr lang="lt-LT" sz="2000" dirty="0" err="1">
                <a:latin typeface="Arial" pitchFamily="34" charset="0"/>
                <a:cs typeface="Arial" pitchFamily="34" charset="0"/>
              </a:rPr>
              <a:t>g</a:t>
            </a:r>
            <a:r>
              <a:rPr lang="lt-LT" sz="2000" dirty="0">
                <a:latin typeface="Arial" pitchFamily="34" charset="0"/>
                <a:cs typeface="Arial" pitchFamily="34" charset="0"/>
              </a:rPr>
              <a:t>. </a:t>
            </a:r>
            <a:r>
              <a:rPr lang="en-US" sz="2000" dirty="0">
                <a:latin typeface="Arial" pitchFamily="34" charset="0"/>
                <a:cs typeface="Arial" pitchFamily="34" charset="0"/>
              </a:rPr>
              <a:t>25, Vilnius</a:t>
            </a:r>
            <a:endParaRPr lang="lt-LT" sz="2000" dirty="0">
              <a:latin typeface="Arial" pitchFamily="34" charset="0"/>
              <a:cs typeface="Arial" pitchFamily="34" charset="0"/>
            </a:endParaRPr>
          </a:p>
          <a:p>
            <a:pPr marL="0" indent="0" algn="ctr">
              <a:buNone/>
            </a:pPr>
            <a:r>
              <a:rPr lang="en-US" sz="2000" dirty="0">
                <a:latin typeface="Arial" pitchFamily="34" charset="0"/>
                <a:cs typeface="Arial" pitchFamily="34" charset="0"/>
              </a:rPr>
              <a:t>Mob: +370 659 659 89</a:t>
            </a:r>
            <a:endParaRPr lang="lt-LT" sz="2000" dirty="0">
              <a:latin typeface="Arial" pitchFamily="34" charset="0"/>
              <a:cs typeface="Arial" pitchFamily="34" charset="0"/>
            </a:endParaRPr>
          </a:p>
          <a:p>
            <a:pPr marL="0" indent="0" algn="ctr">
              <a:buNone/>
            </a:pPr>
            <a:r>
              <a:rPr lang="en-US" sz="2000" dirty="0">
                <a:latin typeface="Arial" pitchFamily="34" charset="0"/>
                <a:cs typeface="Arial" pitchFamily="34" charset="0"/>
              </a:rPr>
              <a:t>E-mail: </a:t>
            </a:r>
            <a:r>
              <a:rPr lang="en-US" sz="2000" dirty="0" err="1">
                <a:latin typeface="Arial" pitchFamily="34" charset="0"/>
                <a:cs typeface="Arial" pitchFamily="34" charset="0"/>
                <a:hlinkClick r:id="rId2"/>
              </a:rPr>
              <a:t>egidijus.langys@avocad.lt</a:t>
            </a:r>
            <a:r>
              <a:rPr lang="en-US" sz="2000" dirty="0">
                <a:latin typeface="Arial" pitchFamily="34" charset="0"/>
                <a:cs typeface="Arial" pitchFamily="34" charset="0"/>
              </a:rPr>
              <a:t> </a:t>
            </a:r>
            <a:endParaRPr lang="lt-LT" sz="2000" dirty="0">
              <a:latin typeface="Arial" pitchFamily="34" charset="0"/>
              <a:cs typeface="Arial" pitchFamily="34" charset="0"/>
            </a:endParaRPr>
          </a:p>
          <a:p>
            <a:pPr algn="ctr">
              <a:buNone/>
            </a:pPr>
            <a:endParaRPr lang="lt-LT" sz="2000" dirty="0">
              <a:latin typeface="Arial" pitchFamily="34" charset="0"/>
              <a:cs typeface="Arial" pitchFamily="34" charset="0"/>
            </a:endParaRPr>
          </a:p>
        </p:txBody>
      </p:sp>
      <p:sp>
        <p:nvSpPr>
          <p:cNvPr id="5" name="Footer Placeholder 4"/>
          <p:cNvSpPr>
            <a:spLocks noGrp="1"/>
          </p:cNvSpPr>
          <p:nvPr>
            <p:ph type="ftr" sz="quarter" idx="3"/>
          </p:nvPr>
        </p:nvSpPr>
        <p:spPr>
          <a:xfrm>
            <a:off x="428596" y="6356350"/>
            <a:ext cx="2199188" cy="365125"/>
          </a:xfrm>
        </p:spPr>
        <p:txBody>
          <a:bodyPr/>
          <a:lstStyle/>
          <a:p>
            <a:r>
              <a:rPr lang="lt-LT" dirty="0"/>
              <a:t>Advokatų</a:t>
            </a:r>
            <a:r>
              <a:rPr lang="en-US" dirty="0"/>
              <a:t> </a:t>
            </a:r>
            <a:r>
              <a:rPr lang="lt-LT" dirty="0"/>
              <a:t>profesinė</a:t>
            </a:r>
            <a:r>
              <a:rPr lang="en-US" dirty="0"/>
              <a:t> </a:t>
            </a:r>
            <a:r>
              <a:rPr lang="lt-LT" dirty="0"/>
              <a:t>bendrija</a:t>
            </a:r>
            <a:r>
              <a:rPr lang="en-US" dirty="0"/>
              <a:t> </a:t>
            </a:r>
            <a:r>
              <a:rPr lang="lt-LT" dirty="0"/>
              <a:t>AVOCAD</a:t>
            </a:r>
            <a:endParaRPr lang="en-US" dirty="0"/>
          </a:p>
          <a:p>
            <a:endParaRPr lang="en-US" dirty="0"/>
          </a:p>
        </p:txBody>
      </p:sp>
      <p:sp>
        <p:nvSpPr>
          <p:cNvPr id="4" name="Slide Number Placeholder 3"/>
          <p:cNvSpPr>
            <a:spLocks noGrp="1"/>
          </p:cNvSpPr>
          <p:nvPr>
            <p:ph type="sldNum" sz="quarter" idx="4"/>
          </p:nvPr>
        </p:nvSpPr>
        <p:spPr/>
        <p:txBody>
          <a:bodyPr/>
          <a:lstStyle/>
          <a:p>
            <a:fld id="{7A1F4E45-EF02-4A06-BFEF-259828DB6F02}" type="slidenum">
              <a:rPr lang="en-US" smtClean="0"/>
              <a:pPr/>
              <a:t>42</a:t>
            </a:fld>
            <a:endParaRPr lang="en-US"/>
          </a:p>
        </p:txBody>
      </p:sp>
      <p:sp>
        <p:nvSpPr>
          <p:cNvPr id="7" name="Content Placeholder 2"/>
          <p:cNvSpPr txBox="1">
            <a:spLocks/>
          </p:cNvSpPr>
          <p:nvPr/>
        </p:nvSpPr>
        <p:spPr>
          <a:xfrm>
            <a:off x="467544" y="1484784"/>
            <a:ext cx="8229600" cy="5760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Clr>
                <a:schemeClr val="bg2">
                  <a:lumMod val="50000"/>
                </a:schemeClr>
              </a:buClr>
              <a:buFont typeface="Aller" pitchFamily="2" charset="0"/>
              <a:buChar char="›"/>
              <a:defRPr sz="3200" kern="1200">
                <a:solidFill>
                  <a:schemeClr val="bg2">
                    <a:lumMod val="50000"/>
                  </a:schemeClr>
                </a:solidFill>
                <a:latin typeface="Aller" pitchFamily="2" charset="0"/>
                <a:ea typeface="+mn-ea"/>
                <a:cs typeface="+mn-cs"/>
              </a:defRPr>
            </a:lvl1pPr>
            <a:lvl2pPr marL="742950" indent="-285750" algn="l" defTabSz="914400" rtl="0" eaLnBrk="1" latinLnBrk="0" hangingPunct="1">
              <a:spcBef>
                <a:spcPct val="20000"/>
              </a:spcBef>
              <a:buClrTx/>
              <a:buFont typeface="Aller" pitchFamily="2" charset="0"/>
              <a:buChar char="›"/>
              <a:defRPr sz="2800" kern="1200">
                <a:solidFill>
                  <a:schemeClr val="tx1"/>
                </a:solidFill>
                <a:latin typeface="Aller" pitchFamily="2" charset="0"/>
                <a:ea typeface="+mn-ea"/>
                <a:cs typeface="+mn-cs"/>
              </a:defRPr>
            </a:lvl2pPr>
            <a:lvl3pPr marL="1143000" indent="-228600" algn="l" defTabSz="914400" rtl="0" eaLnBrk="1" latinLnBrk="0" hangingPunct="1">
              <a:spcBef>
                <a:spcPct val="20000"/>
              </a:spcBef>
              <a:buClrTx/>
              <a:buFont typeface="Aller" pitchFamily="2" charset="0"/>
              <a:buChar char="»"/>
              <a:defRPr sz="2400" kern="1200">
                <a:solidFill>
                  <a:schemeClr val="tx1"/>
                </a:solidFill>
                <a:latin typeface="Aller" pitchFamily="2" charset="0"/>
                <a:ea typeface="+mn-ea"/>
                <a:cs typeface="+mn-cs"/>
              </a:defRPr>
            </a:lvl3pPr>
            <a:lvl4pPr marL="1600200" indent="-228600" algn="l" defTabSz="914400" rtl="0" eaLnBrk="1" latinLnBrk="0" hangingPunct="1">
              <a:spcBef>
                <a:spcPct val="20000"/>
              </a:spcBef>
              <a:buClr>
                <a:schemeClr val="tx1">
                  <a:lumMod val="50000"/>
                  <a:lumOff val="50000"/>
                </a:schemeClr>
              </a:buClr>
              <a:buFont typeface="Aller" pitchFamily="2" charset="0"/>
              <a:buChar char="›"/>
              <a:defRPr sz="2000" kern="1200">
                <a:solidFill>
                  <a:schemeClr val="tx1">
                    <a:lumMod val="50000"/>
                    <a:lumOff val="50000"/>
                  </a:schemeClr>
                </a:solidFill>
                <a:latin typeface="Aller" pitchFamily="2" charset="0"/>
                <a:ea typeface="+mn-ea"/>
                <a:cs typeface="+mn-cs"/>
              </a:defRPr>
            </a:lvl4pPr>
            <a:lvl5pPr marL="2057400" indent="-228600" algn="l" defTabSz="914400" rtl="0" eaLnBrk="1" latinLnBrk="0" hangingPunct="1">
              <a:spcBef>
                <a:spcPct val="20000"/>
              </a:spcBef>
              <a:buClr>
                <a:schemeClr val="tx1">
                  <a:lumMod val="50000"/>
                  <a:lumOff val="50000"/>
                </a:schemeClr>
              </a:buClr>
              <a:buFont typeface="Aller" pitchFamily="2" charset="0"/>
              <a:buChar char="»"/>
              <a:defRPr sz="2000" kern="1200">
                <a:solidFill>
                  <a:schemeClr val="tx1">
                    <a:lumMod val="50000"/>
                    <a:lumOff val="50000"/>
                  </a:schemeClr>
                </a:solidFill>
                <a:latin typeface="Aller" pitchFamily="2"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buFont typeface="Aller" pitchFamily="2" charset="0"/>
              <a:buNone/>
            </a:pPr>
            <a:r>
              <a:rPr lang="lt-LT" dirty="0">
                <a:latin typeface="Arial" pitchFamily="34" charset="0"/>
                <a:cs typeface="Arial" pitchFamily="34" charset="0"/>
              </a:rPr>
              <a:t>Dėkui už dėmesį</a:t>
            </a:r>
          </a:p>
        </p:txBody>
      </p:sp>
    </p:spTree>
    <p:extLst>
      <p:ext uri="{BB962C8B-B14F-4D97-AF65-F5344CB8AC3E}">
        <p14:creationId xmlns:p14="http://schemas.microsoft.com/office/powerpoint/2010/main" val="1057114735"/>
      </p:ext>
    </p:extLst>
  </p:cSld>
  <p:clrMapOvr>
    <a:masterClrMapping/>
  </p:clrMapOvr>
</p:sld>
</file>

<file path=ppt/theme/theme1.xml><?xml version="1.0" encoding="utf-8"?>
<a:theme xmlns:a="http://schemas.openxmlformats.org/drawingml/2006/main" name="Presentation Avoca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 Avocad</Template>
  <TotalTime>10421</TotalTime>
  <Words>4357</Words>
  <Application>Microsoft Office PowerPoint</Application>
  <PresentationFormat>On-screen Show (4:3)</PresentationFormat>
  <Paragraphs>355</Paragraphs>
  <Slides>42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Aller</vt:lpstr>
      <vt:lpstr>Arial</vt:lpstr>
      <vt:lpstr>Calibri</vt:lpstr>
      <vt:lpstr>Times New Roman</vt:lpstr>
      <vt:lpstr>Presentation Avocad</vt:lpstr>
      <vt:lpstr>VADOVO ATSAKOMYBĖ – DIDVYRIS AR BEPROTIS  Advokatas Egidijus Langys Advokatų profesinė bendrija AVOCAD  2026-10-16</vt:lpstr>
      <vt:lpstr>PowerPoint Presentation</vt:lpstr>
      <vt:lpstr>PowerPoint Presentation</vt:lpstr>
      <vt:lpstr>PowerPoint Presentation</vt:lpstr>
      <vt:lpstr>PowerPoint Presentation</vt:lpstr>
      <vt:lpstr>NETINKAMO VADOVAVIMO POŽYMIAI</vt:lpstr>
      <vt:lpstr>FILIALO VADOVO ATSAKOMYBĖ</vt:lpstr>
      <vt:lpstr>PowerPoint Presentation</vt:lpstr>
      <vt:lpstr>FIDUCIARINĖS PAREIGOS</vt:lpstr>
      <vt:lpstr>PowerPoint Presentation</vt:lpstr>
      <vt:lpstr>VERSLO SPRENDIMO PRIĖMIMAS</vt:lpstr>
      <vt:lpstr>AKCININKŲ IR KREDITORIŲ INTERESŲ PAŽEIDIMAS</vt:lpstr>
      <vt:lpstr>AKCININKŲ IR KREDITORIŲ INTERESŲ PAŽEIDIMAS</vt:lpstr>
      <vt:lpstr>PowerPoint Presentation</vt:lpstr>
      <vt:lpstr>PAREIGOS KREIPTIS Į TEISMĄ DĖL BANKROTO BYLOS IŠKĖLIMO NETINKAMAS VYKDYMAS</vt:lpstr>
      <vt:lpstr>PowerPoint Presentation</vt:lpstr>
      <vt:lpstr>VADOVO IR KITŲ VALDYMO ORGANŲ ATSAKOMYBĖS SANTYKIS</vt:lpstr>
      <vt:lpstr>PowerPoint Presentation</vt:lpstr>
      <vt:lpstr>KREDITORIAUS TEISĖ REIKŠTI TIESIOGINĮ IEŠKINĮ BENDROVĖS VADOVUI</vt:lpstr>
      <vt:lpstr>PowerPoint Presentation</vt:lpstr>
      <vt:lpstr> TIESIOGINĖ VADOVO ATSAKOMYBĖ UŽ MOKESČIŲ ADMINISTRAVIMO ĮSTATYMO PAŽEIDIMUS </vt:lpstr>
      <vt:lpstr>PowerPoint Presentation</vt:lpstr>
      <vt:lpstr>TIESIOGINĖ VADOVO ATSAKOMYBĖ UŽ MOKESČIŲ ADMINISTRAVIMO ĮSTATYMO PAŽEIDIMUS</vt:lpstr>
      <vt:lpstr>PowerPoint Presentation</vt:lpstr>
      <vt:lpstr>TIESIOGINĖ VADOVO ATSAKOMYBĖ UŽ MOKESČIŲ ADMINISTRAVIMO ĮSTATYMO PAŽEIDIMUS</vt:lpstr>
      <vt:lpstr>PowerPoint Presentation</vt:lpstr>
      <vt:lpstr>PowerPoint Presentation</vt:lpstr>
      <vt:lpstr>PowerPoint Presentation</vt:lpstr>
      <vt:lpstr>TYČINIS BANKROTAS IR ATSAKOMYBĖS TEISINIAI ASPEKTAI</vt:lpstr>
      <vt:lpstr>PowerPoint Presentation</vt:lpstr>
      <vt:lpstr>PowerPoint Presentation</vt:lpstr>
      <vt:lpstr>PowerPoint Presentation</vt:lpstr>
      <vt:lpstr>PowerPoint Presentation</vt:lpstr>
      <vt:lpstr>ĮRODINĖJIMO NAŠTA</vt:lpstr>
      <vt:lpstr>TYČINIO BANKROTO POŽYMIAI</vt:lpstr>
      <vt:lpstr>PowerPoint Presentation</vt:lpstr>
      <vt:lpstr>PowerPoint Presentation</vt:lpstr>
      <vt:lpstr>PowerPoint Presentation</vt:lpstr>
      <vt:lpstr>TYČINIO BANKROTO POŽYMIAI IR APLINKYBĖS</vt:lpstr>
      <vt:lpstr>TYČINIO BANKROTO POŽYMIAI IR APLINKYBĖS</vt:lpstr>
      <vt:lpstr> Dėl vadovo teisės eiti vadovo pareigas apribojimo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Egidijus</dc:creator>
  <cp:lastModifiedBy>Egidijus Langys | AVOCAD</cp:lastModifiedBy>
  <cp:revision>374</cp:revision>
  <dcterms:created xsi:type="dcterms:W3CDTF">2012-10-17T09:05:40Z</dcterms:created>
  <dcterms:modified xsi:type="dcterms:W3CDTF">2026-10-15T18:58:05Z</dcterms:modified>
</cp:coreProperties>
</file>