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1 min.</a:t>
            </a:r>
          </a:p>
          <a:p>
            <a:endParaRPr/>
          </a:p>
          <a:p>
            <a:r>
              <a:t>Trumpai pristatykite tikslą: po 45 minučių dalyviai turi atpažinti savo vaidmenį, svarbiausias pareigas ir kritines datas. Pabrėžkite, kad tai praktinė apžvalga, o ne individuali teisinė konsultacija.</a:t>
            </a:r>
          </a:p>
          <a:p>
            <a:endParaRPr/>
          </a:p>
          <a:p>
            <a:r>
              <a:t>Šaltiniai:</a:t>
            </a:r>
          </a:p>
          <a:p>
            <a:r>
              <a:t>https://eur-lex.europa.eu/eli/reg/2025/40/oj</a:t>
            </a:r>
          </a:p>
          <a:p>
            <a:r>
              <a:t>Pateiktas PDF „Naujasis pakuočių ir pakuočių atliekų reglamentas (PPWR)“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Paaiškinkite, kad reglamentas jau galioja nuo 2025-02-11, o dauguma nuostatų taikomos nuo 2026-08-12. „Tiesiogiai taikomas“ nereiškia, kad neliks nacionalinių institucijų, registrų, sankcijų ar EPR organizavimo taisyklių.</a:t>
            </a:r>
          </a:p>
          <a:p>
            <a:endParaRPr/>
          </a:p>
          <a:p>
            <a:r>
              <a:t>Šaltiniai:</a:t>
            </a:r>
          </a:p>
          <a:p>
            <a:r>
              <a:t>https://environment.ec.europa.eu/topics/waste-and-recycling/packaging-waste_en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1 min.</a:t>
            </a:r>
          </a:p>
          <a:p>
            <a:endParaRPr/>
          </a:p>
          <a:p>
            <a:r>
              <a:t>Parodykite pristatymo struktūrą. Jei auditorijoje daug HORECA ar e. prekybos atstovų, iš anksto pasakykite, kad jų konkretūs pavyzdžiai bus antroje pristatymo dalyje.</a:t>
            </a:r>
          </a:p>
          <a:p>
            <a:endParaRPr/>
          </a:p>
          <a:p>
            <a:r>
              <a:t>Šaltiniai:</a:t>
            </a:r>
          </a:p>
          <a:p>
            <a:r>
              <a:t>Autoriaus struktūra pagal vartotojo užduotį</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Pateikite pavyzdį: Lietuvos prekės ženklas užsako pakuotę savo vardu, importuoja supakuotą produktą ir parduoda internetu keliose valstybėse. Viena įmonė gali tapti fiziniu gamintoju, importuotoju ir EPR gamintoju. Mikroįmonių išimtys yra tikslinės, jos neatleidžia automatiškai nuo viso reglamento.</a:t>
            </a:r>
          </a:p>
          <a:p>
            <a:endParaRPr/>
          </a:p>
          <a:p>
            <a:r>
              <a:t>Šaltiniai:</a:t>
            </a:r>
          </a:p>
          <a:p>
            <a:r>
              <a:t>Reglamento (ES) 2025/40 3 straipsnis</a:t>
            </a:r>
          </a:p>
          <a:p>
            <a:r>
              <a:t>Pateiktas PPWR seminaro PDF, sąvokų skaidrės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Akcentuokite, kad vien sutartis su pakuotės tiekėju neperkelia reguliacinės atsakomybės. Sutartyse turi būti aiškiai apibrėžti duomenys, bandymų protokolai, pokyčių valdymas ir teisė atlikti auditą.</a:t>
            </a:r>
          </a:p>
          <a:p>
            <a:endParaRPr/>
          </a:p>
          <a:p>
            <a:r>
              <a:t>Šaltiniai:</a:t>
            </a:r>
          </a:p>
          <a:p>
            <a:r>
              <a:t>Reglamento 15–20 ir 22 straipsniai</a:t>
            </a:r>
          </a:p>
          <a:p>
            <a:r>
              <a:t>Pateiktas PPWR seminaro PDF, pareigų skaidrės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Paaiškinkite A modulį, vidinę gamybos kontrolę. 2026 m. deklaracijoje nereikia apsimesti, kad jau įvykdyti 2030 m. kriterijai, tačiau projektavimo sprendimus verta pradėti dabar. Įmonė turi sugebėti susieti rinkai pateiktą pakuotę su jos specifikacijos versija ir įrodymais.</a:t>
            </a:r>
          </a:p>
          <a:p>
            <a:endParaRPr/>
          </a:p>
          <a:p>
            <a:r>
              <a:t>Šaltiniai:</a:t>
            </a:r>
          </a:p>
          <a:p>
            <a:r>
              <a:t>Reglamento 15, 38, 39 straipsniai ir VII priedas</a:t>
            </a:r>
          </a:p>
          <a:p>
            <a:r>
              <a:t>Pateiktas kontrolinis kalendorius, 2026-08-12 įrašai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Ribojimas taikomas maistą liečiančioms pakuotėms. Nepakanka bendros frazės „be PFAS“, jei rizika didelė. Susitarkite su laboratorija dėl metodo, mėginių ir matavimo neapibrėžties. Patikrinkite ir funkcinius barjerus, dangas, riebalams atsparias medžiagas.</a:t>
            </a:r>
          </a:p>
          <a:p>
            <a:endParaRPr/>
          </a:p>
          <a:p>
            <a:r>
              <a:t>Šaltiniai:</a:t>
            </a:r>
          </a:p>
          <a:p>
            <a:r>
              <a:t>Reglamento 5 straipsnio 5 dalis</a:t>
            </a:r>
          </a:p>
          <a:p>
            <a:r>
              <a:t>Pateiktas PPWR seminaro PDF, PFAS skaidrės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Pabrėžkite, kad techninė byla nėra vienas sertifikatas. Tai įrodymų rinkinys. Ji turi būti valdoma kaip produkto dokumentacija: savininkas, versija, pakeitimų istorija, patvirtinimas ir saugojimo terminas.</a:t>
            </a:r>
          </a:p>
          <a:p>
            <a:endParaRPr/>
          </a:p>
          <a:p>
            <a:r>
              <a:t>Šaltiniai:</a:t>
            </a:r>
          </a:p>
          <a:p>
            <a:r>
              <a:t>Reglamento VII ir VIII priedai</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Pateikite praktinį metodą: matuoti pakuotės ir produkto tūrį, dokumentuoti apsaugos funkciją, palyginti alternatyvias konstrukcijas. Rinkodarinis pakuotės dydis savaime nėra funkcionalumo įrodymas.</a:t>
            </a:r>
          </a:p>
          <a:p>
            <a:endParaRPr/>
          </a:p>
          <a:p>
            <a:r>
              <a:t>Šaltiniai:</a:t>
            </a:r>
          </a:p>
          <a:p>
            <a:r>
              <a:t>Reglamento 10 ir 24 straipsniai</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Atskirkite dvi sąvokas: „suprojektuota perdirbti“ ir „perdirbama dideliu mastu“. 2030 m. pakuotė turi atitikti dizaino kriterijus, o vėliau reikės faktinio infrastruktūros masto. Konkretūs kriterijai priklauso nuo deleguotųjų aktų, todėl pakuočių portfelį verta segmentuoti pagal riziką.</a:t>
            </a:r>
          </a:p>
          <a:p>
            <a:endParaRPr/>
          </a:p>
          <a:p>
            <a:r>
              <a:t>Šaltiniai:</a:t>
            </a:r>
          </a:p>
          <a:p>
            <a:r>
              <a:t>Reglamento 6 straipsnis ir II priedas</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Paaiškinkite, kad procentai nėra vienodi visoms plastiko pakuotėms. Reikia teisingai priskirti kategoriją, turėti grandinės įrodymus ir įvertinti maisto kontakto reikalavimus. Iki pirkimo sutarčių atnaujinimo patikrinkite žaliavos kilmės ir masės balanso duomenis.</a:t>
            </a:r>
          </a:p>
          <a:p>
            <a:endParaRPr/>
          </a:p>
          <a:p>
            <a:r>
              <a:t>Šaltiniai:</a:t>
            </a:r>
          </a:p>
          <a:p>
            <a:r>
              <a:t>Reglamento 7 straipsnis</a:t>
            </a:r>
          </a:p>
          <a:p>
            <a:r>
              <a:t>https://environment.ec.europa.eu/topics/waste-and-recycling/packaging-waste/packaging-packaging-waste-regulation_en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Nepainiokite kompostuojamumo su bendru „biologiniu skaidumu“. Reikalaujama atitikties konkretiems standartams ir pramoninio kompostavimo sąlygoms. Ženklinimo maketus tvirtinkite tik patikrinę įgyvendinimo aktų statusą.</a:t>
            </a:r>
          </a:p>
          <a:p>
            <a:endParaRPr/>
          </a:p>
          <a:p>
            <a:r>
              <a:t>Šaltiniai:</a:t>
            </a:r>
          </a:p>
          <a:p>
            <a:r>
              <a:t>Reglamento 9, 12 ir 13 straipsniai</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Daugkartinę pakuotę apibrėžia ne tik konstrukcija. Reikia sistemos, kuri užtikrina grąžinimą, surinkimą, atnaujinimą ir pakartotinį pateikimą. Nuo 2026-08-12 pirmą kartą rinkai tiekiant daugkartinę pakuotę tokia sistema turi veikti.</a:t>
            </a:r>
          </a:p>
          <a:p>
            <a:endParaRPr/>
          </a:p>
          <a:p>
            <a:r>
              <a:t>Šaltiniai:</a:t>
            </a:r>
          </a:p>
          <a:p>
            <a:r>
              <a:t>Reglamento 11, 26 ir 27 straipsniai bei VI priedas</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Skaičiai yra orientacinė pagrindinių kategorijų santrauka. Prieš nustatant įmonės KPI būtina tiksliai patikrinti pakuotės formatą, geografinį naudojimą, išimtis ir apskaičiavimo metodą. Tarp tos pačios įmonės vietų bei tam tikrais vidaus srautais gali būti taikomas 100 procentų daugkartinumo reikalavimas.</a:t>
            </a:r>
          </a:p>
          <a:p>
            <a:endParaRPr/>
          </a:p>
          <a:p>
            <a:r>
              <a:t>Šaltiniai:</a:t>
            </a:r>
          </a:p>
          <a:p>
            <a:r>
              <a:t>Reglamento 29–31 straipsniai</a:t>
            </a:r>
          </a:p>
          <a:p>
            <a:r>
              <a:t>Pateiktas PPWR seminaro PDF, daugkartinių pakuočių skaidrės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Paaiškinkite kainodaros principą: produkto pateikimas į kliento tarą ar daugkartinę pakuotę negali būti mažiau palankus vien dėl pasirinktos taros. Procesuose reikia higienos taisyklių, teisės atsisakyti pildyti nehigienišką tarą ir darbuotojų instrukcijų.</a:t>
            </a:r>
          </a:p>
          <a:p>
            <a:endParaRPr/>
          </a:p>
          <a:p>
            <a:r>
              <a:t>Šaltiniai:</a:t>
            </a:r>
          </a:p>
          <a:p>
            <a:r>
              <a:t>Reglamento 28, 32 ir 33 straipsniai</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Šioje skaidrėje pateikta santrauka, o ne pilnas V priedo tekstas. Draudimai turi sąlygas ir išimtis, pavyzdžiui, higienos ar maisto švaistymo riziką. Produktų ir pakuočių portfelį reikia vertinti pagal konkretų formatą.</a:t>
            </a:r>
          </a:p>
          <a:p>
            <a:endParaRPr/>
          </a:p>
          <a:p>
            <a:r>
              <a:t>Šaltiniai:</a:t>
            </a:r>
          </a:p>
          <a:p>
            <a:r>
              <a:t>Reglamento 25 straipsnis ir V priedas</a:t>
            </a:r>
          </a:p>
          <a:p>
            <a:r>
              <a:t>https://environment.ec.europa.eu/topics/waste-and-recycling/packaging-waste_en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PPWR EPR pareigas sieja su valstybe, kurioje pakuotė pirmą kartą tiekiama. Tarptautinė e. prekyba turi atlikti valstybė po valstybės analizę. 2025 m. Komisija pasiūlė keisti dalį įgaliotojo atstovo pareigos, todėl būtinai tikrinkite galutinę teisės akto būklę.</a:t>
            </a:r>
          </a:p>
          <a:p>
            <a:endParaRPr/>
          </a:p>
          <a:p>
            <a:r>
              <a:t>Šaltiniai:</a:t>
            </a:r>
          </a:p>
          <a:p>
            <a:r>
              <a:t>Reglamento 22 ir 44–47 straipsniai</a:t>
            </a:r>
          </a:p>
          <a:p>
            <a:r>
              <a:t>https://environment.ec.europa.eu/topics/waste-and-recycling/packaging-waste_en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Tai pagrindinė laiko juostos skaidrė. 2026 m. nėra pasirengimo pradžia, o bendroji taikymo data. 2028–2029 m. žvaigždute pažymėti ženklinimo terminai gali pasislinkti, nes reglamentas juos sieja su Komisijos aktų įsigaliojimu.</a:t>
            </a:r>
          </a:p>
          <a:p>
            <a:endParaRPr/>
          </a:p>
          <a:p>
            <a:r>
              <a:t>Šaltiniai:</a:t>
            </a:r>
          </a:p>
          <a:p>
            <a:r>
              <a:t>Reglamentas (ES) 2025/40</a:t>
            </a:r>
          </a:p>
          <a:p>
            <a:r>
              <a:t>Pateiktas kontrolinis kalendorius 2026–2038 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Paaiškinkite, kad 2030 m. nėra projekto pabaiga. Pakuočių portfelis turės toliau keistis iki 2035, 2038 ir 2040 m. Investicijų sprendimuose verta naudoti 2040 m. tikslus, jei įrangos ar formų gyvavimo laikas ilgas.</a:t>
            </a:r>
          </a:p>
          <a:p>
            <a:endParaRPr/>
          </a:p>
          <a:p>
            <a:r>
              <a:t>Šaltiniai:</a:t>
            </a:r>
          </a:p>
          <a:p>
            <a:r>
              <a:t>Reglamento 6, 7 ir 29 straipsniai</a:t>
            </a:r>
          </a:p>
          <a:p>
            <a:r>
              <a:t>Pateiktas kontrolinis kalendorius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3 min.</a:t>
            </a:r>
          </a:p>
          <a:p>
            <a:endParaRPr/>
          </a:p>
          <a:p>
            <a:r>
              <a:t>Siūlomas pasirengimo planas. Pirmiausia reikia matomumo: pakuočių SKU registras, pardavimo valstybės, vaidmuo, medžiagos, tiekėjas ir dokumentų būsena. Tada rizika: PFAS, perdirbamumas, perdirbto plastiko dalis, minimizavimas, daugkartinumas, draudimai. Galiausiai portfelio pertvarka ir investicijos.</a:t>
            </a:r>
          </a:p>
          <a:p>
            <a:endParaRPr/>
          </a:p>
          <a:p>
            <a:r>
              <a:t>Šaltiniai:</a:t>
            </a:r>
          </a:p>
          <a:p>
            <a:r>
              <a:t>Praktinė sintezė pagal reglamento pareigas ir pateiktus 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2 min.</a:t>
            </a:r>
          </a:p>
          <a:p>
            <a:endParaRPr/>
          </a:p>
          <a:p>
            <a:r>
              <a:t>Pabrėžkite, kad PPWR negali likti vien aplinkosaugos specialisto užduotimi. Reikalingas vienas atsakingas programos vadovas, tačiau sprendimai apima pirkimus, produkto kūrimą, logistiką, pardavimus ir finansus.</a:t>
            </a:r>
          </a:p>
          <a:p>
            <a:endParaRPr/>
          </a:p>
          <a:p>
            <a:r>
              <a:t>Šaltiniai:</a:t>
            </a:r>
          </a:p>
          <a:p>
            <a:r>
              <a:t>Praktinė sintezė pagal reglamento pareigas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Laikas: 5 min.</a:t>
            </a:r>
          </a:p>
          <a:p>
            <a:endParaRPr/>
          </a:p>
          <a:p>
            <a:r>
              <a:t>Pakartokite tris pagrindines žinutes ir pereikite prie klausimų. Jei klausimas susijęs su konkrečia pakuote, pirmiausia išsiaiškinkite medžiagą, paskirtį, pardavimo rinką, įmonės vaidmenį ir pakuotės formatą. Priminkite, kad terminų, priklausančių nuo Komisijos aktų, statusą būtina tikrinti sprendimo dieną.</a:t>
            </a:r>
          </a:p>
          <a:p>
            <a:endParaRPr/>
          </a:p>
          <a:p>
            <a:r>
              <a:t>Šaltiniai:</a:t>
            </a:r>
          </a:p>
          <a:p>
            <a:r>
              <a:t>https://eur-lex.europa.eu/eli/reg/2025/40/oj</a:t>
            </a:r>
          </a:p>
          <a:p>
            <a:r>
              <a:t>https://environment.ec.europa.eu/topics/waste-and-recycling/packaging-waste_en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A43"/>
        </a:solidFill>
        <a:effectLst/>
      </p:bgPr>
    </p:bg>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33C09EAA-731F-4DDC-8484-73784E0119EA}"/>
              </a:ext>
            </a:extLst>
          </p:cNvPr>
          <p:cNvSpPr>
            <a:spLocks noGrp="1"/>
          </p:cNvSpPr>
          <p:nvPr/>
        </p:nvSpPr>
        <p:spPr>
          <a:xfrm>
            <a:off x="0" y="0"/>
            <a:ext cx="171450" cy="6858000"/>
          </a:xfrm>
          <a:prstGeom prst="rect">
            <a:avLst/>
          </a:prstGeom>
          <a:solidFill>
            <a:srgbClr val="00A6A6"/>
          </a:solidFill>
          <a:ln w="0">
            <a:noFill/>
          </a:ln>
        </p:spPr>
      </p:sp>
      <p:sp>
        <p:nvSpPr>
          <p:cNvPr id="2" name="Stačiakampis 1">
            <a:extLst>
              <a:ext uri="{FF2B5EF4-FFF2-40B4-BE49-F238E27FC236}">
                <a16:creationId xmlns:a16="http://schemas.microsoft.com/office/drawing/2014/main" id="{76BAEFA1-4404-4416-AD83-B51918953527}"/>
              </a:ext>
            </a:extLst>
          </p:cNvPr>
          <p:cNvSpPr>
            <a:spLocks noGrp="1"/>
          </p:cNvSpPr>
          <p:nvPr/>
        </p:nvSpPr>
        <p:spPr>
          <a:xfrm>
            <a:off x="685800" y="1219200"/>
            <a:ext cx="10382250" cy="1428750"/>
          </a:xfrm>
          <a:prstGeom prst="rect">
            <a:avLst/>
          </a:prstGeom>
          <a:noFill/>
          <a:ln w="0">
            <a:noFill/>
          </a:ln>
        </p:spPr>
        <p:txBody>
          <a:bodyPr anchor="ctr">
            <a:normAutofit/>
          </a:bodyPr>
          <a:lstStyle/>
          <a:p>
            <a:pPr algn="l">
              <a:defRPr sz="3600" b="1">
                <a:solidFill>
                  <a:srgbClr val="FFFFFF"/>
                </a:solidFill>
                <a:latin typeface="DejaVu Sans"/>
                <a:ea typeface="DejaVu Sans"/>
                <a:cs typeface="DejaVu Sans"/>
              </a:defRPr>
            </a:pPr>
            <a:r>
              <a:rPr sz="3600" b="1" dirty="0" err="1">
                <a:solidFill>
                  <a:srgbClr val="FFFFFF"/>
                </a:solidFill>
                <a:latin typeface="DejaVu Sans"/>
                <a:ea typeface="DejaVu Sans"/>
                <a:cs typeface="DejaVu Sans"/>
              </a:rPr>
              <a:t>Naujasis</a:t>
            </a:r>
            <a:r>
              <a:rPr lang="lt-LT" sz="3600" b="1" dirty="0">
                <a:solidFill>
                  <a:srgbClr val="FFFFFF"/>
                </a:solidFill>
                <a:latin typeface="DejaVu Sans"/>
                <a:ea typeface="DejaVu Sans"/>
                <a:cs typeface="DejaVu Sans"/>
              </a:rPr>
              <a:t> pakuočių ir pakuočių atliekų reglamentas -</a:t>
            </a:r>
            <a:r>
              <a:rPr sz="3600" b="1" dirty="0">
                <a:solidFill>
                  <a:srgbClr val="FFFFFF"/>
                </a:solidFill>
                <a:latin typeface="DejaVu Sans"/>
                <a:ea typeface="DejaVu Sans"/>
                <a:cs typeface="DejaVu Sans"/>
              </a:rPr>
              <a:t> PPWR</a:t>
            </a:r>
          </a:p>
        </p:txBody>
      </p:sp>
      <p:sp>
        <p:nvSpPr>
          <p:cNvPr id="3" name="Stačiakampis 2">
            <a:extLst>
              <a:ext uri="{FF2B5EF4-FFF2-40B4-BE49-F238E27FC236}">
                <a16:creationId xmlns:a16="http://schemas.microsoft.com/office/drawing/2014/main" id="{E7116894-978A-45FA-B335-7AB112C880BB}"/>
              </a:ext>
            </a:extLst>
          </p:cNvPr>
          <p:cNvSpPr>
            <a:spLocks noGrp="1"/>
          </p:cNvSpPr>
          <p:nvPr/>
        </p:nvSpPr>
        <p:spPr>
          <a:xfrm>
            <a:off x="685800" y="2095500"/>
            <a:ext cx="9334500" cy="552450"/>
          </a:xfrm>
          <a:prstGeom prst="rect">
            <a:avLst/>
          </a:prstGeom>
          <a:noFill/>
          <a:ln w="0">
            <a:noFill/>
          </a:ln>
        </p:spPr>
        <p:txBody>
          <a:bodyPr anchor="ctr">
            <a:normAutofit/>
          </a:bodyPr>
          <a:lstStyle/>
          <a:p>
            <a:pPr algn="l">
              <a:defRPr sz="2025" b="0">
                <a:solidFill>
                  <a:srgbClr val="CFE8F3"/>
                </a:solidFill>
                <a:latin typeface="DejaVu Sans"/>
                <a:ea typeface="DejaVu Sans"/>
                <a:cs typeface="DejaVu Sans"/>
              </a:defRPr>
            </a:pPr>
            <a:endParaRPr sz="2025" b="0" dirty="0">
              <a:solidFill>
                <a:srgbClr val="CFE8F3"/>
              </a:solidFill>
              <a:latin typeface="DejaVu Sans"/>
              <a:ea typeface="DejaVu Sans"/>
              <a:cs typeface="DejaVu Sans"/>
            </a:endParaRPr>
          </a:p>
        </p:txBody>
      </p:sp>
      <p:sp>
        <p:nvSpPr>
          <p:cNvPr id="4" name="Stačiakampis 3">
            <a:extLst>
              <a:ext uri="{FF2B5EF4-FFF2-40B4-BE49-F238E27FC236}">
                <a16:creationId xmlns:a16="http://schemas.microsoft.com/office/drawing/2014/main" id="{494205F1-F2D7-4914-94B2-97B8D576E41F}"/>
              </a:ext>
            </a:extLst>
          </p:cNvPr>
          <p:cNvSpPr>
            <a:spLocks noGrp="1"/>
          </p:cNvSpPr>
          <p:nvPr/>
        </p:nvSpPr>
        <p:spPr>
          <a:xfrm>
            <a:off x="685800" y="3048000"/>
            <a:ext cx="4953000" cy="304800"/>
          </a:xfrm>
          <a:prstGeom prst="rect">
            <a:avLst/>
          </a:prstGeom>
          <a:noFill/>
          <a:ln w="0">
            <a:noFill/>
          </a:ln>
        </p:spPr>
        <p:txBody>
          <a:bodyPr anchor="ctr">
            <a:normAutofit/>
          </a:bodyPr>
          <a:lstStyle/>
          <a:p>
            <a:pPr algn="l">
              <a:defRPr sz="1350" b="1">
                <a:solidFill>
                  <a:srgbClr val="F4A261"/>
                </a:solidFill>
                <a:latin typeface="DejaVu Sans"/>
                <a:ea typeface="DejaVu Sans"/>
                <a:cs typeface="DejaVu Sans"/>
              </a:defRPr>
            </a:pPr>
            <a:r>
              <a:rPr sz="1350" b="1">
                <a:solidFill>
                  <a:srgbClr val="F4A261"/>
                </a:solidFill>
                <a:latin typeface="DejaVu Sans"/>
                <a:ea typeface="DejaVu Sans"/>
                <a:cs typeface="DejaVu Sans"/>
              </a:rPr>
              <a:t>Reglamentas (ES) 2025/40</a:t>
            </a:r>
          </a:p>
        </p:txBody>
      </p:sp>
      <p:sp>
        <p:nvSpPr>
          <p:cNvPr id="5" name="Stačiakampis 4">
            <a:extLst>
              <a:ext uri="{FF2B5EF4-FFF2-40B4-BE49-F238E27FC236}">
                <a16:creationId xmlns:a16="http://schemas.microsoft.com/office/drawing/2014/main" id="{190D1154-0B83-4862-8757-60F4F4D4EF82}"/>
              </a:ext>
            </a:extLst>
          </p:cNvPr>
          <p:cNvSpPr>
            <a:spLocks noGrp="1"/>
          </p:cNvSpPr>
          <p:nvPr/>
        </p:nvSpPr>
        <p:spPr>
          <a:xfrm>
            <a:off x="685800" y="5715000"/>
            <a:ext cx="6191250" cy="247650"/>
          </a:xfrm>
          <a:prstGeom prst="rect">
            <a:avLst/>
          </a:prstGeom>
          <a:noFill/>
          <a:ln w="0">
            <a:noFill/>
          </a:ln>
        </p:spPr>
        <p:txBody>
          <a:bodyPr anchor="ctr">
            <a:normAutofit fontScale="92917" lnSpcReduction="10000"/>
          </a:bodyPr>
          <a:lstStyle/>
          <a:p>
            <a:pPr algn="l">
              <a:defRPr sz="1200" b="0">
                <a:solidFill>
                  <a:srgbClr val="B8C7D1"/>
                </a:solidFill>
                <a:latin typeface="DejaVu Sans"/>
                <a:ea typeface="DejaVu Sans"/>
                <a:cs typeface="DejaVu Sans"/>
              </a:defRPr>
            </a:pPr>
            <a:r>
              <a:rPr sz="1200" b="0" dirty="0">
                <a:solidFill>
                  <a:srgbClr val="B8C7D1"/>
                </a:solidFill>
                <a:latin typeface="DejaVu Sans"/>
                <a:ea typeface="DejaVu Sans"/>
                <a:cs typeface="DejaVu Sans"/>
              </a:rPr>
              <a:t>|  2026 m. </a:t>
            </a:r>
            <a:r>
              <a:rPr sz="1200" b="0" dirty="0" err="1">
                <a:solidFill>
                  <a:srgbClr val="B8C7D1"/>
                </a:solidFill>
                <a:latin typeface="DejaVu Sans"/>
                <a:ea typeface="DejaVu Sans"/>
                <a:cs typeface="DejaVu Sans"/>
              </a:rPr>
              <a:t>rugsėjis</a:t>
            </a:r>
            <a:endParaRPr sz="1200" b="0" dirty="0">
              <a:solidFill>
                <a:srgbClr val="B8C7D1"/>
              </a:solidFill>
              <a:latin typeface="DejaVu Sans"/>
              <a:ea typeface="DejaVu Sans"/>
              <a:cs typeface="DejaVu Sans"/>
            </a:endParaRPr>
          </a:p>
        </p:txBody>
      </p:sp>
      <p:sp>
        <p:nvSpPr>
          <p:cNvPr id="7" name="Stačiakampis 6">
            <a:extLst>
              <a:ext uri="{FF2B5EF4-FFF2-40B4-BE49-F238E27FC236}">
                <a16:creationId xmlns:a16="http://schemas.microsoft.com/office/drawing/2014/main" id="{B9895606-CC56-4BCC-B9C7-F000CAD80443}"/>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01</a:t>
            </a:r>
          </a:p>
        </p:txBody>
      </p:sp>
    </p:spTree>
    <p:extLst>
      <p:ext uri="{BB962C8B-B14F-4D97-AF65-F5344CB8AC3E}">
        <p14:creationId xmlns:p14="http://schemas.microsoft.com/office/powerpoint/2010/main" val="627850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9" name="Stačiakampis 18">
            <a:extLst>
              <a:ext uri="{FF2B5EF4-FFF2-40B4-BE49-F238E27FC236}">
                <a16:creationId xmlns:a16="http://schemas.microsoft.com/office/drawing/2014/main" id="{39DC9A74-517F-4C43-9BEA-201917402518}"/>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8C52A187-2005-44E4-A473-EF860CA1980C}"/>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Kodėl PPWR keičia pakuočių valdymą</a:t>
            </a:r>
          </a:p>
        </p:txBody>
      </p:sp>
      <p:sp>
        <p:nvSpPr>
          <p:cNvPr id="3" name="Tiesioji jungtis 2">
            <a:extLst>
              <a:ext uri="{FF2B5EF4-FFF2-40B4-BE49-F238E27FC236}">
                <a16:creationId xmlns:a16="http://schemas.microsoft.com/office/drawing/2014/main" id="{79701BE3-EE93-4758-81DA-21EC17567E7E}"/>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CC981C0F-2313-4E61-80CC-998A8D0F136F}"/>
              </a:ext>
            </a:extLst>
          </p:cNvPr>
          <p:cNvSpPr>
            <a:spLocks noGrp="1"/>
          </p:cNvSpPr>
          <p:nvPr/>
        </p:nvSpPr>
        <p:spPr>
          <a:xfrm>
            <a:off x="666750" y="1714500"/>
            <a:ext cx="2857500" cy="552450"/>
          </a:xfrm>
          <a:prstGeom prst="rect">
            <a:avLst/>
          </a:prstGeom>
          <a:noFill/>
          <a:ln w="0">
            <a:noFill/>
          </a:ln>
        </p:spPr>
        <p:txBody>
          <a:bodyPr anchor="ctr">
            <a:normAutofit fontScale="96032"/>
          </a:bodyPr>
          <a:lstStyle/>
          <a:p>
            <a:pPr algn="l">
              <a:defRPr sz="3150" b="1">
                <a:solidFill>
                  <a:srgbClr val="D1495B"/>
                </a:solidFill>
                <a:latin typeface="DejaVu Sans"/>
                <a:ea typeface="DejaVu Sans"/>
                <a:cs typeface="DejaVu Sans"/>
              </a:defRPr>
            </a:pPr>
            <a:r>
              <a:rPr sz="3150" b="1">
                <a:solidFill>
                  <a:srgbClr val="D1495B"/>
                </a:solidFill>
                <a:latin typeface="DejaVu Sans"/>
                <a:ea typeface="DejaVu Sans"/>
                <a:cs typeface="DejaVu Sans"/>
              </a:rPr>
              <a:t>186,5 kg</a:t>
            </a:r>
          </a:p>
        </p:txBody>
      </p:sp>
      <p:sp>
        <p:nvSpPr>
          <p:cNvPr id="5" name="Stačiakampis 4">
            <a:extLst>
              <a:ext uri="{FF2B5EF4-FFF2-40B4-BE49-F238E27FC236}">
                <a16:creationId xmlns:a16="http://schemas.microsoft.com/office/drawing/2014/main" id="{1C89A14C-60C4-46D0-89BA-002EA5708D53}"/>
              </a:ext>
            </a:extLst>
          </p:cNvPr>
          <p:cNvSpPr>
            <a:spLocks noGrp="1"/>
          </p:cNvSpPr>
          <p:nvPr/>
        </p:nvSpPr>
        <p:spPr>
          <a:xfrm>
            <a:off x="666750" y="2305050"/>
            <a:ext cx="2857500" cy="523875"/>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pakuočių atliekų vienam ES gyventojui 2022 m.</a:t>
            </a:r>
          </a:p>
        </p:txBody>
      </p:sp>
      <p:sp>
        <p:nvSpPr>
          <p:cNvPr id="6" name="Stačiakampis 5">
            <a:extLst>
              <a:ext uri="{FF2B5EF4-FFF2-40B4-BE49-F238E27FC236}">
                <a16:creationId xmlns:a16="http://schemas.microsoft.com/office/drawing/2014/main" id="{15C4722D-51C4-424C-9182-14A047CE4C01}"/>
              </a:ext>
            </a:extLst>
          </p:cNvPr>
          <p:cNvSpPr>
            <a:spLocks noGrp="1"/>
          </p:cNvSpPr>
          <p:nvPr/>
        </p:nvSpPr>
        <p:spPr>
          <a:xfrm>
            <a:off x="4476750" y="1714500"/>
            <a:ext cx="2857500" cy="552450"/>
          </a:xfrm>
          <a:prstGeom prst="rect">
            <a:avLst/>
          </a:prstGeom>
          <a:noFill/>
          <a:ln w="0">
            <a:noFill/>
          </a:ln>
        </p:spPr>
        <p:txBody>
          <a:bodyPr anchor="ctr">
            <a:normAutofit fontScale="96032"/>
          </a:bodyPr>
          <a:lstStyle/>
          <a:p>
            <a:pPr algn="l">
              <a:defRPr sz="3150" b="1">
                <a:solidFill>
                  <a:srgbClr val="1565C0"/>
                </a:solidFill>
                <a:latin typeface="DejaVu Sans"/>
                <a:ea typeface="DejaVu Sans"/>
                <a:cs typeface="DejaVu Sans"/>
              </a:defRPr>
            </a:pPr>
            <a:r>
              <a:rPr sz="3150" b="1">
                <a:solidFill>
                  <a:srgbClr val="1565C0"/>
                </a:solidFill>
                <a:latin typeface="DejaVu Sans"/>
                <a:ea typeface="DejaVu Sans"/>
                <a:cs typeface="DejaVu Sans"/>
              </a:rPr>
              <a:t>40 %</a:t>
            </a:r>
          </a:p>
        </p:txBody>
      </p:sp>
      <p:sp>
        <p:nvSpPr>
          <p:cNvPr id="7" name="Stačiakampis 6">
            <a:extLst>
              <a:ext uri="{FF2B5EF4-FFF2-40B4-BE49-F238E27FC236}">
                <a16:creationId xmlns:a16="http://schemas.microsoft.com/office/drawing/2014/main" id="{41C415CB-B621-4E57-A8CF-5302DCC78C54}"/>
              </a:ext>
            </a:extLst>
          </p:cNvPr>
          <p:cNvSpPr>
            <a:spLocks noGrp="1"/>
          </p:cNvSpPr>
          <p:nvPr/>
        </p:nvSpPr>
        <p:spPr>
          <a:xfrm>
            <a:off x="4476750" y="2305050"/>
            <a:ext cx="2857500" cy="523875"/>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ES naudojamo plastiko tenka pakuotėms</a:t>
            </a:r>
          </a:p>
        </p:txBody>
      </p:sp>
      <p:sp>
        <p:nvSpPr>
          <p:cNvPr id="8" name="Stačiakampis 7">
            <a:extLst>
              <a:ext uri="{FF2B5EF4-FFF2-40B4-BE49-F238E27FC236}">
                <a16:creationId xmlns:a16="http://schemas.microsoft.com/office/drawing/2014/main" id="{FB4B6093-50A0-423F-BE65-C45EC2AEEA52}"/>
              </a:ext>
            </a:extLst>
          </p:cNvPr>
          <p:cNvSpPr>
            <a:spLocks noGrp="1"/>
          </p:cNvSpPr>
          <p:nvPr/>
        </p:nvSpPr>
        <p:spPr>
          <a:xfrm>
            <a:off x="8286750" y="1714500"/>
            <a:ext cx="2857500" cy="552450"/>
          </a:xfrm>
          <a:prstGeom prst="rect">
            <a:avLst/>
          </a:prstGeom>
          <a:noFill/>
          <a:ln w="0">
            <a:noFill/>
          </a:ln>
        </p:spPr>
        <p:txBody>
          <a:bodyPr anchor="ctr">
            <a:normAutofit fontScale="96032"/>
          </a:bodyPr>
          <a:lstStyle/>
          <a:p>
            <a:pPr algn="l">
              <a:defRPr sz="3150" b="1">
                <a:solidFill>
                  <a:srgbClr val="2E7D32"/>
                </a:solidFill>
                <a:latin typeface="DejaVu Sans"/>
                <a:ea typeface="DejaVu Sans"/>
                <a:cs typeface="DejaVu Sans"/>
              </a:defRPr>
            </a:pPr>
            <a:r>
              <a:rPr sz="3150" b="1">
                <a:solidFill>
                  <a:srgbClr val="2E7D32"/>
                </a:solidFill>
                <a:latin typeface="DejaVu Sans"/>
                <a:ea typeface="DejaVu Sans"/>
                <a:cs typeface="DejaVu Sans"/>
              </a:rPr>
              <a:t>12-08-2026</a:t>
            </a:r>
          </a:p>
        </p:txBody>
      </p:sp>
      <p:sp>
        <p:nvSpPr>
          <p:cNvPr id="9" name="Stačiakampis 8">
            <a:extLst>
              <a:ext uri="{FF2B5EF4-FFF2-40B4-BE49-F238E27FC236}">
                <a16:creationId xmlns:a16="http://schemas.microsoft.com/office/drawing/2014/main" id="{144695C8-38BB-4598-BC4D-81A4821419DC}"/>
              </a:ext>
            </a:extLst>
          </p:cNvPr>
          <p:cNvSpPr>
            <a:spLocks noGrp="1"/>
          </p:cNvSpPr>
          <p:nvPr/>
        </p:nvSpPr>
        <p:spPr>
          <a:xfrm>
            <a:off x="8286750" y="2305050"/>
            <a:ext cx="2857500" cy="523875"/>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bendroji taikymo pradžia</a:t>
            </a:r>
          </a:p>
        </p:txBody>
      </p:sp>
      <p:sp>
        <p:nvSpPr>
          <p:cNvPr id="10" name="Stačiakampis: suapvalinti kampai 9">
            <a:extLst>
              <a:ext uri="{FF2B5EF4-FFF2-40B4-BE49-F238E27FC236}">
                <a16:creationId xmlns:a16="http://schemas.microsoft.com/office/drawing/2014/main" id="{9C6F4680-AB13-413B-94A6-D1277CF0844A}"/>
              </a:ext>
            </a:extLst>
          </p:cNvPr>
          <p:cNvSpPr>
            <a:spLocks noGrp="1"/>
          </p:cNvSpPr>
          <p:nvPr/>
        </p:nvSpPr>
        <p:spPr>
          <a:xfrm>
            <a:off x="628650" y="3619499"/>
            <a:ext cx="10934700" cy="1971669"/>
          </a:xfrm>
          <a:prstGeom prst="roundRect">
            <a:avLst>
              <a:gd name="adj" fmla="val 4211"/>
            </a:avLst>
          </a:prstGeom>
          <a:solidFill>
            <a:srgbClr val="FFFFFF"/>
          </a:solidFill>
          <a:ln w="9525">
            <a:solidFill>
              <a:srgbClr val="D7DEE5"/>
            </a:solidFill>
          </a:ln>
        </p:spPr>
      </p:sp>
      <p:sp>
        <p:nvSpPr>
          <p:cNvPr id="11" name="Stačiakampis 10">
            <a:extLst>
              <a:ext uri="{FF2B5EF4-FFF2-40B4-BE49-F238E27FC236}">
                <a16:creationId xmlns:a16="http://schemas.microsoft.com/office/drawing/2014/main" id="{9DF0171B-0C2A-4CDA-88AC-77B7957DA308}"/>
              </a:ext>
            </a:extLst>
          </p:cNvPr>
          <p:cNvSpPr>
            <a:spLocks noGrp="1"/>
          </p:cNvSpPr>
          <p:nvPr/>
        </p:nvSpPr>
        <p:spPr>
          <a:xfrm>
            <a:off x="933450" y="3905250"/>
            <a:ext cx="10325100" cy="400050"/>
          </a:xfrm>
          <a:prstGeom prst="rect">
            <a:avLst/>
          </a:prstGeom>
          <a:noFill/>
          <a:ln w="0">
            <a:noFill/>
          </a:ln>
        </p:spPr>
        <p:txBody>
          <a:bodyPr anchor="ctr">
            <a:normAutofit/>
          </a:bodyPr>
          <a:lstStyle/>
          <a:p>
            <a:pPr algn="l">
              <a:defRPr sz="1875" b="1">
                <a:solidFill>
                  <a:srgbClr val="102A43"/>
                </a:solidFill>
                <a:latin typeface="DejaVu Sans"/>
                <a:ea typeface="DejaVu Sans"/>
                <a:cs typeface="DejaVu Sans"/>
              </a:defRPr>
            </a:pPr>
            <a:r>
              <a:rPr sz="1875" b="1">
                <a:solidFill>
                  <a:srgbClr val="102A43"/>
                </a:solidFill>
                <a:latin typeface="DejaVu Sans"/>
                <a:ea typeface="DejaVu Sans"/>
                <a:cs typeface="DejaVu Sans"/>
              </a:rPr>
              <a:t>Direktyvą pakeitė tiesiogiai taikomas ES reglamentas</a:t>
            </a:r>
          </a:p>
        </p:txBody>
      </p:sp>
      <p:sp>
        <p:nvSpPr>
          <p:cNvPr id="12" name="Stačiakampis: suapvalinti kampai 11">
            <a:extLst>
              <a:ext uri="{FF2B5EF4-FFF2-40B4-BE49-F238E27FC236}">
                <a16:creationId xmlns:a16="http://schemas.microsoft.com/office/drawing/2014/main" id="{71E66D55-9243-4AB1-88FF-23EF243984BE}"/>
              </a:ext>
            </a:extLst>
          </p:cNvPr>
          <p:cNvSpPr>
            <a:spLocks noGrp="1"/>
          </p:cNvSpPr>
          <p:nvPr/>
        </p:nvSpPr>
        <p:spPr>
          <a:xfrm>
            <a:off x="933450" y="4543425"/>
            <a:ext cx="76200" cy="76200"/>
          </a:xfrm>
          <a:prstGeom prst="roundRect">
            <a:avLst>
              <a:gd name="adj" fmla="val 50000"/>
            </a:avLst>
          </a:prstGeom>
          <a:solidFill>
            <a:srgbClr val="00A6A6"/>
          </a:solidFill>
          <a:ln w="0">
            <a:noFill/>
          </a:ln>
        </p:spPr>
      </p:sp>
      <p:sp>
        <p:nvSpPr>
          <p:cNvPr id="13" name="Stačiakampis 12">
            <a:extLst>
              <a:ext uri="{FF2B5EF4-FFF2-40B4-BE49-F238E27FC236}">
                <a16:creationId xmlns:a16="http://schemas.microsoft.com/office/drawing/2014/main" id="{7B97E458-4A2C-4B98-AF80-D1C7276E6A88}"/>
              </a:ext>
            </a:extLst>
          </p:cNvPr>
          <p:cNvSpPr>
            <a:spLocks noGrp="1"/>
          </p:cNvSpPr>
          <p:nvPr/>
        </p:nvSpPr>
        <p:spPr>
          <a:xfrm>
            <a:off x="1162050" y="4457700"/>
            <a:ext cx="96774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Vienodesnės taisyklės visoje ES</a:t>
            </a:r>
          </a:p>
        </p:txBody>
      </p:sp>
      <p:sp>
        <p:nvSpPr>
          <p:cNvPr id="14" name="Stačiakampis: suapvalinti kampai 13">
            <a:extLst>
              <a:ext uri="{FF2B5EF4-FFF2-40B4-BE49-F238E27FC236}">
                <a16:creationId xmlns:a16="http://schemas.microsoft.com/office/drawing/2014/main" id="{C148BB1F-2858-4D0C-8836-31F9199BCA52}"/>
              </a:ext>
            </a:extLst>
          </p:cNvPr>
          <p:cNvSpPr>
            <a:spLocks noGrp="1"/>
          </p:cNvSpPr>
          <p:nvPr/>
        </p:nvSpPr>
        <p:spPr>
          <a:xfrm>
            <a:off x="933450" y="4867275"/>
            <a:ext cx="76200" cy="76200"/>
          </a:xfrm>
          <a:prstGeom prst="roundRect">
            <a:avLst>
              <a:gd name="adj" fmla="val 50000"/>
            </a:avLst>
          </a:prstGeom>
          <a:solidFill>
            <a:srgbClr val="00A6A6"/>
          </a:solidFill>
          <a:ln w="0">
            <a:noFill/>
          </a:ln>
        </p:spPr>
      </p:sp>
      <p:sp>
        <p:nvSpPr>
          <p:cNvPr id="15" name="Stačiakampis 14">
            <a:extLst>
              <a:ext uri="{FF2B5EF4-FFF2-40B4-BE49-F238E27FC236}">
                <a16:creationId xmlns:a16="http://schemas.microsoft.com/office/drawing/2014/main" id="{C3D3F73F-0B88-4E24-9EF9-9E047EB0D02E}"/>
              </a:ext>
            </a:extLst>
          </p:cNvPr>
          <p:cNvSpPr>
            <a:spLocks noGrp="1"/>
          </p:cNvSpPr>
          <p:nvPr/>
        </p:nvSpPr>
        <p:spPr>
          <a:xfrm>
            <a:off x="1162050" y="4781550"/>
            <a:ext cx="96774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Reikalavimai apima visą pakuotės gyvavimo ciklą</a:t>
            </a:r>
          </a:p>
        </p:txBody>
      </p:sp>
      <p:sp>
        <p:nvSpPr>
          <p:cNvPr id="16" name="Stačiakampis: suapvalinti kampai 15">
            <a:extLst>
              <a:ext uri="{FF2B5EF4-FFF2-40B4-BE49-F238E27FC236}">
                <a16:creationId xmlns:a16="http://schemas.microsoft.com/office/drawing/2014/main" id="{0AEBE0A7-D5C4-4E29-88C6-B39F21C1529D}"/>
              </a:ext>
            </a:extLst>
          </p:cNvPr>
          <p:cNvSpPr>
            <a:spLocks noGrp="1"/>
          </p:cNvSpPr>
          <p:nvPr/>
        </p:nvSpPr>
        <p:spPr>
          <a:xfrm>
            <a:off x="933450" y="5191125"/>
            <a:ext cx="76200" cy="76200"/>
          </a:xfrm>
          <a:prstGeom prst="roundRect">
            <a:avLst>
              <a:gd name="adj" fmla="val 50000"/>
            </a:avLst>
          </a:prstGeom>
          <a:solidFill>
            <a:srgbClr val="00A6A6"/>
          </a:solidFill>
          <a:ln w="0">
            <a:noFill/>
          </a:ln>
        </p:spPr>
      </p:sp>
      <p:sp>
        <p:nvSpPr>
          <p:cNvPr id="17" name="Stačiakampis 16">
            <a:extLst>
              <a:ext uri="{FF2B5EF4-FFF2-40B4-BE49-F238E27FC236}">
                <a16:creationId xmlns:a16="http://schemas.microsoft.com/office/drawing/2014/main" id="{6071DB6C-42B6-41AC-9389-C072BE4B8822}"/>
              </a:ext>
            </a:extLst>
          </p:cNvPr>
          <p:cNvSpPr>
            <a:spLocks noGrp="1"/>
          </p:cNvSpPr>
          <p:nvPr/>
        </p:nvSpPr>
        <p:spPr>
          <a:xfrm>
            <a:off x="1162050" y="5105400"/>
            <a:ext cx="96774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Atitiktį reikia pagrįsti dokumentais ir tiekimo grandinės duomenimis</a:t>
            </a:r>
          </a:p>
        </p:txBody>
      </p:sp>
      <p:sp>
        <p:nvSpPr>
          <p:cNvPr id="18" name="Stačiakampis 17">
            <a:extLst>
              <a:ext uri="{FF2B5EF4-FFF2-40B4-BE49-F238E27FC236}">
                <a16:creationId xmlns:a16="http://schemas.microsoft.com/office/drawing/2014/main" id="{0C956F5E-4DF2-4F32-9C5C-64D334989AB7}"/>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02</a:t>
            </a:r>
          </a:p>
        </p:txBody>
      </p:sp>
    </p:spTree>
    <p:extLst>
      <p:ext uri="{BB962C8B-B14F-4D97-AF65-F5344CB8AC3E}">
        <p14:creationId xmlns:p14="http://schemas.microsoft.com/office/powerpoint/2010/main" val="1869444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30" name="Stačiakampis 29">
            <a:extLst>
              <a:ext uri="{FF2B5EF4-FFF2-40B4-BE49-F238E27FC236}">
                <a16:creationId xmlns:a16="http://schemas.microsoft.com/office/drawing/2014/main" id="{BD04F8EA-B204-4C05-9D5F-A723D8A76BC0}"/>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5F384E51-D56D-463C-962C-75E902E23E87}"/>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lang="lt-LT" sz="2325" b="1" dirty="0">
                <a:solidFill>
                  <a:srgbClr val="102A43"/>
                </a:solidFill>
                <a:latin typeface="DejaVu Sans"/>
                <a:ea typeface="DejaVu Sans"/>
                <a:cs typeface="DejaVu Sans"/>
              </a:rPr>
              <a:t>Pristatymo struktūra</a:t>
            </a:r>
            <a:endParaRPr sz="2325" b="1" dirty="0">
              <a:solidFill>
                <a:srgbClr val="102A43"/>
              </a:solidFill>
              <a:latin typeface="DejaVu Sans"/>
              <a:ea typeface="DejaVu Sans"/>
              <a:cs typeface="DejaVu Sans"/>
            </a:endParaRPr>
          </a:p>
        </p:txBody>
      </p:sp>
      <p:sp>
        <p:nvSpPr>
          <p:cNvPr id="3" name="Tiesioji jungtis 2">
            <a:extLst>
              <a:ext uri="{FF2B5EF4-FFF2-40B4-BE49-F238E27FC236}">
                <a16:creationId xmlns:a16="http://schemas.microsoft.com/office/drawing/2014/main" id="{2052D7D8-379A-4BCD-A6B3-9E60698A5C8A}"/>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ACACA46F-DBE5-47B3-A986-52DB61AF01B2}"/>
              </a:ext>
            </a:extLst>
          </p:cNvPr>
          <p:cNvSpPr>
            <a:spLocks noGrp="1"/>
          </p:cNvSpPr>
          <p:nvPr/>
        </p:nvSpPr>
        <p:spPr>
          <a:xfrm>
            <a:off x="723900" y="1524000"/>
            <a:ext cx="476250" cy="476250"/>
          </a:xfrm>
          <a:prstGeom prst="rect">
            <a:avLst/>
          </a:prstGeom>
          <a:noFill/>
          <a:ln w="0">
            <a:noFill/>
          </a:ln>
        </p:spPr>
        <p:txBody>
          <a:bodyPr anchor="ctr">
            <a:normAutofit/>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1</a:t>
            </a:r>
          </a:p>
        </p:txBody>
      </p:sp>
      <p:sp>
        <p:nvSpPr>
          <p:cNvPr id="5" name="Stačiakampis: suapvalinti kampai 4">
            <a:extLst>
              <a:ext uri="{FF2B5EF4-FFF2-40B4-BE49-F238E27FC236}">
                <a16:creationId xmlns:a16="http://schemas.microsoft.com/office/drawing/2014/main" id="{4F541D83-6DC1-460A-86B8-A1C4F88A1FAC}"/>
              </a:ext>
            </a:extLst>
          </p:cNvPr>
          <p:cNvSpPr>
            <a:spLocks noGrp="1"/>
          </p:cNvSpPr>
          <p:nvPr/>
        </p:nvSpPr>
        <p:spPr>
          <a:xfrm>
            <a:off x="666750" y="1524000"/>
            <a:ext cx="552450" cy="552450"/>
          </a:xfrm>
          <a:prstGeom prst="roundRect">
            <a:avLst>
              <a:gd name="adj" fmla="val 13793"/>
            </a:avLst>
          </a:prstGeom>
          <a:solidFill>
            <a:srgbClr val="00A6A6"/>
          </a:solidFill>
          <a:ln w="0">
            <a:noFill/>
          </a:ln>
        </p:spPr>
      </p:sp>
      <p:sp>
        <p:nvSpPr>
          <p:cNvPr id="6" name="Stačiakampis 5">
            <a:extLst>
              <a:ext uri="{FF2B5EF4-FFF2-40B4-BE49-F238E27FC236}">
                <a16:creationId xmlns:a16="http://schemas.microsoft.com/office/drawing/2014/main" id="{318FB19C-60A9-43B6-BE36-6EE89BACD38B}"/>
              </a:ext>
            </a:extLst>
          </p:cNvPr>
          <p:cNvSpPr>
            <a:spLocks noGrp="1"/>
          </p:cNvSpPr>
          <p:nvPr/>
        </p:nvSpPr>
        <p:spPr>
          <a:xfrm>
            <a:off x="1504950" y="1524000"/>
            <a:ext cx="7429500" cy="495300"/>
          </a:xfrm>
          <a:prstGeom prst="rect">
            <a:avLst/>
          </a:prstGeom>
          <a:noFill/>
          <a:ln w="0">
            <a:noFill/>
          </a:ln>
        </p:spPr>
        <p:txBody>
          <a:bodyPr anchor="ctr">
            <a:normAutofit/>
          </a:bodyPr>
          <a:lstStyle/>
          <a:p>
            <a:pPr algn="l">
              <a:defRPr sz="1725" b="1">
                <a:solidFill>
                  <a:srgbClr val="102A43"/>
                </a:solidFill>
                <a:latin typeface="DejaVu Sans"/>
                <a:ea typeface="DejaVu Sans"/>
                <a:cs typeface="DejaVu Sans"/>
              </a:defRPr>
            </a:pPr>
            <a:r>
              <a:rPr sz="1725" b="1">
                <a:solidFill>
                  <a:srgbClr val="102A43"/>
                </a:solidFill>
                <a:latin typeface="DejaVu Sans"/>
                <a:ea typeface="DejaVu Sans"/>
                <a:cs typeface="DejaVu Sans"/>
              </a:rPr>
              <a:t>Taikymo sritis ir vaidmenys</a:t>
            </a:r>
          </a:p>
        </p:txBody>
      </p:sp>
      <p:sp>
        <p:nvSpPr>
          <p:cNvPr id="7" name="Stačiakampis 6">
            <a:extLst>
              <a:ext uri="{FF2B5EF4-FFF2-40B4-BE49-F238E27FC236}">
                <a16:creationId xmlns:a16="http://schemas.microsoft.com/office/drawing/2014/main" id="{6F610C04-941F-4DB7-B9EA-F1E33A769F24}"/>
              </a:ext>
            </a:extLst>
          </p:cNvPr>
          <p:cNvSpPr>
            <a:spLocks noGrp="1"/>
          </p:cNvSpPr>
          <p:nvPr/>
        </p:nvSpPr>
        <p:spPr>
          <a:xfrm>
            <a:off x="9525000" y="1524000"/>
            <a:ext cx="1428750" cy="495300"/>
          </a:xfrm>
          <a:prstGeom prst="rect">
            <a:avLst/>
          </a:prstGeom>
          <a:noFill/>
          <a:ln w="0">
            <a:noFill/>
          </a:ln>
        </p:spPr>
        <p:txBody>
          <a:bodyPr anchor="ctr">
            <a:normAutofit/>
          </a:bodyPr>
          <a:lstStyle/>
          <a:p>
            <a:pPr algn="r">
              <a:defRPr sz="1350" b="1">
                <a:solidFill>
                  <a:srgbClr val="5C6B77"/>
                </a:solidFill>
                <a:latin typeface="DejaVu Sans"/>
                <a:ea typeface="DejaVu Sans"/>
                <a:cs typeface="DejaVu Sans"/>
              </a:defRPr>
            </a:pPr>
            <a:endParaRPr sz="1350" b="1" dirty="0">
              <a:solidFill>
                <a:srgbClr val="5C6B77"/>
              </a:solidFill>
              <a:latin typeface="DejaVu Sans"/>
              <a:ea typeface="DejaVu Sans"/>
              <a:cs typeface="DejaVu Sans"/>
            </a:endParaRPr>
          </a:p>
        </p:txBody>
      </p:sp>
      <p:sp>
        <p:nvSpPr>
          <p:cNvPr id="8" name="Tiesioji jungtis 7">
            <a:extLst>
              <a:ext uri="{FF2B5EF4-FFF2-40B4-BE49-F238E27FC236}">
                <a16:creationId xmlns:a16="http://schemas.microsoft.com/office/drawing/2014/main" id="{7EDCEBDF-EA51-4B0D-A946-6EAB2ED0FD33}"/>
              </a:ext>
            </a:extLst>
          </p:cNvPr>
          <p:cNvSpPr>
            <a:spLocks noGrp="1"/>
          </p:cNvSpPr>
          <p:nvPr/>
        </p:nvSpPr>
        <p:spPr>
          <a:xfrm>
            <a:off x="1504950" y="2114550"/>
            <a:ext cx="9429750" cy="0"/>
          </a:xfrm>
          <a:prstGeom prst="line">
            <a:avLst/>
          </a:prstGeom>
          <a:noFill/>
          <a:ln w="9525">
            <a:solidFill>
              <a:srgbClr val="D7DEE5"/>
            </a:solidFill>
          </a:ln>
        </p:spPr>
      </p:sp>
      <p:sp>
        <p:nvSpPr>
          <p:cNvPr id="9" name="Stačiakampis 8">
            <a:extLst>
              <a:ext uri="{FF2B5EF4-FFF2-40B4-BE49-F238E27FC236}">
                <a16:creationId xmlns:a16="http://schemas.microsoft.com/office/drawing/2014/main" id="{43A4D626-97A9-470E-BB64-DC2D7F7669E3}"/>
              </a:ext>
            </a:extLst>
          </p:cNvPr>
          <p:cNvSpPr>
            <a:spLocks noGrp="1"/>
          </p:cNvSpPr>
          <p:nvPr/>
        </p:nvSpPr>
        <p:spPr>
          <a:xfrm>
            <a:off x="723900" y="2400300"/>
            <a:ext cx="476250" cy="476250"/>
          </a:xfrm>
          <a:prstGeom prst="rect">
            <a:avLst/>
          </a:prstGeom>
          <a:noFill/>
          <a:ln w="0">
            <a:noFill/>
          </a:ln>
        </p:spPr>
        <p:txBody>
          <a:bodyPr anchor="ctr">
            <a:normAutofit/>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2</a:t>
            </a:r>
          </a:p>
        </p:txBody>
      </p:sp>
      <p:sp>
        <p:nvSpPr>
          <p:cNvPr id="10" name="Stačiakampis: suapvalinti kampai 9">
            <a:extLst>
              <a:ext uri="{FF2B5EF4-FFF2-40B4-BE49-F238E27FC236}">
                <a16:creationId xmlns:a16="http://schemas.microsoft.com/office/drawing/2014/main" id="{0C3CD774-BAD0-424C-946C-E402A9D40CF5}"/>
              </a:ext>
            </a:extLst>
          </p:cNvPr>
          <p:cNvSpPr>
            <a:spLocks noGrp="1"/>
          </p:cNvSpPr>
          <p:nvPr/>
        </p:nvSpPr>
        <p:spPr>
          <a:xfrm>
            <a:off x="666750" y="2400300"/>
            <a:ext cx="552450" cy="552450"/>
          </a:xfrm>
          <a:prstGeom prst="roundRect">
            <a:avLst>
              <a:gd name="adj" fmla="val 13793"/>
            </a:avLst>
          </a:prstGeom>
          <a:solidFill>
            <a:srgbClr val="00A6A6"/>
          </a:solidFill>
          <a:ln w="0">
            <a:noFill/>
          </a:ln>
        </p:spPr>
      </p:sp>
      <p:sp>
        <p:nvSpPr>
          <p:cNvPr id="11" name="Stačiakampis 10">
            <a:extLst>
              <a:ext uri="{FF2B5EF4-FFF2-40B4-BE49-F238E27FC236}">
                <a16:creationId xmlns:a16="http://schemas.microsoft.com/office/drawing/2014/main" id="{9B708ABD-A741-4B71-B572-B549C305F418}"/>
              </a:ext>
            </a:extLst>
          </p:cNvPr>
          <p:cNvSpPr>
            <a:spLocks noGrp="1"/>
          </p:cNvSpPr>
          <p:nvPr/>
        </p:nvSpPr>
        <p:spPr>
          <a:xfrm>
            <a:off x="1504950" y="2400300"/>
            <a:ext cx="7429500" cy="495300"/>
          </a:xfrm>
          <a:prstGeom prst="rect">
            <a:avLst/>
          </a:prstGeom>
          <a:noFill/>
          <a:ln w="0">
            <a:noFill/>
          </a:ln>
        </p:spPr>
        <p:txBody>
          <a:bodyPr anchor="ctr">
            <a:normAutofit/>
          </a:bodyPr>
          <a:lstStyle/>
          <a:p>
            <a:pPr algn="l">
              <a:defRPr sz="1725" b="1">
                <a:solidFill>
                  <a:srgbClr val="102A43"/>
                </a:solidFill>
                <a:latin typeface="DejaVu Sans"/>
                <a:ea typeface="DejaVu Sans"/>
                <a:cs typeface="DejaVu Sans"/>
              </a:defRPr>
            </a:pPr>
            <a:r>
              <a:rPr sz="1725" b="1">
                <a:solidFill>
                  <a:srgbClr val="102A43"/>
                </a:solidFill>
                <a:latin typeface="DejaVu Sans"/>
                <a:ea typeface="DejaVu Sans"/>
                <a:cs typeface="DejaVu Sans"/>
              </a:rPr>
              <a:t>Esminiai pakuotės reikalavimai</a:t>
            </a:r>
          </a:p>
        </p:txBody>
      </p:sp>
      <p:sp>
        <p:nvSpPr>
          <p:cNvPr id="12" name="Stačiakampis 11">
            <a:extLst>
              <a:ext uri="{FF2B5EF4-FFF2-40B4-BE49-F238E27FC236}">
                <a16:creationId xmlns:a16="http://schemas.microsoft.com/office/drawing/2014/main" id="{CA5CFB6D-0094-46A7-B91A-43ED723C0607}"/>
              </a:ext>
            </a:extLst>
          </p:cNvPr>
          <p:cNvSpPr>
            <a:spLocks noGrp="1"/>
          </p:cNvSpPr>
          <p:nvPr/>
        </p:nvSpPr>
        <p:spPr>
          <a:xfrm>
            <a:off x="9525000" y="2400300"/>
            <a:ext cx="1428750" cy="495300"/>
          </a:xfrm>
          <a:prstGeom prst="rect">
            <a:avLst/>
          </a:prstGeom>
          <a:noFill/>
          <a:ln w="0">
            <a:noFill/>
          </a:ln>
        </p:spPr>
        <p:txBody>
          <a:bodyPr anchor="ctr">
            <a:normAutofit/>
          </a:bodyPr>
          <a:lstStyle/>
          <a:p>
            <a:pPr algn="r">
              <a:defRPr sz="1350" b="1">
                <a:solidFill>
                  <a:srgbClr val="5C6B77"/>
                </a:solidFill>
                <a:latin typeface="DejaVu Sans"/>
                <a:ea typeface="DejaVu Sans"/>
                <a:cs typeface="DejaVu Sans"/>
              </a:defRPr>
            </a:pPr>
            <a:endParaRPr sz="1350" b="1" dirty="0">
              <a:solidFill>
                <a:srgbClr val="5C6B77"/>
              </a:solidFill>
              <a:latin typeface="DejaVu Sans"/>
              <a:ea typeface="DejaVu Sans"/>
              <a:cs typeface="DejaVu Sans"/>
            </a:endParaRPr>
          </a:p>
        </p:txBody>
      </p:sp>
      <p:sp>
        <p:nvSpPr>
          <p:cNvPr id="13" name="Tiesioji jungtis 12">
            <a:extLst>
              <a:ext uri="{FF2B5EF4-FFF2-40B4-BE49-F238E27FC236}">
                <a16:creationId xmlns:a16="http://schemas.microsoft.com/office/drawing/2014/main" id="{7E016D93-DA2A-4A7D-B2A8-B27B56664757}"/>
              </a:ext>
            </a:extLst>
          </p:cNvPr>
          <p:cNvSpPr>
            <a:spLocks noGrp="1"/>
          </p:cNvSpPr>
          <p:nvPr/>
        </p:nvSpPr>
        <p:spPr>
          <a:xfrm>
            <a:off x="1504950" y="2990850"/>
            <a:ext cx="9429750" cy="0"/>
          </a:xfrm>
          <a:prstGeom prst="line">
            <a:avLst/>
          </a:prstGeom>
          <a:noFill/>
          <a:ln w="9525">
            <a:solidFill>
              <a:srgbClr val="D7DEE5"/>
            </a:solidFill>
          </a:ln>
        </p:spPr>
      </p:sp>
      <p:sp>
        <p:nvSpPr>
          <p:cNvPr id="14" name="Stačiakampis 13">
            <a:extLst>
              <a:ext uri="{FF2B5EF4-FFF2-40B4-BE49-F238E27FC236}">
                <a16:creationId xmlns:a16="http://schemas.microsoft.com/office/drawing/2014/main" id="{C03E7E01-486F-4661-ABF5-8C9E819A9C27}"/>
              </a:ext>
            </a:extLst>
          </p:cNvPr>
          <p:cNvSpPr>
            <a:spLocks noGrp="1"/>
          </p:cNvSpPr>
          <p:nvPr/>
        </p:nvSpPr>
        <p:spPr>
          <a:xfrm>
            <a:off x="723900" y="3276600"/>
            <a:ext cx="476250" cy="476250"/>
          </a:xfrm>
          <a:prstGeom prst="rect">
            <a:avLst/>
          </a:prstGeom>
          <a:noFill/>
          <a:ln w="0">
            <a:noFill/>
          </a:ln>
        </p:spPr>
        <p:txBody>
          <a:bodyPr anchor="ctr">
            <a:normAutofit/>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3</a:t>
            </a:r>
          </a:p>
        </p:txBody>
      </p:sp>
      <p:sp>
        <p:nvSpPr>
          <p:cNvPr id="15" name="Stačiakampis: suapvalinti kampai 14">
            <a:extLst>
              <a:ext uri="{FF2B5EF4-FFF2-40B4-BE49-F238E27FC236}">
                <a16:creationId xmlns:a16="http://schemas.microsoft.com/office/drawing/2014/main" id="{EC0A0E57-FBD0-4933-A68E-02A3B75BDCC1}"/>
              </a:ext>
            </a:extLst>
          </p:cNvPr>
          <p:cNvSpPr>
            <a:spLocks noGrp="1"/>
          </p:cNvSpPr>
          <p:nvPr/>
        </p:nvSpPr>
        <p:spPr>
          <a:xfrm>
            <a:off x="666750" y="3276600"/>
            <a:ext cx="552450" cy="552450"/>
          </a:xfrm>
          <a:prstGeom prst="roundRect">
            <a:avLst>
              <a:gd name="adj" fmla="val 13793"/>
            </a:avLst>
          </a:prstGeom>
          <a:solidFill>
            <a:srgbClr val="00A6A6"/>
          </a:solidFill>
          <a:ln w="0">
            <a:noFill/>
          </a:ln>
        </p:spPr>
      </p:sp>
      <p:sp>
        <p:nvSpPr>
          <p:cNvPr id="16" name="Stačiakampis 15">
            <a:extLst>
              <a:ext uri="{FF2B5EF4-FFF2-40B4-BE49-F238E27FC236}">
                <a16:creationId xmlns:a16="http://schemas.microsoft.com/office/drawing/2014/main" id="{EBC1743A-6181-42BA-878C-A566B50FD2AD}"/>
              </a:ext>
            </a:extLst>
          </p:cNvPr>
          <p:cNvSpPr>
            <a:spLocks noGrp="1"/>
          </p:cNvSpPr>
          <p:nvPr/>
        </p:nvSpPr>
        <p:spPr>
          <a:xfrm>
            <a:off x="1504950" y="3276600"/>
            <a:ext cx="7429500" cy="495300"/>
          </a:xfrm>
          <a:prstGeom prst="rect">
            <a:avLst/>
          </a:prstGeom>
          <a:noFill/>
          <a:ln w="0">
            <a:noFill/>
          </a:ln>
        </p:spPr>
        <p:txBody>
          <a:bodyPr anchor="ctr">
            <a:normAutofit/>
          </a:bodyPr>
          <a:lstStyle/>
          <a:p>
            <a:pPr algn="l">
              <a:defRPr sz="1725" b="1">
                <a:solidFill>
                  <a:srgbClr val="102A43"/>
                </a:solidFill>
                <a:latin typeface="DejaVu Sans"/>
                <a:ea typeface="DejaVu Sans"/>
                <a:cs typeface="DejaVu Sans"/>
              </a:defRPr>
            </a:pPr>
            <a:r>
              <a:rPr sz="1725" b="1">
                <a:solidFill>
                  <a:srgbClr val="102A43"/>
                </a:solidFill>
                <a:latin typeface="DejaVu Sans"/>
                <a:ea typeface="DejaVu Sans"/>
                <a:cs typeface="DejaVu Sans"/>
              </a:rPr>
              <a:t>Sektorinės pareigos</a:t>
            </a:r>
          </a:p>
        </p:txBody>
      </p:sp>
      <p:sp>
        <p:nvSpPr>
          <p:cNvPr id="17" name="Stačiakampis 16">
            <a:extLst>
              <a:ext uri="{FF2B5EF4-FFF2-40B4-BE49-F238E27FC236}">
                <a16:creationId xmlns:a16="http://schemas.microsoft.com/office/drawing/2014/main" id="{421D71E4-B3E7-4629-8A23-ED5C9ED2E3C6}"/>
              </a:ext>
            </a:extLst>
          </p:cNvPr>
          <p:cNvSpPr>
            <a:spLocks noGrp="1"/>
          </p:cNvSpPr>
          <p:nvPr/>
        </p:nvSpPr>
        <p:spPr>
          <a:xfrm>
            <a:off x="9525000" y="3276600"/>
            <a:ext cx="1428750" cy="495300"/>
          </a:xfrm>
          <a:prstGeom prst="rect">
            <a:avLst/>
          </a:prstGeom>
          <a:noFill/>
          <a:ln w="0">
            <a:noFill/>
          </a:ln>
        </p:spPr>
        <p:txBody>
          <a:bodyPr anchor="ctr">
            <a:normAutofit/>
          </a:bodyPr>
          <a:lstStyle/>
          <a:p>
            <a:pPr algn="r">
              <a:defRPr sz="1350" b="1">
                <a:solidFill>
                  <a:srgbClr val="5C6B77"/>
                </a:solidFill>
                <a:latin typeface="DejaVu Sans"/>
                <a:ea typeface="DejaVu Sans"/>
                <a:cs typeface="DejaVu Sans"/>
              </a:defRPr>
            </a:pPr>
            <a:endParaRPr sz="1350" b="1" dirty="0">
              <a:solidFill>
                <a:srgbClr val="5C6B77"/>
              </a:solidFill>
              <a:latin typeface="DejaVu Sans"/>
              <a:ea typeface="DejaVu Sans"/>
              <a:cs typeface="DejaVu Sans"/>
            </a:endParaRPr>
          </a:p>
        </p:txBody>
      </p:sp>
      <p:sp>
        <p:nvSpPr>
          <p:cNvPr id="18" name="Tiesioji jungtis 17">
            <a:extLst>
              <a:ext uri="{FF2B5EF4-FFF2-40B4-BE49-F238E27FC236}">
                <a16:creationId xmlns:a16="http://schemas.microsoft.com/office/drawing/2014/main" id="{4C29B2CB-1357-4AF2-BC7B-13503783A205}"/>
              </a:ext>
            </a:extLst>
          </p:cNvPr>
          <p:cNvSpPr>
            <a:spLocks noGrp="1"/>
          </p:cNvSpPr>
          <p:nvPr/>
        </p:nvSpPr>
        <p:spPr>
          <a:xfrm>
            <a:off x="1504950" y="3867150"/>
            <a:ext cx="9429750" cy="0"/>
          </a:xfrm>
          <a:prstGeom prst="line">
            <a:avLst/>
          </a:prstGeom>
          <a:noFill/>
          <a:ln w="9525">
            <a:solidFill>
              <a:srgbClr val="D7DEE5"/>
            </a:solidFill>
          </a:ln>
        </p:spPr>
      </p:sp>
      <p:sp>
        <p:nvSpPr>
          <p:cNvPr id="19" name="Stačiakampis 18">
            <a:extLst>
              <a:ext uri="{FF2B5EF4-FFF2-40B4-BE49-F238E27FC236}">
                <a16:creationId xmlns:a16="http://schemas.microsoft.com/office/drawing/2014/main" id="{7557466C-EA0F-4323-848E-74B6A7F04177}"/>
              </a:ext>
            </a:extLst>
          </p:cNvPr>
          <p:cNvSpPr>
            <a:spLocks noGrp="1"/>
          </p:cNvSpPr>
          <p:nvPr/>
        </p:nvSpPr>
        <p:spPr>
          <a:xfrm>
            <a:off x="723900" y="4152900"/>
            <a:ext cx="476250" cy="476250"/>
          </a:xfrm>
          <a:prstGeom prst="rect">
            <a:avLst/>
          </a:prstGeom>
          <a:noFill/>
          <a:ln w="0">
            <a:noFill/>
          </a:ln>
        </p:spPr>
        <p:txBody>
          <a:bodyPr anchor="ctr">
            <a:normAutofit/>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4</a:t>
            </a:r>
          </a:p>
        </p:txBody>
      </p:sp>
      <p:sp>
        <p:nvSpPr>
          <p:cNvPr id="20" name="Stačiakampis: suapvalinti kampai 19">
            <a:extLst>
              <a:ext uri="{FF2B5EF4-FFF2-40B4-BE49-F238E27FC236}">
                <a16:creationId xmlns:a16="http://schemas.microsoft.com/office/drawing/2014/main" id="{6BAB8FF6-D0A4-47D9-8032-BBCB0F56281A}"/>
              </a:ext>
            </a:extLst>
          </p:cNvPr>
          <p:cNvSpPr>
            <a:spLocks noGrp="1"/>
          </p:cNvSpPr>
          <p:nvPr/>
        </p:nvSpPr>
        <p:spPr>
          <a:xfrm>
            <a:off x="666750" y="4152900"/>
            <a:ext cx="552450" cy="552450"/>
          </a:xfrm>
          <a:prstGeom prst="roundRect">
            <a:avLst>
              <a:gd name="adj" fmla="val 13793"/>
            </a:avLst>
          </a:prstGeom>
          <a:solidFill>
            <a:srgbClr val="00A6A6"/>
          </a:solidFill>
          <a:ln w="0">
            <a:noFill/>
          </a:ln>
        </p:spPr>
      </p:sp>
      <p:sp>
        <p:nvSpPr>
          <p:cNvPr id="21" name="Stačiakampis 20">
            <a:extLst>
              <a:ext uri="{FF2B5EF4-FFF2-40B4-BE49-F238E27FC236}">
                <a16:creationId xmlns:a16="http://schemas.microsoft.com/office/drawing/2014/main" id="{EE10DA21-D39D-4AA6-A565-9462F6113883}"/>
              </a:ext>
            </a:extLst>
          </p:cNvPr>
          <p:cNvSpPr>
            <a:spLocks noGrp="1"/>
          </p:cNvSpPr>
          <p:nvPr/>
        </p:nvSpPr>
        <p:spPr>
          <a:xfrm>
            <a:off x="1504950" y="4152900"/>
            <a:ext cx="7429500" cy="495300"/>
          </a:xfrm>
          <a:prstGeom prst="rect">
            <a:avLst/>
          </a:prstGeom>
          <a:noFill/>
          <a:ln w="0">
            <a:noFill/>
          </a:ln>
        </p:spPr>
        <p:txBody>
          <a:bodyPr anchor="ctr">
            <a:normAutofit/>
          </a:bodyPr>
          <a:lstStyle/>
          <a:p>
            <a:pPr algn="l">
              <a:defRPr sz="1725" b="1">
                <a:solidFill>
                  <a:srgbClr val="102A43"/>
                </a:solidFill>
                <a:latin typeface="DejaVu Sans"/>
                <a:ea typeface="DejaVu Sans"/>
                <a:cs typeface="DejaVu Sans"/>
              </a:defRPr>
            </a:pPr>
            <a:r>
              <a:rPr sz="1725" b="1">
                <a:solidFill>
                  <a:srgbClr val="102A43"/>
                </a:solidFill>
                <a:latin typeface="DejaVu Sans"/>
                <a:ea typeface="DejaVu Sans"/>
                <a:cs typeface="DejaVu Sans"/>
              </a:rPr>
              <a:t>Laiko juosta ir pasirengimas</a:t>
            </a:r>
          </a:p>
        </p:txBody>
      </p:sp>
      <p:sp>
        <p:nvSpPr>
          <p:cNvPr id="22" name="Stačiakampis 21">
            <a:extLst>
              <a:ext uri="{FF2B5EF4-FFF2-40B4-BE49-F238E27FC236}">
                <a16:creationId xmlns:a16="http://schemas.microsoft.com/office/drawing/2014/main" id="{782BE92F-4ADA-4E96-9134-6679C2C18950}"/>
              </a:ext>
            </a:extLst>
          </p:cNvPr>
          <p:cNvSpPr>
            <a:spLocks noGrp="1"/>
          </p:cNvSpPr>
          <p:nvPr/>
        </p:nvSpPr>
        <p:spPr>
          <a:xfrm>
            <a:off x="9525000" y="4152900"/>
            <a:ext cx="1428750" cy="495300"/>
          </a:xfrm>
          <a:prstGeom prst="rect">
            <a:avLst/>
          </a:prstGeom>
          <a:noFill/>
          <a:ln w="0">
            <a:noFill/>
          </a:ln>
        </p:spPr>
        <p:txBody>
          <a:bodyPr anchor="ctr">
            <a:normAutofit/>
          </a:bodyPr>
          <a:lstStyle/>
          <a:p>
            <a:pPr algn="r">
              <a:defRPr sz="1350" b="1">
                <a:solidFill>
                  <a:srgbClr val="5C6B77"/>
                </a:solidFill>
                <a:latin typeface="DejaVu Sans"/>
                <a:ea typeface="DejaVu Sans"/>
                <a:cs typeface="DejaVu Sans"/>
              </a:defRPr>
            </a:pPr>
            <a:endParaRPr sz="1350" b="1" dirty="0">
              <a:solidFill>
                <a:srgbClr val="5C6B77"/>
              </a:solidFill>
              <a:latin typeface="DejaVu Sans"/>
              <a:ea typeface="DejaVu Sans"/>
              <a:cs typeface="DejaVu Sans"/>
            </a:endParaRPr>
          </a:p>
        </p:txBody>
      </p:sp>
      <p:sp>
        <p:nvSpPr>
          <p:cNvPr id="23" name="Tiesioji jungtis 22">
            <a:extLst>
              <a:ext uri="{FF2B5EF4-FFF2-40B4-BE49-F238E27FC236}">
                <a16:creationId xmlns:a16="http://schemas.microsoft.com/office/drawing/2014/main" id="{71F8ACC5-6B45-4B71-A226-0B80D1AD10D7}"/>
              </a:ext>
            </a:extLst>
          </p:cNvPr>
          <p:cNvSpPr>
            <a:spLocks noGrp="1"/>
          </p:cNvSpPr>
          <p:nvPr/>
        </p:nvSpPr>
        <p:spPr>
          <a:xfrm>
            <a:off x="1504950" y="4743450"/>
            <a:ext cx="9429750" cy="0"/>
          </a:xfrm>
          <a:prstGeom prst="line">
            <a:avLst/>
          </a:prstGeom>
          <a:noFill/>
          <a:ln w="9525">
            <a:solidFill>
              <a:srgbClr val="D7DEE5"/>
            </a:solidFill>
          </a:ln>
        </p:spPr>
      </p:sp>
      <p:sp>
        <p:nvSpPr>
          <p:cNvPr id="24" name="Stačiakampis 23">
            <a:extLst>
              <a:ext uri="{FF2B5EF4-FFF2-40B4-BE49-F238E27FC236}">
                <a16:creationId xmlns:a16="http://schemas.microsoft.com/office/drawing/2014/main" id="{2CF5F6AF-D824-4A7F-8EF3-EB6BCA9F532D}"/>
              </a:ext>
            </a:extLst>
          </p:cNvPr>
          <p:cNvSpPr>
            <a:spLocks noGrp="1"/>
          </p:cNvSpPr>
          <p:nvPr/>
        </p:nvSpPr>
        <p:spPr>
          <a:xfrm>
            <a:off x="723900" y="5029200"/>
            <a:ext cx="476250" cy="476250"/>
          </a:xfrm>
          <a:prstGeom prst="rect">
            <a:avLst/>
          </a:prstGeom>
          <a:noFill/>
          <a:ln w="0">
            <a:noFill/>
          </a:ln>
        </p:spPr>
        <p:txBody>
          <a:bodyPr anchor="ctr">
            <a:normAutofit/>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5</a:t>
            </a:r>
          </a:p>
        </p:txBody>
      </p:sp>
      <p:sp>
        <p:nvSpPr>
          <p:cNvPr id="25" name="Stačiakampis: suapvalinti kampai 24">
            <a:extLst>
              <a:ext uri="{FF2B5EF4-FFF2-40B4-BE49-F238E27FC236}">
                <a16:creationId xmlns:a16="http://schemas.microsoft.com/office/drawing/2014/main" id="{ED382907-D87A-4477-962F-F21B34F55E27}"/>
              </a:ext>
            </a:extLst>
          </p:cNvPr>
          <p:cNvSpPr>
            <a:spLocks noGrp="1"/>
          </p:cNvSpPr>
          <p:nvPr/>
        </p:nvSpPr>
        <p:spPr>
          <a:xfrm>
            <a:off x="666750" y="5029200"/>
            <a:ext cx="552450" cy="552450"/>
          </a:xfrm>
          <a:prstGeom prst="roundRect">
            <a:avLst>
              <a:gd name="adj" fmla="val 13793"/>
            </a:avLst>
          </a:prstGeom>
          <a:solidFill>
            <a:srgbClr val="F4A261"/>
          </a:solidFill>
          <a:ln w="0">
            <a:noFill/>
          </a:ln>
        </p:spPr>
      </p:sp>
      <p:sp>
        <p:nvSpPr>
          <p:cNvPr id="26" name="Stačiakampis 25">
            <a:extLst>
              <a:ext uri="{FF2B5EF4-FFF2-40B4-BE49-F238E27FC236}">
                <a16:creationId xmlns:a16="http://schemas.microsoft.com/office/drawing/2014/main" id="{3D8B3371-EDB3-400C-99F7-B7964FDBFE12}"/>
              </a:ext>
            </a:extLst>
          </p:cNvPr>
          <p:cNvSpPr>
            <a:spLocks noGrp="1"/>
          </p:cNvSpPr>
          <p:nvPr/>
        </p:nvSpPr>
        <p:spPr>
          <a:xfrm>
            <a:off x="1504950" y="5029200"/>
            <a:ext cx="7429500" cy="495300"/>
          </a:xfrm>
          <a:prstGeom prst="rect">
            <a:avLst/>
          </a:prstGeom>
          <a:noFill/>
          <a:ln w="0">
            <a:noFill/>
          </a:ln>
        </p:spPr>
        <p:txBody>
          <a:bodyPr anchor="ctr">
            <a:normAutofit/>
          </a:bodyPr>
          <a:lstStyle/>
          <a:p>
            <a:pPr algn="l">
              <a:defRPr sz="1725" b="1">
                <a:solidFill>
                  <a:srgbClr val="102A43"/>
                </a:solidFill>
                <a:latin typeface="DejaVu Sans"/>
                <a:ea typeface="DejaVu Sans"/>
                <a:cs typeface="DejaVu Sans"/>
              </a:defRPr>
            </a:pPr>
            <a:r>
              <a:rPr sz="1725" b="1">
                <a:solidFill>
                  <a:srgbClr val="102A43"/>
                </a:solidFill>
                <a:latin typeface="DejaVu Sans"/>
                <a:ea typeface="DejaVu Sans"/>
                <a:cs typeface="DejaVu Sans"/>
              </a:rPr>
              <a:t>Klausimai</a:t>
            </a:r>
          </a:p>
        </p:txBody>
      </p:sp>
      <p:sp>
        <p:nvSpPr>
          <p:cNvPr id="27" name="Stačiakampis 26">
            <a:extLst>
              <a:ext uri="{FF2B5EF4-FFF2-40B4-BE49-F238E27FC236}">
                <a16:creationId xmlns:a16="http://schemas.microsoft.com/office/drawing/2014/main" id="{A79F6999-AF16-4B9A-A586-CDB434DD8FC1}"/>
              </a:ext>
            </a:extLst>
          </p:cNvPr>
          <p:cNvSpPr>
            <a:spLocks noGrp="1"/>
          </p:cNvSpPr>
          <p:nvPr/>
        </p:nvSpPr>
        <p:spPr>
          <a:xfrm>
            <a:off x="9525000" y="5029200"/>
            <a:ext cx="1428750" cy="495300"/>
          </a:xfrm>
          <a:prstGeom prst="rect">
            <a:avLst/>
          </a:prstGeom>
          <a:noFill/>
          <a:ln w="0">
            <a:noFill/>
          </a:ln>
        </p:spPr>
        <p:txBody>
          <a:bodyPr anchor="ctr">
            <a:normAutofit/>
          </a:bodyPr>
          <a:lstStyle/>
          <a:p>
            <a:pPr algn="r">
              <a:defRPr sz="1350" b="1">
                <a:solidFill>
                  <a:srgbClr val="5C6B77"/>
                </a:solidFill>
                <a:latin typeface="DejaVu Sans"/>
                <a:ea typeface="DejaVu Sans"/>
                <a:cs typeface="DejaVu Sans"/>
              </a:defRPr>
            </a:pPr>
            <a:endParaRPr sz="1350" b="1" dirty="0">
              <a:solidFill>
                <a:srgbClr val="5C6B77"/>
              </a:solidFill>
              <a:latin typeface="DejaVu Sans"/>
              <a:ea typeface="DejaVu Sans"/>
              <a:cs typeface="DejaVu Sans"/>
            </a:endParaRPr>
          </a:p>
        </p:txBody>
      </p:sp>
      <p:sp>
        <p:nvSpPr>
          <p:cNvPr id="28" name="Tiesioji jungtis 27">
            <a:extLst>
              <a:ext uri="{FF2B5EF4-FFF2-40B4-BE49-F238E27FC236}">
                <a16:creationId xmlns:a16="http://schemas.microsoft.com/office/drawing/2014/main" id="{949A6E3E-6149-42BA-AA46-0379DDD5DE1B}"/>
              </a:ext>
            </a:extLst>
          </p:cNvPr>
          <p:cNvSpPr>
            <a:spLocks noGrp="1"/>
          </p:cNvSpPr>
          <p:nvPr/>
        </p:nvSpPr>
        <p:spPr>
          <a:xfrm>
            <a:off x="1504950" y="5619750"/>
            <a:ext cx="9429750" cy="0"/>
          </a:xfrm>
          <a:prstGeom prst="line">
            <a:avLst/>
          </a:prstGeom>
          <a:noFill/>
          <a:ln w="9525">
            <a:solidFill>
              <a:srgbClr val="D7DEE5"/>
            </a:solidFill>
          </a:ln>
        </p:spPr>
      </p:sp>
      <p:sp>
        <p:nvSpPr>
          <p:cNvPr id="29" name="Stačiakampis 28">
            <a:extLst>
              <a:ext uri="{FF2B5EF4-FFF2-40B4-BE49-F238E27FC236}">
                <a16:creationId xmlns:a16="http://schemas.microsoft.com/office/drawing/2014/main" id="{473F2CAA-AE31-4A6D-8800-557817CC01C6}"/>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03</a:t>
            </a:r>
          </a:p>
        </p:txBody>
      </p:sp>
    </p:spTree>
    <p:extLst>
      <p:ext uri="{BB962C8B-B14F-4D97-AF65-F5344CB8AC3E}">
        <p14:creationId xmlns:p14="http://schemas.microsoft.com/office/powerpoint/2010/main" val="1917812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6" name="Stačiakampis 25">
            <a:extLst>
              <a:ext uri="{FF2B5EF4-FFF2-40B4-BE49-F238E27FC236}">
                <a16:creationId xmlns:a16="http://schemas.microsoft.com/office/drawing/2014/main" id="{91D2B1EB-A0DC-4BF2-995C-FEA317F7F1F1}"/>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6A184D4A-CFEF-49AC-981E-B81CD273A0CE}"/>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Kam ir kam taikomas PPWR</a:t>
            </a:r>
          </a:p>
        </p:txBody>
      </p:sp>
      <p:sp>
        <p:nvSpPr>
          <p:cNvPr id="3" name="Tiesioji jungtis 2">
            <a:extLst>
              <a:ext uri="{FF2B5EF4-FFF2-40B4-BE49-F238E27FC236}">
                <a16:creationId xmlns:a16="http://schemas.microsoft.com/office/drawing/2014/main" id="{2BC705C0-7700-429B-8E21-3C392BDA5EE6}"/>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19A870BB-94B8-451D-9021-BA9AC17C1D12}"/>
              </a:ext>
            </a:extLst>
          </p:cNvPr>
          <p:cNvSpPr>
            <a:spLocks noGrp="1"/>
          </p:cNvSpPr>
          <p:nvPr/>
        </p:nvSpPr>
        <p:spPr>
          <a:xfrm>
            <a:off x="609600" y="1619250"/>
            <a:ext cx="3333750" cy="381000"/>
          </a:xfrm>
          <a:prstGeom prst="rect">
            <a:avLst/>
          </a:prstGeom>
          <a:noFill/>
          <a:ln w="0">
            <a:noFill/>
          </a:ln>
        </p:spPr>
        <p:txBody>
          <a:bodyPr anchor="ctr">
            <a:normAutofit fontScale="97976" lnSpcReduction="10000"/>
          </a:bodyPr>
          <a:lstStyle/>
          <a:p>
            <a:pPr algn="l">
              <a:defRPr sz="2100" b="1">
                <a:solidFill>
                  <a:srgbClr val="102A43"/>
                </a:solidFill>
                <a:latin typeface="DejaVu Sans"/>
                <a:ea typeface="DejaVu Sans"/>
                <a:cs typeface="DejaVu Sans"/>
              </a:defRPr>
            </a:pPr>
            <a:r>
              <a:rPr sz="2100" b="1">
                <a:solidFill>
                  <a:srgbClr val="102A43"/>
                </a:solidFill>
                <a:latin typeface="DejaVu Sans"/>
                <a:ea typeface="DejaVu Sans"/>
                <a:cs typeface="DejaVu Sans"/>
              </a:rPr>
              <a:t>VISOS PAKUOTĖS</a:t>
            </a:r>
          </a:p>
        </p:txBody>
      </p:sp>
      <p:sp>
        <p:nvSpPr>
          <p:cNvPr id="5" name="Stačiakampis: suapvalinti kampai 4">
            <a:extLst>
              <a:ext uri="{FF2B5EF4-FFF2-40B4-BE49-F238E27FC236}">
                <a16:creationId xmlns:a16="http://schemas.microsoft.com/office/drawing/2014/main" id="{13875A1B-4315-4661-AD76-E52EB1ABDF37}"/>
              </a:ext>
            </a:extLst>
          </p:cNvPr>
          <p:cNvSpPr>
            <a:spLocks noGrp="1"/>
          </p:cNvSpPr>
          <p:nvPr/>
        </p:nvSpPr>
        <p:spPr>
          <a:xfrm>
            <a:off x="609600" y="2228850"/>
            <a:ext cx="76200" cy="76200"/>
          </a:xfrm>
          <a:prstGeom prst="roundRect">
            <a:avLst>
              <a:gd name="adj" fmla="val 50000"/>
            </a:avLst>
          </a:prstGeom>
          <a:solidFill>
            <a:srgbClr val="00A6A6"/>
          </a:solidFill>
          <a:ln w="0">
            <a:noFill/>
          </a:ln>
        </p:spPr>
      </p:sp>
      <p:sp>
        <p:nvSpPr>
          <p:cNvPr id="6" name="Stačiakampis 5">
            <a:extLst>
              <a:ext uri="{FF2B5EF4-FFF2-40B4-BE49-F238E27FC236}">
                <a16:creationId xmlns:a16="http://schemas.microsoft.com/office/drawing/2014/main" id="{49417D4E-E306-4D79-928B-635F627429BB}"/>
              </a:ext>
            </a:extLst>
          </p:cNvPr>
          <p:cNvSpPr>
            <a:spLocks noGrp="1"/>
          </p:cNvSpPr>
          <p:nvPr/>
        </p:nvSpPr>
        <p:spPr>
          <a:xfrm>
            <a:off x="838200" y="2143125"/>
            <a:ext cx="386715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pirminės, grupinės ir transporto</a:t>
            </a:r>
          </a:p>
        </p:txBody>
      </p:sp>
      <p:sp>
        <p:nvSpPr>
          <p:cNvPr id="7" name="Stačiakampis: suapvalinti kampai 6">
            <a:extLst>
              <a:ext uri="{FF2B5EF4-FFF2-40B4-BE49-F238E27FC236}">
                <a16:creationId xmlns:a16="http://schemas.microsoft.com/office/drawing/2014/main" id="{191C95F4-F372-4B85-B952-5E404C1B6BE9}"/>
              </a:ext>
            </a:extLst>
          </p:cNvPr>
          <p:cNvSpPr>
            <a:spLocks noGrp="1"/>
          </p:cNvSpPr>
          <p:nvPr/>
        </p:nvSpPr>
        <p:spPr>
          <a:xfrm>
            <a:off x="609600" y="2686050"/>
            <a:ext cx="76200" cy="76200"/>
          </a:xfrm>
          <a:prstGeom prst="roundRect">
            <a:avLst>
              <a:gd name="adj" fmla="val 50000"/>
            </a:avLst>
          </a:prstGeom>
          <a:solidFill>
            <a:srgbClr val="00A6A6"/>
          </a:solidFill>
          <a:ln w="0">
            <a:noFill/>
          </a:ln>
        </p:spPr>
      </p:sp>
      <p:sp>
        <p:nvSpPr>
          <p:cNvPr id="8" name="Stačiakampis 7">
            <a:extLst>
              <a:ext uri="{FF2B5EF4-FFF2-40B4-BE49-F238E27FC236}">
                <a16:creationId xmlns:a16="http://schemas.microsoft.com/office/drawing/2014/main" id="{D2B8AFBD-70FC-4857-A09B-8098A0550529}"/>
              </a:ext>
            </a:extLst>
          </p:cNvPr>
          <p:cNvSpPr>
            <a:spLocks noGrp="1"/>
          </p:cNvSpPr>
          <p:nvPr/>
        </p:nvSpPr>
        <p:spPr>
          <a:xfrm>
            <a:off x="838200" y="2600325"/>
            <a:ext cx="386715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e. prekybos ir paslaugų pakuotės</a:t>
            </a:r>
          </a:p>
        </p:txBody>
      </p:sp>
      <p:sp>
        <p:nvSpPr>
          <p:cNvPr id="9" name="Stačiakampis: suapvalinti kampai 8">
            <a:extLst>
              <a:ext uri="{FF2B5EF4-FFF2-40B4-BE49-F238E27FC236}">
                <a16:creationId xmlns:a16="http://schemas.microsoft.com/office/drawing/2014/main" id="{56F00CE1-CFD2-4F9F-A87D-F46A4F90A5DD}"/>
              </a:ext>
            </a:extLst>
          </p:cNvPr>
          <p:cNvSpPr>
            <a:spLocks noGrp="1"/>
          </p:cNvSpPr>
          <p:nvPr/>
        </p:nvSpPr>
        <p:spPr>
          <a:xfrm>
            <a:off x="609600" y="3143250"/>
            <a:ext cx="76200" cy="76200"/>
          </a:xfrm>
          <a:prstGeom prst="roundRect">
            <a:avLst>
              <a:gd name="adj" fmla="val 50000"/>
            </a:avLst>
          </a:prstGeom>
          <a:solidFill>
            <a:srgbClr val="00A6A6"/>
          </a:solidFill>
          <a:ln w="0">
            <a:noFill/>
          </a:ln>
        </p:spPr>
      </p:sp>
      <p:sp>
        <p:nvSpPr>
          <p:cNvPr id="10" name="Stačiakampis 9">
            <a:extLst>
              <a:ext uri="{FF2B5EF4-FFF2-40B4-BE49-F238E27FC236}">
                <a16:creationId xmlns:a16="http://schemas.microsoft.com/office/drawing/2014/main" id="{2883271D-13F0-4F89-9846-FF6D77C94C31}"/>
              </a:ext>
            </a:extLst>
          </p:cNvPr>
          <p:cNvSpPr>
            <a:spLocks noGrp="1"/>
          </p:cNvSpPr>
          <p:nvPr/>
        </p:nvSpPr>
        <p:spPr>
          <a:xfrm>
            <a:off x="838200" y="3057525"/>
            <a:ext cx="386715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visos medžiagos ir visa ES rinka</a:t>
            </a:r>
          </a:p>
        </p:txBody>
      </p:sp>
      <p:sp>
        <p:nvSpPr>
          <p:cNvPr id="11" name="Stačiakampis 10">
            <a:extLst>
              <a:ext uri="{FF2B5EF4-FFF2-40B4-BE49-F238E27FC236}">
                <a16:creationId xmlns:a16="http://schemas.microsoft.com/office/drawing/2014/main" id="{C594C556-3C49-4289-A4AA-6A4D942A51D6}"/>
              </a:ext>
            </a:extLst>
          </p:cNvPr>
          <p:cNvSpPr>
            <a:spLocks noGrp="1"/>
          </p:cNvSpPr>
          <p:nvPr/>
        </p:nvSpPr>
        <p:spPr>
          <a:xfrm>
            <a:off x="6096000" y="1619250"/>
            <a:ext cx="4762500" cy="381000"/>
          </a:xfrm>
          <a:prstGeom prst="rect">
            <a:avLst/>
          </a:prstGeom>
          <a:noFill/>
          <a:ln w="0">
            <a:noFill/>
          </a:ln>
        </p:spPr>
        <p:txBody>
          <a:bodyPr anchor="ctr">
            <a:normAutofit fontScale="97976" lnSpcReduction="10000"/>
          </a:bodyPr>
          <a:lstStyle/>
          <a:p>
            <a:pPr algn="l">
              <a:defRPr sz="2100" b="1">
                <a:solidFill>
                  <a:srgbClr val="102A43"/>
                </a:solidFill>
                <a:latin typeface="DejaVu Sans"/>
                <a:ea typeface="DejaVu Sans"/>
                <a:cs typeface="DejaVu Sans"/>
              </a:defRPr>
            </a:pPr>
            <a:r>
              <a:rPr sz="2100" b="1">
                <a:solidFill>
                  <a:srgbClr val="102A43"/>
                </a:solidFill>
                <a:latin typeface="DejaVu Sans"/>
                <a:ea typeface="DejaVu Sans"/>
                <a:cs typeface="DejaVu Sans"/>
              </a:rPr>
              <a:t>PAGRINDINIAI VAIDMENYS</a:t>
            </a:r>
          </a:p>
        </p:txBody>
      </p:sp>
      <p:sp>
        <p:nvSpPr>
          <p:cNvPr id="12" name="Stačiakampis: suapvalinti kampai 11">
            <a:extLst>
              <a:ext uri="{FF2B5EF4-FFF2-40B4-BE49-F238E27FC236}">
                <a16:creationId xmlns:a16="http://schemas.microsoft.com/office/drawing/2014/main" id="{81F2AFDD-B716-4DCC-A3C4-C020FCEA37C7}"/>
              </a:ext>
            </a:extLst>
          </p:cNvPr>
          <p:cNvSpPr>
            <a:spLocks noGrp="1"/>
          </p:cNvSpPr>
          <p:nvPr/>
        </p:nvSpPr>
        <p:spPr>
          <a:xfrm>
            <a:off x="6096000" y="2143125"/>
            <a:ext cx="4953000" cy="590550"/>
          </a:xfrm>
          <a:prstGeom prst="roundRect">
            <a:avLst>
              <a:gd name="adj" fmla="val 12903"/>
            </a:avLst>
          </a:prstGeom>
          <a:solidFill>
            <a:srgbClr val="FFFFFF"/>
          </a:solidFill>
          <a:ln w="9525">
            <a:solidFill>
              <a:srgbClr val="D7DEE5"/>
            </a:solidFill>
          </a:ln>
        </p:spPr>
      </p:sp>
      <p:sp>
        <p:nvSpPr>
          <p:cNvPr id="13" name="Stačiakampis 12">
            <a:extLst>
              <a:ext uri="{FF2B5EF4-FFF2-40B4-BE49-F238E27FC236}">
                <a16:creationId xmlns:a16="http://schemas.microsoft.com/office/drawing/2014/main" id="{D96545BF-18ED-406D-8EF0-9E93DD313FB3}"/>
              </a:ext>
            </a:extLst>
          </p:cNvPr>
          <p:cNvSpPr>
            <a:spLocks noGrp="1"/>
          </p:cNvSpPr>
          <p:nvPr/>
        </p:nvSpPr>
        <p:spPr>
          <a:xfrm>
            <a:off x="6286500" y="2247900"/>
            <a:ext cx="2000250" cy="381000"/>
          </a:xfrm>
          <a:prstGeom prst="rect">
            <a:avLst/>
          </a:prstGeom>
          <a:noFill/>
          <a:ln w="0">
            <a:noFill/>
          </a:ln>
        </p:spPr>
        <p:txBody>
          <a:bodyPr anchor="ctr">
            <a:normAutofit/>
          </a:bodyPr>
          <a:lstStyle/>
          <a:p>
            <a:pPr algn="l">
              <a:defRPr sz="1350" b="1">
                <a:solidFill>
                  <a:srgbClr val="1565C0"/>
                </a:solidFill>
                <a:latin typeface="DejaVu Sans"/>
                <a:ea typeface="DejaVu Sans"/>
                <a:cs typeface="DejaVu Sans"/>
              </a:defRPr>
            </a:pPr>
            <a:r>
              <a:rPr sz="1350" b="1">
                <a:solidFill>
                  <a:srgbClr val="1565C0"/>
                </a:solidFill>
                <a:latin typeface="DejaVu Sans"/>
                <a:ea typeface="DejaVu Sans"/>
                <a:cs typeface="DejaVu Sans"/>
              </a:rPr>
              <a:t>Fizinis gamintojas</a:t>
            </a:r>
          </a:p>
        </p:txBody>
      </p:sp>
      <p:sp>
        <p:nvSpPr>
          <p:cNvPr id="14" name="Stačiakampis 13">
            <a:extLst>
              <a:ext uri="{FF2B5EF4-FFF2-40B4-BE49-F238E27FC236}">
                <a16:creationId xmlns:a16="http://schemas.microsoft.com/office/drawing/2014/main" id="{49A0E6BB-07A5-4FC3-835E-7CEC15344DD8}"/>
              </a:ext>
            </a:extLst>
          </p:cNvPr>
          <p:cNvSpPr>
            <a:spLocks noGrp="1"/>
          </p:cNvSpPr>
          <p:nvPr/>
        </p:nvSpPr>
        <p:spPr>
          <a:xfrm>
            <a:off x="8334375" y="2247900"/>
            <a:ext cx="2476500" cy="38100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projektuoja arba gamina</a:t>
            </a:r>
          </a:p>
        </p:txBody>
      </p:sp>
      <p:sp>
        <p:nvSpPr>
          <p:cNvPr id="15" name="Stačiakampis: suapvalinti kampai 14">
            <a:extLst>
              <a:ext uri="{FF2B5EF4-FFF2-40B4-BE49-F238E27FC236}">
                <a16:creationId xmlns:a16="http://schemas.microsoft.com/office/drawing/2014/main" id="{4CFE0AD4-187A-4811-83C1-538F4B28ABF0}"/>
              </a:ext>
            </a:extLst>
          </p:cNvPr>
          <p:cNvSpPr>
            <a:spLocks noGrp="1"/>
          </p:cNvSpPr>
          <p:nvPr/>
        </p:nvSpPr>
        <p:spPr>
          <a:xfrm>
            <a:off x="6096000" y="2924175"/>
            <a:ext cx="4953000" cy="590550"/>
          </a:xfrm>
          <a:prstGeom prst="roundRect">
            <a:avLst>
              <a:gd name="adj" fmla="val 12903"/>
            </a:avLst>
          </a:prstGeom>
          <a:solidFill>
            <a:srgbClr val="EAF2F8"/>
          </a:solidFill>
          <a:ln w="9525">
            <a:solidFill>
              <a:srgbClr val="D7DEE5"/>
            </a:solidFill>
          </a:ln>
        </p:spPr>
      </p:sp>
      <p:sp>
        <p:nvSpPr>
          <p:cNvPr id="16" name="Stačiakampis 15">
            <a:extLst>
              <a:ext uri="{FF2B5EF4-FFF2-40B4-BE49-F238E27FC236}">
                <a16:creationId xmlns:a16="http://schemas.microsoft.com/office/drawing/2014/main" id="{780B1800-243B-4FD5-A1F3-44FAC4C8D72A}"/>
              </a:ext>
            </a:extLst>
          </p:cNvPr>
          <p:cNvSpPr>
            <a:spLocks noGrp="1"/>
          </p:cNvSpPr>
          <p:nvPr/>
        </p:nvSpPr>
        <p:spPr>
          <a:xfrm>
            <a:off x="6286500" y="3028950"/>
            <a:ext cx="2000250" cy="381000"/>
          </a:xfrm>
          <a:prstGeom prst="rect">
            <a:avLst/>
          </a:prstGeom>
          <a:noFill/>
          <a:ln w="0">
            <a:noFill/>
          </a:ln>
        </p:spPr>
        <p:txBody>
          <a:bodyPr anchor="ctr">
            <a:normAutofit/>
          </a:bodyPr>
          <a:lstStyle/>
          <a:p>
            <a:pPr algn="l">
              <a:defRPr sz="1350" b="1">
                <a:solidFill>
                  <a:srgbClr val="1565C0"/>
                </a:solidFill>
                <a:latin typeface="DejaVu Sans"/>
                <a:ea typeface="DejaVu Sans"/>
                <a:cs typeface="DejaVu Sans"/>
              </a:defRPr>
            </a:pPr>
            <a:r>
              <a:rPr sz="1350" b="1">
                <a:solidFill>
                  <a:srgbClr val="1565C0"/>
                </a:solidFill>
                <a:latin typeface="DejaVu Sans"/>
                <a:ea typeface="DejaVu Sans"/>
                <a:cs typeface="DejaVu Sans"/>
              </a:rPr>
              <a:t>Importuotojas</a:t>
            </a:r>
          </a:p>
        </p:txBody>
      </p:sp>
      <p:sp>
        <p:nvSpPr>
          <p:cNvPr id="17" name="Stačiakampis 16">
            <a:extLst>
              <a:ext uri="{FF2B5EF4-FFF2-40B4-BE49-F238E27FC236}">
                <a16:creationId xmlns:a16="http://schemas.microsoft.com/office/drawing/2014/main" id="{EF8731F4-6A35-499B-80E4-4EA5DF88FD05}"/>
              </a:ext>
            </a:extLst>
          </p:cNvPr>
          <p:cNvSpPr>
            <a:spLocks noGrp="1"/>
          </p:cNvSpPr>
          <p:nvPr/>
        </p:nvSpPr>
        <p:spPr>
          <a:xfrm>
            <a:off x="8334375" y="3028950"/>
            <a:ext cx="2476500" cy="38100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pateikia iš trečiosios šalies</a:t>
            </a:r>
          </a:p>
        </p:txBody>
      </p:sp>
      <p:sp>
        <p:nvSpPr>
          <p:cNvPr id="18" name="Stačiakampis: suapvalinti kampai 17">
            <a:extLst>
              <a:ext uri="{FF2B5EF4-FFF2-40B4-BE49-F238E27FC236}">
                <a16:creationId xmlns:a16="http://schemas.microsoft.com/office/drawing/2014/main" id="{F8EB0D95-07DD-4797-95F8-C9EB3EF11778}"/>
              </a:ext>
            </a:extLst>
          </p:cNvPr>
          <p:cNvSpPr>
            <a:spLocks noGrp="1"/>
          </p:cNvSpPr>
          <p:nvPr/>
        </p:nvSpPr>
        <p:spPr>
          <a:xfrm>
            <a:off x="6096000" y="3705225"/>
            <a:ext cx="4953000" cy="590550"/>
          </a:xfrm>
          <a:prstGeom prst="roundRect">
            <a:avLst>
              <a:gd name="adj" fmla="val 12903"/>
            </a:avLst>
          </a:prstGeom>
          <a:solidFill>
            <a:srgbClr val="FFFFFF"/>
          </a:solidFill>
          <a:ln w="9525">
            <a:solidFill>
              <a:srgbClr val="D7DEE5"/>
            </a:solidFill>
          </a:ln>
        </p:spPr>
      </p:sp>
      <p:sp>
        <p:nvSpPr>
          <p:cNvPr id="19" name="Stačiakampis 18">
            <a:extLst>
              <a:ext uri="{FF2B5EF4-FFF2-40B4-BE49-F238E27FC236}">
                <a16:creationId xmlns:a16="http://schemas.microsoft.com/office/drawing/2014/main" id="{83F97B20-CF62-471D-91E3-9F13F9A710D6}"/>
              </a:ext>
            </a:extLst>
          </p:cNvPr>
          <p:cNvSpPr>
            <a:spLocks noGrp="1"/>
          </p:cNvSpPr>
          <p:nvPr/>
        </p:nvSpPr>
        <p:spPr>
          <a:xfrm>
            <a:off x="6286500" y="3810000"/>
            <a:ext cx="2000250" cy="381000"/>
          </a:xfrm>
          <a:prstGeom prst="rect">
            <a:avLst/>
          </a:prstGeom>
          <a:noFill/>
          <a:ln w="0">
            <a:noFill/>
          </a:ln>
        </p:spPr>
        <p:txBody>
          <a:bodyPr anchor="ctr">
            <a:normAutofit/>
          </a:bodyPr>
          <a:lstStyle/>
          <a:p>
            <a:pPr algn="l">
              <a:defRPr sz="1350" b="1">
                <a:solidFill>
                  <a:srgbClr val="1565C0"/>
                </a:solidFill>
                <a:latin typeface="DejaVu Sans"/>
                <a:ea typeface="DejaVu Sans"/>
                <a:cs typeface="DejaVu Sans"/>
              </a:defRPr>
            </a:pPr>
            <a:r>
              <a:rPr sz="1350" b="1">
                <a:solidFill>
                  <a:srgbClr val="1565C0"/>
                </a:solidFill>
                <a:latin typeface="DejaVu Sans"/>
                <a:ea typeface="DejaVu Sans"/>
                <a:cs typeface="DejaVu Sans"/>
              </a:rPr>
              <a:t>Platintojas</a:t>
            </a:r>
          </a:p>
        </p:txBody>
      </p:sp>
      <p:sp>
        <p:nvSpPr>
          <p:cNvPr id="20" name="Stačiakampis 19">
            <a:extLst>
              <a:ext uri="{FF2B5EF4-FFF2-40B4-BE49-F238E27FC236}">
                <a16:creationId xmlns:a16="http://schemas.microsoft.com/office/drawing/2014/main" id="{D647AC3D-2F45-4B57-919F-E5F358E55E08}"/>
              </a:ext>
            </a:extLst>
          </p:cNvPr>
          <p:cNvSpPr>
            <a:spLocks noGrp="1"/>
          </p:cNvSpPr>
          <p:nvPr/>
        </p:nvSpPr>
        <p:spPr>
          <a:xfrm>
            <a:off x="8334375" y="3810000"/>
            <a:ext cx="2476500" cy="38100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tiekia rinkai</a:t>
            </a:r>
          </a:p>
        </p:txBody>
      </p:sp>
      <p:sp>
        <p:nvSpPr>
          <p:cNvPr id="21" name="Stačiakampis: suapvalinti kampai 20">
            <a:extLst>
              <a:ext uri="{FF2B5EF4-FFF2-40B4-BE49-F238E27FC236}">
                <a16:creationId xmlns:a16="http://schemas.microsoft.com/office/drawing/2014/main" id="{160D2DD6-1829-48D5-B0E4-F48475D97EB7}"/>
              </a:ext>
            </a:extLst>
          </p:cNvPr>
          <p:cNvSpPr>
            <a:spLocks noGrp="1"/>
          </p:cNvSpPr>
          <p:nvPr/>
        </p:nvSpPr>
        <p:spPr>
          <a:xfrm>
            <a:off x="6096000" y="4486275"/>
            <a:ext cx="4953000" cy="590550"/>
          </a:xfrm>
          <a:prstGeom prst="roundRect">
            <a:avLst>
              <a:gd name="adj" fmla="val 12903"/>
            </a:avLst>
          </a:prstGeom>
          <a:solidFill>
            <a:srgbClr val="EAF2F8"/>
          </a:solidFill>
          <a:ln w="9525">
            <a:solidFill>
              <a:srgbClr val="D7DEE5"/>
            </a:solidFill>
          </a:ln>
        </p:spPr>
      </p:sp>
      <p:sp>
        <p:nvSpPr>
          <p:cNvPr id="22" name="Stačiakampis 21">
            <a:extLst>
              <a:ext uri="{FF2B5EF4-FFF2-40B4-BE49-F238E27FC236}">
                <a16:creationId xmlns:a16="http://schemas.microsoft.com/office/drawing/2014/main" id="{43ADE5CD-C9EE-4845-ADAC-0C150DA8A624}"/>
              </a:ext>
            </a:extLst>
          </p:cNvPr>
          <p:cNvSpPr>
            <a:spLocks noGrp="1"/>
          </p:cNvSpPr>
          <p:nvPr/>
        </p:nvSpPr>
        <p:spPr>
          <a:xfrm>
            <a:off x="6286500" y="4591050"/>
            <a:ext cx="2000250" cy="381000"/>
          </a:xfrm>
          <a:prstGeom prst="rect">
            <a:avLst/>
          </a:prstGeom>
          <a:noFill/>
          <a:ln w="0">
            <a:noFill/>
          </a:ln>
        </p:spPr>
        <p:txBody>
          <a:bodyPr anchor="ctr">
            <a:normAutofit fontScale="78731" lnSpcReduction="20000"/>
          </a:bodyPr>
          <a:lstStyle/>
          <a:p>
            <a:pPr algn="l">
              <a:defRPr sz="1350" b="1">
                <a:solidFill>
                  <a:srgbClr val="1565C0"/>
                </a:solidFill>
                <a:latin typeface="DejaVu Sans"/>
                <a:ea typeface="DejaVu Sans"/>
                <a:cs typeface="DejaVu Sans"/>
              </a:defRPr>
            </a:pPr>
            <a:r>
              <a:rPr sz="1350" b="1">
                <a:solidFill>
                  <a:srgbClr val="1565C0"/>
                </a:solidFill>
                <a:latin typeface="DejaVu Sans"/>
                <a:ea typeface="DejaVu Sans"/>
                <a:cs typeface="DejaVu Sans"/>
              </a:rPr>
              <a:t>Gamintojas EPR prasme</a:t>
            </a:r>
          </a:p>
        </p:txBody>
      </p:sp>
      <p:sp>
        <p:nvSpPr>
          <p:cNvPr id="23" name="Stačiakampis 22">
            <a:extLst>
              <a:ext uri="{FF2B5EF4-FFF2-40B4-BE49-F238E27FC236}">
                <a16:creationId xmlns:a16="http://schemas.microsoft.com/office/drawing/2014/main" id="{C290ECB8-28BF-40B7-8B74-832B916D3214}"/>
              </a:ext>
            </a:extLst>
          </p:cNvPr>
          <p:cNvSpPr>
            <a:spLocks noGrp="1"/>
          </p:cNvSpPr>
          <p:nvPr/>
        </p:nvSpPr>
        <p:spPr>
          <a:xfrm>
            <a:off x="8334375" y="4591050"/>
            <a:ext cx="2476500" cy="38100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pirmą kartą tiekia valstybėje</a:t>
            </a:r>
          </a:p>
        </p:txBody>
      </p:sp>
      <p:sp>
        <p:nvSpPr>
          <p:cNvPr id="24" name="Stačiakampis 23">
            <a:extLst>
              <a:ext uri="{FF2B5EF4-FFF2-40B4-BE49-F238E27FC236}">
                <a16:creationId xmlns:a16="http://schemas.microsoft.com/office/drawing/2014/main" id="{0A825FA6-FDD5-4AE6-BF44-389CAB651714}"/>
              </a:ext>
            </a:extLst>
          </p:cNvPr>
          <p:cNvSpPr>
            <a:spLocks noGrp="1"/>
          </p:cNvSpPr>
          <p:nvPr/>
        </p:nvSpPr>
        <p:spPr>
          <a:xfrm>
            <a:off x="609600" y="5810250"/>
            <a:ext cx="10382250" cy="361950"/>
          </a:xfrm>
          <a:prstGeom prst="rect">
            <a:avLst/>
          </a:prstGeom>
          <a:noFill/>
          <a:ln w="0">
            <a:noFill/>
          </a:ln>
        </p:spPr>
        <p:txBody>
          <a:bodyPr anchor="ctr">
            <a:normAutofit/>
          </a:bodyPr>
          <a:lstStyle/>
          <a:p>
            <a:pPr algn="l">
              <a:defRPr sz="1500" b="1">
                <a:solidFill>
                  <a:srgbClr val="D1495B"/>
                </a:solidFill>
                <a:latin typeface="DejaVu Sans"/>
                <a:ea typeface="DejaVu Sans"/>
                <a:cs typeface="DejaVu Sans"/>
              </a:defRPr>
            </a:pPr>
            <a:r>
              <a:rPr sz="1500" b="1">
                <a:solidFill>
                  <a:srgbClr val="D1495B"/>
                </a:solidFill>
                <a:latin typeface="DejaVu Sans"/>
                <a:ea typeface="DejaVu Sans"/>
                <a:cs typeface="DejaVu Sans"/>
              </a:rPr>
              <a:t>Svarbu: tas pats juridinis asmuo gali turėti kelis vaidmenis</a:t>
            </a:r>
          </a:p>
        </p:txBody>
      </p:sp>
      <p:sp>
        <p:nvSpPr>
          <p:cNvPr id="25" name="Stačiakampis 24">
            <a:extLst>
              <a:ext uri="{FF2B5EF4-FFF2-40B4-BE49-F238E27FC236}">
                <a16:creationId xmlns:a16="http://schemas.microsoft.com/office/drawing/2014/main" id="{53563085-F2C6-4A73-A7C9-7FF47B3A4545}"/>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04</a:t>
            </a:r>
          </a:p>
        </p:txBody>
      </p:sp>
    </p:spTree>
    <p:extLst>
      <p:ext uri="{BB962C8B-B14F-4D97-AF65-F5344CB8AC3E}">
        <p14:creationId xmlns:p14="http://schemas.microsoft.com/office/powerpoint/2010/main" val="177601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2" name="Stačiakampis 21">
            <a:extLst>
              <a:ext uri="{FF2B5EF4-FFF2-40B4-BE49-F238E27FC236}">
                <a16:creationId xmlns:a16="http://schemas.microsoft.com/office/drawing/2014/main" id="{73B325A5-CB90-4D1B-9B20-2C9609CC46C4}"/>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224B5E54-FD1B-4F4E-BF1E-833012003E62}"/>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Atsakomybė keliauja per visą tiekimo grandinę</a:t>
            </a:r>
          </a:p>
        </p:txBody>
      </p:sp>
      <p:sp>
        <p:nvSpPr>
          <p:cNvPr id="3" name="Tiesioji jungtis 2">
            <a:extLst>
              <a:ext uri="{FF2B5EF4-FFF2-40B4-BE49-F238E27FC236}">
                <a16:creationId xmlns:a16="http://schemas.microsoft.com/office/drawing/2014/main" id="{382DCE4F-7797-4988-8DD1-FF50F9138673}"/>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86F229E3-3C30-4A13-BB71-BB831B0100DB}"/>
              </a:ext>
            </a:extLst>
          </p:cNvPr>
          <p:cNvSpPr>
            <a:spLocks noGrp="1"/>
          </p:cNvSpPr>
          <p:nvPr/>
        </p:nvSpPr>
        <p:spPr>
          <a:xfrm>
            <a:off x="762000" y="2190750"/>
            <a:ext cx="2190750" cy="1428750"/>
          </a:xfrm>
          <a:prstGeom prst="roundRect">
            <a:avLst>
              <a:gd name="adj" fmla="val 5333"/>
            </a:avLst>
          </a:prstGeom>
          <a:solidFill>
            <a:srgbClr val="FFFFFF"/>
          </a:solidFill>
          <a:ln w="9525">
            <a:solidFill>
              <a:srgbClr val="D7DEE5"/>
            </a:solidFill>
          </a:ln>
        </p:spPr>
      </p:sp>
      <p:sp>
        <p:nvSpPr>
          <p:cNvPr id="5" name="Stačiakampis 4">
            <a:extLst>
              <a:ext uri="{FF2B5EF4-FFF2-40B4-BE49-F238E27FC236}">
                <a16:creationId xmlns:a16="http://schemas.microsoft.com/office/drawing/2014/main" id="{3DE21A59-BC6E-4EE8-8AE2-D07C36C0A6EE}"/>
              </a:ext>
            </a:extLst>
          </p:cNvPr>
          <p:cNvSpPr>
            <a:spLocks noGrp="1"/>
          </p:cNvSpPr>
          <p:nvPr/>
        </p:nvSpPr>
        <p:spPr>
          <a:xfrm>
            <a:off x="933450" y="2400300"/>
            <a:ext cx="1847850" cy="323850"/>
          </a:xfrm>
          <a:prstGeom prst="rect">
            <a:avLst/>
          </a:prstGeom>
          <a:noFill/>
          <a:ln w="0">
            <a:noFill/>
          </a:ln>
        </p:spPr>
        <p:txBody>
          <a:bodyPr anchor="ctr">
            <a:normAutofit/>
          </a:bodyPr>
          <a:lstStyle/>
          <a:p>
            <a:pPr algn="ctr">
              <a:defRPr sz="1500" b="1">
                <a:solidFill>
                  <a:srgbClr val="102A43"/>
                </a:solidFill>
                <a:latin typeface="DejaVu Sans"/>
                <a:ea typeface="DejaVu Sans"/>
                <a:cs typeface="DejaVu Sans"/>
              </a:defRPr>
            </a:pPr>
            <a:r>
              <a:rPr sz="1500" b="1">
                <a:solidFill>
                  <a:srgbClr val="102A43"/>
                </a:solidFill>
                <a:latin typeface="DejaVu Sans"/>
                <a:ea typeface="DejaVu Sans"/>
                <a:cs typeface="DejaVu Sans"/>
              </a:rPr>
              <a:t>Tiekėjas</a:t>
            </a:r>
          </a:p>
        </p:txBody>
      </p:sp>
      <p:sp>
        <p:nvSpPr>
          <p:cNvPr id="6" name="Stačiakampis 5">
            <a:extLst>
              <a:ext uri="{FF2B5EF4-FFF2-40B4-BE49-F238E27FC236}">
                <a16:creationId xmlns:a16="http://schemas.microsoft.com/office/drawing/2014/main" id="{2FAE928B-1A8D-422C-9C61-925E011BB6F5}"/>
              </a:ext>
            </a:extLst>
          </p:cNvPr>
          <p:cNvSpPr>
            <a:spLocks noGrp="1"/>
          </p:cNvSpPr>
          <p:nvPr/>
        </p:nvSpPr>
        <p:spPr>
          <a:xfrm>
            <a:off x="933450" y="2905125"/>
            <a:ext cx="1847850" cy="457200"/>
          </a:xfrm>
          <a:prstGeom prst="rect">
            <a:avLst/>
          </a:prstGeom>
          <a:noFill/>
          <a:ln w="0">
            <a:noFill/>
          </a:ln>
        </p:spPr>
        <p:txBody>
          <a:bodyPr anchor="ctr">
            <a:normAutofit/>
          </a:bodyPr>
          <a:lstStyle/>
          <a:p>
            <a:pPr algn="ctr">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duomenys ir medžiagos</a:t>
            </a:r>
          </a:p>
        </p:txBody>
      </p:sp>
      <p:sp>
        <p:nvSpPr>
          <p:cNvPr id="7" name="Tiesioji jungtis 6">
            <a:extLst>
              <a:ext uri="{FF2B5EF4-FFF2-40B4-BE49-F238E27FC236}">
                <a16:creationId xmlns:a16="http://schemas.microsoft.com/office/drawing/2014/main" id="{905AB1F3-F8CB-4BD4-916F-7B5B4EE66D8B}"/>
              </a:ext>
            </a:extLst>
          </p:cNvPr>
          <p:cNvSpPr>
            <a:spLocks noGrp="1"/>
          </p:cNvSpPr>
          <p:nvPr/>
        </p:nvSpPr>
        <p:spPr>
          <a:xfrm>
            <a:off x="2952750" y="2905125"/>
            <a:ext cx="523875" cy="0"/>
          </a:xfrm>
          <a:prstGeom prst="line">
            <a:avLst/>
          </a:prstGeom>
          <a:noFill/>
          <a:ln w="38100">
            <a:solidFill>
              <a:srgbClr val="00A6A6"/>
            </a:solidFill>
          </a:ln>
        </p:spPr>
      </p:sp>
      <p:sp>
        <p:nvSpPr>
          <p:cNvPr id="8" name="Stačiakampis: suapvalinti kampai 7">
            <a:extLst>
              <a:ext uri="{FF2B5EF4-FFF2-40B4-BE49-F238E27FC236}">
                <a16:creationId xmlns:a16="http://schemas.microsoft.com/office/drawing/2014/main" id="{6CBD01CC-9B1F-480F-B9A5-42655D11D84E}"/>
              </a:ext>
            </a:extLst>
          </p:cNvPr>
          <p:cNvSpPr>
            <a:spLocks noGrp="1"/>
          </p:cNvSpPr>
          <p:nvPr/>
        </p:nvSpPr>
        <p:spPr>
          <a:xfrm>
            <a:off x="3476625" y="2190750"/>
            <a:ext cx="2190750" cy="1428750"/>
          </a:xfrm>
          <a:prstGeom prst="roundRect">
            <a:avLst>
              <a:gd name="adj" fmla="val 5333"/>
            </a:avLst>
          </a:prstGeom>
          <a:solidFill>
            <a:srgbClr val="E8F5F2"/>
          </a:solidFill>
          <a:ln w="9525">
            <a:solidFill>
              <a:srgbClr val="D7DEE5"/>
            </a:solidFill>
          </a:ln>
        </p:spPr>
      </p:sp>
      <p:sp>
        <p:nvSpPr>
          <p:cNvPr id="9" name="Stačiakampis 8">
            <a:extLst>
              <a:ext uri="{FF2B5EF4-FFF2-40B4-BE49-F238E27FC236}">
                <a16:creationId xmlns:a16="http://schemas.microsoft.com/office/drawing/2014/main" id="{447700FE-4B20-4E40-8790-13312CA91E0A}"/>
              </a:ext>
            </a:extLst>
          </p:cNvPr>
          <p:cNvSpPr>
            <a:spLocks noGrp="1"/>
          </p:cNvSpPr>
          <p:nvPr/>
        </p:nvSpPr>
        <p:spPr>
          <a:xfrm>
            <a:off x="3648075" y="2400300"/>
            <a:ext cx="1847850" cy="323850"/>
          </a:xfrm>
          <a:prstGeom prst="rect">
            <a:avLst/>
          </a:prstGeom>
          <a:noFill/>
          <a:ln w="0">
            <a:noFill/>
          </a:ln>
        </p:spPr>
        <p:txBody>
          <a:bodyPr anchor="ctr">
            <a:normAutofit fontScale="78357" lnSpcReduction="10000"/>
          </a:bodyPr>
          <a:lstStyle/>
          <a:p>
            <a:pPr algn="ctr">
              <a:defRPr sz="1500" b="1">
                <a:solidFill>
                  <a:srgbClr val="2E7D32"/>
                </a:solidFill>
                <a:latin typeface="DejaVu Sans"/>
                <a:ea typeface="DejaVu Sans"/>
                <a:cs typeface="DejaVu Sans"/>
              </a:defRPr>
            </a:pPr>
            <a:r>
              <a:rPr sz="1500" b="1">
                <a:solidFill>
                  <a:srgbClr val="2E7D32"/>
                </a:solidFill>
                <a:latin typeface="DejaVu Sans"/>
                <a:ea typeface="DejaVu Sans"/>
                <a:cs typeface="DejaVu Sans"/>
              </a:rPr>
              <a:t>Fizinis gamintojas</a:t>
            </a:r>
          </a:p>
        </p:txBody>
      </p:sp>
      <p:sp>
        <p:nvSpPr>
          <p:cNvPr id="10" name="Stačiakampis 9">
            <a:extLst>
              <a:ext uri="{FF2B5EF4-FFF2-40B4-BE49-F238E27FC236}">
                <a16:creationId xmlns:a16="http://schemas.microsoft.com/office/drawing/2014/main" id="{9A70B3C7-F9FB-48D0-9EB7-DA4B98FB29AE}"/>
              </a:ext>
            </a:extLst>
          </p:cNvPr>
          <p:cNvSpPr>
            <a:spLocks noGrp="1"/>
          </p:cNvSpPr>
          <p:nvPr/>
        </p:nvSpPr>
        <p:spPr>
          <a:xfrm>
            <a:off x="3648075" y="2905125"/>
            <a:ext cx="1847850" cy="457200"/>
          </a:xfrm>
          <a:prstGeom prst="rect">
            <a:avLst/>
          </a:prstGeom>
          <a:noFill/>
          <a:ln w="0">
            <a:noFill/>
          </a:ln>
        </p:spPr>
        <p:txBody>
          <a:bodyPr anchor="ctr">
            <a:normAutofit/>
          </a:bodyPr>
          <a:lstStyle/>
          <a:p>
            <a:pPr algn="ctr">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projektas ir atitiktis</a:t>
            </a:r>
          </a:p>
        </p:txBody>
      </p:sp>
      <p:sp>
        <p:nvSpPr>
          <p:cNvPr id="11" name="Tiesioji jungtis 10">
            <a:extLst>
              <a:ext uri="{FF2B5EF4-FFF2-40B4-BE49-F238E27FC236}">
                <a16:creationId xmlns:a16="http://schemas.microsoft.com/office/drawing/2014/main" id="{A153EBB3-67D4-4919-B2C0-C2EF49D6792F}"/>
              </a:ext>
            </a:extLst>
          </p:cNvPr>
          <p:cNvSpPr>
            <a:spLocks noGrp="1"/>
          </p:cNvSpPr>
          <p:nvPr/>
        </p:nvSpPr>
        <p:spPr>
          <a:xfrm>
            <a:off x="5667375" y="2905125"/>
            <a:ext cx="523875" cy="0"/>
          </a:xfrm>
          <a:prstGeom prst="line">
            <a:avLst/>
          </a:prstGeom>
          <a:noFill/>
          <a:ln w="38100">
            <a:solidFill>
              <a:srgbClr val="00A6A6"/>
            </a:solidFill>
          </a:ln>
        </p:spPr>
      </p:sp>
      <p:sp>
        <p:nvSpPr>
          <p:cNvPr id="12" name="Stačiakampis: suapvalinti kampai 11">
            <a:extLst>
              <a:ext uri="{FF2B5EF4-FFF2-40B4-BE49-F238E27FC236}">
                <a16:creationId xmlns:a16="http://schemas.microsoft.com/office/drawing/2014/main" id="{CE06C170-0C33-4178-B930-DC672CC33FA5}"/>
              </a:ext>
            </a:extLst>
          </p:cNvPr>
          <p:cNvSpPr>
            <a:spLocks noGrp="1"/>
          </p:cNvSpPr>
          <p:nvPr/>
        </p:nvSpPr>
        <p:spPr>
          <a:xfrm>
            <a:off x="6191250" y="2190750"/>
            <a:ext cx="2190750" cy="1428750"/>
          </a:xfrm>
          <a:prstGeom prst="roundRect">
            <a:avLst>
              <a:gd name="adj" fmla="val 5333"/>
            </a:avLst>
          </a:prstGeom>
          <a:solidFill>
            <a:srgbClr val="FFFFFF"/>
          </a:solidFill>
          <a:ln w="9525">
            <a:solidFill>
              <a:srgbClr val="D7DEE5"/>
            </a:solidFill>
          </a:ln>
        </p:spPr>
      </p:sp>
      <p:sp>
        <p:nvSpPr>
          <p:cNvPr id="13" name="Stačiakampis 12">
            <a:extLst>
              <a:ext uri="{FF2B5EF4-FFF2-40B4-BE49-F238E27FC236}">
                <a16:creationId xmlns:a16="http://schemas.microsoft.com/office/drawing/2014/main" id="{867A38BF-8B7E-4DDF-94B8-BCB3226DDB10}"/>
              </a:ext>
            </a:extLst>
          </p:cNvPr>
          <p:cNvSpPr>
            <a:spLocks noGrp="1"/>
          </p:cNvSpPr>
          <p:nvPr/>
        </p:nvSpPr>
        <p:spPr>
          <a:xfrm>
            <a:off x="6362700" y="2400300"/>
            <a:ext cx="1847850" cy="323850"/>
          </a:xfrm>
          <a:prstGeom prst="rect">
            <a:avLst/>
          </a:prstGeom>
          <a:noFill/>
          <a:ln w="0">
            <a:noFill/>
          </a:ln>
        </p:spPr>
        <p:txBody>
          <a:bodyPr anchor="ctr">
            <a:normAutofit/>
          </a:bodyPr>
          <a:lstStyle/>
          <a:p>
            <a:pPr algn="ctr">
              <a:defRPr sz="1500" b="1">
                <a:solidFill>
                  <a:srgbClr val="102A43"/>
                </a:solidFill>
                <a:latin typeface="DejaVu Sans"/>
                <a:ea typeface="DejaVu Sans"/>
                <a:cs typeface="DejaVu Sans"/>
              </a:defRPr>
            </a:pPr>
            <a:r>
              <a:rPr sz="1500" b="1">
                <a:solidFill>
                  <a:srgbClr val="102A43"/>
                </a:solidFill>
                <a:latin typeface="DejaVu Sans"/>
                <a:ea typeface="DejaVu Sans"/>
                <a:cs typeface="DejaVu Sans"/>
              </a:rPr>
              <a:t>Importuotojas</a:t>
            </a:r>
          </a:p>
        </p:txBody>
      </p:sp>
      <p:sp>
        <p:nvSpPr>
          <p:cNvPr id="14" name="Stačiakampis 13">
            <a:extLst>
              <a:ext uri="{FF2B5EF4-FFF2-40B4-BE49-F238E27FC236}">
                <a16:creationId xmlns:a16="http://schemas.microsoft.com/office/drawing/2014/main" id="{966AA8E7-38C3-40BD-A1DB-C00729D241F5}"/>
              </a:ext>
            </a:extLst>
          </p:cNvPr>
          <p:cNvSpPr>
            <a:spLocks noGrp="1"/>
          </p:cNvSpPr>
          <p:nvPr/>
        </p:nvSpPr>
        <p:spPr>
          <a:xfrm>
            <a:off x="6362700" y="2905125"/>
            <a:ext cx="1847850" cy="457200"/>
          </a:xfrm>
          <a:prstGeom prst="rect">
            <a:avLst/>
          </a:prstGeom>
          <a:noFill/>
          <a:ln w="0">
            <a:noFill/>
          </a:ln>
        </p:spPr>
        <p:txBody>
          <a:bodyPr anchor="ctr">
            <a:normAutofit/>
          </a:bodyPr>
          <a:lstStyle/>
          <a:p>
            <a:pPr algn="ctr">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patikra ir rekvizitai</a:t>
            </a:r>
          </a:p>
        </p:txBody>
      </p:sp>
      <p:sp>
        <p:nvSpPr>
          <p:cNvPr id="15" name="Tiesioji jungtis 14">
            <a:extLst>
              <a:ext uri="{FF2B5EF4-FFF2-40B4-BE49-F238E27FC236}">
                <a16:creationId xmlns:a16="http://schemas.microsoft.com/office/drawing/2014/main" id="{775FA66D-0D34-421F-BA34-B7885EB9AAE7}"/>
              </a:ext>
            </a:extLst>
          </p:cNvPr>
          <p:cNvSpPr>
            <a:spLocks noGrp="1"/>
          </p:cNvSpPr>
          <p:nvPr/>
        </p:nvSpPr>
        <p:spPr>
          <a:xfrm>
            <a:off x="8382000" y="2905125"/>
            <a:ext cx="523875" cy="0"/>
          </a:xfrm>
          <a:prstGeom prst="line">
            <a:avLst/>
          </a:prstGeom>
          <a:noFill/>
          <a:ln w="38100">
            <a:solidFill>
              <a:srgbClr val="00A6A6"/>
            </a:solidFill>
          </a:ln>
        </p:spPr>
      </p:sp>
      <p:sp>
        <p:nvSpPr>
          <p:cNvPr id="16" name="Stačiakampis: suapvalinti kampai 15">
            <a:extLst>
              <a:ext uri="{FF2B5EF4-FFF2-40B4-BE49-F238E27FC236}">
                <a16:creationId xmlns:a16="http://schemas.microsoft.com/office/drawing/2014/main" id="{7626E117-83C5-4C70-A60D-4FAA414A7269}"/>
              </a:ext>
            </a:extLst>
          </p:cNvPr>
          <p:cNvSpPr>
            <a:spLocks noGrp="1"/>
          </p:cNvSpPr>
          <p:nvPr/>
        </p:nvSpPr>
        <p:spPr>
          <a:xfrm>
            <a:off x="8905875" y="2190750"/>
            <a:ext cx="2190750" cy="1428750"/>
          </a:xfrm>
          <a:prstGeom prst="roundRect">
            <a:avLst>
              <a:gd name="adj" fmla="val 5333"/>
            </a:avLst>
          </a:prstGeom>
          <a:solidFill>
            <a:srgbClr val="FFFFFF"/>
          </a:solidFill>
          <a:ln w="9525">
            <a:solidFill>
              <a:srgbClr val="D7DEE5"/>
            </a:solidFill>
          </a:ln>
        </p:spPr>
      </p:sp>
      <p:sp>
        <p:nvSpPr>
          <p:cNvPr id="17" name="Stačiakampis 16">
            <a:extLst>
              <a:ext uri="{FF2B5EF4-FFF2-40B4-BE49-F238E27FC236}">
                <a16:creationId xmlns:a16="http://schemas.microsoft.com/office/drawing/2014/main" id="{1816D07C-647D-4A0F-A703-42A2C28D1EB5}"/>
              </a:ext>
            </a:extLst>
          </p:cNvPr>
          <p:cNvSpPr>
            <a:spLocks noGrp="1"/>
          </p:cNvSpPr>
          <p:nvPr/>
        </p:nvSpPr>
        <p:spPr>
          <a:xfrm>
            <a:off x="9077325" y="2400300"/>
            <a:ext cx="1847850" cy="323850"/>
          </a:xfrm>
          <a:prstGeom prst="rect">
            <a:avLst/>
          </a:prstGeom>
          <a:noFill/>
          <a:ln w="0">
            <a:noFill/>
          </a:ln>
        </p:spPr>
        <p:txBody>
          <a:bodyPr anchor="ctr">
            <a:normAutofit/>
          </a:bodyPr>
          <a:lstStyle/>
          <a:p>
            <a:pPr algn="ctr">
              <a:defRPr sz="1500" b="1">
                <a:solidFill>
                  <a:srgbClr val="102A43"/>
                </a:solidFill>
                <a:latin typeface="DejaVu Sans"/>
                <a:ea typeface="DejaVu Sans"/>
                <a:cs typeface="DejaVu Sans"/>
              </a:defRPr>
            </a:pPr>
            <a:r>
              <a:rPr sz="1500" b="1">
                <a:solidFill>
                  <a:srgbClr val="102A43"/>
                </a:solidFill>
                <a:latin typeface="DejaVu Sans"/>
                <a:ea typeface="DejaVu Sans"/>
                <a:cs typeface="DejaVu Sans"/>
              </a:rPr>
              <a:t>Platintojas</a:t>
            </a:r>
          </a:p>
        </p:txBody>
      </p:sp>
      <p:sp>
        <p:nvSpPr>
          <p:cNvPr id="18" name="Stačiakampis 17">
            <a:extLst>
              <a:ext uri="{FF2B5EF4-FFF2-40B4-BE49-F238E27FC236}">
                <a16:creationId xmlns:a16="http://schemas.microsoft.com/office/drawing/2014/main" id="{827CA369-90A0-4710-BB69-D3D0C9702572}"/>
              </a:ext>
            </a:extLst>
          </p:cNvPr>
          <p:cNvSpPr>
            <a:spLocks noGrp="1"/>
          </p:cNvSpPr>
          <p:nvPr/>
        </p:nvSpPr>
        <p:spPr>
          <a:xfrm>
            <a:off x="9077325" y="2905125"/>
            <a:ext cx="1847850" cy="457200"/>
          </a:xfrm>
          <a:prstGeom prst="rect">
            <a:avLst/>
          </a:prstGeom>
          <a:noFill/>
          <a:ln w="0">
            <a:noFill/>
          </a:ln>
        </p:spPr>
        <p:txBody>
          <a:bodyPr anchor="ctr">
            <a:normAutofit/>
          </a:bodyPr>
          <a:lstStyle/>
          <a:p>
            <a:pPr algn="ctr">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rūpestingumo patikra</a:t>
            </a:r>
          </a:p>
        </p:txBody>
      </p:sp>
      <p:sp>
        <p:nvSpPr>
          <p:cNvPr id="19" name="Stačiakampis: suapvalinti kampai 18">
            <a:extLst>
              <a:ext uri="{FF2B5EF4-FFF2-40B4-BE49-F238E27FC236}">
                <a16:creationId xmlns:a16="http://schemas.microsoft.com/office/drawing/2014/main" id="{673703AF-14D1-440B-AA56-4B51E7B71BCD}"/>
              </a:ext>
            </a:extLst>
          </p:cNvPr>
          <p:cNvSpPr>
            <a:spLocks noGrp="1"/>
          </p:cNvSpPr>
          <p:nvPr/>
        </p:nvSpPr>
        <p:spPr>
          <a:xfrm>
            <a:off x="1524000" y="4429125"/>
            <a:ext cx="9144000" cy="990600"/>
          </a:xfrm>
          <a:prstGeom prst="roundRect">
            <a:avLst>
              <a:gd name="adj" fmla="val 7692"/>
            </a:avLst>
          </a:prstGeom>
          <a:solidFill>
            <a:srgbClr val="FFF3DF"/>
          </a:solidFill>
          <a:ln w="9525">
            <a:solidFill>
              <a:srgbClr val="F2D39A"/>
            </a:solidFill>
          </a:ln>
        </p:spPr>
      </p:sp>
      <p:sp>
        <p:nvSpPr>
          <p:cNvPr id="20" name="Stačiakampis 19">
            <a:extLst>
              <a:ext uri="{FF2B5EF4-FFF2-40B4-BE49-F238E27FC236}">
                <a16:creationId xmlns:a16="http://schemas.microsoft.com/office/drawing/2014/main" id="{21A9B74A-760E-40D9-A526-DA3971CC1568}"/>
              </a:ext>
            </a:extLst>
          </p:cNvPr>
          <p:cNvSpPr>
            <a:spLocks noGrp="1"/>
          </p:cNvSpPr>
          <p:nvPr/>
        </p:nvSpPr>
        <p:spPr>
          <a:xfrm>
            <a:off x="1857375" y="4610100"/>
            <a:ext cx="8477250" cy="628650"/>
          </a:xfrm>
          <a:prstGeom prst="rect">
            <a:avLst/>
          </a:prstGeom>
          <a:noFill/>
          <a:ln w="0">
            <a:noFill/>
          </a:ln>
        </p:spPr>
        <p:txBody>
          <a:bodyPr anchor="ctr">
            <a:normAutofit/>
          </a:bodyPr>
          <a:lstStyle/>
          <a:p>
            <a:pPr algn="ctr">
              <a:defRPr sz="1500" b="1">
                <a:solidFill>
                  <a:srgbClr val="16202A"/>
                </a:solidFill>
                <a:latin typeface="DejaVu Sans"/>
                <a:ea typeface="DejaVu Sans"/>
                <a:cs typeface="DejaVu Sans"/>
              </a:defRPr>
            </a:pPr>
            <a:r>
              <a:rPr sz="1500" b="1">
                <a:solidFill>
                  <a:srgbClr val="16202A"/>
                </a:solidFill>
                <a:latin typeface="DejaVu Sans"/>
                <a:ea typeface="DejaVu Sans"/>
                <a:cs typeface="DejaVu Sans"/>
              </a:rPr>
              <a:t>Privatus prekės ženklas ar esminis pakuotės pakeitimas gali perkelti fizinio gamintojo pareigas importuotojui arba platintojui</a:t>
            </a:r>
          </a:p>
        </p:txBody>
      </p:sp>
      <p:sp>
        <p:nvSpPr>
          <p:cNvPr id="21" name="Stačiakampis 20">
            <a:extLst>
              <a:ext uri="{FF2B5EF4-FFF2-40B4-BE49-F238E27FC236}">
                <a16:creationId xmlns:a16="http://schemas.microsoft.com/office/drawing/2014/main" id="{452CCE27-9FF3-4764-B093-45056AA83557}"/>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05</a:t>
            </a:r>
          </a:p>
        </p:txBody>
      </p:sp>
    </p:spTree>
    <p:extLst>
      <p:ext uri="{BB962C8B-B14F-4D97-AF65-F5344CB8AC3E}">
        <p14:creationId xmlns:p14="http://schemas.microsoft.com/office/powerpoint/2010/main" val="498617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33" name="Stačiakampis 32">
            <a:extLst>
              <a:ext uri="{FF2B5EF4-FFF2-40B4-BE49-F238E27FC236}">
                <a16:creationId xmlns:a16="http://schemas.microsoft.com/office/drawing/2014/main" id="{A2654B1B-B296-4B93-9AFC-BD2726CCE4CC}"/>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BE2226AA-2AAF-4386-BC42-188CF04EFEF1}"/>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Nuo 2026 m. pagrindas yra valdoma atitikties byla</a:t>
            </a:r>
          </a:p>
        </p:txBody>
      </p:sp>
      <p:sp>
        <p:nvSpPr>
          <p:cNvPr id="3" name="Tiesioji jungtis 2">
            <a:extLst>
              <a:ext uri="{FF2B5EF4-FFF2-40B4-BE49-F238E27FC236}">
                <a16:creationId xmlns:a16="http://schemas.microsoft.com/office/drawing/2014/main" id="{E9277025-AF71-41D2-A5A9-FB48D6FF4B4A}"/>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FE1975D5-56B7-4E1B-8CDF-EE3DDC08692B}"/>
              </a:ext>
            </a:extLst>
          </p:cNvPr>
          <p:cNvSpPr>
            <a:spLocks noGrp="1"/>
          </p:cNvSpPr>
          <p:nvPr/>
        </p:nvSpPr>
        <p:spPr>
          <a:xfrm>
            <a:off x="571500" y="2000250"/>
            <a:ext cx="1619250" cy="1428750"/>
          </a:xfrm>
          <a:prstGeom prst="roundRect">
            <a:avLst>
              <a:gd name="adj" fmla="val 5333"/>
            </a:avLst>
          </a:prstGeom>
          <a:solidFill>
            <a:srgbClr val="EAF2F8"/>
          </a:solidFill>
          <a:ln w="9525">
            <a:solidFill>
              <a:srgbClr val="D7DEE5"/>
            </a:solidFill>
          </a:ln>
        </p:spPr>
      </p:sp>
      <p:sp>
        <p:nvSpPr>
          <p:cNvPr id="5" name="Stačiakampis 4">
            <a:extLst>
              <a:ext uri="{FF2B5EF4-FFF2-40B4-BE49-F238E27FC236}">
                <a16:creationId xmlns:a16="http://schemas.microsoft.com/office/drawing/2014/main" id="{2D96345A-6C83-4772-9434-C802F86D40BE}"/>
              </a:ext>
            </a:extLst>
          </p:cNvPr>
          <p:cNvSpPr>
            <a:spLocks noGrp="1"/>
          </p:cNvSpPr>
          <p:nvPr/>
        </p:nvSpPr>
        <p:spPr>
          <a:xfrm>
            <a:off x="742950" y="2152650"/>
            <a:ext cx="476250" cy="266700"/>
          </a:xfrm>
          <a:prstGeom prst="rect">
            <a:avLst/>
          </a:prstGeom>
          <a:noFill/>
          <a:ln w="0">
            <a:noFill/>
          </a:ln>
        </p:spPr>
        <p:txBody>
          <a:bodyPr anchor="ctr">
            <a:normAutofit/>
          </a:bodyPr>
          <a:lstStyle/>
          <a:p>
            <a:pPr algn="l">
              <a:defRPr sz="1125" b="1">
                <a:solidFill>
                  <a:srgbClr val="00A6A6"/>
                </a:solidFill>
                <a:latin typeface="DejaVu Sans"/>
                <a:ea typeface="DejaVu Sans"/>
                <a:cs typeface="DejaVu Sans"/>
              </a:defRPr>
            </a:pPr>
            <a:r>
              <a:rPr sz="1125" b="1">
                <a:solidFill>
                  <a:srgbClr val="00A6A6"/>
                </a:solidFill>
                <a:latin typeface="DejaVu Sans"/>
                <a:ea typeface="DejaVu Sans"/>
                <a:cs typeface="DejaVu Sans"/>
              </a:rPr>
              <a:t>01</a:t>
            </a:r>
          </a:p>
        </p:txBody>
      </p:sp>
      <p:sp>
        <p:nvSpPr>
          <p:cNvPr id="6" name="Stačiakampis 5">
            <a:extLst>
              <a:ext uri="{FF2B5EF4-FFF2-40B4-BE49-F238E27FC236}">
                <a16:creationId xmlns:a16="http://schemas.microsoft.com/office/drawing/2014/main" id="{8F08D6FA-3A75-4F2D-BAF0-6A3857924CD0}"/>
              </a:ext>
            </a:extLst>
          </p:cNvPr>
          <p:cNvSpPr>
            <a:spLocks noGrp="1"/>
          </p:cNvSpPr>
          <p:nvPr/>
        </p:nvSpPr>
        <p:spPr>
          <a:xfrm>
            <a:off x="742950" y="2609850"/>
            <a:ext cx="1276350" cy="495300"/>
          </a:xfrm>
          <a:prstGeom prst="rect">
            <a:avLst/>
          </a:prstGeom>
          <a:noFill/>
          <a:ln w="0">
            <a:noFill/>
          </a:ln>
        </p:spPr>
        <p:txBody>
          <a:bodyPr anchor="ctr">
            <a:normAutofit fontScale="98148"/>
          </a:bodyPr>
          <a:lstStyle/>
          <a:p>
            <a:pPr algn="ctr">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Taikymo analizė</a:t>
            </a:r>
          </a:p>
        </p:txBody>
      </p:sp>
      <p:sp>
        <p:nvSpPr>
          <p:cNvPr id="7" name="Stačiakampis: suapvalinti kampai 6">
            <a:extLst>
              <a:ext uri="{FF2B5EF4-FFF2-40B4-BE49-F238E27FC236}">
                <a16:creationId xmlns:a16="http://schemas.microsoft.com/office/drawing/2014/main" id="{601B5F5C-443B-4566-AB33-11A1D3DD0C79}"/>
              </a:ext>
            </a:extLst>
          </p:cNvPr>
          <p:cNvSpPr>
            <a:spLocks noGrp="1"/>
          </p:cNvSpPr>
          <p:nvPr/>
        </p:nvSpPr>
        <p:spPr>
          <a:xfrm>
            <a:off x="2476500" y="2000250"/>
            <a:ext cx="1619250" cy="1428750"/>
          </a:xfrm>
          <a:prstGeom prst="roundRect">
            <a:avLst>
              <a:gd name="adj" fmla="val 5333"/>
            </a:avLst>
          </a:prstGeom>
          <a:solidFill>
            <a:srgbClr val="EAF2F8"/>
          </a:solidFill>
          <a:ln w="9525">
            <a:solidFill>
              <a:srgbClr val="D7DEE5"/>
            </a:solidFill>
          </a:ln>
        </p:spPr>
      </p:sp>
      <p:sp>
        <p:nvSpPr>
          <p:cNvPr id="8" name="Stačiakampis 7">
            <a:extLst>
              <a:ext uri="{FF2B5EF4-FFF2-40B4-BE49-F238E27FC236}">
                <a16:creationId xmlns:a16="http://schemas.microsoft.com/office/drawing/2014/main" id="{D7FAEC4A-EDB0-4EAA-B045-1781E32C3A6C}"/>
              </a:ext>
            </a:extLst>
          </p:cNvPr>
          <p:cNvSpPr>
            <a:spLocks noGrp="1"/>
          </p:cNvSpPr>
          <p:nvPr/>
        </p:nvSpPr>
        <p:spPr>
          <a:xfrm>
            <a:off x="2647950" y="2152650"/>
            <a:ext cx="476250" cy="266700"/>
          </a:xfrm>
          <a:prstGeom prst="rect">
            <a:avLst/>
          </a:prstGeom>
          <a:noFill/>
          <a:ln w="0">
            <a:noFill/>
          </a:ln>
        </p:spPr>
        <p:txBody>
          <a:bodyPr anchor="ctr">
            <a:normAutofit/>
          </a:bodyPr>
          <a:lstStyle/>
          <a:p>
            <a:pPr algn="l">
              <a:defRPr sz="1125" b="1">
                <a:solidFill>
                  <a:srgbClr val="00A6A6"/>
                </a:solidFill>
                <a:latin typeface="DejaVu Sans"/>
                <a:ea typeface="DejaVu Sans"/>
                <a:cs typeface="DejaVu Sans"/>
              </a:defRPr>
            </a:pPr>
            <a:r>
              <a:rPr sz="1125" b="1">
                <a:solidFill>
                  <a:srgbClr val="00A6A6"/>
                </a:solidFill>
                <a:latin typeface="DejaVu Sans"/>
                <a:ea typeface="DejaVu Sans"/>
                <a:cs typeface="DejaVu Sans"/>
              </a:rPr>
              <a:t>02</a:t>
            </a:r>
          </a:p>
        </p:txBody>
      </p:sp>
      <p:sp>
        <p:nvSpPr>
          <p:cNvPr id="9" name="Stačiakampis 8">
            <a:extLst>
              <a:ext uri="{FF2B5EF4-FFF2-40B4-BE49-F238E27FC236}">
                <a16:creationId xmlns:a16="http://schemas.microsoft.com/office/drawing/2014/main" id="{C3F363F7-7CD8-44CA-819B-E4D0EEEC210D}"/>
              </a:ext>
            </a:extLst>
          </p:cNvPr>
          <p:cNvSpPr>
            <a:spLocks noGrp="1"/>
          </p:cNvSpPr>
          <p:nvPr/>
        </p:nvSpPr>
        <p:spPr>
          <a:xfrm>
            <a:off x="2647950" y="2609850"/>
            <a:ext cx="1276350" cy="495300"/>
          </a:xfrm>
          <a:prstGeom prst="rect">
            <a:avLst/>
          </a:prstGeom>
          <a:noFill/>
          <a:ln w="0">
            <a:noFill/>
          </a:ln>
        </p:spPr>
        <p:txBody>
          <a:bodyPr anchor="ctr">
            <a:normAutofit fontScale="91319"/>
          </a:bodyPr>
          <a:lstStyle/>
          <a:p>
            <a:pPr algn="ctr">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Pakuotės specifikacija</a:t>
            </a:r>
          </a:p>
        </p:txBody>
      </p:sp>
      <p:sp>
        <p:nvSpPr>
          <p:cNvPr id="10" name="Stačiakampis: suapvalinti kampai 9">
            <a:extLst>
              <a:ext uri="{FF2B5EF4-FFF2-40B4-BE49-F238E27FC236}">
                <a16:creationId xmlns:a16="http://schemas.microsoft.com/office/drawing/2014/main" id="{7942CD10-705E-4636-8E5D-F46805CA33A1}"/>
              </a:ext>
            </a:extLst>
          </p:cNvPr>
          <p:cNvSpPr>
            <a:spLocks noGrp="1"/>
          </p:cNvSpPr>
          <p:nvPr/>
        </p:nvSpPr>
        <p:spPr>
          <a:xfrm>
            <a:off x="4381500" y="2000250"/>
            <a:ext cx="1619250" cy="1428750"/>
          </a:xfrm>
          <a:prstGeom prst="roundRect">
            <a:avLst>
              <a:gd name="adj" fmla="val 5333"/>
            </a:avLst>
          </a:prstGeom>
          <a:solidFill>
            <a:srgbClr val="EAF2F8"/>
          </a:solidFill>
          <a:ln w="9525">
            <a:solidFill>
              <a:srgbClr val="D7DEE5"/>
            </a:solidFill>
          </a:ln>
        </p:spPr>
      </p:sp>
      <p:sp>
        <p:nvSpPr>
          <p:cNvPr id="11" name="Stačiakampis 10">
            <a:extLst>
              <a:ext uri="{FF2B5EF4-FFF2-40B4-BE49-F238E27FC236}">
                <a16:creationId xmlns:a16="http://schemas.microsoft.com/office/drawing/2014/main" id="{B1BCBB3B-75B2-4679-A8C4-0CDCF4EE8765}"/>
              </a:ext>
            </a:extLst>
          </p:cNvPr>
          <p:cNvSpPr>
            <a:spLocks noGrp="1"/>
          </p:cNvSpPr>
          <p:nvPr/>
        </p:nvSpPr>
        <p:spPr>
          <a:xfrm>
            <a:off x="4552950" y="2152650"/>
            <a:ext cx="476250" cy="266700"/>
          </a:xfrm>
          <a:prstGeom prst="rect">
            <a:avLst/>
          </a:prstGeom>
          <a:noFill/>
          <a:ln w="0">
            <a:noFill/>
          </a:ln>
        </p:spPr>
        <p:txBody>
          <a:bodyPr anchor="ctr">
            <a:normAutofit/>
          </a:bodyPr>
          <a:lstStyle/>
          <a:p>
            <a:pPr algn="l">
              <a:defRPr sz="1125" b="1">
                <a:solidFill>
                  <a:srgbClr val="00A6A6"/>
                </a:solidFill>
                <a:latin typeface="DejaVu Sans"/>
                <a:ea typeface="DejaVu Sans"/>
                <a:cs typeface="DejaVu Sans"/>
              </a:defRPr>
            </a:pPr>
            <a:r>
              <a:rPr sz="1125" b="1">
                <a:solidFill>
                  <a:srgbClr val="00A6A6"/>
                </a:solidFill>
                <a:latin typeface="DejaVu Sans"/>
                <a:ea typeface="DejaVu Sans"/>
                <a:cs typeface="DejaVu Sans"/>
              </a:rPr>
              <a:t>03</a:t>
            </a:r>
          </a:p>
        </p:txBody>
      </p:sp>
      <p:sp>
        <p:nvSpPr>
          <p:cNvPr id="12" name="Stačiakampis 11">
            <a:extLst>
              <a:ext uri="{FF2B5EF4-FFF2-40B4-BE49-F238E27FC236}">
                <a16:creationId xmlns:a16="http://schemas.microsoft.com/office/drawing/2014/main" id="{5C25675A-6B39-4DA8-8307-5D793BA6C489}"/>
              </a:ext>
            </a:extLst>
          </p:cNvPr>
          <p:cNvSpPr>
            <a:spLocks noGrp="1"/>
          </p:cNvSpPr>
          <p:nvPr/>
        </p:nvSpPr>
        <p:spPr>
          <a:xfrm>
            <a:off x="4552950" y="2609850"/>
            <a:ext cx="1276350" cy="495300"/>
          </a:xfrm>
          <a:prstGeom prst="rect">
            <a:avLst/>
          </a:prstGeom>
          <a:noFill/>
          <a:ln w="0">
            <a:noFill/>
          </a:ln>
        </p:spPr>
        <p:txBody>
          <a:bodyPr anchor="ctr">
            <a:normAutofit fontScale="98148"/>
          </a:bodyPr>
          <a:lstStyle/>
          <a:p>
            <a:pPr algn="ctr">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Rizikos ir bandymai</a:t>
            </a:r>
          </a:p>
        </p:txBody>
      </p:sp>
      <p:sp>
        <p:nvSpPr>
          <p:cNvPr id="13" name="Stačiakampis: suapvalinti kampai 12">
            <a:extLst>
              <a:ext uri="{FF2B5EF4-FFF2-40B4-BE49-F238E27FC236}">
                <a16:creationId xmlns:a16="http://schemas.microsoft.com/office/drawing/2014/main" id="{D254B968-77CF-4A58-B898-5489DAFF8571}"/>
              </a:ext>
            </a:extLst>
          </p:cNvPr>
          <p:cNvSpPr>
            <a:spLocks noGrp="1"/>
          </p:cNvSpPr>
          <p:nvPr/>
        </p:nvSpPr>
        <p:spPr>
          <a:xfrm>
            <a:off x="6286500" y="2000250"/>
            <a:ext cx="1619250" cy="1428750"/>
          </a:xfrm>
          <a:prstGeom prst="roundRect">
            <a:avLst>
              <a:gd name="adj" fmla="val 5333"/>
            </a:avLst>
          </a:prstGeom>
          <a:solidFill>
            <a:srgbClr val="E8F5F2"/>
          </a:solidFill>
          <a:ln w="9525">
            <a:solidFill>
              <a:srgbClr val="D7DEE5"/>
            </a:solidFill>
          </a:ln>
        </p:spPr>
      </p:sp>
      <p:sp>
        <p:nvSpPr>
          <p:cNvPr id="14" name="Stačiakampis 13">
            <a:extLst>
              <a:ext uri="{FF2B5EF4-FFF2-40B4-BE49-F238E27FC236}">
                <a16:creationId xmlns:a16="http://schemas.microsoft.com/office/drawing/2014/main" id="{85D53031-B90F-4DE5-9C8A-5A047F382600}"/>
              </a:ext>
            </a:extLst>
          </p:cNvPr>
          <p:cNvSpPr>
            <a:spLocks noGrp="1"/>
          </p:cNvSpPr>
          <p:nvPr/>
        </p:nvSpPr>
        <p:spPr>
          <a:xfrm>
            <a:off x="6457950" y="2152650"/>
            <a:ext cx="476250" cy="266700"/>
          </a:xfrm>
          <a:prstGeom prst="rect">
            <a:avLst/>
          </a:prstGeom>
          <a:noFill/>
          <a:ln w="0">
            <a:noFill/>
          </a:ln>
        </p:spPr>
        <p:txBody>
          <a:bodyPr anchor="ctr">
            <a:normAutofit/>
          </a:bodyPr>
          <a:lstStyle/>
          <a:p>
            <a:pPr algn="l">
              <a:defRPr sz="1125" b="1">
                <a:solidFill>
                  <a:srgbClr val="00A6A6"/>
                </a:solidFill>
                <a:latin typeface="DejaVu Sans"/>
                <a:ea typeface="DejaVu Sans"/>
                <a:cs typeface="DejaVu Sans"/>
              </a:defRPr>
            </a:pPr>
            <a:r>
              <a:rPr sz="1125" b="1">
                <a:solidFill>
                  <a:srgbClr val="00A6A6"/>
                </a:solidFill>
                <a:latin typeface="DejaVu Sans"/>
                <a:ea typeface="DejaVu Sans"/>
                <a:cs typeface="DejaVu Sans"/>
              </a:rPr>
              <a:t>04</a:t>
            </a:r>
          </a:p>
        </p:txBody>
      </p:sp>
      <p:sp>
        <p:nvSpPr>
          <p:cNvPr id="15" name="Stačiakampis 14">
            <a:extLst>
              <a:ext uri="{FF2B5EF4-FFF2-40B4-BE49-F238E27FC236}">
                <a16:creationId xmlns:a16="http://schemas.microsoft.com/office/drawing/2014/main" id="{E6B7128A-640F-42C5-B1BA-56ACD8432A6B}"/>
              </a:ext>
            </a:extLst>
          </p:cNvPr>
          <p:cNvSpPr>
            <a:spLocks noGrp="1"/>
          </p:cNvSpPr>
          <p:nvPr/>
        </p:nvSpPr>
        <p:spPr>
          <a:xfrm>
            <a:off x="6457950" y="2609850"/>
            <a:ext cx="1276350" cy="495300"/>
          </a:xfrm>
          <a:prstGeom prst="rect">
            <a:avLst/>
          </a:prstGeom>
          <a:noFill/>
          <a:ln w="0">
            <a:noFill/>
          </a:ln>
        </p:spPr>
        <p:txBody>
          <a:bodyPr anchor="ctr">
            <a:normAutofit fontScale="98148"/>
          </a:bodyPr>
          <a:lstStyle/>
          <a:p>
            <a:pPr algn="ctr">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Techninė byla</a:t>
            </a:r>
          </a:p>
        </p:txBody>
      </p:sp>
      <p:sp>
        <p:nvSpPr>
          <p:cNvPr id="16" name="Stačiakampis: suapvalinti kampai 15">
            <a:extLst>
              <a:ext uri="{FF2B5EF4-FFF2-40B4-BE49-F238E27FC236}">
                <a16:creationId xmlns:a16="http://schemas.microsoft.com/office/drawing/2014/main" id="{C9133D28-1B9C-4463-8EB2-CFF5BE8B8C1A}"/>
              </a:ext>
            </a:extLst>
          </p:cNvPr>
          <p:cNvSpPr>
            <a:spLocks noGrp="1"/>
          </p:cNvSpPr>
          <p:nvPr/>
        </p:nvSpPr>
        <p:spPr>
          <a:xfrm>
            <a:off x="8191500" y="2000250"/>
            <a:ext cx="1619250" cy="1428750"/>
          </a:xfrm>
          <a:prstGeom prst="roundRect">
            <a:avLst>
              <a:gd name="adj" fmla="val 5333"/>
            </a:avLst>
          </a:prstGeom>
          <a:solidFill>
            <a:srgbClr val="E8F5F2"/>
          </a:solidFill>
          <a:ln w="9525">
            <a:solidFill>
              <a:srgbClr val="D7DEE5"/>
            </a:solidFill>
          </a:ln>
        </p:spPr>
      </p:sp>
      <p:sp>
        <p:nvSpPr>
          <p:cNvPr id="17" name="Stačiakampis 16">
            <a:extLst>
              <a:ext uri="{FF2B5EF4-FFF2-40B4-BE49-F238E27FC236}">
                <a16:creationId xmlns:a16="http://schemas.microsoft.com/office/drawing/2014/main" id="{8BCE171F-13B1-4B05-B239-E2796520F5C7}"/>
              </a:ext>
            </a:extLst>
          </p:cNvPr>
          <p:cNvSpPr>
            <a:spLocks noGrp="1"/>
          </p:cNvSpPr>
          <p:nvPr/>
        </p:nvSpPr>
        <p:spPr>
          <a:xfrm>
            <a:off x="8362950" y="2152650"/>
            <a:ext cx="476250" cy="266700"/>
          </a:xfrm>
          <a:prstGeom prst="rect">
            <a:avLst/>
          </a:prstGeom>
          <a:noFill/>
          <a:ln w="0">
            <a:noFill/>
          </a:ln>
        </p:spPr>
        <p:txBody>
          <a:bodyPr anchor="ctr">
            <a:normAutofit/>
          </a:bodyPr>
          <a:lstStyle/>
          <a:p>
            <a:pPr algn="l">
              <a:defRPr sz="1125" b="1">
                <a:solidFill>
                  <a:srgbClr val="00A6A6"/>
                </a:solidFill>
                <a:latin typeface="DejaVu Sans"/>
                <a:ea typeface="DejaVu Sans"/>
                <a:cs typeface="DejaVu Sans"/>
              </a:defRPr>
            </a:pPr>
            <a:r>
              <a:rPr sz="1125" b="1">
                <a:solidFill>
                  <a:srgbClr val="00A6A6"/>
                </a:solidFill>
                <a:latin typeface="DejaVu Sans"/>
                <a:ea typeface="DejaVu Sans"/>
                <a:cs typeface="DejaVu Sans"/>
              </a:rPr>
              <a:t>05</a:t>
            </a:r>
          </a:p>
        </p:txBody>
      </p:sp>
      <p:sp>
        <p:nvSpPr>
          <p:cNvPr id="18" name="Stačiakampis 17">
            <a:extLst>
              <a:ext uri="{FF2B5EF4-FFF2-40B4-BE49-F238E27FC236}">
                <a16:creationId xmlns:a16="http://schemas.microsoft.com/office/drawing/2014/main" id="{EA418E80-7761-46D2-BD6D-778507B50A12}"/>
              </a:ext>
            </a:extLst>
          </p:cNvPr>
          <p:cNvSpPr>
            <a:spLocks noGrp="1"/>
          </p:cNvSpPr>
          <p:nvPr/>
        </p:nvSpPr>
        <p:spPr>
          <a:xfrm>
            <a:off x="8362950" y="2609850"/>
            <a:ext cx="1276350" cy="495300"/>
          </a:xfrm>
          <a:prstGeom prst="rect">
            <a:avLst/>
          </a:prstGeom>
          <a:noFill/>
          <a:ln w="0">
            <a:noFill/>
          </a:ln>
        </p:spPr>
        <p:txBody>
          <a:bodyPr anchor="ctr">
            <a:normAutofit fontScale="98148"/>
          </a:bodyPr>
          <a:lstStyle/>
          <a:p>
            <a:pPr algn="ctr">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ES deklaracija</a:t>
            </a:r>
          </a:p>
        </p:txBody>
      </p:sp>
      <p:sp>
        <p:nvSpPr>
          <p:cNvPr id="19" name="Stačiakampis: suapvalinti kampai 18">
            <a:extLst>
              <a:ext uri="{FF2B5EF4-FFF2-40B4-BE49-F238E27FC236}">
                <a16:creationId xmlns:a16="http://schemas.microsoft.com/office/drawing/2014/main" id="{0F919633-CD30-4B98-9EB6-7D2AD1F8AAF3}"/>
              </a:ext>
            </a:extLst>
          </p:cNvPr>
          <p:cNvSpPr>
            <a:spLocks noGrp="1"/>
          </p:cNvSpPr>
          <p:nvPr/>
        </p:nvSpPr>
        <p:spPr>
          <a:xfrm>
            <a:off x="10096500" y="2000250"/>
            <a:ext cx="1619250" cy="1428750"/>
          </a:xfrm>
          <a:prstGeom prst="roundRect">
            <a:avLst>
              <a:gd name="adj" fmla="val 5333"/>
            </a:avLst>
          </a:prstGeom>
          <a:solidFill>
            <a:srgbClr val="E8F5F2"/>
          </a:solidFill>
          <a:ln w="9525">
            <a:solidFill>
              <a:srgbClr val="D7DEE5"/>
            </a:solidFill>
          </a:ln>
        </p:spPr>
      </p:sp>
      <p:sp>
        <p:nvSpPr>
          <p:cNvPr id="20" name="Stačiakampis 19">
            <a:extLst>
              <a:ext uri="{FF2B5EF4-FFF2-40B4-BE49-F238E27FC236}">
                <a16:creationId xmlns:a16="http://schemas.microsoft.com/office/drawing/2014/main" id="{5E32A4D2-3338-498E-B9EF-DD37BBF8D179}"/>
              </a:ext>
            </a:extLst>
          </p:cNvPr>
          <p:cNvSpPr>
            <a:spLocks noGrp="1"/>
          </p:cNvSpPr>
          <p:nvPr/>
        </p:nvSpPr>
        <p:spPr>
          <a:xfrm>
            <a:off x="10267950" y="2152650"/>
            <a:ext cx="476250" cy="266700"/>
          </a:xfrm>
          <a:prstGeom prst="rect">
            <a:avLst/>
          </a:prstGeom>
          <a:noFill/>
          <a:ln w="0">
            <a:noFill/>
          </a:ln>
        </p:spPr>
        <p:txBody>
          <a:bodyPr anchor="ctr">
            <a:normAutofit/>
          </a:bodyPr>
          <a:lstStyle/>
          <a:p>
            <a:pPr algn="l">
              <a:defRPr sz="1125" b="1">
                <a:solidFill>
                  <a:srgbClr val="00A6A6"/>
                </a:solidFill>
                <a:latin typeface="DejaVu Sans"/>
                <a:ea typeface="DejaVu Sans"/>
                <a:cs typeface="DejaVu Sans"/>
              </a:defRPr>
            </a:pPr>
            <a:r>
              <a:rPr sz="1125" b="1">
                <a:solidFill>
                  <a:srgbClr val="00A6A6"/>
                </a:solidFill>
                <a:latin typeface="DejaVu Sans"/>
                <a:ea typeface="DejaVu Sans"/>
                <a:cs typeface="DejaVu Sans"/>
              </a:rPr>
              <a:t>06</a:t>
            </a:r>
          </a:p>
        </p:txBody>
      </p:sp>
      <p:sp>
        <p:nvSpPr>
          <p:cNvPr id="21" name="Stačiakampis 20">
            <a:extLst>
              <a:ext uri="{FF2B5EF4-FFF2-40B4-BE49-F238E27FC236}">
                <a16:creationId xmlns:a16="http://schemas.microsoft.com/office/drawing/2014/main" id="{7D3499F2-8B60-4DE4-AC76-5DCF9D14B154}"/>
              </a:ext>
            </a:extLst>
          </p:cNvPr>
          <p:cNvSpPr>
            <a:spLocks noGrp="1"/>
          </p:cNvSpPr>
          <p:nvPr/>
        </p:nvSpPr>
        <p:spPr>
          <a:xfrm>
            <a:off x="10267950" y="2609850"/>
            <a:ext cx="1276350" cy="495300"/>
          </a:xfrm>
          <a:prstGeom prst="rect">
            <a:avLst/>
          </a:prstGeom>
          <a:noFill/>
          <a:ln w="0">
            <a:noFill/>
          </a:ln>
        </p:spPr>
        <p:txBody>
          <a:bodyPr anchor="ctr">
            <a:normAutofit fontScale="98148"/>
          </a:bodyPr>
          <a:lstStyle/>
          <a:p>
            <a:pPr algn="ctr">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Pokyčių kontrolė</a:t>
            </a:r>
          </a:p>
        </p:txBody>
      </p:sp>
      <p:sp>
        <p:nvSpPr>
          <p:cNvPr id="22" name="Stačiakampis 21">
            <a:extLst>
              <a:ext uri="{FF2B5EF4-FFF2-40B4-BE49-F238E27FC236}">
                <a16:creationId xmlns:a16="http://schemas.microsoft.com/office/drawing/2014/main" id="{7E57DB0B-EA4C-4109-B8D7-CC8490165B68}"/>
              </a:ext>
            </a:extLst>
          </p:cNvPr>
          <p:cNvSpPr>
            <a:spLocks noGrp="1"/>
          </p:cNvSpPr>
          <p:nvPr/>
        </p:nvSpPr>
        <p:spPr>
          <a:xfrm>
            <a:off x="666750" y="4095750"/>
            <a:ext cx="3143250" cy="361950"/>
          </a:xfrm>
          <a:prstGeom prst="rect">
            <a:avLst/>
          </a:prstGeom>
          <a:noFill/>
          <a:ln w="0">
            <a:noFill/>
          </a:ln>
        </p:spPr>
        <p:txBody>
          <a:bodyPr anchor="ctr">
            <a:normAutofit fontScale="86314"/>
          </a:bodyPr>
          <a:lstStyle/>
          <a:p>
            <a:pPr algn="l">
              <a:defRPr sz="1875" b="1">
                <a:solidFill>
                  <a:srgbClr val="102A43"/>
                </a:solidFill>
                <a:latin typeface="DejaVu Sans"/>
                <a:ea typeface="DejaVu Sans"/>
                <a:cs typeface="DejaVu Sans"/>
              </a:defRPr>
            </a:pPr>
            <a:r>
              <a:rPr sz="1875" b="1">
                <a:solidFill>
                  <a:srgbClr val="102A43"/>
                </a:solidFill>
                <a:latin typeface="DejaVu Sans"/>
                <a:ea typeface="DejaVu Sans"/>
                <a:cs typeface="DejaVu Sans"/>
              </a:rPr>
              <a:t>Dokumentų saugojimas</a:t>
            </a:r>
          </a:p>
        </p:txBody>
      </p:sp>
      <p:sp>
        <p:nvSpPr>
          <p:cNvPr id="23" name="Stačiakampis: suapvalinti kampai 22">
            <a:extLst>
              <a:ext uri="{FF2B5EF4-FFF2-40B4-BE49-F238E27FC236}">
                <a16:creationId xmlns:a16="http://schemas.microsoft.com/office/drawing/2014/main" id="{E2D61CDE-71C3-4BEA-A36E-779714CAA6B1}"/>
              </a:ext>
            </a:extLst>
          </p:cNvPr>
          <p:cNvSpPr>
            <a:spLocks noGrp="1"/>
          </p:cNvSpPr>
          <p:nvPr/>
        </p:nvSpPr>
        <p:spPr>
          <a:xfrm>
            <a:off x="666750" y="4676775"/>
            <a:ext cx="76200" cy="76200"/>
          </a:xfrm>
          <a:prstGeom prst="roundRect">
            <a:avLst>
              <a:gd name="adj" fmla="val 50000"/>
            </a:avLst>
          </a:prstGeom>
          <a:solidFill>
            <a:srgbClr val="00A6A6"/>
          </a:solidFill>
          <a:ln w="0">
            <a:noFill/>
          </a:ln>
        </p:spPr>
      </p:sp>
      <p:sp>
        <p:nvSpPr>
          <p:cNvPr id="24" name="Stačiakampis 23">
            <a:extLst>
              <a:ext uri="{FF2B5EF4-FFF2-40B4-BE49-F238E27FC236}">
                <a16:creationId xmlns:a16="http://schemas.microsoft.com/office/drawing/2014/main" id="{EB219BB7-F26C-4BA6-BDBF-4FB56B988BA5}"/>
              </a:ext>
            </a:extLst>
          </p:cNvPr>
          <p:cNvSpPr>
            <a:spLocks noGrp="1"/>
          </p:cNvSpPr>
          <p:nvPr/>
        </p:nvSpPr>
        <p:spPr>
          <a:xfrm>
            <a:off x="895350" y="4591050"/>
            <a:ext cx="56769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5 metai vienkartinėms pakuotėms</a:t>
            </a:r>
          </a:p>
        </p:txBody>
      </p:sp>
      <p:sp>
        <p:nvSpPr>
          <p:cNvPr id="25" name="Stačiakampis: suapvalinti kampai 24">
            <a:extLst>
              <a:ext uri="{FF2B5EF4-FFF2-40B4-BE49-F238E27FC236}">
                <a16:creationId xmlns:a16="http://schemas.microsoft.com/office/drawing/2014/main" id="{D1ED6D98-1309-42A5-A91D-701EA04D08DE}"/>
              </a:ext>
            </a:extLst>
          </p:cNvPr>
          <p:cNvSpPr>
            <a:spLocks noGrp="1"/>
          </p:cNvSpPr>
          <p:nvPr/>
        </p:nvSpPr>
        <p:spPr>
          <a:xfrm>
            <a:off x="666750" y="5076825"/>
            <a:ext cx="76200" cy="76200"/>
          </a:xfrm>
          <a:prstGeom prst="roundRect">
            <a:avLst>
              <a:gd name="adj" fmla="val 50000"/>
            </a:avLst>
          </a:prstGeom>
          <a:solidFill>
            <a:srgbClr val="00A6A6"/>
          </a:solidFill>
          <a:ln w="0">
            <a:noFill/>
          </a:ln>
        </p:spPr>
      </p:sp>
      <p:sp>
        <p:nvSpPr>
          <p:cNvPr id="26" name="Stačiakampis 25">
            <a:extLst>
              <a:ext uri="{FF2B5EF4-FFF2-40B4-BE49-F238E27FC236}">
                <a16:creationId xmlns:a16="http://schemas.microsoft.com/office/drawing/2014/main" id="{D8949EB8-8E5B-44B2-BE8E-CB413A61C132}"/>
              </a:ext>
            </a:extLst>
          </p:cNvPr>
          <p:cNvSpPr>
            <a:spLocks noGrp="1"/>
          </p:cNvSpPr>
          <p:nvPr/>
        </p:nvSpPr>
        <p:spPr>
          <a:xfrm>
            <a:off x="895350" y="4991100"/>
            <a:ext cx="56769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10 metų daugkartinėms pakuotėms</a:t>
            </a:r>
          </a:p>
        </p:txBody>
      </p:sp>
      <p:sp>
        <p:nvSpPr>
          <p:cNvPr id="27" name="Stačiakampis: suapvalinti kampai 26">
            <a:extLst>
              <a:ext uri="{FF2B5EF4-FFF2-40B4-BE49-F238E27FC236}">
                <a16:creationId xmlns:a16="http://schemas.microsoft.com/office/drawing/2014/main" id="{262B0F26-7D9C-481B-AC96-E1C9B3E2ED4A}"/>
              </a:ext>
            </a:extLst>
          </p:cNvPr>
          <p:cNvSpPr>
            <a:spLocks noGrp="1"/>
          </p:cNvSpPr>
          <p:nvPr/>
        </p:nvSpPr>
        <p:spPr>
          <a:xfrm>
            <a:off x="666750" y="5476875"/>
            <a:ext cx="76200" cy="76200"/>
          </a:xfrm>
          <a:prstGeom prst="roundRect">
            <a:avLst>
              <a:gd name="adj" fmla="val 50000"/>
            </a:avLst>
          </a:prstGeom>
          <a:solidFill>
            <a:srgbClr val="00A6A6"/>
          </a:solidFill>
          <a:ln w="0">
            <a:noFill/>
          </a:ln>
        </p:spPr>
      </p:sp>
      <p:sp>
        <p:nvSpPr>
          <p:cNvPr id="28" name="Stačiakampis 27">
            <a:extLst>
              <a:ext uri="{FF2B5EF4-FFF2-40B4-BE49-F238E27FC236}">
                <a16:creationId xmlns:a16="http://schemas.microsoft.com/office/drawing/2014/main" id="{D2C51295-9E91-4C14-9365-C972C59F10B2}"/>
              </a:ext>
            </a:extLst>
          </p:cNvPr>
          <p:cNvSpPr>
            <a:spLocks noGrp="1"/>
          </p:cNvSpPr>
          <p:nvPr/>
        </p:nvSpPr>
        <p:spPr>
          <a:xfrm>
            <a:off x="895350" y="5391150"/>
            <a:ext cx="56769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Institucijai paprašius: pateikimas per 10 dienų</a:t>
            </a:r>
          </a:p>
        </p:txBody>
      </p:sp>
      <p:sp>
        <p:nvSpPr>
          <p:cNvPr id="29" name="Stačiakampis: suapvalinti kampai 28">
            <a:extLst>
              <a:ext uri="{FF2B5EF4-FFF2-40B4-BE49-F238E27FC236}">
                <a16:creationId xmlns:a16="http://schemas.microsoft.com/office/drawing/2014/main" id="{96CB4783-2FAC-4E0E-BBC4-19A780C40924}"/>
              </a:ext>
            </a:extLst>
          </p:cNvPr>
          <p:cNvSpPr>
            <a:spLocks noGrp="1"/>
          </p:cNvSpPr>
          <p:nvPr/>
        </p:nvSpPr>
        <p:spPr>
          <a:xfrm>
            <a:off x="7429500" y="4095750"/>
            <a:ext cx="3905250" cy="1524000"/>
          </a:xfrm>
          <a:prstGeom prst="roundRect">
            <a:avLst>
              <a:gd name="adj" fmla="val 5000"/>
            </a:avLst>
          </a:prstGeom>
          <a:solidFill>
            <a:srgbClr val="FFFFFF"/>
          </a:solidFill>
          <a:ln w="9525">
            <a:solidFill>
              <a:srgbClr val="D7DEE5"/>
            </a:solidFill>
          </a:ln>
        </p:spPr>
      </p:sp>
      <p:sp>
        <p:nvSpPr>
          <p:cNvPr id="30" name="Stačiakampis 29">
            <a:extLst>
              <a:ext uri="{FF2B5EF4-FFF2-40B4-BE49-F238E27FC236}">
                <a16:creationId xmlns:a16="http://schemas.microsoft.com/office/drawing/2014/main" id="{07A162EF-F363-4E99-950F-0BC87B33DC8B}"/>
              </a:ext>
            </a:extLst>
          </p:cNvPr>
          <p:cNvSpPr>
            <a:spLocks noGrp="1"/>
          </p:cNvSpPr>
          <p:nvPr/>
        </p:nvSpPr>
        <p:spPr>
          <a:xfrm>
            <a:off x="7734300" y="4305300"/>
            <a:ext cx="3295650" cy="419100"/>
          </a:xfrm>
          <a:prstGeom prst="rect">
            <a:avLst/>
          </a:prstGeom>
          <a:noFill/>
          <a:ln w="0">
            <a:noFill/>
          </a:ln>
        </p:spPr>
        <p:txBody>
          <a:bodyPr anchor="ctr">
            <a:normAutofit fontScale="81172" lnSpcReduction="10000"/>
          </a:bodyPr>
          <a:lstStyle/>
          <a:p>
            <a:pPr algn="ctr">
              <a:defRPr sz="1500" b="1">
                <a:solidFill>
                  <a:srgbClr val="2E7D32"/>
                </a:solidFill>
                <a:latin typeface="DejaVu Sans"/>
                <a:ea typeface="DejaVu Sans"/>
                <a:cs typeface="DejaVu Sans"/>
              </a:defRPr>
            </a:pPr>
            <a:r>
              <a:rPr sz="1500" b="1">
                <a:solidFill>
                  <a:srgbClr val="2E7D32"/>
                </a:solidFill>
                <a:latin typeface="DejaVu Sans"/>
                <a:ea typeface="DejaVu Sans"/>
                <a:cs typeface="DejaVu Sans"/>
              </a:rPr>
              <a:t>2026 m. vertinama tai, kas jau taikoma</a:t>
            </a:r>
          </a:p>
        </p:txBody>
      </p:sp>
      <p:sp>
        <p:nvSpPr>
          <p:cNvPr id="31" name="Stačiakampis 30">
            <a:extLst>
              <a:ext uri="{FF2B5EF4-FFF2-40B4-BE49-F238E27FC236}">
                <a16:creationId xmlns:a16="http://schemas.microsoft.com/office/drawing/2014/main" id="{3179852E-E8CF-42AD-B348-0AF91E2F9BF3}"/>
              </a:ext>
            </a:extLst>
          </p:cNvPr>
          <p:cNvSpPr>
            <a:spLocks noGrp="1"/>
          </p:cNvSpPr>
          <p:nvPr/>
        </p:nvSpPr>
        <p:spPr>
          <a:xfrm>
            <a:off x="7734300" y="4914900"/>
            <a:ext cx="3295650" cy="6096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Vėlesni reikalavimai į bylą įtraukiami jiems pradėjus galioti</a:t>
            </a:r>
          </a:p>
        </p:txBody>
      </p:sp>
      <p:sp>
        <p:nvSpPr>
          <p:cNvPr id="32" name="Stačiakampis 31">
            <a:extLst>
              <a:ext uri="{FF2B5EF4-FFF2-40B4-BE49-F238E27FC236}">
                <a16:creationId xmlns:a16="http://schemas.microsoft.com/office/drawing/2014/main" id="{0A7D3F85-161C-43D9-BE2A-ED43EA41FD9E}"/>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06</a:t>
            </a:r>
          </a:p>
        </p:txBody>
      </p:sp>
    </p:spTree>
    <p:extLst>
      <p:ext uri="{BB962C8B-B14F-4D97-AF65-F5344CB8AC3E}">
        <p14:creationId xmlns:p14="http://schemas.microsoft.com/office/powerpoint/2010/main" val="84399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0" name="Stačiakampis 19">
            <a:extLst>
              <a:ext uri="{FF2B5EF4-FFF2-40B4-BE49-F238E27FC236}">
                <a16:creationId xmlns:a16="http://schemas.microsoft.com/office/drawing/2014/main" id="{16995BCD-4B0B-460F-99A1-004101A72E27}"/>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BEFC09CF-696D-434E-9588-2CDC14B96062}"/>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PFAS ribojimas maistą liečiančiose pakuotėse</a:t>
            </a:r>
          </a:p>
        </p:txBody>
      </p:sp>
      <p:sp>
        <p:nvSpPr>
          <p:cNvPr id="3" name="Tiesioji jungtis 2">
            <a:extLst>
              <a:ext uri="{FF2B5EF4-FFF2-40B4-BE49-F238E27FC236}">
                <a16:creationId xmlns:a16="http://schemas.microsoft.com/office/drawing/2014/main" id="{61447A03-C1E5-479C-9C99-F795316343CB}"/>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2B5BC2F2-377D-4E1D-83F0-D059A998316B}"/>
              </a:ext>
            </a:extLst>
          </p:cNvPr>
          <p:cNvSpPr>
            <a:spLocks noGrp="1"/>
          </p:cNvSpPr>
          <p:nvPr/>
        </p:nvSpPr>
        <p:spPr>
          <a:xfrm>
            <a:off x="781050" y="1695450"/>
            <a:ext cx="2857500" cy="552450"/>
          </a:xfrm>
          <a:prstGeom prst="rect">
            <a:avLst/>
          </a:prstGeom>
          <a:noFill/>
          <a:ln w="0">
            <a:noFill/>
          </a:ln>
        </p:spPr>
        <p:txBody>
          <a:bodyPr anchor="ctr">
            <a:normAutofit fontScale="96032"/>
          </a:bodyPr>
          <a:lstStyle/>
          <a:p>
            <a:pPr algn="l">
              <a:defRPr sz="3150" b="1">
                <a:solidFill>
                  <a:srgbClr val="D1495B"/>
                </a:solidFill>
                <a:latin typeface="DejaVu Sans"/>
                <a:ea typeface="DejaVu Sans"/>
                <a:cs typeface="DejaVu Sans"/>
              </a:defRPr>
            </a:pPr>
            <a:r>
              <a:rPr sz="3150" b="1">
                <a:solidFill>
                  <a:srgbClr val="D1495B"/>
                </a:solidFill>
                <a:latin typeface="DejaVu Sans"/>
                <a:ea typeface="DejaVu Sans"/>
                <a:cs typeface="DejaVu Sans"/>
              </a:rPr>
              <a:t>25 ppb</a:t>
            </a:r>
          </a:p>
        </p:txBody>
      </p:sp>
      <p:sp>
        <p:nvSpPr>
          <p:cNvPr id="5" name="Stačiakampis 4">
            <a:extLst>
              <a:ext uri="{FF2B5EF4-FFF2-40B4-BE49-F238E27FC236}">
                <a16:creationId xmlns:a16="http://schemas.microsoft.com/office/drawing/2014/main" id="{53E51AE3-E373-400F-AC61-8DE6B758EA30}"/>
              </a:ext>
            </a:extLst>
          </p:cNvPr>
          <p:cNvSpPr>
            <a:spLocks noGrp="1"/>
          </p:cNvSpPr>
          <p:nvPr/>
        </p:nvSpPr>
        <p:spPr>
          <a:xfrm>
            <a:off x="781050" y="2286000"/>
            <a:ext cx="2857500" cy="523875"/>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bet kuri tiksliniu metodu nustatyta PFAS</a:t>
            </a:r>
          </a:p>
        </p:txBody>
      </p:sp>
      <p:sp>
        <p:nvSpPr>
          <p:cNvPr id="6" name="Stačiakampis 5">
            <a:extLst>
              <a:ext uri="{FF2B5EF4-FFF2-40B4-BE49-F238E27FC236}">
                <a16:creationId xmlns:a16="http://schemas.microsoft.com/office/drawing/2014/main" id="{33DFC51B-2239-4904-BACB-816C608AE3C5}"/>
              </a:ext>
            </a:extLst>
          </p:cNvPr>
          <p:cNvSpPr>
            <a:spLocks noGrp="1"/>
          </p:cNvSpPr>
          <p:nvPr/>
        </p:nvSpPr>
        <p:spPr>
          <a:xfrm>
            <a:off x="4552950" y="1695450"/>
            <a:ext cx="2857500" cy="552450"/>
          </a:xfrm>
          <a:prstGeom prst="rect">
            <a:avLst/>
          </a:prstGeom>
          <a:noFill/>
          <a:ln w="0">
            <a:noFill/>
          </a:ln>
        </p:spPr>
        <p:txBody>
          <a:bodyPr anchor="ctr">
            <a:normAutofit fontScale="96032"/>
          </a:bodyPr>
          <a:lstStyle/>
          <a:p>
            <a:pPr algn="l">
              <a:defRPr sz="3150" b="1">
                <a:solidFill>
                  <a:srgbClr val="D1495B"/>
                </a:solidFill>
                <a:latin typeface="DejaVu Sans"/>
                <a:ea typeface="DejaVu Sans"/>
                <a:cs typeface="DejaVu Sans"/>
              </a:defRPr>
            </a:pPr>
            <a:r>
              <a:rPr sz="3150" b="1">
                <a:solidFill>
                  <a:srgbClr val="D1495B"/>
                </a:solidFill>
                <a:latin typeface="DejaVu Sans"/>
                <a:ea typeface="DejaVu Sans"/>
                <a:cs typeface="DejaVu Sans"/>
              </a:rPr>
              <a:t>250 ppb</a:t>
            </a:r>
          </a:p>
        </p:txBody>
      </p:sp>
      <p:sp>
        <p:nvSpPr>
          <p:cNvPr id="7" name="Stačiakampis 6">
            <a:extLst>
              <a:ext uri="{FF2B5EF4-FFF2-40B4-BE49-F238E27FC236}">
                <a16:creationId xmlns:a16="http://schemas.microsoft.com/office/drawing/2014/main" id="{3B40A4E0-31AC-4F3F-A745-0FD7CB791F60}"/>
              </a:ext>
            </a:extLst>
          </p:cNvPr>
          <p:cNvSpPr>
            <a:spLocks noGrp="1"/>
          </p:cNvSpPr>
          <p:nvPr/>
        </p:nvSpPr>
        <p:spPr>
          <a:xfrm>
            <a:off x="4552950" y="2286000"/>
            <a:ext cx="2857500" cy="523875"/>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tiksliniu metodu nustatytų PFAS suma</a:t>
            </a:r>
          </a:p>
        </p:txBody>
      </p:sp>
      <p:sp>
        <p:nvSpPr>
          <p:cNvPr id="8" name="Stačiakampis 7">
            <a:extLst>
              <a:ext uri="{FF2B5EF4-FFF2-40B4-BE49-F238E27FC236}">
                <a16:creationId xmlns:a16="http://schemas.microsoft.com/office/drawing/2014/main" id="{491B5857-9371-4947-B4B8-74965BFC53F3}"/>
              </a:ext>
            </a:extLst>
          </p:cNvPr>
          <p:cNvSpPr>
            <a:spLocks noGrp="1"/>
          </p:cNvSpPr>
          <p:nvPr/>
        </p:nvSpPr>
        <p:spPr>
          <a:xfrm>
            <a:off x="8324850" y="1695450"/>
            <a:ext cx="2857500" cy="552450"/>
          </a:xfrm>
          <a:prstGeom prst="rect">
            <a:avLst/>
          </a:prstGeom>
          <a:noFill/>
          <a:ln w="0">
            <a:noFill/>
          </a:ln>
        </p:spPr>
        <p:txBody>
          <a:bodyPr anchor="ctr">
            <a:normAutofit fontScale="96032"/>
          </a:bodyPr>
          <a:lstStyle/>
          <a:p>
            <a:pPr algn="l">
              <a:defRPr sz="3150" b="1">
                <a:solidFill>
                  <a:srgbClr val="D1495B"/>
                </a:solidFill>
                <a:latin typeface="DejaVu Sans"/>
                <a:ea typeface="DejaVu Sans"/>
                <a:cs typeface="DejaVu Sans"/>
              </a:defRPr>
            </a:pPr>
            <a:r>
              <a:rPr sz="3150" b="1">
                <a:solidFill>
                  <a:srgbClr val="D1495B"/>
                </a:solidFill>
                <a:latin typeface="DejaVu Sans"/>
                <a:ea typeface="DejaVu Sans"/>
                <a:cs typeface="DejaVu Sans"/>
              </a:rPr>
              <a:t>50 ppm</a:t>
            </a:r>
          </a:p>
        </p:txBody>
      </p:sp>
      <p:sp>
        <p:nvSpPr>
          <p:cNvPr id="9" name="Stačiakampis 8">
            <a:extLst>
              <a:ext uri="{FF2B5EF4-FFF2-40B4-BE49-F238E27FC236}">
                <a16:creationId xmlns:a16="http://schemas.microsoft.com/office/drawing/2014/main" id="{A6D170FC-F92B-46BC-8D64-BEE6AF79DB02}"/>
              </a:ext>
            </a:extLst>
          </p:cNvPr>
          <p:cNvSpPr>
            <a:spLocks noGrp="1"/>
          </p:cNvSpPr>
          <p:nvPr/>
        </p:nvSpPr>
        <p:spPr>
          <a:xfrm>
            <a:off x="8324850" y="2286000"/>
            <a:ext cx="2857500" cy="523875"/>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bendras fluoras, įskaitant polimerines PFAS</a:t>
            </a:r>
          </a:p>
        </p:txBody>
      </p:sp>
      <p:sp>
        <p:nvSpPr>
          <p:cNvPr id="10" name="Stačiakampis: suapvalinti kampai 9">
            <a:extLst>
              <a:ext uri="{FF2B5EF4-FFF2-40B4-BE49-F238E27FC236}">
                <a16:creationId xmlns:a16="http://schemas.microsoft.com/office/drawing/2014/main" id="{BFF2F532-DBC8-443F-A369-13407040EF6F}"/>
              </a:ext>
            </a:extLst>
          </p:cNvPr>
          <p:cNvSpPr>
            <a:spLocks noGrp="1"/>
          </p:cNvSpPr>
          <p:nvPr/>
        </p:nvSpPr>
        <p:spPr>
          <a:xfrm>
            <a:off x="762000" y="3524249"/>
            <a:ext cx="10382250" cy="1866899"/>
          </a:xfrm>
          <a:prstGeom prst="roundRect">
            <a:avLst>
              <a:gd name="adj" fmla="val 4598"/>
            </a:avLst>
          </a:prstGeom>
          <a:solidFill>
            <a:srgbClr val="FFFFFF"/>
          </a:solidFill>
          <a:ln w="9525">
            <a:solidFill>
              <a:srgbClr val="D7DEE5"/>
            </a:solidFill>
          </a:ln>
        </p:spPr>
      </p:sp>
      <p:sp>
        <p:nvSpPr>
          <p:cNvPr id="11" name="Stačiakampis 10">
            <a:extLst>
              <a:ext uri="{FF2B5EF4-FFF2-40B4-BE49-F238E27FC236}">
                <a16:creationId xmlns:a16="http://schemas.microsoft.com/office/drawing/2014/main" id="{31509C4F-D22B-4473-83FF-199AD14CA0CA}"/>
              </a:ext>
            </a:extLst>
          </p:cNvPr>
          <p:cNvSpPr>
            <a:spLocks noGrp="1"/>
          </p:cNvSpPr>
          <p:nvPr/>
        </p:nvSpPr>
        <p:spPr>
          <a:xfrm>
            <a:off x="1047750" y="3733800"/>
            <a:ext cx="4381500" cy="381000"/>
          </a:xfrm>
          <a:prstGeom prst="rect">
            <a:avLst/>
          </a:prstGeom>
          <a:noFill/>
          <a:ln w="0">
            <a:noFill/>
          </a:ln>
        </p:spPr>
        <p:txBody>
          <a:bodyPr anchor="ctr">
            <a:normAutofit/>
          </a:bodyPr>
          <a:lstStyle/>
          <a:p>
            <a:pPr algn="l">
              <a:defRPr sz="1725" b="1">
                <a:solidFill>
                  <a:srgbClr val="102A43"/>
                </a:solidFill>
                <a:latin typeface="DejaVu Sans"/>
                <a:ea typeface="DejaVu Sans"/>
                <a:cs typeface="DejaVu Sans"/>
              </a:defRPr>
            </a:pPr>
            <a:r>
              <a:rPr sz="1725" b="1">
                <a:solidFill>
                  <a:srgbClr val="102A43"/>
                </a:solidFill>
                <a:latin typeface="DejaVu Sans"/>
                <a:ea typeface="DejaVu Sans"/>
                <a:cs typeface="DejaVu Sans"/>
              </a:rPr>
              <a:t>Ką reikia turėti nuo 2026-08-12</a:t>
            </a:r>
          </a:p>
        </p:txBody>
      </p:sp>
      <p:sp>
        <p:nvSpPr>
          <p:cNvPr id="12" name="Stačiakampis: suapvalinti kampai 11">
            <a:extLst>
              <a:ext uri="{FF2B5EF4-FFF2-40B4-BE49-F238E27FC236}">
                <a16:creationId xmlns:a16="http://schemas.microsoft.com/office/drawing/2014/main" id="{97627949-38EF-4F22-9D3F-51CFACE62F02}"/>
              </a:ext>
            </a:extLst>
          </p:cNvPr>
          <p:cNvSpPr>
            <a:spLocks noGrp="1"/>
          </p:cNvSpPr>
          <p:nvPr/>
        </p:nvSpPr>
        <p:spPr>
          <a:xfrm>
            <a:off x="1047750" y="4343400"/>
            <a:ext cx="76200" cy="76200"/>
          </a:xfrm>
          <a:prstGeom prst="roundRect">
            <a:avLst>
              <a:gd name="adj" fmla="val 50000"/>
            </a:avLst>
          </a:prstGeom>
          <a:solidFill>
            <a:srgbClr val="00A6A6"/>
          </a:solidFill>
          <a:ln w="0">
            <a:noFill/>
          </a:ln>
        </p:spPr>
      </p:sp>
      <p:sp>
        <p:nvSpPr>
          <p:cNvPr id="13" name="Stačiakampis 12">
            <a:extLst>
              <a:ext uri="{FF2B5EF4-FFF2-40B4-BE49-F238E27FC236}">
                <a16:creationId xmlns:a16="http://schemas.microsoft.com/office/drawing/2014/main" id="{CAF5FA19-9EA8-4A5B-BFD1-877D5A531884}"/>
              </a:ext>
            </a:extLst>
          </p:cNvPr>
          <p:cNvSpPr>
            <a:spLocks noGrp="1"/>
          </p:cNvSpPr>
          <p:nvPr/>
        </p:nvSpPr>
        <p:spPr>
          <a:xfrm>
            <a:off x="1276350" y="4257675"/>
            <a:ext cx="45339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tiekėjo deklaraciją ir medžiagų sudėtį</a:t>
            </a:r>
          </a:p>
        </p:txBody>
      </p:sp>
      <p:sp>
        <p:nvSpPr>
          <p:cNvPr id="14" name="Stačiakampis: suapvalinti kampai 13">
            <a:extLst>
              <a:ext uri="{FF2B5EF4-FFF2-40B4-BE49-F238E27FC236}">
                <a16:creationId xmlns:a16="http://schemas.microsoft.com/office/drawing/2014/main" id="{E329EB26-92A1-4137-B0C7-3D3285725871}"/>
              </a:ext>
            </a:extLst>
          </p:cNvPr>
          <p:cNvSpPr>
            <a:spLocks noGrp="1"/>
          </p:cNvSpPr>
          <p:nvPr/>
        </p:nvSpPr>
        <p:spPr>
          <a:xfrm>
            <a:off x="1047750" y="4686300"/>
            <a:ext cx="76200" cy="76200"/>
          </a:xfrm>
          <a:prstGeom prst="roundRect">
            <a:avLst>
              <a:gd name="adj" fmla="val 50000"/>
            </a:avLst>
          </a:prstGeom>
          <a:solidFill>
            <a:srgbClr val="00A6A6"/>
          </a:solidFill>
          <a:ln w="0">
            <a:noFill/>
          </a:ln>
        </p:spPr>
      </p:sp>
      <p:sp>
        <p:nvSpPr>
          <p:cNvPr id="15" name="Stačiakampis 14">
            <a:extLst>
              <a:ext uri="{FF2B5EF4-FFF2-40B4-BE49-F238E27FC236}">
                <a16:creationId xmlns:a16="http://schemas.microsoft.com/office/drawing/2014/main" id="{CA95F2C1-4A34-4B17-8FDE-12762E476314}"/>
              </a:ext>
            </a:extLst>
          </p:cNvPr>
          <p:cNvSpPr>
            <a:spLocks noGrp="1"/>
          </p:cNvSpPr>
          <p:nvPr/>
        </p:nvSpPr>
        <p:spPr>
          <a:xfrm>
            <a:off x="1276350" y="4600575"/>
            <a:ext cx="45339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rizika pagrįstą bandymų planą</a:t>
            </a:r>
          </a:p>
        </p:txBody>
      </p:sp>
      <p:sp>
        <p:nvSpPr>
          <p:cNvPr id="16" name="Stačiakampis: suapvalinti kampai 15">
            <a:extLst>
              <a:ext uri="{FF2B5EF4-FFF2-40B4-BE49-F238E27FC236}">
                <a16:creationId xmlns:a16="http://schemas.microsoft.com/office/drawing/2014/main" id="{7DBF3727-2972-413A-8444-8F18EF12322A}"/>
              </a:ext>
            </a:extLst>
          </p:cNvPr>
          <p:cNvSpPr>
            <a:spLocks noGrp="1"/>
          </p:cNvSpPr>
          <p:nvPr/>
        </p:nvSpPr>
        <p:spPr>
          <a:xfrm>
            <a:off x="1047750" y="5029200"/>
            <a:ext cx="76200" cy="76200"/>
          </a:xfrm>
          <a:prstGeom prst="roundRect">
            <a:avLst>
              <a:gd name="adj" fmla="val 50000"/>
            </a:avLst>
          </a:prstGeom>
          <a:solidFill>
            <a:srgbClr val="00A6A6"/>
          </a:solidFill>
          <a:ln w="0">
            <a:noFill/>
          </a:ln>
        </p:spPr>
      </p:sp>
      <p:sp>
        <p:nvSpPr>
          <p:cNvPr id="17" name="Stačiakampis 16">
            <a:extLst>
              <a:ext uri="{FF2B5EF4-FFF2-40B4-BE49-F238E27FC236}">
                <a16:creationId xmlns:a16="http://schemas.microsoft.com/office/drawing/2014/main" id="{33246CB4-004B-4E12-8390-3946A219C702}"/>
              </a:ext>
            </a:extLst>
          </p:cNvPr>
          <p:cNvSpPr>
            <a:spLocks noGrp="1"/>
          </p:cNvSpPr>
          <p:nvPr/>
        </p:nvSpPr>
        <p:spPr>
          <a:xfrm>
            <a:off x="1276350" y="4943475"/>
            <a:ext cx="453390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bandymų rezultatus techninėje byloje</a:t>
            </a:r>
          </a:p>
        </p:txBody>
      </p:sp>
      <p:sp>
        <p:nvSpPr>
          <p:cNvPr id="18" name="Stačiakampis 17">
            <a:extLst>
              <a:ext uri="{FF2B5EF4-FFF2-40B4-BE49-F238E27FC236}">
                <a16:creationId xmlns:a16="http://schemas.microsoft.com/office/drawing/2014/main" id="{4B7CB385-26C0-432B-8CD5-EF38E1878CA6}"/>
              </a:ext>
            </a:extLst>
          </p:cNvPr>
          <p:cNvSpPr>
            <a:spLocks noGrp="1"/>
          </p:cNvSpPr>
          <p:nvPr/>
        </p:nvSpPr>
        <p:spPr>
          <a:xfrm>
            <a:off x="6572250" y="4048125"/>
            <a:ext cx="4000500" cy="895350"/>
          </a:xfrm>
          <a:prstGeom prst="rect">
            <a:avLst/>
          </a:prstGeom>
          <a:noFill/>
          <a:ln w="0">
            <a:noFill/>
          </a:ln>
        </p:spPr>
        <p:txBody>
          <a:bodyPr anchor="ctr">
            <a:normAutofit/>
          </a:bodyPr>
          <a:lstStyle/>
          <a:p>
            <a:pPr algn="ctr">
              <a:defRPr sz="1425" b="1">
                <a:solidFill>
                  <a:srgbClr val="D1495B"/>
                </a:solidFill>
                <a:latin typeface="DejaVu Sans"/>
                <a:ea typeface="DejaVu Sans"/>
                <a:cs typeface="DejaVu Sans"/>
              </a:defRPr>
            </a:pPr>
            <a:r>
              <a:rPr sz="1425" b="1">
                <a:solidFill>
                  <a:srgbClr val="D1495B"/>
                </a:solidFill>
                <a:latin typeface="DejaVu Sans"/>
                <a:ea typeface="DejaVu Sans"/>
                <a:cs typeface="DejaVu Sans"/>
              </a:rPr>
              <a:t>Jei bendras fluoras viršija ribą, reikia įrodyti, kokia jo dalis yra PFAS ir kokia nėra</a:t>
            </a:r>
          </a:p>
        </p:txBody>
      </p:sp>
      <p:sp>
        <p:nvSpPr>
          <p:cNvPr id="19" name="Stačiakampis 18">
            <a:extLst>
              <a:ext uri="{FF2B5EF4-FFF2-40B4-BE49-F238E27FC236}">
                <a16:creationId xmlns:a16="http://schemas.microsoft.com/office/drawing/2014/main" id="{9F777FE7-324E-494B-9CD3-B451B4C65F96}"/>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07</a:t>
            </a:r>
          </a:p>
        </p:txBody>
      </p:sp>
    </p:spTree>
    <p:extLst>
      <p:ext uri="{BB962C8B-B14F-4D97-AF65-F5344CB8AC3E}">
        <p14:creationId xmlns:p14="http://schemas.microsoft.com/office/powerpoint/2010/main" val="1204551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1" name="Stačiakampis 20">
            <a:extLst>
              <a:ext uri="{FF2B5EF4-FFF2-40B4-BE49-F238E27FC236}">
                <a16:creationId xmlns:a16="http://schemas.microsoft.com/office/drawing/2014/main" id="{223DD11A-37A6-44BA-8C46-25510D9FFD90}"/>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220356C9-1E1B-4528-A0A7-A75CD1CAB3A3}"/>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Techninės bylos turinys</a:t>
            </a:r>
          </a:p>
        </p:txBody>
      </p:sp>
      <p:sp>
        <p:nvSpPr>
          <p:cNvPr id="3" name="Tiesioji jungtis 2">
            <a:extLst>
              <a:ext uri="{FF2B5EF4-FFF2-40B4-BE49-F238E27FC236}">
                <a16:creationId xmlns:a16="http://schemas.microsoft.com/office/drawing/2014/main" id="{7DE182FA-36EE-4FA7-8B7E-85DCDAD6F31D}"/>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2A95A97C-0919-4F2B-BE8C-E45D685B1BA4}"/>
              </a:ext>
            </a:extLst>
          </p:cNvPr>
          <p:cNvSpPr>
            <a:spLocks noGrp="1"/>
          </p:cNvSpPr>
          <p:nvPr/>
        </p:nvSpPr>
        <p:spPr>
          <a:xfrm>
            <a:off x="762000" y="1800225"/>
            <a:ext cx="76200" cy="76200"/>
          </a:xfrm>
          <a:prstGeom prst="roundRect">
            <a:avLst>
              <a:gd name="adj" fmla="val 50000"/>
            </a:avLst>
          </a:prstGeom>
          <a:solidFill>
            <a:srgbClr val="00A6A6"/>
          </a:solidFill>
          <a:ln w="0">
            <a:noFill/>
          </a:ln>
        </p:spPr>
      </p:sp>
      <p:sp>
        <p:nvSpPr>
          <p:cNvPr id="5" name="Stačiakampis 4">
            <a:extLst>
              <a:ext uri="{FF2B5EF4-FFF2-40B4-BE49-F238E27FC236}">
                <a16:creationId xmlns:a16="http://schemas.microsoft.com/office/drawing/2014/main" id="{7530BC81-8398-4241-9801-5D64F5AF754E}"/>
              </a:ext>
            </a:extLst>
          </p:cNvPr>
          <p:cNvSpPr>
            <a:spLocks noGrp="1"/>
          </p:cNvSpPr>
          <p:nvPr/>
        </p:nvSpPr>
        <p:spPr>
          <a:xfrm>
            <a:off x="990600" y="1714500"/>
            <a:ext cx="605790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pakuotės ir naudojimo paskirties aprašymas</a:t>
            </a:r>
          </a:p>
        </p:txBody>
      </p:sp>
      <p:sp>
        <p:nvSpPr>
          <p:cNvPr id="6" name="Stačiakampis: suapvalinti kampai 5">
            <a:extLst>
              <a:ext uri="{FF2B5EF4-FFF2-40B4-BE49-F238E27FC236}">
                <a16:creationId xmlns:a16="http://schemas.microsoft.com/office/drawing/2014/main" id="{69646A35-6965-415D-A9D9-85F1BD5BCD8D}"/>
              </a:ext>
            </a:extLst>
          </p:cNvPr>
          <p:cNvSpPr>
            <a:spLocks noGrp="1"/>
          </p:cNvSpPr>
          <p:nvPr/>
        </p:nvSpPr>
        <p:spPr>
          <a:xfrm>
            <a:off x="762000" y="2447925"/>
            <a:ext cx="76200" cy="76200"/>
          </a:xfrm>
          <a:prstGeom prst="roundRect">
            <a:avLst>
              <a:gd name="adj" fmla="val 50000"/>
            </a:avLst>
          </a:prstGeom>
          <a:solidFill>
            <a:srgbClr val="00A6A6"/>
          </a:solidFill>
          <a:ln w="0">
            <a:noFill/>
          </a:ln>
        </p:spPr>
      </p:sp>
      <p:sp>
        <p:nvSpPr>
          <p:cNvPr id="7" name="Stačiakampis 6">
            <a:extLst>
              <a:ext uri="{FF2B5EF4-FFF2-40B4-BE49-F238E27FC236}">
                <a16:creationId xmlns:a16="http://schemas.microsoft.com/office/drawing/2014/main" id="{52342852-7B72-44EC-8EB0-D9F99526868F}"/>
              </a:ext>
            </a:extLst>
          </p:cNvPr>
          <p:cNvSpPr>
            <a:spLocks noGrp="1"/>
          </p:cNvSpPr>
          <p:nvPr/>
        </p:nvSpPr>
        <p:spPr>
          <a:xfrm>
            <a:off x="990600" y="2362200"/>
            <a:ext cx="605790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projektavimo brėžiniai ir medžiagų specifikacijos</a:t>
            </a:r>
          </a:p>
        </p:txBody>
      </p:sp>
      <p:sp>
        <p:nvSpPr>
          <p:cNvPr id="8" name="Stačiakampis: suapvalinti kampai 7">
            <a:extLst>
              <a:ext uri="{FF2B5EF4-FFF2-40B4-BE49-F238E27FC236}">
                <a16:creationId xmlns:a16="http://schemas.microsoft.com/office/drawing/2014/main" id="{20E4EC4F-CDB0-4BC9-9363-FDB367928CF1}"/>
              </a:ext>
            </a:extLst>
          </p:cNvPr>
          <p:cNvSpPr>
            <a:spLocks noGrp="1"/>
          </p:cNvSpPr>
          <p:nvPr/>
        </p:nvSpPr>
        <p:spPr>
          <a:xfrm>
            <a:off x="762000" y="3095625"/>
            <a:ext cx="76200" cy="76200"/>
          </a:xfrm>
          <a:prstGeom prst="roundRect">
            <a:avLst>
              <a:gd name="adj" fmla="val 50000"/>
            </a:avLst>
          </a:prstGeom>
          <a:solidFill>
            <a:srgbClr val="00A6A6"/>
          </a:solidFill>
          <a:ln w="0">
            <a:noFill/>
          </a:ln>
        </p:spPr>
      </p:sp>
      <p:sp>
        <p:nvSpPr>
          <p:cNvPr id="9" name="Stačiakampis 8">
            <a:extLst>
              <a:ext uri="{FF2B5EF4-FFF2-40B4-BE49-F238E27FC236}">
                <a16:creationId xmlns:a16="http://schemas.microsoft.com/office/drawing/2014/main" id="{7C9799D4-F4E5-4C9D-8602-5E96E190E741}"/>
              </a:ext>
            </a:extLst>
          </p:cNvPr>
          <p:cNvSpPr>
            <a:spLocks noGrp="1"/>
          </p:cNvSpPr>
          <p:nvPr/>
        </p:nvSpPr>
        <p:spPr>
          <a:xfrm>
            <a:off x="990600" y="3009900"/>
            <a:ext cx="605790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taikyti standartai ir vertinimo metodai</a:t>
            </a:r>
          </a:p>
        </p:txBody>
      </p:sp>
      <p:sp>
        <p:nvSpPr>
          <p:cNvPr id="10" name="Stačiakampis: suapvalinti kampai 9">
            <a:extLst>
              <a:ext uri="{FF2B5EF4-FFF2-40B4-BE49-F238E27FC236}">
                <a16:creationId xmlns:a16="http://schemas.microsoft.com/office/drawing/2014/main" id="{ECAB47D7-B56C-4D4C-8033-99E908329F05}"/>
              </a:ext>
            </a:extLst>
          </p:cNvPr>
          <p:cNvSpPr>
            <a:spLocks noGrp="1"/>
          </p:cNvSpPr>
          <p:nvPr/>
        </p:nvSpPr>
        <p:spPr>
          <a:xfrm>
            <a:off x="762000" y="3743325"/>
            <a:ext cx="76200" cy="76200"/>
          </a:xfrm>
          <a:prstGeom prst="roundRect">
            <a:avLst>
              <a:gd name="adj" fmla="val 50000"/>
            </a:avLst>
          </a:prstGeom>
          <a:solidFill>
            <a:srgbClr val="00A6A6"/>
          </a:solidFill>
          <a:ln w="0">
            <a:noFill/>
          </a:ln>
        </p:spPr>
      </p:sp>
      <p:sp>
        <p:nvSpPr>
          <p:cNvPr id="11" name="Stačiakampis 10">
            <a:extLst>
              <a:ext uri="{FF2B5EF4-FFF2-40B4-BE49-F238E27FC236}">
                <a16:creationId xmlns:a16="http://schemas.microsoft.com/office/drawing/2014/main" id="{78F92DED-8DC3-4817-BD42-C30CB6001033}"/>
              </a:ext>
            </a:extLst>
          </p:cNvPr>
          <p:cNvSpPr>
            <a:spLocks noGrp="1"/>
          </p:cNvSpPr>
          <p:nvPr/>
        </p:nvSpPr>
        <p:spPr>
          <a:xfrm>
            <a:off x="990600" y="3657600"/>
            <a:ext cx="605790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skaičiavimai, bandymų protokolai, tiekėjų įrodymai</a:t>
            </a:r>
          </a:p>
        </p:txBody>
      </p:sp>
      <p:sp>
        <p:nvSpPr>
          <p:cNvPr id="12" name="Stačiakampis: suapvalinti kampai 11">
            <a:extLst>
              <a:ext uri="{FF2B5EF4-FFF2-40B4-BE49-F238E27FC236}">
                <a16:creationId xmlns:a16="http://schemas.microsoft.com/office/drawing/2014/main" id="{66451C39-08B8-455A-9ED6-37214EFAC67E}"/>
              </a:ext>
            </a:extLst>
          </p:cNvPr>
          <p:cNvSpPr>
            <a:spLocks noGrp="1"/>
          </p:cNvSpPr>
          <p:nvPr/>
        </p:nvSpPr>
        <p:spPr>
          <a:xfrm>
            <a:off x="762000" y="4391025"/>
            <a:ext cx="76200" cy="76200"/>
          </a:xfrm>
          <a:prstGeom prst="roundRect">
            <a:avLst>
              <a:gd name="adj" fmla="val 50000"/>
            </a:avLst>
          </a:prstGeom>
          <a:solidFill>
            <a:srgbClr val="00A6A6"/>
          </a:solidFill>
          <a:ln w="0">
            <a:noFill/>
          </a:ln>
        </p:spPr>
      </p:sp>
      <p:sp>
        <p:nvSpPr>
          <p:cNvPr id="13" name="Stačiakampis 12">
            <a:extLst>
              <a:ext uri="{FF2B5EF4-FFF2-40B4-BE49-F238E27FC236}">
                <a16:creationId xmlns:a16="http://schemas.microsoft.com/office/drawing/2014/main" id="{638DBD3D-4875-4D96-B509-577C16A07963}"/>
              </a:ext>
            </a:extLst>
          </p:cNvPr>
          <p:cNvSpPr>
            <a:spLocks noGrp="1"/>
          </p:cNvSpPr>
          <p:nvPr/>
        </p:nvSpPr>
        <p:spPr>
          <a:xfrm>
            <a:off x="990600" y="4305300"/>
            <a:ext cx="6057900" cy="361950"/>
          </a:xfrm>
          <a:prstGeom prst="rect">
            <a:avLst/>
          </a:prstGeom>
          <a:noFill/>
          <a:ln w="0">
            <a:noFill/>
          </a:ln>
        </p:spPr>
        <p:txBody>
          <a:bodyPr anchor="ctr">
            <a:normAutofit/>
          </a:bodyPr>
          <a:lstStyle/>
          <a:p>
            <a:pPr algn="l">
              <a:defRPr sz="1425" b="0">
                <a:solidFill>
                  <a:srgbClr val="16202A"/>
                </a:solidFill>
                <a:latin typeface="DejaVu Sans"/>
                <a:ea typeface="DejaVu Sans"/>
                <a:cs typeface="DejaVu Sans"/>
              </a:defRPr>
            </a:pPr>
            <a:r>
              <a:rPr sz="1425" b="0">
                <a:solidFill>
                  <a:srgbClr val="16202A"/>
                </a:solidFill>
                <a:latin typeface="DejaVu Sans"/>
                <a:ea typeface="DejaVu Sans"/>
                <a:cs typeface="DejaVu Sans"/>
              </a:rPr>
              <a:t>gamybos kontrolė ir atsekamumas</a:t>
            </a:r>
          </a:p>
        </p:txBody>
      </p:sp>
      <p:sp>
        <p:nvSpPr>
          <p:cNvPr id="14" name="Stačiakampis: suapvalinti kampai 13">
            <a:extLst>
              <a:ext uri="{FF2B5EF4-FFF2-40B4-BE49-F238E27FC236}">
                <a16:creationId xmlns:a16="http://schemas.microsoft.com/office/drawing/2014/main" id="{F1892FD7-676E-4EC6-A17D-D43144F890D5}"/>
              </a:ext>
            </a:extLst>
          </p:cNvPr>
          <p:cNvSpPr>
            <a:spLocks noGrp="1"/>
          </p:cNvSpPr>
          <p:nvPr/>
        </p:nvSpPr>
        <p:spPr>
          <a:xfrm>
            <a:off x="7810500" y="1666875"/>
            <a:ext cx="3333750" cy="3143250"/>
          </a:xfrm>
          <a:prstGeom prst="roundRect">
            <a:avLst>
              <a:gd name="adj" fmla="val 2424"/>
            </a:avLst>
          </a:prstGeom>
          <a:solidFill>
            <a:srgbClr val="102A43"/>
          </a:solidFill>
          <a:ln w="0">
            <a:noFill/>
          </a:ln>
        </p:spPr>
      </p:sp>
      <p:sp>
        <p:nvSpPr>
          <p:cNvPr id="15" name="Stačiakampis 14">
            <a:extLst>
              <a:ext uri="{FF2B5EF4-FFF2-40B4-BE49-F238E27FC236}">
                <a16:creationId xmlns:a16="http://schemas.microsoft.com/office/drawing/2014/main" id="{3B3A62C4-D1C8-46EA-A4BA-B43B981C1FEC}"/>
              </a:ext>
            </a:extLst>
          </p:cNvPr>
          <p:cNvSpPr>
            <a:spLocks noGrp="1"/>
          </p:cNvSpPr>
          <p:nvPr/>
        </p:nvSpPr>
        <p:spPr>
          <a:xfrm>
            <a:off x="8096250" y="2000250"/>
            <a:ext cx="2762250" cy="590550"/>
          </a:xfrm>
          <a:prstGeom prst="rect">
            <a:avLst/>
          </a:prstGeom>
          <a:noFill/>
          <a:ln w="0">
            <a:noFill/>
          </a:ln>
        </p:spPr>
        <p:txBody>
          <a:bodyPr anchor="ctr">
            <a:normAutofit fontScale="88364" lnSpcReduction="10000"/>
          </a:bodyPr>
          <a:lstStyle/>
          <a:p>
            <a:pPr algn="ct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ES atitikties deklaracija</a:t>
            </a:r>
          </a:p>
        </p:txBody>
      </p:sp>
      <p:sp>
        <p:nvSpPr>
          <p:cNvPr id="16" name="Stačiakampis 15">
            <a:extLst>
              <a:ext uri="{FF2B5EF4-FFF2-40B4-BE49-F238E27FC236}">
                <a16:creationId xmlns:a16="http://schemas.microsoft.com/office/drawing/2014/main" id="{D58007CC-D205-4E4D-82C7-3FD88AF8B2BF}"/>
              </a:ext>
            </a:extLst>
          </p:cNvPr>
          <p:cNvSpPr>
            <a:spLocks noGrp="1"/>
          </p:cNvSpPr>
          <p:nvPr/>
        </p:nvSpPr>
        <p:spPr>
          <a:xfrm>
            <a:off x="8096250" y="2857500"/>
            <a:ext cx="2762250" cy="514350"/>
          </a:xfrm>
          <a:prstGeom prst="rect">
            <a:avLst/>
          </a:prstGeom>
          <a:noFill/>
          <a:ln w="0">
            <a:noFill/>
          </a:ln>
        </p:spPr>
        <p:txBody>
          <a:bodyPr anchor="ctr">
            <a:normAutofit/>
          </a:bodyPr>
          <a:lstStyle/>
          <a:p>
            <a:pPr algn="ctr">
              <a:defRPr sz="1275" b="0">
                <a:solidFill>
                  <a:srgbClr val="CFE8F3"/>
                </a:solidFill>
                <a:latin typeface="DejaVu Sans"/>
                <a:ea typeface="DejaVu Sans"/>
                <a:cs typeface="DejaVu Sans"/>
              </a:defRPr>
            </a:pPr>
            <a:r>
              <a:rPr sz="1275" b="0">
                <a:solidFill>
                  <a:srgbClr val="CFE8F3"/>
                </a:solidFill>
                <a:latin typeface="DejaVu Sans"/>
                <a:ea typeface="DejaVu Sans"/>
                <a:cs typeface="DejaVu Sans"/>
              </a:rPr>
              <a:t>pasirašoma atsakingo subjekto vardu</a:t>
            </a:r>
          </a:p>
        </p:txBody>
      </p:sp>
      <p:sp>
        <p:nvSpPr>
          <p:cNvPr id="17" name="Tiesioji jungtis 16">
            <a:extLst>
              <a:ext uri="{FF2B5EF4-FFF2-40B4-BE49-F238E27FC236}">
                <a16:creationId xmlns:a16="http://schemas.microsoft.com/office/drawing/2014/main" id="{5DB94ECB-FC43-450F-A717-47F40A4A0C30}"/>
              </a:ext>
            </a:extLst>
          </p:cNvPr>
          <p:cNvSpPr>
            <a:spLocks noGrp="1"/>
          </p:cNvSpPr>
          <p:nvPr/>
        </p:nvSpPr>
        <p:spPr>
          <a:xfrm>
            <a:off x="8286750" y="3657600"/>
            <a:ext cx="2381250" cy="0"/>
          </a:xfrm>
          <a:prstGeom prst="line">
            <a:avLst/>
          </a:prstGeom>
          <a:noFill/>
          <a:ln w="9525">
            <a:solidFill>
              <a:srgbClr val="54738A"/>
            </a:solidFill>
          </a:ln>
        </p:spPr>
      </p:sp>
      <p:sp>
        <p:nvSpPr>
          <p:cNvPr id="18" name="Stačiakampis 17">
            <a:extLst>
              <a:ext uri="{FF2B5EF4-FFF2-40B4-BE49-F238E27FC236}">
                <a16:creationId xmlns:a16="http://schemas.microsoft.com/office/drawing/2014/main" id="{8E40584E-CCBC-4DAD-9D25-4CCE8E7A4068}"/>
              </a:ext>
            </a:extLst>
          </p:cNvPr>
          <p:cNvSpPr>
            <a:spLocks noGrp="1"/>
          </p:cNvSpPr>
          <p:nvPr/>
        </p:nvSpPr>
        <p:spPr>
          <a:xfrm>
            <a:off x="8096250" y="3905250"/>
            <a:ext cx="2762250" cy="628650"/>
          </a:xfrm>
          <a:prstGeom prst="rect">
            <a:avLst/>
          </a:prstGeom>
          <a:noFill/>
          <a:ln w="0">
            <a:noFill/>
          </a:ln>
        </p:spPr>
        <p:txBody>
          <a:bodyPr anchor="ctr">
            <a:normAutofit fontScale="92157" lnSpcReduction="10000"/>
          </a:bodyPr>
          <a:lstStyle/>
          <a:p>
            <a:pPr algn="ctr">
              <a:defRPr sz="1275" b="1">
                <a:solidFill>
                  <a:srgbClr val="F4A261"/>
                </a:solidFill>
                <a:latin typeface="DejaVu Sans"/>
                <a:ea typeface="DejaVu Sans"/>
                <a:cs typeface="DejaVu Sans"/>
              </a:defRPr>
            </a:pPr>
            <a:r>
              <a:rPr sz="1275" b="1">
                <a:solidFill>
                  <a:srgbClr val="F4A261"/>
                </a:solidFill>
                <a:latin typeface="DejaVu Sans"/>
                <a:ea typeface="DejaVu Sans"/>
                <a:cs typeface="DejaVu Sans"/>
              </a:rPr>
              <a:t>Atnaujinti, kai keičiasi medžiaga, tiekėjas, konstrukcija ar reikalavimas</a:t>
            </a:r>
          </a:p>
        </p:txBody>
      </p:sp>
      <p:sp>
        <p:nvSpPr>
          <p:cNvPr id="19" name="Stačiakampis 18">
            <a:extLst>
              <a:ext uri="{FF2B5EF4-FFF2-40B4-BE49-F238E27FC236}">
                <a16:creationId xmlns:a16="http://schemas.microsoft.com/office/drawing/2014/main" id="{BCBB4155-44F4-48B2-BA00-DAFA4E57DCC1}"/>
              </a:ext>
            </a:extLst>
          </p:cNvPr>
          <p:cNvSpPr>
            <a:spLocks noGrp="1"/>
          </p:cNvSpPr>
          <p:nvPr/>
        </p:nvSpPr>
        <p:spPr>
          <a:xfrm>
            <a:off x="762000" y="5667375"/>
            <a:ext cx="10382250" cy="361950"/>
          </a:xfrm>
          <a:prstGeom prst="rect">
            <a:avLst/>
          </a:prstGeom>
          <a:noFill/>
          <a:ln w="0">
            <a:noFill/>
          </a:ln>
        </p:spPr>
        <p:txBody>
          <a:bodyPr anchor="ctr">
            <a:normAutofit/>
          </a:bodyPr>
          <a:lstStyle/>
          <a:p>
            <a:pPr algn="l">
              <a:defRPr sz="1575" b="1">
                <a:solidFill>
                  <a:srgbClr val="2E7D32"/>
                </a:solidFill>
                <a:latin typeface="DejaVu Sans"/>
                <a:ea typeface="DejaVu Sans"/>
                <a:cs typeface="DejaVu Sans"/>
              </a:defRPr>
            </a:pPr>
            <a:r>
              <a:rPr sz="1575" b="1">
                <a:solidFill>
                  <a:srgbClr val="2E7D32"/>
                </a:solidFill>
                <a:latin typeface="DejaVu Sans"/>
                <a:ea typeface="DejaVu Sans"/>
                <a:cs typeface="DejaVu Sans"/>
              </a:rPr>
              <a:t>Byla turi įrodyti konkrečios pakuotės versijos atitiktį</a:t>
            </a:r>
          </a:p>
        </p:txBody>
      </p:sp>
      <p:sp>
        <p:nvSpPr>
          <p:cNvPr id="20" name="Stačiakampis 19">
            <a:extLst>
              <a:ext uri="{FF2B5EF4-FFF2-40B4-BE49-F238E27FC236}">
                <a16:creationId xmlns:a16="http://schemas.microsoft.com/office/drawing/2014/main" id="{44CC2C02-2FB1-4AE2-8BF1-04054535C896}"/>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08</a:t>
            </a:r>
          </a:p>
        </p:txBody>
      </p:sp>
    </p:spTree>
    <p:extLst>
      <p:ext uri="{BB962C8B-B14F-4D97-AF65-F5344CB8AC3E}">
        <p14:creationId xmlns:p14="http://schemas.microsoft.com/office/powerpoint/2010/main" val="1238675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9" name="Stačiakampis 18">
            <a:extLst>
              <a:ext uri="{FF2B5EF4-FFF2-40B4-BE49-F238E27FC236}">
                <a16:creationId xmlns:a16="http://schemas.microsoft.com/office/drawing/2014/main" id="{5A70A575-2F2F-446C-A9DD-8BF869BC53A4}"/>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1722CAC5-10F3-44D0-90FF-19B98CC12ADC}"/>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Pakuotės minimizavimas ir tuščia ertmė</a:t>
            </a:r>
          </a:p>
        </p:txBody>
      </p:sp>
      <p:sp>
        <p:nvSpPr>
          <p:cNvPr id="3" name="Tiesioji jungtis 2">
            <a:extLst>
              <a:ext uri="{FF2B5EF4-FFF2-40B4-BE49-F238E27FC236}">
                <a16:creationId xmlns:a16="http://schemas.microsoft.com/office/drawing/2014/main" id="{80BC576B-4F5F-4A05-A986-861A58B91E04}"/>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70412981-4415-4585-91D0-219E047538E5}"/>
              </a:ext>
            </a:extLst>
          </p:cNvPr>
          <p:cNvSpPr>
            <a:spLocks noGrp="1"/>
          </p:cNvSpPr>
          <p:nvPr/>
        </p:nvSpPr>
        <p:spPr>
          <a:xfrm>
            <a:off x="762000" y="1619250"/>
            <a:ext cx="2857500" cy="552450"/>
          </a:xfrm>
          <a:prstGeom prst="rect">
            <a:avLst/>
          </a:prstGeom>
          <a:noFill/>
          <a:ln w="0">
            <a:noFill/>
          </a:ln>
        </p:spPr>
        <p:txBody>
          <a:bodyPr anchor="ctr">
            <a:normAutofit fontScale="96032"/>
          </a:bodyPr>
          <a:lstStyle/>
          <a:p>
            <a:pPr algn="l">
              <a:defRPr sz="3150" b="1">
                <a:solidFill>
                  <a:srgbClr val="1565C0"/>
                </a:solidFill>
                <a:latin typeface="DejaVu Sans"/>
                <a:ea typeface="DejaVu Sans"/>
                <a:cs typeface="DejaVu Sans"/>
              </a:defRPr>
            </a:pPr>
            <a:r>
              <a:rPr sz="3150" b="1">
                <a:solidFill>
                  <a:srgbClr val="1565C0"/>
                </a:solidFill>
                <a:latin typeface="DejaVu Sans"/>
                <a:ea typeface="DejaVu Sans"/>
                <a:cs typeface="DejaVu Sans"/>
              </a:rPr>
              <a:t>≤ 50 %</a:t>
            </a:r>
          </a:p>
        </p:txBody>
      </p:sp>
      <p:sp>
        <p:nvSpPr>
          <p:cNvPr id="5" name="Stačiakampis 4">
            <a:extLst>
              <a:ext uri="{FF2B5EF4-FFF2-40B4-BE49-F238E27FC236}">
                <a16:creationId xmlns:a16="http://schemas.microsoft.com/office/drawing/2014/main" id="{EAED65A2-524F-4214-AB53-3E3140BF1AE0}"/>
              </a:ext>
            </a:extLst>
          </p:cNvPr>
          <p:cNvSpPr>
            <a:spLocks noGrp="1"/>
          </p:cNvSpPr>
          <p:nvPr/>
        </p:nvSpPr>
        <p:spPr>
          <a:xfrm>
            <a:off x="762000" y="2209800"/>
            <a:ext cx="2857500" cy="523875"/>
          </a:xfrm>
          <a:prstGeom prst="rect">
            <a:avLst/>
          </a:prstGeom>
          <a:noFill/>
          <a:ln w="0">
            <a:noFill/>
          </a:ln>
        </p:spPr>
        <p:txBody>
          <a:bodyPr anchor="ctr">
            <a:normAutofit fontScale="86856" lnSpcReduction="20000"/>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tuščios ertmės e. prekybos, grupinėse ir transporto pakuotėse nuo 2030 m.</a:t>
            </a:r>
          </a:p>
        </p:txBody>
      </p:sp>
      <p:sp>
        <p:nvSpPr>
          <p:cNvPr id="6" name="Stačiakampis: suapvalinti kampai 5">
            <a:extLst>
              <a:ext uri="{FF2B5EF4-FFF2-40B4-BE49-F238E27FC236}">
                <a16:creationId xmlns:a16="http://schemas.microsoft.com/office/drawing/2014/main" id="{5C6930B8-B83D-40E1-85D4-AFC102109045}"/>
              </a:ext>
            </a:extLst>
          </p:cNvPr>
          <p:cNvSpPr>
            <a:spLocks noGrp="1"/>
          </p:cNvSpPr>
          <p:nvPr/>
        </p:nvSpPr>
        <p:spPr>
          <a:xfrm>
            <a:off x="4381500" y="1600200"/>
            <a:ext cx="6572250" cy="1162050"/>
          </a:xfrm>
          <a:prstGeom prst="roundRect">
            <a:avLst>
              <a:gd name="adj" fmla="val 6557"/>
            </a:avLst>
          </a:prstGeom>
          <a:solidFill>
            <a:srgbClr val="FFF3DF"/>
          </a:solidFill>
          <a:ln w="9525">
            <a:solidFill>
              <a:srgbClr val="F2D39A"/>
            </a:solidFill>
          </a:ln>
        </p:spPr>
      </p:sp>
      <p:sp>
        <p:nvSpPr>
          <p:cNvPr id="7" name="Stačiakampis 6">
            <a:extLst>
              <a:ext uri="{FF2B5EF4-FFF2-40B4-BE49-F238E27FC236}">
                <a16:creationId xmlns:a16="http://schemas.microsoft.com/office/drawing/2014/main" id="{F61C5104-0DC1-4CE4-BEF0-63BB8BB8E894}"/>
              </a:ext>
            </a:extLst>
          </p:cNvPr>
          <p:cNvSpPr>
            <a:spLocks noGrp="1"/>
          </p:cNvSpPr>
          <p:nvPr/>
        </p:nvSpPr>
        <p:spPr>
          <a:xfrm>
            <a:off x="4667250" y="1809750"/>
            <a:ext cx="6000750" cy="742950"/>
          </a:xfrm>
          <a:prstGeom prst="rect">
            <a:avLst/>
          </a:prstGeom>
          <a:noFill/>
          <a:ln w="0">
            <a:noFill/>
          </a:ln>
        </p:spPr>
        <p:txBody>
          <a:bodyPr anchor="ctr">
            <a:normAutofit/>
          </a:bodyPr>
          <a:lstStyle/>
          <a:p>
            <a:pPr algn="ctr">
              <a:defRPr sz="1425" b="1">
                <a:solidFill>
                  <a:srgbClr val="16202A"/>
                </a:solidFill>
                <a:latin typeface="DejaVu Sans"/>
                <a:ea typeface="DejaVu Sans"/>
                <a:cs typeface="DejaVu Sans"/>
              </a:defRPr>
            </a:pPr>
            <a:r>
              <a:rPr sz="1425" b="1">
                <a:solidFill>
                  <a:srgbClr val="16202A"/>
                </a:solidFill>
                <a:latin typeface="DejaVu Sans"/>
                <a:ea typeface="DejaVu Sans"/>
                <a:cs typeface="DejaVu Sans"/>
              </a:rPr>
              <a:t>Užpildai, tokie kaip oro pagalvėlės, popierius ar putplastis, skaičiuojami kaip tuščia erdvė</a:t>
            </a:r>
          </a:p>
        </p:txBody>
      </p:sp>
      <p:sp>
        <p:nvSpPr>
          <p:cNvPr id="8" name="Stačiakampis: suapvalinti kampai 7">
            <a:extLst>
              <a:ext uri="{FF2B5EF4-FFF2-40B4-BE49-F238E27FC236}">
                <a16:creationId xmlns:a16="http://schemas.microsoft.com/office/drawing/2014/main" id="{B9D6E398-3418-4A53-A209-4C1A948321C9}"/>
              </a:ext>
            </a:extLst>
          </p:cNvPr>
          <p:cNvSpPr>
            <a:spLocks noGrp="1"/>
          </p:cNvSpPr>
          <p:nvPr/>
        </p:nvSpPr>
        <p:spPr>
          <a:xfrm>
            <a:off x="666750" y="3476625"/>
            <a:ext cx="3333750" cy="1524000"/>
          </a:xfrm>
          <a:prstGeom prst="roundRect">
            <a:avLst>
              <a:gd name="adj" fmla="val 5000"/>
            </a:avLst>
          </a:prstGeom>
          <a:solidFill>
            <a:srgbClr val="FFFFFF"/>
          </a:solidFill>
          <a:ln w="9525">
            <a:solidFill>
              <a:srgbClr val="D7DEE5"/>
            </a:solidFill>
          </a:ln>
        </p:spPr>
      </p:sp>
      <p:sp>
        <p:nvSpPr>
          <p:cNvPr id="9" name="Stačiakampis 8">
            <a:extLst>
              <a:ext uri="{FF2B5EF4-FFF2-40B4-BE49-F238E27FC236}">
                <a16:creationId xmlns:a16="http://schemas.microsoft.com/office/drawing/2014/main" id="{5907D9DE-D3B1-4BDC-BB6E-32B6F7E74CF8}"/>
              </a:ext>
            </a:extLst>
          </p:cNvPr>
          <p:cNvSpPr>
            <a:spLocks noGrp="1"/>
          </p:cNvSpPr>
          <p:nvPr/>
        </p:nvSpPr>
        <p:spPr>
          <a:xfrm>
            <a:off x="857250" y="3667125"/>
            <a:ext cx="2952750" cy="304800"/>
          </a:xfrm>
          <a:prstGeom prst="rect">
            <a:avLst/>
          </a:prstGeom>
          <a:noFill/>
          <a:ln w="0">
            <a:noFill/>
          </a:ln>
        </p:spPr>
        <p:txBody>
          <a:bodyPr anchor="ctr">
            <a:normAutofit/>
          </a:bodyPr>
          <a:lstStyle/>
          <a:p>
            <a:pPr algn="ctr">
              <a:defRPr sz="1350" b="1">
                <a:solidFill>
                  <a:srgbClr val="00A6A6"/>
                </a:solidFill>
                <a:latin typeface="DejaVu Sans"/>
                <a:ea typeface="DejaVu Sans"/>
                <a:cs typeface="DejaVu Sans"/>
              </a:defRPr>
            </a:pPr>
            <a:r>
              <a:rPr sz="1350" b="1">
                <a:solidFill>
                  <a:srgbClr val="00A6A6"/>
                </a:solidFill>
                <a:latin typeface="DejaVu Sans"/>
                <a:ea typeface="DejaVu Sans"/>
                <a:cs typeface="DejaVu Sans"/>
              </a:rPr>
              <a:t>2028-02-12</a:t>
            </a:r>
          </a:p>
        </p:txBody>
      </p:sp>
      <p:sp>
        <p:nvSpPr>
          <p:cNvPr id="10" name="Stačiakampis 9">
            <a:extLst>
              <a:ext uri="{FF2B5EF4-FFF2-40B4-BE49-F238E27FC236}">
                <a16:creationId xmlns:a16="http://schemas.microsoft.com/office/drawing/2014/main" id="{0A55A359-942C-4911-BAA1-6D33B3C394BF}"/>
              </a:ext>
            </a:extLst>
          </p:cNvPr>
          <p:cNvSpPr>
            <a:spLocks noGrp="1"/>
          </p:cNvSpPr>
          <p:nvPr/>
        </p:nvSpPr>
        <p:spPr>
          <a:xfrm>
            <a:off x="895350" y="4143375"/>
            <a:ext cx="2876550" cy="685800"/>
          </a:xfrm>
          <a:prstGeom prst="rect">
            <a:avLst/>
          </a:prstGeom>
          <a:noFill/>
          <a:ln w="0">
            <a:noFill/>
          </a:ln>
        </p:spPr>
        <p:txBody>
          <a:bodyPr anchor="ctr">
            <a:normAutofit/>
          </a:bodyPr>
          <a:lstStyle/>
          <a:p>
            <a:pPr algn="ctr">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Prekinės pakuotės tuščia ertmė negali klaidinti dėl produkto kiekio</a:t>
            </a:r>
          </a:p>
        </p:txBody>
      </p:sp>
      <p:sp>
        <p:nvSpPr>
          <p:cNvPr id="11" name="Stačiakampis: suapvalinti kampai 10">
            <a:extLst>
              <a:ext uri="{FF2B5EF4-FFF2-40B4-BE49-F238E27FC236}">
                <a16:creationId xmlns:a16="http://schemas.microsoft.com/office/drawing/2014/main" id="{9E927C9B-5232-47A7-ACAF-5470D46CA658}"/>
              </a:ext>
            </a:extLst>
          </p:cNvPr>
          <p:cNvSpPr>
            <a:spLocks noGrp="1"/>
          </p:cNvSpPr>
          <p:nvPr/>
        </p:nvSpPr>
        <p:spPr>
          <a:xfrm>
            <a:off x="4333875" y="3476625"/>
            <a:ext cx="3333750" cy="1524000"/>
          </a:xfrm>
          <a:prstGeom prst="roundRect">
            <a:avLst>
              <a:gd name="adj" fmla="val 5000"/>
            </a:avLst>
          </a:prstGeom>
          <a:solidFill>
            <a:srgbClr val="E8F5F2"/>
          </a:solidFill>
          <a:ln w="9525">
            <a:solidFill>
              <a:srgbClr val="D7DEE5"/>
            </a:solidFill>
          </a:ln>
        </p:spPr>
      </p:sp>
      <p:sp>
        <p:nvSpPr>
          <p:cNvPr id="12" name="Stačiakampis 11">
            <a:extLst>
              <a:ext uri="{FF2B5EF4-FFF2-40B4-BE49-F238E27FC236}">
                <a16:creationId xmlns:a16="http://schemas.microsoft.com/office/drawing/2014/main" id="{63553FF5-F357-472B-A64C-BB128A9FD3B6}"/>
              </a:ext>
            </a:extLst>
          </p:cNvPr>
          <p:cNvSpPr>
            <a:spLocks noGrp="1"/>
          </p:cNvSpPr>
          <p:nvPr/>
        </p:nvSpPr>
        <p:spPr>
          <a:xfrm>
            <a:off x="4524375" y="3667125"/>
            <a:ext cx="2952750" cy="304800"/>
          </a:xfrm>
          <a:prstGeom prst="rect">
            <a:avLst/>
          </a:prstGeom>
          <a:noFill/>
          <a:ln w="0">
            <a:noFill/>
          </a:ln>
        </p:spPr>
        <p:txBody>
          <a:bodyPr anchor="ctr">
            <a:normAutofit/>
          </a:bodyPr>
          <a:lstStyle/>
          <a:p>
            <a:pPr algn="ctr">
              <a:defRPr sz="1350" b="1">
                <a:solidFill>
                  <a:srgbClr val="2E7D32"/>
                </a:solidFill>
                <a:latin typeface="DejaVu Sans"/>
                <a:ea typeface="DejaVu Sans"/>
                <a:cs typeface="DejaVu Sans"/>
              </a:defRPr>
            </a:pPr>
            <a:r>
              <a:rPr sz="1350" b="1">
                <a:solidFill>
                  <a:srgbClr val="2E7D32"/>
                </a:solidFill>
                <a:latin typeface="DejaVu Sans"/>
                <a:ea typeface="DejaVu Sans"/>
                <a:cs typeface="DejaVu Sans"/>
              </a:rPr>
              <a:t>2030-01-01*</a:t>
            </a:r>
          </a:p>
        </p:txBody>
      </p:sp>
      <p:sp>
        <p:nvSpPr>
          <p:cNvPr id="13" name="Stačiakampis 12">
            <a:extLst>
              <a:ext uri="{FF2B5EF4-FFF2-40B4-BE49-F238E27FC236}">
                <a16:creationId xmlns:a16="http://schemas.microsoft.com/office/drawing/2014/main" id="{2F41AA36-42C2-4CA9-9D59-77E321ED9EAF}"/>
              </a:ext>
            </a:extLst>
          </p:cNvPr>
          <p:cNvSpPr>
            <a:spLocks noGrp="1"/>
          </p:cNvSpPr>
          <p:nvPr/>
        </p:nvSpPr>
        <p:spPr>
          <a:xfrm>
            <a:off x="4562475" y="4143375"/>
            <a:ext cx="2876550" cy="685800"/>
          </a:xfrm>
          <a:prstGeom prst="rect">
            <a:avLst/>
          </a:prstGeom>
          <a:noFill/>
          <a:ln w="0">
            <a:noFill/>
          </a:ln>
        </p:spPr>
        <p:txBody>
          <a:bodyPr anchor="ctr">
            <a:normAutofit/>
          </a:bodyPr>
          <a:lstStyle/>
          <a:p>
            <a:pPr algn="ctr">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Svoris ir tūris sumažinami iki funkcionalumui būtino minimumo</a:t>
            </a:r>
          </a:p>
        </p:txBody>
      </p:sp>
      <p:sp>
        <p:nvSpPr>
          <p:cNvPr id="14" name="Stačiakampis: suapvalinti kampai 13">
            <a:extLst>
              <a:ext uri="{FF2B5EF4-FFF2-40B4-BE49-F238E27FC236}">
                <a16:creationId xmlns:a16="http://schemas.microsoft.com/office/drawing/2014/main" id="{443D94B5-1D80-43D7-B1A4-8A4F957DE5D5}"/>
              </a:ext>
            </a:extLst>
          </p:cNvPr>
          <p:cNvSpPr>
            <a:spLocks noGrp="1"/>
          </p:cNvSpPr>
          <p:nvPr/>
        </p:nvSpPr>
        <p:spPr>
          <a:xfrm>
            <a:off x="8001000" y="3476625"/>
            <a:ext cx="3333750" cy="1524000"/>
          </a:xfrm>
          <a:prstGeom prst="roundRect">
            <a:avLst>
              <a:gd name="adj" fmla="val 5000"/>
            </a:avLst>
          </a:prstGeom>
          <a:solidFill>
            <a:srgbClr val="FFFFFF"/>
          </a:solidFill>
          <a:ln w="9525">
            <a:solidFill>
              <a:srgbClr val="D7DEE5"/>
            </a:solidFill>
          </a:ln>
        </p:spPr>
      </p:sp>
      <p:sp>
        <p:nvSpPr>
          <p:cNvPr id="15" name="Stačiakampis 14">
            <a:extLst>
              <a:ext uri="{FF2B5EF4-FFF2-40B4-BE49-F238E27FC236}">
                <a16:creationId xmlns:a16="http://schemas.microsoft.com/office/drawing/2014/main" id="{C015B975-E12F-40A5-B425-97B6A6360EB4}"/>
              </a:ext>
            </a:extLst>
          </p:cNvPr>
          <p:cNvSpPr>
            <a:spLocks noGrp="1"/>
          </p:cNvSpPr>
          <p:nvPr/>
        </p:nvSpPr>
        <p:spPr>
          <a:xfrm>
            <a:off x="8191500" y="3667125"/>
            <a:ext cx="2952750" cy="304800"/>
          </a:xfrm>
          <a:prstGeom prst="rect">
            <a:avLst/>
          </a:prstGeom>
          <a:noFill/>
          <a:ln w="0">
            <a:noFill/>
          </a:ln>
        </p:spPr>
        <p:txBody>
          <a:bodyPr anchor="ctr">
            <a:normAutofit/>
          </a:bodyPr>
          <a:lstStyle/>
          <a:p>
            <a:pPr algn="ctr">
              <a:defRPr sz="1350" b="1">
                <a:solidFill>
                  <a:srgbClr val="00A6A6"/>
                </a:solidFill>
                <a:latin typeface="DejaVu Sans"/>
                <a:ea typeface="DejaVu Sans"/>
                <a:cs typeface="DejaVu Sans"/>
              </a:defRPr>
            </a:pPr>
            <a:r>
              <a:rPr sz="1350" b="1">
                <a:solidFill>
                  <a:srgbClr val="00A6A6"/>
                </a:solidFill>
                <a:latin typeface="DejaVu Sans"/>
                <a:ea typeface="DejaVu Sans"/>
                <a:cs typeface="DejaVu Sans"/>
              </a:rPr>
              <a:t>2030-01-01</a:t>
            </a:r>
          </a:p>
        </p:txBody>
      </p:sp>
      <p:sp>
        <p:nvSpPr>
          <p:cNvPr id="16" name="Stačiakampis 15">
            <a:extLst>
              <a:ext uri="{FF2B5EF4-FFF2-40B4-BE49-F238E27FC236}">
                <a16:creationId xmlns:a16="http://schemas.microsoft.com/office/drawing/2014/main" id="{69E352A8-0A7F-48DF-B782-73EC0A971971}"/>
              </a:ext>
            </a:extLst>
          </p:cNvPr>
          <p:cNvSpPr>
            <a:spLocks noGrp="1"/>
          </p:cNvSpPr>
          <p:nvPr/>
        </p:nvSpPr>
        <p:spPr>
          <a:xfrm>
            <a:off x="8229600" y="4143375"/>
            <a:ext cx="2876550" cy="685800"/>
          </a:xfrm>
          <a:prstGeom prst="rect">
            <a:avLst/>
          </a:prstGeom>
          <a:noFill/>
          <a:ln w="0">
            <a:noFill/>
          </a:ln>
        </p:spPr>
        <p:txBody>
          <a:bodyPr anchor="ctr">
            <a:normAutofit/>
          </a:bodyPr>
          <a:lstStyle/>
          <a:p>
            <a:pPr algn="ctr">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50 % riba grupinėms, transporto ir e. prekybos pakuotėms</a:t>
            </a:r>
          </a:p>
        </p:txBody>
      </p:sp>
      <p:sp>
        <p:nvSpPr>
          <p:cNvPr id="17" name="Stačiakampis 16">
            <a:extLst>
              <a:ext uri="{FF2B5EF4-FFF2-40B4-BE49-F238E27FC236}">
                <a16:creationId xmlns:a16="http://schemas.microsoft.com/office/drawing/2014/main" id="{FC1B4363-D391-4397-9F47-917478A30B1C}"/>
              </a:ext>
            </a:extLst>
          </p:cNvPr>
          <p:cNvSpPr>
            <a:spLocks noGrp="1"/>
          </p:cNvSpPr>
          <p:nvPr/>
        </p:nvSpPr>
        <p:spPr>
          <a:xfrm>
            <a:off x="666750" y="5810250"/>
            <a:ext cx="8572500" cy="228600"/>
          </a:xfrm>
          <a:prstGeom prst="rect">
            <a:avLst/>
          </a:prstGeom>
          <a:noFill/>
          <a:ln w="0">
            <a:noFill/>
          </a:ln>
        </p:spPr>
        <p:txBody>
          <a:bodyPr anchor="ctr">
            <a:normAutofit fontScale="99808" lnSpcReduction="10000"/>
          </a:bodyPr>
          <a:lstStyle/>
          <a:p>
            <a:pPr algn="l">
              <a:defRPr sz="975" b="0">
                <a:solidFill>
                  <a:srgbClr val="5C6B77"/>
                </a:solidFill>
                <a:latin typeface="DejaVu Sans"/>
                <a:ea typeface="DejaVu Sans"/>
                <a:cs typeface="DejaVu Sans"/>
              </a:defRPr>
            </a:pPr>
            <a:r>
              <a:rPr sz="975" b="0">
                <a:solidFill>
                  <a:srgbClr val="5C6B77"/>
                </a:solidFill>
                <a:latin typeface="DejaVu Sans"/>
                <a:ea typeface="DejaVu Sans"/>
                <a:cs typeface="DejaVu Sans"/>
              </a:rPr>
              <a:t>* Kai kurie terminai priklauso nuo Komisijos aktų. Taikoma vėlesnė data.</a:t>
            </a:r>
          </a:p>
        </p:txBody>
      </p:sp>
      <p:sp>
        <p:nvSpPr>
          <p:cNvPr id="18" name="Stačiakampis 17">
            <a:extLst>
              <a:ext uri="{FF2B5EF4-FFF2-40B4-BE49-F238E27FC236}">
                <a16:creationId xmlns:a16="http://schemas.microsoft.com/office/drawing/2014/main" id="{C8C4EECC-B96C-42B4-9EAB-9C72B86B63AD}"/>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09</a:t>
            </a:r>
          </a:p>
        </p:txBody>
      </p:sp>
    </p:spTree>
    <p:extLst>
      <p:ext uri="{BB962C8B-B14F-4D97-AF65-F5344CB8AC3E}">
        <p14:creationId xmlns:p14="http://schemas.microsoft.com/office/powerpoint/2010/main" val="1296614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0" name="Stačiakampis 19">
            <a:extLst>
              <a:ext uri="{FF2B5EF4-FFF2-40B4-BE49-F238E27FC236}">
                <a16:creationId xmlns:a16="http://schemas.microsoft.com/office/drawing/2014/main" id="{72EFD563-01A6-42FA-8B53-D1748E84E47C}"/>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DE512483-5974-4CD2-8CEA-B49843F247A9}"/>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Perdirbamumas griežtėja trimis etapais</a:t>
            </a:r>
          </a:p>
        </p:txBody>
      </p:sp>
      <p:sp>
        <p:nvSpPr>
          <p:cNvPr id="3" name="Tiesioji jungtis 2">
            <a:extLst>
              <a:ext uri="{FF2B5EF4-FFF2-40B4-BE49-F238E27FC236}">
                <a16:creationId xmlns:a16="http://schemas.microsoft.com/office/drawing/2014/main" id="{895BF226-D895-4FB7-9068-7CCB3493E8D4}"/>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1BAC84C7-A819-4EE3-9008-18202FB62331}"/>
              </a:ext>
            </a:extLst>
          </p:cNvPr>
          <p:cNvSpPr>
            <a:spLocks noGrp="1"/>
          </p:cNvSpPr>
          <p:nvPr/>
        </p:nvSpPr>
        <p:spPr>
          <a:xfrm>
            <a:off x="666750" y="1666875"/>
            <a:ext cx="3143250" cy="552450"/>
          </a:xfrm>
          <a:prstGeom prst="rect">
            <a:avLst/>
          </a:prstGeom>
          <a:noFill/>
          <a:ln w="0">
            <a:noFill/>
          </a:ln>
        </p:spPr>
        <p:txBody>
          <a:bodyPr anchor="ctr">
            <a:normAutofit/>
          </a:bodyPr>
          <a:lstStyle/>
          <a:p>
            <a:pPr algn="ctr">
              <a:defRPr sz="2850" b="1">
                <a:solidFill>
                  <a:srgbClr val="1565C0"/>
                </a:solidFill>
                <a:latin typeface="DejaVu Sans"/>
                <a:ea typeface="DejaVu Sans"/>
                <a:cs typeface="DejaVu Sans"/>
              </a:defRPr>
            </a:pPr>
            <a:r>
              <a:rPr sz="2850" b="1">
                <a:solidFill>
                  <a:srgbClr val="1565C0"/>
                </a:solidFill>
                <a:latin typeface="DejaVu Sans"/>
                <a:ea typeface="DejaVu Sans"/>
                <a:cs typeface="DejaVu Sans"/>
              </a:rPr>
              <a:t>2030</a:t>
            </a:r>
          </a:p>
        </p:txBody>
      </p:sp>
      <p:sp>
        <p:nvSpPr>
          <p:cNvPr id="5" name="Tiesioji jungtis 4">
            <a:extLst>
              <a:ext uri="{FF2B5EF4-FFF2-40B4-BE49-F238E27FC236}">
                <a16:creationId xmlns:a16="http://schemas.microsoft.com/office/drawing/2014/main" id="{D6AF3EB7-A821-42F6-B884-161E8713F17C}"/>
              </a:ext>
            </a:extLst>
          </p:cNvPr>
          <p:cNvSpPr>
            <a:spLocks noGrp="1"/>
          </p:cNvSpPr>
          <p:nvPr/>
        </p:nvSpPr>
        <p:spPr>
          <a:xfrm>
            <a:off x="1047750" y="2362200"/>
            <a:ext cx="2381250" cy="0"/>
          </a:xfrm>
          <a:prstGeom prst="line">
            <a:avLst/>
          </a:prstGeom>
          <a:noFill/>
          <a:ln w="47625">
            <a:solidFill>
              <a:srgbClr val="00A6A6"/>
            </a:solidFill>
          </a:ln>
        </p:spPr>
      </p:sp>
      <p:sp>
        <p:nvSpPr>
          <p:cNvPr id="6" name="Stačiakampis 5">
            <a:extLst>
              <a:ext uri="{FF2B5EF4-FFF2-40B4-BE49-F238E27FC236}">
                <a16:creationId xmlns:a16="http://schemas.microsoft.com/office/drawing/2014/main" id="{0C399765-B252-438D-95B0-F21D935DA793}"/>
              </a:ext>
            </a:extLst>
          </p:cNvPr>
          <p:cNvSpPr>
            <a:spLocks noGrp="1"/>
          </p:cNvSpPr>
          <p:nvPr/>
        </p:nvSpPr>
        <p:spPr>
          <a:xfrm>
            <a:off x="666750" y="2667000"/>
            <a:ext cx="3143250" cy="514350"/>
          </a:xfrm>
          <a:prstGeom prst="rect">
            <a:avLst/>
          </a:prstGeom>
          <a:noFill/>
          <a:ln w="0">
            <a:noFill/>
          </a:ln>
        </p:spPr>
        <p:txBody>
          <a:bodyPr anchor="ctr">
            <a:normAutofit fontScale="86675"/>
          </a:bodyPr>
          <a:lstStyle/>
          <a:p>
            <a:pPr algn="ctr">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Projektavimas perdirbimui</a:t>
            </a:r>
          </a:p>
        </p:txBody>
      </p:sp>
      <p:sp>
        <p:nvSpPr>
          <p:cNvPr id="7" name="Stačiakampis 6">
            <a:extLst>
              <a:ext uri="{FF2B5EF4-FFF2-40B4-BE49-F238E27FC236}">
                <a16:creationId xmlns:a16="http://schemas.microsoft.com/office/drawing/2014/main" id="{614E5E3C-A105-48B6-9C7D-96B7F25B8F56}"/>
              </a:ext>
            </a:extLst>
          </p:cNvPr>
          <p:cNvSpPr>
            <a:spLocks noGrp="1"/>
          </p:cNvSpPr>
          <p:nvPr/>
        </p:nvSpPr>
        <p:spPr>
          <a:xfrm>
            <a:off x="838200" y="3352800"/>
            <a:ext cx="2800350" cy="800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A, B arba C klasė</a:t>
            </a:r>
          </a:p>
        </p:txBody>
      </p:sp>
      <p:sp>
        <p:nvSpPr>
          <p:cNvPr id="8" name="Stačiakampis 7">
            <a:extLst>
              <a:ext uri="{FF2B5EF4-FFF2-40B4-BE49-F238E27FC236}">
                <a16:creationId xmlns:a16="http://schemas.microsoft.com/office/drawing/2014/main" id="{BD7E6F1C-CB5B-4880-9226-4C726C73D49E}"/>
              </a:ext>
            </a:extLst>
          </p:cNvPr>
          <p:cNvSpPr>
            <a:spLocks noGrp="1"/>
          </p:cNvSpPr>
          <p:nvPr/>
        </p:nvSpPr>
        <p:spPr>
          <a:xfrm>
            <a:off x="4381500" y="1666875"/>
            <a:ext cx="3143250" cy="552450"/>
          </a:xfrm>
          <a:prstGeom prst="rect">
            <a:avLst/>
          </a:prstGeom>
          <a:noFill/>
          <a:ln w="0">
            <a:noFill/>
          </a:ln>
        </p:spPr>
        <p:txBody>
          <a:bodyPr anchor="ctr">
            <a:normAutofit/>
          </a:bodyPr>
          <a:lstStyle/>
          <a:p>
            <a:pPr algn="ctr">
              <a:defRPr sz="2850" b="1">
                <a:solidFill>
                  <a:srgbClr val="1565C0"/>
                </a:solidFill>
                <a:latin typeface="DejaVu Sans"/>
                <a:ea typeface="DejaVu Sans"/>
                <a:cs typeface="DejaVu Sans"/>
              </a:defRPr>
            </a:pPr>
            <a:r>
              <a:rPr sz="2850" b="1">
                <a:solidFill>
                  <a:srgbClr val="1565C0"/>
                </a:solidFill>
                <a:latin typeface="DejaVu Sans"/>
                <a:ea typeface="DejaVu Sans"/>
                <a:cs typeface="DejaVu Sans"/>
              </a:rPr>
              <a:t>2035*</a:t>
            </a:r>
          </a:p>
        </p:txBody>
      </p:sp>
      <p:sp>
        <p:nvSpPr>
          <p:cNvPr id="9" name="Tiesioji jungtis 8">
            <a:extLst>
              <a:ext uri="{FF2B5EF4-FFF2-40B4-BE49-F238E27FC236}">
                <a16:creationId xmlns:a16="http://schemas.microsoft.com/office/drawing/2014/main" id="{5A3EAF5C-1F8C-4103-B76C-FC2A21989F5D}"/>
              </a:ext>
            </a:extLst>
          </p:cNvPr>
          <p:cNvSpPr>
            <a:spLocks noGrp="1"/>
          </p:cNvSpPr>
          <p:nvPr/>
        </p:nvSpPr>
        <p:spPr>
          <a:xfrm>
            <a:off x="4762500" y="2362200"/>
            <a:ext cx="2381250" cy="0"/>
          </a:xfrm>
          <a:prstGeom prst="line">
            <a:avLst/>
          </a:prstGeom>
          <a:noFill/>
          <a:ln w="47625">
            <a:solidFill>
              <a:srgbClr val="00A6A6"/>
            </a:solidFill>
          </a:ln>
        </p:spPr>
      </p:sp>
      <p:sp>
        <p:nvSpPr>
          <p:cNvPr id="10" name="Stačiakampis 9">
            <a:extLst>
              <a:ext uri="{FF2B5EF4-FFF2-40B4-BE49-F238E27FC236}">
                <a16:creationId xmlns:a16="http://schemas.microsoft.com/office/drawing/2014/main" id="{559536E0-29FD-4962-BF85-F8B65BD30B3B}"/>
              </a:ext>
            </a:extLst>
          </p:cNvPr>
          <p:cNvSpPr>
            <a:spLocks noGrp="1"/>
          </p:cNvSpPr>
          <p:nvPr/>
        </p:nvSpPr>
        <p:spPr>
          <a:xfrm>
            <a:off x="4381500" y="2667000"/>
            <a:ext cx="3143250" cy="514350"/>
          </a:xfrm>
          <a:prstGeom prst="rect">
            <a:avLst/>
          </a:prstGeom>
          <a:noFill/>
          <a:ln w="0">
            <a:noFill/>
          </a:ln>
        </p:spPr>
        <p:txBody>
          <a:bodyPr anchor="ctr">
            <a:normAutofit fontScale="87316"/>
          </a:bodyPr>
          <a:lstStyle/>
          <a:p>
            <a:pPr algn="ctr">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Perdirbimas dideliu mastu</a:t>
            </a:r>
          </a:p>
        </p:txBody>
      </p:sp>
      <p:sp>
        <p:nvSpPr>
          <p:cNvPr id="11" name="Stačiakampis 10">
            <a:extLst>
              <a:ext uri="{FF2B5EF4-FFF2-40B4-BE49-F238E27FC236}">
                <a16:creationId xmlns:a16="http://schemas.microsoft.com/office/drawing/2014/main" id="{5D749789-8BA7-4923-A031-B1B5DA4B7EDC}"/>
              </a:ext>
            </a:extLst>
          </p:cNvPr>
          <p:cNvSpPr>
            <a:spLocks noGrp="1"/>
          </p:cNvSpPr>
          <p:nvPr/>
        </p:nvSpPr>
        <p:spPr>
          <a:xfrm>
            <a:off x="4552950" y="3352800"/>
            <a:ext cx="2800350" cy="800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veikianti surinkimo ir perdirbimo infrastruktūra</a:t>
            </a:r>
          </a:p>
        </p:txBody>
      </p:sp>
      <p:sp>
        <p:nvSpPr>
          <p:cNvPr id="12" name="Stačiakampis 11">
            <a:extLst>
              <a:ext uri="{FF2B5EF4-FFF2-40B4-BE49-F238E27FC236}">
                <a16:creationId xmlns:a16="http://schemas.microsoft.com/office/drawing/2014/main" id="{C0820B67-A748-48FD-8ABF-9FFE301E27A8}"/>
              </a:ext>
            </a:extLst>
          </p:cNvPr>
          <p:cNvSpPr>
            <a:spLocks noGrp="1"/>
          </p:cNvSpPr>
          <p:nvPr/>
        </p:nvSpPr>
        <p:spPr>
          <a:xfrm>
            <a:off x="8096250" y="1666875"/>
            <a:ext cx="3143250" cy="552450"/>
          </a:xfrm>
          <a:prstGeom prst="rect">
            <a:avLst/>
          </a:prstGeom>
          <a:noFill/>
          <a:ln w="0">
            <a:noFill/>
          </a:ln>
        </p:spPr>
        <p:txBody>
          <a:bodyPr anchor="ctr">
            <a:normAutofit/>
          </a:bodyPr>
          <a:lstStyle/>
          <a:p>
            <a:pPr algn="ctr">
              <a:defRPr sz="2850" b="1">
                <a:solidFill>
                  <a:srgbClr val="D1495B"/>
                </a:solidFill>
                <a:latin typeface="DejaVu Sans"/>
                <a:ea typeface="DejaVu Sans"/>
                <a:cs typeface="DejaVu Sans"/>
              </a:defRPr>
            </a:pPr>
            <a:r>
              <a:rPr sz="2850" b="1">
                <a:solidFill>
                  <a:srgbClr val="D1495B"/>
                </a:solidFill>
                <a:latin typeface="DejaVu Sans"/>
                <a:ea typeface="DejaVu Sans"/>
                <a:cs typeface="DejaVu Sans"/>
              </a:rPr>
              <a:t>2038</a:t>
            </a:r>
          </a:p>
        </p:txBody>
      </p:sp>
      <p:sp>
        <p:nvSpPr>
          <p:cNvPr id="13" name="Tiesioji jungtis 12">
            <a:extLst>
              <a:ext uri="{FF2B5EF4-FFF2-40B4-BE49-F238E27FC236}">
                <a16:creationId xmlns:a16="http://schemas.microsoft.com/office/drawing/2014/main" id="{ADFF3AA4-19AB-4A27-BACF-C7F603269660}"/>
              </a:ext>
            </a:extLst>
          </p:cNvPr>
          <p:cNvSpPr>
            <a:spLocks noGrp="1"/>
          </p:cNvSpPr>
          <p:nvPr/>
        </p:nvSpPr>
        <p:spPr>
          <a:xfrm>
            <a:off x="8477250" y="2362200"/>
            <a:ext cx="2381250" cy="0"/>
          </a:xfrm>
          <a:prstGeom prst="line">
            <a:avLst/>
          </a:prstGeom>
          <a:noFill/>
          <a:ln w="47625">
            <a:solidFill>
              <a:srgbClr val="D1495B"/>
            </a:solidFill>
          </a:ln>
        </p:spPr>
      </p:sp>
      <p:sp>
        <p:nvSpPr>
          <p:cNvPr id="14" name="Stačiakampis 13">
            <a:extLst>
              <a:ext uri="{FF2B5EF4-FFF2-40B4-BE49-F238E27FC236}">
                <a16:creationId xmlns:a16="http://schemas.microsoft.com/office/drawing/2014/main" id="{D9DD9944-36EB-4C95-8A6B-AD0F0ACA4E36}"/>
              </a:ext>
            </a:extLst>
          </p:cNvPr>
          <p:cNvSpPr>
            <a:spLocks noGrp="1"/>
          </p:cNvSpPr>
          <p:nvPr/>
        </p:nvSpPr>
        <p:spPr>
          <a:xfrm>
            <a:off x="8096250" y="2667000"/>
            <a:ext cx="3143250" cy="514350"/>
          </a:xfrm>
          <a:prstGeom prst="rect">
            <a:avLst/>
          </a:prstGeom>
          <a:noFill/>
          <a:ln w="0">
            <a:noFill/>
          </a:ln>
        </p:spPr>
        <p:txBody>
          <a:bodyPr anchor="ctr">
            <a:normAutofit fontScale="98366"/>
          </a:bodyPr>
          <a:lstStyle/>
          <a:p>
            <a:pPr algn="ctr">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Aukštesnė minimali klasė</a:t>
            </a:r>
          </a:p>
        </p:txBody>
      </p:sp>
      <p:sp>
        <p:nvSpPr>
          <p:cNvPr id="15" name="Stačiakampis 14">
            <a:extLst>
              <a:ext uri="{FF2B5EF4-FFF2-40B4-BE49-F238E27FC236}">
                <a16:creationId xmlns:a16="http://schemas.microsoft.com/office/drawing/2014/main" id="{BD3A8107-016B-48C4-92AC-420D07AD179B}"/>
              </a:ext>
            </a:extLst>
          </p:cNvPr>
          <p:cNvSpPr>
            <a:spLocks noGrp="1"/>
          </p:cNvSpPr>
          <p:nvPr/>
        </p:nvSpPr>
        <p:spPr>
          <a:xfrm>
            <a:off x="8267700" y="3352800"/>
            <a:ext cx="2800350" cy="800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rinkai lieka A arba B klasė</a:t>
            </a:r>
          </a:p>
        </p:txBody>
      </p:sp>
      <p:sp>
        <p:nvSpPr>
          <p:cNvPr id="16" name="Stačiakampis: suapvalinti kampai 15">
            <a:extLst>
              <a:ext uri="{FF2B5EF4-FFF2-40B4-BE49-F238E27FC236}">
                <a16:creationId xmlns:a16="http://schemas.microsoft.com/office/drawing/2014/main" id="{0C4CEAFF-B91D-4022-BEC2-51CED5F7490C}"/>
              </a:ext>
            </a:extLst>
          </p:cNvPr>
          <p:cNvSpPr>
            <a:spLocks noGrp="1"/>
          </p:cNvSpPr>
          <p:nvPr/>
        </p:nvSpPr>
        <p:spPr>
          <a:xfrm>
            <a:off x="1047750" y="4762500"/>
            <a:ext cx="10096500" cy="800100"/>
          </a:xfrm>
          <a:prstGeom prst="roundRect">
            <a:avLst>
              <a:gd name="adj" fmla="val 9524"/>
            </a:avLst>
          </a:prstGeom>
          <a:solidFill>
            <a:srgbClr val="FFFFFF"/>
          </a:solidFill>
          <a:ln w="9525">
            <a:solidFill>
              <a:srgbClr val="D7DEE5"/>
            </a:solidFill>
          </a:ln>
        </p:spPr>
      </p:sp>
      <p:sp>
        <p:nvSpPr>
          <p:cNvPr id="17" name="Stačiakampis 16">
            <a:extLst>
              <a:ext uri="{FF2B5EF4-FFF2-40B4-BE49-F238E27FC236}">
                <a16:creationId xmlns:a16="http://schemas.microsoft.com/office/drawing/2014/main" id="{34DF9ED8-D471-4078-8936-7DBD2FEC7A07}"/>
              </a:ext>
            </a:extLst>
          </p:cNvPr>
          <p:cNvSpPr>
            <a:spLocks noGrp="1"/>
          </p:cNvSpPr>
          <p:nvPr/>
        </p:nvSpPr>
        <p:spPr>
          <a:xfrm>
            <a:off x="1381125" y="4933950"/>
            <a:ext cx="9429750" cy="476250"/>
          </a:xfrm>
          <a:prstGeom prst="rect">
            <a:avLst/>
          </a:prstGeom>
          <a:noFill/>
          <a:ln w="0">
            <a:noFill/>
          </a:ln>
        </p:spPr>
        <p:txBody>
          <a:bodyPr anchor="ctr">
            <a:normAutofit/>
          </a:bodyPr>
          <a:lstStyle/>
          <a:p>
            <a:pPr algn="ctr">
              <a:defRPr sz="1575" b="1">
                <a:solidFill>
                  <a:srgbClr val="2E7D32"/>
                </a:solidFill>
                <a:latin typeface="DejaVu Sans"/>
                <a:ea typeface="DejaVu Sans"/>
                <a:cs typeface="DejaVu Sans"/>
              </a:defRPr>
            </a:pPr>
            <a:r>
              <a:rPr sz="1575" b="1">
                <a:solidFill>
                  <a:srgbClr val="2E7D32"/>
                </a:solidFill>
                <a:latin typeface="DejaVu Sans"/>
                <a:ea typeface="DejaVu Sans"/>
                <a:cs typeface="DejaVu Sans"/>
              </a:rPr>
              <a:t>Perdirbamumo klasė paveiks ir diferencijuotą gamintojo atsakomybės įnašą</a:t>
            </a:r>
          </a:p>
        </p:txBody>
      </p:sp>
      <p:sp>
        <p:nvSpPr>
          <p:cNvPr id="18" name="Stačiakampis 17">
            <a:extLst>
              <a:ext uri="{FF2B5EF4-FFF2-40B4-BE49-F238E27FC236}">
                <a16:creationId xmlns:a16="http://schemas.microsoft.com/office/drawing/2014/main" id="{4134CB76-8417-4C96-A1B9-EC1FA1E5C05D}"/>
              </a:ext>
            </a:extLst>
          </p:cNvPr>
          <p:cNvSpPr>
            <a:spLocks noGrp="1"/>
          </p:cNvSpPr>
          <p:nvPr/>
        </p:nvSpPr>
        <p:spPr>
          <a:xfrm>
            <a:off x="666750" y="5924550"/>
            <a:ext cx="8096250" cy="209550"/>
          </a:xfrm>
          <a:prstGeom prst="rect">
            <a:avLst/>
          </a:prstGeom>
          <a:noFill/>
          <a:ln w="0">
            <a:noFill/>
          </a:ln>
        </p:spPr>
        <p:txBody>
          <a:bodyPr anchor="ctr">
            <a:normAutofit fontScale="79487" lnSpcReduction="10000"/>
          </a:bodyPr>
          <a:lstStyle/>
          <a:p>
            <a:pPr algn="l">
              <a:defRPr sz="975" b="0">
                <a:solidFill>
                  <a:srgbClr val="5C6B77"/>
                </a:solidFill>
                <a:latin typeface="DejaVu Sans"/>
                <a:ea typeface="DejaVu Sans"/>
                <a:cs typeface="DejaVu Sans"/>
              </a:defRPr>
            </a:pPr>
            <a:r>
              <a:rPr sz="975" b="0">
                <a:solidFill>
                  <a:srgbClr val="5C6B77"/>
                </a:solidFill>
                <a:latin typeface="DejaVu Sans"/>
                <a:ea typeface="DejaVu Sans"/>
                <a:cs typeface="DejaVu Sans"/>
              </a:rPr>
              <a:t>* 2035 m. data gali pasislinkti pagal įgyvendinimo aktų įsigaliojimą.</a:t>
            </a:r>
          </a:p>
        </p:txBody>
      </p:sp>
      <p:sp>
        <p:nvSpPr>
          <p:cNvPr id="19" name="Stačiakampis 18">
            <a:extLst>
              <a:ext uri="{FF2B5EF4-FFF2-40B4-BE49-F238E27FC236}">
                <a16:creationId xmlns:a16="http://schemas.microsoft.com/office/drawing/2014/main" id="{EECFB0F6-996B-487B-B5FE-1D1C6D6ABA0C}"/>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10</a:t>
            </a:r>
          </a:p>
        </p:txBody>
      </p:sp>
    </p:spTree>
    <p:extLst>
      <p:ext uri="{BB962C8B-B14F-4D97-AF65-F5344CB8AC3E}">
        <p14:creationId xmlns:p14="http://schemas.microsoft.com/office/powerpoint/2010/main" val="1671098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4" name="Stačiakampis 23">
            <a:extLst>
              <a:ext uri="{FF2B5EF4-FFF2-40B4-BE49-F238E27FC236}">
                <a16:creationId xmlns:a16="http://schemas.microsoft.com/office/drawing/2014/main" id="{29D36964-3A48-471B-AE90-C66DEBC2DFCC}"/>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E2762E55-0934-4FA3-BF6C-511A141C0247}"/>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Perdirbto plastiko dalys nuo 2030 ir 2040 m.</a:t>
            </a:r>
          </a:p>
        </p:txBody>
      </p:sp>
      <p:sp>
        <p:nvSpPr>
          <p:cNvPr id="3" name="Tiesioji jungtis 2">
            <a:extLst>
              <a:ext uri="{FF2B5EF4-FFF2-40B4-BE49-F238E27FC236}">
                <a16:creationId xmlns:a16="http://schemas.microsoft.com/office/drawing/2014/main" id="{7AE47CE0-281A-427D-8551-9E25B2E9E059}"/>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9BA2C56E-D40E-4A2D-9109-C2017CADFE5F}"/>
              </a:ext>
            </a:extLst>
          </p:cNvPr>
          <p:cNvSpPr>
            <a:spLocks noGrp="1"/>
          </p:cNvSpPr>
          <p:nvPr/>
        </p:nvSpPr>
        <p:spPr>
          <a:xfrm>
            <a:off x="762000" y="1619250"/>
            <a:ext cx="6191250" cy="323850"/>
          </a:xfrm>
          <a:prstGeom prst="rect">
            <a:avLst/>
          </a:prstGeom>
          <a:noFill/>
          <a:ln w="0">
            <a:noFill/>
          </a:ln>
        </p:spPr>
        <p:txBody>
          <a:bodyPr anchor="ctr">
            <a:normAutofit/>
          </a:bodyPr>
          <a:lstStyle/>
          <a:p>
            <a:pPr algn="l">
              <a:defRPr sz="1275" b="1">
                <a:solidFill>
                  <a:srgbClr val="5C6B77"/>
                </a:solidFill>
                <a:latin typeface="DejaVu Sans"/>
                <a:ea typeface="DejaVu Sans"/>
                <a:cs typeface="DejaVu Sans"/>
              </a:defRPr>
            </a:pPr>
            <a:r>
              <a:rPr sz="1275" b="1">
                <a:solidFill>
                  <a:srgbClr val="5C6B77"/>
                </a:solidFill>
                <a:latin typeface="DejaVu Sans"/>
                <a:ea typeface="DejaVu Sans"/>
                <a:cs typeface="DejaVu Sans"/>
              </a:rPr>
              <a:t>Pakuotės kategorija</a:t>
            </a:r>
          </a:p>
        </p:txBody>
      </p:sp>
      <p:sp>
        <p:nvSpPr>
          <p:cNvPr id="5" name="Stačiakampis 4">
            <a:extLst>
              <a:ext uri="{FF2B5EF4-FFF2-40B4-BE49-F238E27FC236}">
                <a16:creationId xmlns:a16="http://schemas.microsoft.com/office/drawing/2014/main" id="{C64E5490-5B50-4BD3-A433-B4980E66C70B}"/>
              </a:ext>
            </a:extLst>
          </p:cNvPr>
          <p:cNvSpPr>
            <a:spLocks noGrp="1"/>
          </p:cNvSpPr>
          <p:nvPr/>
        </p:nvSpPr>
        <p:spPr>
          <a:xfrm>
            <a:off x="7620000" y="1619250"/>
            <a:ext cx="1238250" cy="323850"/>
          </a:xfrm>
          <a:prstGeom prst="rect">
            <a:avLst/>
          </a:prstGeom>
          <a:noFill/>
          <a:ln w="0">
            <a:noFill/>
          </a:ln>
        </p:spPr>
        <p:txBody>
          <a:bodyPr anchor="ctr">
            <a:normAutofit/>
          </a:bodyPr>
          <a:lstStyle/>
          <a:p>
            <a:pPr algn="ctr">
              <a:defRPr sz="1275" b="1">
                <a:solidFill>
                  <a:srgbClr val="1565C0"/>
                </a:solidFill>
                <a:latin typeface="DejaVu Sans"/>
                <a:ea typeface="DejaVu Sans"/>
                <a:cs typeface="DejaVu Sans"/>
              </a:defRPr>
            </a:pPr>
            <a:r>
              <a:rPr sz="1275" b="1">
                <a:solidFill>
                  <a:srgbClr val="1565C0"/>
                </a:solidFill>
                <a:latin typeface="DejaVu Sans"/>
                <a:ea typeface="DejaVu Sans"/>
                <a:cs typeface="DejaVu Sans"/>
              </a:rPr>
              <a:t>2030</a:t>
            </a:r>
          </a:p>
        </p:txBody>
      </p:sp>
      <p:sp>
        <p:nvSpPr>
          <p:cNvPr id="6" name="Stačiakampis 5">
            <a:extLst>
              <a:ext uri="{FF2B5EF4-FFF2-40B4-BE49-F238E27FC236}">
                <a16:creationId xmlns:a16="http://schemas.microsoft.com/office/drawing/2014/main" id="{D017FEFF-86E9-49AD-B1A5-466882EE4EEC}"/>
              </a:ext>
            </a:extLst>
          </p:cNvPr>
          <p:cNvSpPr>
            <a:spLocks noGrp="1"/>
          </p:cNvSpPr>
          <p:nvPr/>
        </p:nvSpPr>
        <p:spPr>
          <a:xfrm>
            <a:off x="9620250" y="1619250"/>
            <a:ext cx="1238250" cy="323850"/>
          </a:xfrm>
          <a:prstGeom prst="rect">
            <a:avLst/>
          </a:prstGeom>
          <a:noFill/>
          <a:ln w="0">
            <a:noFill/>
          </a:ln>
        </p:spPr>
        <p:txBody>
          <a:bodyPr anchor="ctr">
            <a:normAutofit/>
          </a:bodyPr>
          <a:lstStyle/>
          <a:p>
            <a:pPr algn="ctr">
              <a:defRPr sz="1275" b="1">
                <a:solidFill>
                  <a:srgbClr val="2E7D32"/>
                </a:solidFill>
                <a:latin typeface="DejaVu Sans"/>
                <a:ea typeface="DejaVu Sans"/>
                <a:cs typeface="DejaVu Sans"/>
              </a:defRPr>
            </a:pPr>
            <a:r>
              <a:rPr sz="1275" b="1">
                <a:solidFill>
                  <a:srgbClr val="2E7D32"/>
                </a:solidFill>
                <a:latin typeface="DejaVu Sans"/>
                <a:ea typeface="DejaVu Sans"/>
                <a:cs typeface="DejaVu Sans"/>
              </a:rPr>
              <a:t>2040</a:t>
            </a:r>
          </a:p>
        </p:txBody>
      </p:sp>
      <p:sp>
        <p:nvSpPr>
          <p:cNvPr id="7" name="Tiesioji jungtis 6">
            <a:extLst>
              <a:ext uri="{FF2B5EF4-FFF2-40B4-BE49-F238E27FC236}">
                <a16:creationId xmlns:a16="http://schemas.microsoft.com/office/drawing/2014/main" id="{27C99A71-55ED-4970-96F9-3415B9FEF086}"/>
              </a:ext>
            </a:extLst>
          </p:cNvPr>
          <p:cNvSpPr>
            <a:spLocks noGrp="1"/>
          </p:cNvSpPr>
          <p:nvPr/>
        </p:nvSpPr>
        <p:spPr>
          <a:xfrm>
            <a:off x="762000" y="2000250"/>
            <a:ext cx="10096500" cy="0"/>
          </a:xfrm>
          <a:prstGeom prst="line">
            <a:avLst/>
          </a:prstGeom>
          <a:noFill/>
          <a:ln w="19050">
            <a:solidFill>
              <a:srgbClr val="D7DEE5"/>
            </a:solidFill>
          </a:ln>
        </p:spPr>
      </p:sp>
      <p:sp>
        <p:nvSpPr>
          <p:cNvPr id="8" name="Stačiakampis: suapvalinti kampai 7">
            <a:extLst>
              <a:ext uri="{FF2B5EF4-FFF2-40B4-BE49-F238E27FC236}">
                <a16:creationId xmlns:a16="http://schemas.microsoft.com/office/drawing/2014/main" id="{EC01063D-4FE9-4A36-817E-E37571362F08}"/>
              </a:ext>
            </a:extLst>
          </p:cNvPr>
          <p:cNvSpPr>
            <a:spLocks noGrp="1"/>
          </p:cNvSpPr>
          <p:nvPr/>
        </p:nvSpPr>
        <p:spPr>
          <a:xfrm>
            <a:off x="666750" y="2114550"/>
            <a:ext cx="10287000" cy="609600"/>
          </a:xfrm>
          <a:prstGeom prst="roundRect">
            <a:avLst>
              <a:gd name="adj" fmla="val 12500"/>
            </a:avLst>
          </a:prstGeom>
          <a:solidFill>
            <a:srgbClr val="FFFFFF"/>
          </a:solidFill>
          <a:ln w="0">
            <a:noFill/>
          </a:ln>
        </p:spPr>
      </p:sp>
      <p:sp>
        <p:nvSpPr>
          <p:cNvPr id="9" name="Stačiakampis 8">
            <a:extLst>
              <a:ext uri="{FF2B5EF4-FFF2-40B4-BE49-F238E27FC236}">
                <a16:creationId xmlns:a16="http://schemas.microsoft.com/office/drawing/2014/main" id="{38176205-DFC3-490C-B3E7-AF16FC5C64C7}"/>
              </a:ext>
            </a:extLst>
          </p:cNvPr>
          <p:cNvSpPr>
            <a:spLocks noGrp="1"/>
          </p:cNvSpPr>
          <p:nvPr/>
        </p:nvSpPr>
        <p:spPr>
          <a:xfrm>
            <a:off x="857250" y="2190750"/>
            <a:ext cx="5905500" cy="4000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Kontaktinė PET pakuotė</a:t>
            </a:r>
          </a:p>
        </p:txBody>
      </p:sp>
      <p:sp>
        <p:nvSpPr>
          <p:cNvPr id="10" name="Stačiakampis 9">
            <a:extLst>
              <a:ext uri="{FF2B5EF4-FFF2-40B4-BE49-F238E27FC236}">
                <a16:creationId xmlns:a16="http://schemas.microsoft.com/office/drawing/2014/main" id="{F4D529C7-3B09-4194-8B14-B3B25170D16D}"/>
              </a:ext>
            </a:extLst>
          </p:cNvPr>
          <p:cNvSpPr>
            <a:spLocks noGrp="1"/>
          </p:cNvSpPr>
          <p:nvPr/>
        </p:nvSpPr>
        <p:spPr>
          <a:xfrm>
            <a:off x="7620000" y="2190750"/>
            <a:ext cx="1238250" cy="400050"/>
          </a:xfrm>
          <a:prstGeom prst="rect">
            <a:avLst/>
          </a:prstGeom>
          <a:noFill/>
          <a:ln w="0">
            <a:noFill/>
          </a:ln>
        </p:spPr>
        <p:txBody>
          <a:bodyPr anchor="ctr">
            <a:normAutofit/>
          </a:bodyPr>
          <a:lstStyle/>
          <a:p>
            <a:pPr algn="ctr">
              <a:defRPr sz="1650" b="1">
                <a:solidFill>
                  <a:srgbClr val="1565C0"/>
                </a:solidFill>
                <a:latin typeface="DejaVu Sans"/>
                <a:ea typeface="DejaVu Sans"/>
                <a:cs typeface="DejaVu Sans"/>
              </a:defRPr>
            </a:pPr>
            <a:r>
              <a:rPr sz="1650" b="1">
                <a:solidFill>
                  <a:srgbClr val="1565C0"/>
                </a:solidFill>
                <a:latin typeface="DejaVu Sans"/>
                <a:ea typeface="DejaVu Sans"/>
                <a:cs typeface="DejaVu Sans"/>
              </a:rPr>
              <a:t>30 %</a:t>
            </a:r>
          </a:p>
        </p:txBody>
      </p:sp>
      <p:sp>
        <p:nvSpPr>
          <p:cNvPr id="11" name="Stačiakampis 10">
            <a:extLst>
              <a:ext uri="{FF2B5EF4-FFF2-40B4-BE49-F238E27FC236}">
                <a16:creationId xmlns:a16="http://schemas.microsoft.com/office/drawing/2014/main" id="{5A82CD00-3871-4739-9421-CAAD29BB6601}"/>
              </a:ext>
            </a:extLst>
          </p:cNvPr>
          <p:cNvSpPr>
            <a:spLocks noGrp="1"/>
          </p:cNvSpPr>
          <p:nvPr/>
        </p:nvSpPr>
        <p:spPr>
          <a:xfrm>
            <a:off x="9620250" y="2190750"/>
            <a:ext cx="1238250" cy="400050"/>
          </a:xfrm>
          <a:prstGeom prst="rect">
            <a:avLst/>
          </a:prstGeom>
          <a:noFill/>
          <a:ln w="0">
            <a:noFill/>
          </a:ln>
        </p:spPr>
        <p:txBody>
          <a:bodyPr anchor="ctr">
            <a:normAutofit/>
          </a:bodyPr>
          <a:lstStyle/>
          <a:p>
            <a:pPr algn="ctr">
              <a:defRPr sz="1650" b="1">
                <a:solidFill>
                  <a:srgbClr val="2E7D32"/>
                </a:solidFill>
                <a:latin typeface="DejaVu Sans"/>
                <a:ea typeface="DejaVu Sans"/>
                <a:cs typeface="DejaVu Sans"/>
              </a:defRPr>
            </a:pPr>
            <a:r>
              <a:rPr sz="1650" b="1">
                <a:solidFill>
                  <a:srgbClr val="2E7D32"/>
                </a:solidFill>
                <a:latin typeface="DejaVu Sans"/>
                <a:ea typeface="DejaVu Sans"/>
                <a:cs typeface="DejaVu Sans"/>
              </a:rPr>
              <a:t>50 %</a:t>
            </a:r>
          </a:p>
        </p:txBody>
      </p:sp>
      <p:sp>
        <p:nvSpPr>
          <p:cNvPr id="12" name="Stačiakampis 11">
            <a:extLst>
              <a:ext uri="{FF2B5EF4-FFF2-40B4-BE49-F238E27FC236}">
                <a16:creationId xmlns:a16="http://schemas.microsoft.com/office/drawing/2014/main" id="{D44BD515-4253-4C65-8CFD-295E9121AEEE}"/>
              </a:ext>
            </a:extLst>
          </p:cNvPr>
          <p:cNvSpPr>
            <a:spLocks noGrp="1"/>
          </p:cNvSpPr>
          <p:nvPr/>
        </p:nvSpPr>
        <p:spPr>
          <a:xfrm>
            <a:off x="857250" y="2933700"/>
            <a:ext cx="5905500" cy="4000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Kita kontaktinė plastiko pakuotė</a:t>
            </a:r>
          </a:p>
        </p:txBody>
      </p:sp>
      <p:sp>
        <p:nvSpPr>
          <p:cNvPr id="13" name="Stačiakampis 12">
            <a:extLst>
              <a:ext uri="{FF2B5EF4-FFF2-40B4-BE49-F238E27FC236}">
                <a16:creationId xmlns:a16="http://schemas.microsoft.com/office/drawing/2014/main" id="{38C9BB3F-9777-4A74-AFEE-E46F6F1DC0C5}"/>
              </a:ext>
            </a:extLst>
          </p:cNvPr>
          <p:cNvSpPr>
            <a:spLocks noGrp="1"/>
          </p:cNvSpPr>
          <p:nvPr/>
        </p:nvSpPr>
        <p:spPr>
          <a:xfrm>
            <a:off x="7620000" y="2933700"/>
            <a:ext cx="1238250" cy="400050"/>
          </a:xfrm>
          <a:prstGeom prst="rect">
            <a:avLst/>
          </a:prstGeom>
          <a:noFill/>
          <a:ln w="0">
            <a:noFill/>
          </a:ln>
        </p:spPr>
        <p:txBody>
          <a:bodyPr anchor="ctr">
            <a:normAutofit/>
          </a:bodyPr>
          <a:lstStyle/>
          <a:p>
            <a:pPr algn="ctr">
              <a:defRPr sz="1650" b="1">
                <a:solidFill>
                  <a:srgbClr val="1565C0"/>
                </a:solidFill>
                <a:latin typeface="DejaVu Sans"/>
                <a:ea typeface="DejaVu Sans"/>
                <a:cs typeface="DejaVu Sans"/>
              </a:defRPr>
            </a:pPr>
            <a:r>
              <a:rPr sz="1650" b="1">
                <a:solidFill>
                  <a:srgbClr val="1565C0"/>
                </a:solidFill>
                <a:latin typeface="DejaVu Sans"/>
                <a:ea typeface="DejaVu Sans"/>
                <a:cs typeface="DejaVu Sans"/>
              </a:rPr>
              <a:t>10 %</a:t>
            </a:r>
          </a:p>
        </p:txBody>
      </p:sp>
      <p:sp>
        <p:nvSpPr>
          <p:cNvPr id="14" name="Stačiakampis 13">
            <a:extLst>
              <a:ext uri="{FF2B5EF4-FFF2-40B4-BE49-F238E27FC236}">
                <a16:creationId xmlns:a16="http://schemas.microsoft.com/office/drawing/2014/main" id="{66CAC339-A324-41D8-9533-CF6CCD8252C9}"/>
              </a:ext>
            </a:extLst>
          </p:cNvPr>
          <p:cNvSpPr>
            <a:spLocks noGrp="1"/>
          </p:cNvSpPr>
          <p:nvPr/>
        </p:nvSpPr>
        <p:spPr>
          <a:xfrm>
            <a:off x="9620250" y="2933700"/>
            <a:ext cx="1238250" cy="400050"/>
          </a:xfrm>
          <a:prstGeom prst="rect">
            <a:avLst/>
          </a:prstGeom>
          <a:noFill/>
          <a:ln w="0">
            <a:noFill/>
          </a:ln>
        </p:spPr>
        <p:txBody>
          <a:bodyPr anchor="ctr">
            <a:normAutofit/>
          </a:bodyPr>
          <a:lstStyle/>
          <a:p>
            <a:pPr algn="ctr">
              <a:defRPr sz="1650" b="1">
                <a:solidFill>
                  <a:srgbClr val="2E7D32"/>
                </a:solidFill>
                <a:latin typeface="DejaVu Sans"/>
                <a:ea typeface="DejaVu Sans"/>
                <a:cs typeface="DejaVu Sans"/>
              </a:defRPr>
            </a:pPr>
            <a:r>
              <a:rPr sz="1650" b="1">
                <a:solidFill>
                  <a:srgbClr val="2E7D32"/>
                </a:solidFill>
                <a:latin typeface="DejaVu Sans"/>
                <a:ea typeface="DejaVu Sans"/>
                <a:cs typeface="DejaVu Sans"/>
              </a:rPr>
              <a:t>25 %</a:t>
            </a:r>
          </a:p>
        </p:txBody>
      </p:sp>
      <p:sp>
        <p:nvSpPr>
          <p:cNvPr id="15" name="Stačiakampis: suapvalinti kampai 14">
            <a:extLst>
              <a:ext uri="{FF2B5EF4-FFF2-40B4-BE49-F238E27FC236}">
                <a16:creationId xmlns:a16="http://schemas.microsoft.com/office/drawing/2014/main" id="{A5535EAC-872B-423F-9CFD-692ACEFEED80}"/>
              </a:ext>
            </a:extLst>
          </p:cNvPr>
          <p:cNvSpPr>
            <a:spLocks noGrp="1"/>
          </p:cNvSpPr>
          <p:nvPr/>
        </p:nvSpPr>
        <p:spPr>
          <a:xfrm>
            <a:off x="666750" y="3600450"/>
            <a:ext cx="10287000" cy="609600"/>
          </a:xfrm>
          <a:prstGeom prst="roundRect">
            <a:avLst>
              <a:gd name="adj" fmla="val 12500"/>
            </a:avLst>
          </a:prstGeom>
          <a:solidFill>
            <a:srgbClr val="FFFFFF"/>
          </a:solidFill>
          <a:ln w="0">
            <a:noFill/>
          </a:ln>
        </p:spPr>
      </p:sp>
      <p:sp>
        <p:nvSpPr>
          <p:cNvPr id="16" name="Stačiakampis 15">
            <a:extLst>
              <a:ext uri="{FF2B5EF4-FFF2-40B4-BE49-F238E27FC236}">
                <a16:creationId xmlns:a16="http://schemas.microsoft.com/office/drawing/2014/main" id="{83912E94-A3C6-4273-A553-92DF980574DF}"/>
              </a:ext>
            </a:extLst>
          </p:cNvPr>
          <p:cNvSpPr>
            <a:spLocks noGrp="1"/>
          </p:cNvSpPr>
          <p:nvPr/>
        </p:nvSpPr>
        <p:spPr>
          <a:xfrm>
            <a:off x="857250" y="3676650"/>
            <a:ext cx="5905500" cy="400050"/>
          </a:xfrm>
          <a:prstGeom prst="rect">
            <a:avLst/>
          </a:prstGeom>
          <a:noFill/>
          <a:ln w="0">
            <a:noFill/>
          </a:ln>
        </p:spPr>
        <p:txBody>
          <a:bodyPr anchor="ctr">
            <a:normAutofit/>
          </a:bodyPr>
          <a:lstStyle/>
          <a:p>
            <a:pPr algn="l">
              <a:defRPr sz="1350" b="1">
                <a:solidFill>
                  <a:srgbClr val="16202A"/>
                </a:solidFill>
                <a:latin typeface="DejaVu Sans"/>
                <a:ea typeface="DejaVu Sans"/>
                <a:cs typeface="DejaVu Sans"/>
              </a:defRPr>
            </a:pPr>
            <a:r>
              <a:rPr sz="1350" b="1">
                <a:solidFill>
                  <a:srgbClr val="16202A"/>
                </a:solidFill>
                <a:latin typeface="DejaVu Sans"/>
                <a:ea typeface="DejaVu Sans"/>
                <a:cs typeface="DejaVu Sans"/>
              </a:rPr>
              <a:t>Vienkartiniai plastikiniai gėrimų buteliai</a:t>
            </a:r>
          </a:p>
        </p:txBody>
      </p:sp>
      <p:sp>
        <p:nvSpPr>
          <p:cNvPr id="17" name="Stačiakampis 16">
            <a:extLst>
              <a:ext uri="{FF2B5EF4-FFF2-40B4-BE49-F238E27FC236}">
                <a16:creationId xmlns:a16="http://schemas.microsoft.com/office/drawing/2014/main" id="{4FCC4064-ADDC-4491-B9CD-81258CBB1B8E}"/>
              </a:ext>
            </a:extLst>
          </p:cNvPr>
          <p:cNvSpPr>
            <a:spLocks noGrp="1"/>
          </p:cNvSpPr>
          <p:nvPr/>
        </p:nvSpPr>
        <p:spPr>
          <a:xfrm>
            <a:off x="7620000" y="3676650"/>
            <a:ext cx="1238250" cy="400050"/>
          </a:xfrm>
          <a:prstGeom prst="rect">
            <a:avLst/>
          </a:prstGeom>
          <a:noFill/>
          <a:ln w="0">
            <a:noFill/>
          </a:ln>
        </p:spPr>
        <p:txBody>
          <a:bodyPr anchor="ctr">
            <a:normAutofit/>
          </a:bodyPr>
          <a:lstStyle/>
          <a:p>
            <a:pPr algn="ctr">
              <a:defRPr sz="1650" b="1">
                <a:solidFill>
                  <a:srgbClr val="1565C0"/>
                </a:solidFill>
                <a:latin typeface="DejaVu Sans"/>
                <a:ea typeface="DejaVu Sans"/>
                <a:cs typeface="DejaVu Sans"/>
              </a:defRPr>
            </a:pPr>
            <a:r>
              <a:rPr sz="1650" b="1">
                <a:solidFill>
                  <a:srgbClr val="1565C0"/>
                </a:solidFill>
                <a:latin typeface="DejaVu Sans"/>
                <a:ea typeface="DejaVu Sans"/>
                <a:cs typeface="DejaVu Sans"/>
              </a:rPr>
              <a:t>30 %</a:t>
            </a:r>
          </a:p>
        </p:txBody>
      </p:sp>
      <p:sp>
        <p:nvSpPr>
          <p:cNvPr id="18" name="Stačiakampis 17">
            <a:extLst>
              <a:ext uri="{FF2B5EF4-FFF2-40B4-BE49-F238E27FC236}">
                <a16:creationId xmlns:a16="http://schemas.microsoft.com/office/drawing/2014/main" id="{27EAAE3A-7453-4BDB-92C9-D35E7F54B583}"/>
              </a:ext>
            </a:extLst>
          </p:cNvPr>
          <p:cNvSpPr>
            <a:spLocks noGrp="1"/>
          </p:cNvSpPr>
          <p:nvPr/>
        </p:nvSpPr>
        <p:spPr>
          <a:xfrm>
            <a:off x="9620250" y="3676650"/>
            <a:ext cx="1238250" cy="400050"/>
          </a:xfrm>
          <a:prstGeom prst="rect">
            <a:avLst/>
          </a:prstGeom>
          <a:noFill/>
          <a:ln w="0">
            <a:noFill/>
          </a:ln>
        </p:spPr>
        <p:txBody>
          <a:bodyPr anchor="ctr">
            <a:normAutofit/>
          </a:bodyPr>
          <a:lstStyle/>
          <a:p>
            <a:pPr algn="ctr">
              <a:defRPr sz="1650" b="1">
                <a:solidFill>
                  <a:srgbClr val="2E7D32"/>
                </a:solidFill>
                <a:latin typeface="DejaVu Sans"/>
                <a:ea typeface="DejaVu Sans"/>
                <a:cs typeface="DejaVu Sans"/>
              </a:defRPr>
            </a:pPr>
            <a:r>
              <a:rPr sz="1650" b="1">
                <a:solidFill>
                  <a:srgbClr val="2E7D32"/>
                </a:solidFill>
                <a:latin typeface="DejaVu Sans"/>
                <a:ea typeface="DejaVu Sans"/>
                <a:cs typeface="DejaVu Sans"/>
              </a:rPr>
              <a:t>65 %</a:t>
            </a:r>
          </a:p>
        </p:txBody>
      </p:sp>
      <p:sp>
        <p:nvSpPr>
          <p:cNvPr id="19" name="Stačiakampis 18">
            <a:extLst>
              <a:ext uri="{FF2B5EF4-FFF2-40B4-BE49-F238E27FC236}">
                <a16:creationId xmlns:a16="http://schemas.microsoft.com/office/drawing/2014/main" id="{53B6353A-52A2-41B3-BA55-E2E5698950DE}"/>
              </a:ext>
            </a:extLst>
          </p:cNvPr>
          <p:cNvSpPr>
            <a:spLocks noGrp="1"/>
          </p:cNvSpPr>
          <p:nvPr/>
        </p:nvSpPr>
        <p:spPr>
          <a:xfrm>
            <a:off x="857250" y="4419600"/>
            <a:ext cx="5905500" cy="4000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Kita plastikinė pakuotė</a:t>
            </a:r>
          </a:p>
        </p:txBody>
      </p:sp>
      <p:sp>
        <p:nvSpPr>
          <p:cNvPr id="20" name="Stačiakampis 19">
            <a:extLst>
              <a:ext uri="{FF2B5EF4-FFF2-40B4-BE49-F238E27FC236}">
                <a16:creationId xmlns:a16="http://schemas.microsoft.com/office/drawing/2014/main" id="{230E7A49-8056-43BE-8D3A-545D994AA8EA}"/>
              </a:ext>
            </a:extLst>
          </p:cNvPr>
          <p:cNvSpPr>
            <a:spLocks noGrp="1"/>
          </p:cNvSpPr>
          <p:nvPr/>
        </p:nvSpPr>
        <p:spPr>
          <a:xfrm>
            <a:off x="7620000" y="4419600"/>
            <a:ext cx="1238250" cy="400050"/>
          </a:xfrm>
          <a:prstGeom prst="rect">
            <a:avLst/>
          </a:prstGeom>
          <a:noFill/>
          <a:ln w="0">
            <a:noFill/>
          </a:ln>
        </p:spPr>
        <p:txBody>
          <a:bodyPr anchor="ctr">
            <a:normAutofit/>
          </a:bodyPr>
          <a:lstStyle/>
          <a:p>
            <a:pPr algn="ctr">
              <a:defRPr sz="1650" b="1">
                <a:solidFill>
                  <a:srgbClr val="1565C0"/>
                </a:solidFill>
                <a:latin typeface="DejaVu Sans"/>
                <a:ea typeface="DejaVu Sans"/>
                <a:cs typeface="DejaVu Sans"/>
              </a:defRPr>
            </a:pPr>
            <a:r>
              <a:rPr sz="1650" b="1">
                <a:solidFill>
                  <a:srgbClr val="1565C0"/>
                </a:solidFill>
                <a:latin typeface="DejaVu Sans"/>
                <a:ea typeface="DejaVu Sans"/>
                <a:cs typeface="DejaVu Sans"/>
              </a:rPr>
              <a:t>35 %</a:t>
            </a:r>
          </a:p>
        </p:txBody>
      </p:sp>
      <p:sp>
        <p:nvSpPr>
          <p:cNvPr id="21" name="Stačiakampis 20">
            <a:extLst>
              <a:ext uri="{FF2B5EF4-FFF2-40B4-BE49-F238E27FC236}">
                <a16:creationId xmlns:a16="http://schemas.microsoft.com/office/drawing/2014/main" id="{747FB89E-F002-4D9B-9798-8380917269D9}"/>
              </a:ext>
            </a:extLst>
          </p:cNvPr>
          <p:cNvSpPr>
            <a:spLocks noGrp="1"/>
          </p:cNvSpPr>
          <p:nvPr/>
        </p:nvSpPr>
        <p:spPr>
          <a:xfrm>
            <a:off x="9620250" y="4419600"/>
            <a:ext cx="1238250" cy="400050"/>
          </a:xfrm>
          <a:prstGeom prst="rect">
            <a:avLst/>
          </a:prstGeom>
          <a:noFill/>
          <a:ln w="0">
            <a:noFill/>
          </a:ln>
        </p:spPr>
        <p:txBody>
          <a:bodyPr anchor="ctr">
            <a:normAutofit/>
          </a:bodyPr>
          <a:lstStyle/>
          <a:p>
            <a:pPr algn="ctr">
              <a:defRPr sz="1650" b="1">
                <a:solidFill>
                  <a:srgbClr val="2E7D32"/>
                </a:solidFill>
                <a:latin typeface="DejaVu Sans"/>
                <a:ea typeface="DejaVu Sans"/>
                <a:cs typeface="DejaVu Sans"/>
              </a:defRPr>
            </a:pPr>
            <a:r>
              <a:rPr sz="1650" b="1">
                <a:solidFill>
                  <a:srgbClr val="2E7D32"/>
                </a:solidFill>
                <a:latin typeface="DejaVu Sans"/>
                <a:ea typeface="DejaVu Sans"/>
                <a:cs typeface="DejaVu Sans"/>
              </a:rPr>
              <a:t>65 %</a:t>
            </a:r>
          </a:p>
        </p:txBody>
      </p:sp>
      <p:sp>
        <p:nvSpPr>
          <p:cNvPr id="22" name="Stačiakampis 21">
            <a:extLst>
              <a:ext uri="{FF2B5EF4-FFF2-40B4-BE49-F238E27FC236}">
                <a16:creationId xmlns:a16="http://schemas.microsoft.com/office/drawing/2014/main" id="{F70BA21F-7089-4074-8853-863F831B68BC}"/>
              </a:ext>
            </a:extLst>
          </p:cNvPr>
          <p:cNvSpPr>
            <a:spLocks noGrp="1"/>
          </p:cNvSpPr>
          <p:nvPr/>
        </p:nvSpPr>
        <p:spPr>
          <a:xfrm>
            <a:off x="762000" y="5619750"/>
            <a:ext cx="9906000" cy="400050"/>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Skaičiuojama pagal pakuotės plastikinę dalį ir kategoriją. Taikomos reglamente numatytos išimtys.</a:t>
            </a:r>
          </a:p>
        </p:txBody>
      </p:sp>
      <p:sp>
        <p:nvSpPr>
          <p:cNvPr id="23" name="Stačiakampis 22">
            <a:extLst>
              <a:ext uri="{FF2B5EF4-FFF2-40B4-BE49-F238E27FC236}">
                <a16:creationId xmlns:a16="http://schemas.microsoft.com/office/drawing/2014/main" id="{C8853C51-53A0-40CF-9E6B-99B088ECFEDD}"/>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11</a:t>
            </a:r>
          </a:p>
        </p:txBody>
      </p:sp>
    </p:spTree>
    <p:extLst>
      <p:ext uri="{BB962C8B-B14F-4D97-AF65-F5344CB8AC3E}">
        <p14:creationId xmlns:p14="http://schemas.microsoft.com/office/powerpoint/2010/main" val="1837170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2" name="Stačiakampis 21">
            <a:extLst>
              <a:ext uri="{FF2B5EF4-FFF2-40B4-BE49-F238E27FC236}">
                <a16:creationId xmlns:a16="http://schemas.microsoft.com/office/drawing/2014/main" id="{7CA1A629-67A1-4993-9B29-49FB665FD4B4}"/>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51E552C0-F03B-42EA-AF04-60886CD419D2}"/>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Kompostuojamumas ir suderintas ženklinimas</a:t>
            </a:r>
          </a:p>
        </p:txBody>
      </p:sp>
      <p:sp>
        <p:nvSpPr>
          <p:cNvPr id="3" name="Tiesioji jungtis 2">
            <a:extLst>
              <a:ext uri="{FF2B5EF4-FFF2-40B4-BE49-F238E27FC236}">
                <a16:creationId xmlns:a16="http://schemas.microsoft.com/office/drawing/2014/main" id="{0CCCDE30-A51A-49F1-9927-2072889256F8}"/>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4EF95133-42C1-4591-837A-02EEE33573B4}"/>
              </a:ext>
            </a:extLst>
          </p:cNvPr>
          <p:cNvSpPr>
            <a:spLocks noGrp="1"/>
          </p:cNvSpPr>
          <p:nvPr/>
        </p:nvSpPr>
        <p:spPr>
          <a:xfrm>
            <a:off x="666750" y="1666875"/>
            <a:ext cx="4857750" cy="3429000"/>
          </a:xfrm>
          <a:prstGeom prst="roundRect">
            <a:avLst>
              <a:gd name="adj" fmla="val 2222"/>
            </a:avLst>
          </a:prstGeom>
          <a:solidFill>
            <a:srgbClr val="E8F5F2"/>
          </a:solidFill>
          <a:ln w="0">
            <a:noFill/>
          </a:ln>
        </p:spPr>
      </p:sp>
      <p:sp>
        <p:nvSpPr>
          <p:cNvPr id="5" name="Stačiakampis 4">
            <a:extLst>
              <a:ext uri="{FF2B5EF4-FFF2-40B4-BE49-F238E27FC236}">
                <a16:creationId xmlns:a16="http://schemas.microsoft.com/office/drawing/2014/main" id="{A639C3C8-9FA0-4130-B27B-6B1AB22CB265}"/>
              </a:ext>
            </a:extLst>
          </p:cNvPr>
          <p:cNvSpPr>
            <a:spLocks noGrp="1"/>
          </p:cNvSpPr>
          <p:nvPr/>
        </p:nvSpPr>
        <p:spPr>
          <a:xfrm>
            <a:off x="933450" y="1952625"/>
            <a:ext cx="4324350" cy="514350"/>
          </a:xfrm>
          <a:prstGeom prst="rect">
            <a:avLst/>
          </a:prstGeom>
          <a:noFill/>
          <a:ln w="0">
            <a:noFill/>
          </a:ln>
        </p:spPr>
        <p:txBody>
          <a:bodyPr anchor="ctr">
            <a:normAutofit fontScale="91511" lnSpcReduction="20000"/>
          </a:bodyPr>
          <a:lstStyle/>
          <a:p>
            <a:pPr algn="ctr">
              <a:defRPr sz="1725" b="1">
                <a:solidFill>
                  <a:srgbClr val="2E7D32"/>
                </a:solidFill>
                <a:latin typeface="DejaVu Sans"/>
                <a:ea typeface="DejaVu Sans"/>
                <a:cs typeface="DejaVu Sans"/>
              </a:defRPr>
            </a:pPr>
            <a:r>
              <a:rPr sz="1725" b="1">
                <a:solidFill>
                  <a:srgbClr val="2E7D32"/>
                </a:solidFill>
                <a:latin typeface="DejaVu Sans"/>
                <a:ea typeface="DejaVu Sans"/>
                <a:cs typeface="DejaVu Sans"/>
              </a:rPr>
              <a:t>Kompostuojamumas nuo 2028-02-12</a:t>
            </a:r>
          </a:p>
        </p:txBody>
      </p:sp>
      <p:sp>
        <p:nvSpPr>
          <p:cNvPr id="6" name="Stačiakampis: suapvalinti kampai 5">
            <a:extLst>
              <a:ext uri="{FF2B5EF4-FFF2-40B4-BE49-F238E27FC236}">
                <a16:creationId xmlns:a16="http://schemas.microsoft.com/office/drawing/2014/main" id="{AE9C57E7-A98E-4AFD-8729-DADEA2BCADC8}"/>
              </a:ext>
            </a:extLst>
          </p:cNvPr>
          <p:cNvSpPr>
            <a:spLocks noGrp="1"/>
          </p:cNvSpPr>
          <p:nvPr/>
        </p:nvSpPr>
        <p:spPr>
          <a:xfrm>
            <a:off x="1047750" y="2895600"/>
            <a:ext cx="76200" cy="76200"/>
          </a:xfrm>
          <a:prstGeom prst="roundRect">
            <a:avLst>
              <a:gd name="adj" fmla="val 50000"/>
            </a:avLst>
          </a:prstGeom>
          <a:solidFill>
            <a:srgbClr val="00A6A6"/>
          </a:solidFill>
          <a:ln w="0">
            <a:noFill/>
          </a:ln>
        </p:spPr>
      </p:sp>
      <p:sp>
        <p:nvSpPr>
          <p:cNvPr id="7" name="Stačiakampis 6">
            <a:extLst>
              <a:ext uri="{FF2B5EF4-FFF2-40B4-BE49-F238E27FC236}">
                <a16:creationId xmlns:a16="http://schemas.microsoft.com/office/drawing/2014/main" id="{8D651184-46D4-4889-BBE8-F41E3A6CD2E6}"/>
              </a:ext>
            </a:extLst>
          </p:cNvPr>
          <p:cNvSpPr>
            <a:spLocks noGrp="1"/>
          </p:cNvSpPr>
          <p:nvPr/>
        </p:nvSpPr>
        <p:spPr>
          <a:xfrm>
            <a:off x="1276350" y="2809875"/>
            <a:ext cx="367665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arbatos ir kavos maišeliai</a:t>
            </a:r>
          </a:p>
        </p:txBody>
      </p:sp>
      <p:sp>
        <p:nvSpPr>
          <p:cNvPr id="8" name="Stačiakampis: suapvalinti kampai 7">
            <a:extLst>
              <a:ext uri="{FF2B5EF4-FFF2-40B4-BE49-F238E27FC236}">
                <a16:creationId xmlns:a16="http://schemas.microsoft.com/office/drawing/2014/main" id="{2D6F46F4-F2E8-4BC2-93A5-3E4A24D5A33D}"/>
              </a:ext>
            </a:extLst>
          </p:cNvPr>
          <p:cNvSpPr>
            <a:spLocks noGrp="1"/>
          </p:cNvSpPr>
          <p:nvPr/>
        </p:nvSpPr>
        <p:spPr>
          <a:xfrm>
            <a:off x="1047750" y="3486150"/>
            <a:ext cx="76200" cy="76200"/>
          </a:xfrm>
          <a:prstGeom prst="roundRect">
            <a:avLst>
              <a:gd name="adj" fmla="val 50000"/>
            </a:avLst>
          </a:prstGeom>
          <a:solidFill>
            <a:srgbClr val="00A6A6"/>
          </a:solidFill>
          <a:ln w="0">
            <a:noFill/>
          </a:ln>
        </p:spPr>
      </p:sp>
      <p:sp>
        <p:nvSpPr>
          <p:cNvPr id="9" name="Stačiakampis 8">
            <a:extLst>
              <a:ext uri="{FF2B5EF4-FFF2-40B4-BE49-F238E27FC236}">
                <a16:creationId xmlns:a16="http://schemas.microsoft.com/office/drawing/2014/main" id="{7FF97ECC-DEFB-41C4-866C-2F0E204986B4}"/>
              </a:ext>
            </a:extLst>
          </p:cNvPr>
          <p:cNvSpPr>
            <a:spLocks noGrp="1"/>
          </p:cNvSpPr>
          <p:nvPr/>
        </p:nvSpPr>
        <p:spPr>
          <a:xfrm>
            <a:off x="1276350" y="3400425"/>
            <a:ext cx="3676650" cy="361950"/>
          </a:xfrm>
          <a:prstGeom prst="rect">
            <a:avLst/>
          </a:prstGeom>
          <a:noFill/>
          <a:ln w="0">
            <a:noFill/>
          </a:ln>
        </p:spPr>
        <p:txBody>
          <a:bodyPr anchor="ctr">
            <a:normAutofit fontScale="90053" lnSpcReduction="20000"/>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su produktu šalinamos kavos ar arbatos kapsulės</a:t>
            </a:r>
          </a:p>
        </p:txBody>
      </p:sp>
      <p:sp>
        <p:nvSpPr>
          <p:cNvPr id="10" name="Stačiakampis: suapvalinti kampai 9">
            <a:extLst>
              <a:ext uri="{FF2B5EF4-FFF2-40B4-BE49-F238E27FC236}">
                <a16:creationId xmlns:a16="http://schemas.microsoft.com/office/drawing/2014/main" id="{DD8F1C70-C27A-4538-8193-8B36C33C1F9B}"/>
              </a:ext>
            </a:extLst>
          </p:cNvPr>
          <p:cNvSpPr>
            <a:spLocks noGrp="1"/>
          </p:cNvSpPr>
          <p:nvPr/>
        </p:nvSpPr>
        <p:spPr>
          <a:xfrm>
            <a:off x="1047750" y="4076700"/>
            <a:ext cx="76200" cy="76200"/>
          </a:xfrm>
          <a:prstGeom prst="roundRect">
            <a:avLst>
              <a:gd name="adj" fmla="val 50000"/>
            </a:avLst>
          </a:prstGeom>
          <a:solidFill>
            <a:srgbClr val="00A6A6"/>
          </a:solidFill>
          <a:ln w="0">
            <a:noFill/>
          </a:ln>
        </p:spPr>
      </p:sp>
      <p:sp>
        <p:nvSpPr>
          <p:cNvPr id="11" name="Stačiakampis 10">
            <a:extLst>
              <a:ext uri="{FF2B5EF4-FFF2-40B4-BE49-F238E27FC236}">
                <a16:creationId xmlns:a16="http://schemas.microsoft.com/office/drawing/2014/main" id="{021D683B-64B0-4AAA-A957-6F2A32416952}"/>
              </a:ext>
            </a:extLst>
          </p:cNvPr>
          <p:cNvSpPr>
            <a:spLocks noGrp="1"/>
          </p:cNvSpPr>
          <p:nvPr/>
        </p:nvSpPr>
        <p:spPr>
          <a:xfrm>
            <a:off x="1276350" y="3990975"/>
            <a:ext cx="367665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lipnūs vaisių ir daržovių lipdukai</a:t>
            </a:r>
          </a:p>
        </p:txBody>
      </p:sp>
      <p:sp>
        <p:nvSpPr>
          <p:cNvPr id="12" name="Stačiakampis: suapvalinti kampai 11">
            <a:extLst>
              <a:ext uri="{FF2B5EF4-FFF2-40B4-BE49-F238E27FC236}">
                <a16:creationId xmlns:a16="http://schemas.microsoft.com/office/drawing/2014/main" id="{2F5B7453-400A-4514-88CC-64376D2FD4FE}"/>
              </a:ext>
            </a:extLst>
          </p:cNvPr>
          <p:cNvSpPr>
            <a:spLocks noGrp="1"/>
          </p:cNvSpPr>
          <p:nvPr/>
        </p:nvSpPr>
        <p:spPr>
          <a:xfrm>
            <a:off x="6191250" y="1666875"/>
            <a:ext cx="5143500" cy="3429000"/>
          </a:xfrm>
          <a:prstGeom prst="roundRect">
            <a:avLst>
              <a:gd name="adj" fmla="val 2222"/>
            </a:avLst>
          </a:prstGeom>
          <a:solidFill>
            <a:srgbClr val="EAF2F8"/>
          </a:solidFill>
          <a:ln w="0">
            <a:noFill/>
          </a:ln>
        </p:spPr>
      </p:sp>
      <p:sp>
        <p:nvSpPr>
          <p:cNvPr id="13" name="Stačiakampis 12">
            <a:extLst>
              <a:ext uri="{FF2B5EF4-FFF2-40B4-BE49-F238E27FC236}">
                <a16:creationId xmlns:a16="http://schemas.microsoft.com/office/drawing/2014/main" id="{1EA84FD4-15F0-4B0E-A6AF-36FF5701487D}"/>
              </a:ext>
            </a:extLst>
          </p:cNvPr>
          <p:cNvSpPr>
            <a:spLocks noGrp="1"/>
          </p:cNvSpPr>
          <p:nvPr/>
        </p:nvSpPr>
        <p:spPr>
          <a:xfrm>
            <a:off x="6477000" y="1952625"/>
            <a:ext cx="4572000" cy="514350"/>
          </a:xfrm>
          <a:prstGeom prst="rect">
            <a:avLst/>
          </a:prstGeom>
          <a:noFill/>
          <a:ln w="0">
            <a:noFill/>
          </a:ln>
        </p:spPr>
        <p:txBody>
          <a:bodyPr anchor="ctr">
            <a:normAutofit/>
          </a:bodyPr>
          <a:lstStyle/>
          <a:p>
            <a:pPr algn="ctr">
              <a:defRPr sz="1725" b="1">
                <a:solidFill>
                  <a:srgbClr val="1565C0"/>
                </a:solidFill>
                <a:latin typeface="DejaVu Sans"/>
                <a:ea typeface="DejaVu Sans"/>
                <a:cs typeface="DejaVu Sans"/>
              </a:defRPr>
            </a:pPr>
            <a:r>
              <a:rPr sz="1725" b="1">
                <a:solidFill>
                  <a:srgbClr val="1565C0"/>
                </a:solidFill>
                <a:latin typeface="DejaVu Sans"/>
                <a:ea typeface="DejaVu Sans"/>
                <a:cs typeface="DejaVu Sans"/>
              </a:rPr>
              <a:t>Ženklinimo sistema</a:t>
            </a:r>
          </a:p>
        </p:txBody>
      </p:sp>
      <p:sp>
        <p:nvSpPr>
          <p:cNvPr id="14" name="Stačiakampis: suapvalinti kampai 13">
            <a:extLst>
              <a:ext uri="{FF2B5EF4-FFF2-40B4-BE49-F238E27FC236}">
                <a16:creationId xmlns:a16="http://schemas.microsoft.com/office/drawing/2014/main" id="{F1D0C8BC-5DB7-4EAC-AC78-E309272C603A}"/>
              </a:ext>
            </a:extLst>
          </p:cNvPr>
          <p:cNvSpPr>
            <a:spLocks noGrp="1"/>
          </p:cNvSpPr>
          <p:nvPr/>
        </p:nvSpPr>
        <p:spPr>
          <a:xfrm>
            <a:off x="6572250" y="2895600"/>
            <a:ext cx="76200" cy="76200"/>
          </a:xfrm>
          <a:prstGeom prst="roundRect">
            <a:avLst>
              <a:gd name="adj" fmla="val 50000"/>
            </a:avLst>
          </a:prstGeom>
          <a:solidFill>
            <a:srgbClr val="00A6A6"/>
          </a:solidFill>
          <a:ln w="0">
            <a:noFill/>
          </a:ln>
        </p:spPr>
      </p:sp>
      <p:sp>
        <p:nvSpPr>
          <p:cNvPr id="15" name="Stačiakampis 14">
            <a:extLst>
              <a:ext uri="{FF2B5EF4-FFF2-40B4-BE49-F238E27FC236}">
                <a16:creationId xmlns:a16="http://schemas.microsoft.com/office/drawing/2014/main" id="{36F50ADC-0986-4E15-834E-F518DF8463EC}"/>
              </a:ext>
            </a:extLst>
          </p:cNvPr>
          <p:cNvSpPr>
            <a:spLocks noGrp="1"/>
          </p:cNvSpPr>
          <p:nvPr/>
        </p:nvSpPr>
        <p:spPr>
          <a:xfrm>
            <a:off x="6800850" y="2809875"/>
            <a:ext cx="386715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medžiagų sudėties ženklas</a:t>
            </a:r>
          </a:p>
        </p:txBody>
      </p:sp>
      <p:sp>
        <p:nvSpPr>
          <p:cNvPr id="16" name="Stačiakampis: suapvalinti kampai 15">
            <a:extLst>
              <a:ext uri="{FF2B5EF4-FFF2-40B4-BE49-F238E27FC236}">
                <a16:creationId xmlns:a16="http://schemas.microsoft.com/office/drawing/2014/main" id="{C4FAF1C2-FB09-42E7-9D56-F9925A281244}"/>
              </a:ext>
            </a:extLst>
          </p:cNvPr>
          <p:cNvSpPr>
            <a:spLocks noGrp="1"/>
          </p:cNvSpPr>
          <p:nvPr/>
        </p:nvSpPr>
        <p:spPr>
          <a:xfrm>
            <a:off x="6572250" y="3486150"/>
            <a:ext cx="76200" cy="76200"/>
          </a:xfrm>
          <a:prstGeom prst="roundRect">
            <a:avLst>
              <a:gd name="adj" fmla="val 50000"/>
            </a:avLst>
          </a:prstGeom>
          <a:solidFill>
            <a:srgbClr val="00A6A6"/>
          </a:solidFill>
          <a:ln w="0">
            <a:noFill/>
          </a:ln>
        </p:spPr>
      </p:sp>
      <p:sp>
        <p:nvSpPr>
          <p:cNvPr id="17" name="Stačiakampis 16">
            <a:extLst>
              <a:ext uri="{FF2B5EF4-FFF2-40B4-BE49-F238E27FC236}">
                <a16:creationId xmlns:a16="http://schemas.microsoft.com/office/drawing/2014/main" id="{DC60D64F-8AB2-4C11-BCA7-DFF6AC37ACE6}"/>
              </a:ext>
            </a:extLst>
          </p:cNvPr>
          <p:cNvSpPr>
            <a:spLocks noGrp="1"/>
          </p:cNvSpPr>
          <p:nvPr/>
        </p:nvSpPr>
        <p:spPr>
          <a:xfrm>
            <a:off x="6800850" y="3400425"/>
            <a:ext cx="3867150" cy="361950"/>
          </a:xfrm>
          <a:prstGeom prst="rect">
            <a:avLst/>
          </a:prstGeom>
          <a:noFill/>
          <a:ln w="0">
            <a:noFill/>
          </a:ln>
        </p:spPr>
        <p:txBody>
          <a:bodyPr anchor="ctr">
            <a:normAutofit/>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atliekų talpyklų suderinti ženklai</a:t>
            </a:r>
          </a:p>
        </p:txBody>
      </p:sp>
      <p:sp>
        <p:nvSpPr>
          <p:cNvPr id="18" name="Stačiakampis: suapvalinti kampai 17">
            <a:extLst>
              <a:ext uri="{FF2B5EF4-FFF2-40B4-BE49-F238E27FC236}">
                <a16:creationId xmlns:a16="http://schemas.microsoft.com/office/drawing/2014/main" id="{F942A87E-8C18-44FA-AE53-DF7ED9380691}"/>
              </a:ext>
            </a:extLst>
          </p:cNvPr>
          <p:cNvSpPr>
            <a:spLocks noGrp="1"/>
          </p:cNvSpPr>
          <p:nvPr/>
        </p:nvSpPr>
        <p:spPr>
          <a:xfrm>
            <a:off x="6572250" y="4076700"/>
            <a:ext cx="76200" cy="76200"/>
          </a:xfrm>
          <a:prstGeom prst="roundRect">
            <a:avLst>
              <a:gd name="adj" fmla="val 50000"/>
            </a:avLst>
          </a:prstGeom>
          <a:solidFill>
            <a:srgbClr val="00A6A6"/>
          </a:solidFill>
          <a:ln w="0">
            <a:noFill/>
          </a:ln>
        </p:spPr>
      </p:sp>
      <p:sp>
        <p:nvSpPr>
          <p:cNvPr id="19" name="Stačiakampis 18">
            <a:extLst>
              <a:ext uri="{FF2B5EF4-FFF2-40B4-BE49-F238E27FC236}">
                <a16:creationId xmlns:a16="http://schemas.microsoft.com/office/drawing/2014/main" id="{BED95227-81B7-465E-9743-9F77E547C3F6}"/>
              </a:ext>
            </a:extLst>
          </p:cNvPr>
          <p:cNvSpPr>
            <a:spLocks noGrp="1"/>
          </p:cNvSpPr>
          <p:nvPr/>
        </p:nvSpPr>
        <p:spPr>
          <a:xfrm>
            <a:off x="6800850" y="3990975"/>
            <a:ext cx="3867150" cy="361950"/>
          </a:xfrm>
          <a:prstGeom prst="rect">
            <a:avLst/>
          </a:prstGeom>
          <a:noFill/>
          <a:ln w="0">
            <a:noFill/>
          </a:ln>
        </p:spPr>
        <p:txBody>
          <a:bodyPr anchor="ctr">
            <a:normAutofit fontScale="80292" lnSpcReduction="20000"/>
          </a:bodyPr>
          <a:lstStyle/>
          <a:p>
            <a:pPr algn="l">
              <a:defRPr sz="1350" b="0">
                <a:solidFill>
                  <a:srgbClr val="16202A"/>
                </a:solidFill>
                <a:latin typeface="DejaVu Sans"/>
                <a:ea typeface="DejaVu Sans"/>
                <a:cs typeface="DejaVu Sans"/>
              </a:defRPr>
            </a:pPr>
            <a:r>
              <a:rPr sz="1350" b="0">
                <a:solidFill>
                  <a:srgbClr val="16202A"/>
                </a:solidFill>
                <a:latin typeface="DejaVu Sans"/>
                <a:ea typeface="DejaVu Sans"/>
                <a:cs typeface="DejaVu Sans"/>
              </a:rPr>
              <a:t>daugkartinėms pakuotėms ženklas ir duomenų saitas</a:t>
            </a:r>
          </a:p>
        </p:txBody>
      </p:sp>
      <p:sp>
        <p:nvSpPr>
          <p:cNvPr id="20" name="Stačiakampis 19">
            <a:extLst>
              <a:ext uri="{FF2B5EF4-FFF2-40B4-BE49-F238E27FC236}">
                <a16:creationId xmlns:a16="http://schemas.microsoft.com/office/drawing/2014/main" id="{A30D5209-1EDD-4074-8B42-C9809577A8BF}"/>
              </a:ext>
            </a:extLst>
          </p:cNvPr>
          <p:cNvSpPr>
            <a:spLocks noGrp="1"/>
          </p:cNvSpPr>
          <p:nvPr/>
        </p:nvSpPr>
        <p:spPr>
          <a:xfrm>
            <a:off x="1143000" y="5619750"/>
            <a:ext cx="9906000" cy="381000"/>
          </a:xfrm>
          <a:prstGeom prst="rect">
            <a:avLst/>
          </a:prstGeom>
          <a:noFill/>
          <a:ln w="0">
            <a:noFill/>
          </a:ln>
        </p:spPr>
        <p:txBody>
          <a:bodyPr anchor="ctr">
            <a:normAutofit/>
          </a:bodyPr>
          <a:lstStyle/>
          <a:p>
            <a:pPr algn="ctr">
              <a:defRPr sz="1275" b="1">
                <a:solidFill>
                  <a:srgbClr val="D1495B"/>
                </a:solidFill>
                <a:latin typeface="DejaVu Sans"/>
                <a:ea typeface="DejaVu Sans"/>
                <a:cs typeface="DejaVu Sans"/>
              </a:defRPr>
            </a:pPr>
            <a:r>
              <a:rPr sz="1275" b="1">
                <a:solidFill>
                  <a:srgbClr val="D1495B"/>
                </a:solidFill>
                <a:latin typeface="DejaVu Sans"/>
                <a:ea typeface="DejaVu Sans"/>
                <a:cs typeface="DejaVu Sans"/>
              </a:rPr>
              <a:t>2028–2029 m. ženklinimo datos yra kintamos ir priklauso nuo Komisijos aktų</a:t>
            </a:r>
          </a:p>
        </p:txBody>
      </p:sp>
      <p:sp>
        <p:nvSpPr>
          <p:cNvPr id="21" name="Stačiakampis 20">
            <a:extLst>
              <a:ext uri="{FF2B5EF4-FFF2-40B4-BE49-F238E27FC236}">
                <a16:creationId xmlns:a16="http://schemas.microsoft.com/office/drawing/2014/main" id="{D3BBB6B7-9D5F-412C-B203-AD333246670A}"/>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12</a:t>
            </a:r>
          </a:p>
        </p:txBody>
      </p:sp>
    </p:spTree>
    <p:extLst>
      <p:ext uri="{BB962C8B-B14F-4D97-AF65-F5344CB8AC3E}">
        <p14:creationId xmlns:p14="http://schemas.microsoft.com/office/powerpoint/2010/main" val="2135418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9" name="Stačiakampis 18">
            <a:extLst>
              <a:ext uri="{FF2B5EF4-FFF2-40B4-BE49-F238E27FC236}">
                <a16:creationId xmlns:a16="http://schemas.microsoft.com/office/drawing/2014/main" id="{640A7DA9-4BC8-453B-BD4B-A6D4EE489F61}"/>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3738A9CD-1A6A-4104-A654-5FD42AA0981E}"/>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Daugkartinė pakuotė turi veikti sistemoje</a:t>
            </a:r>
          </a:p>
        </p:txBody>
      </p:sp>
      <p:sp>
        <p:nvSpPr>
          <p:cNvPr id="3" name="Tiesioji jungtis 2">
            <a:extLst>
              <a:ext uri="{FF2B5EF4-FFF2-40B4-BE49-F238E27FC236}">
                <a16:creationId xmlns:a16="http://schemas.microsoft.com/office/drawing/2014/main" id="{19C0176B-891E-4A0E-B36F-D162CACE4713}"/>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2F55E309-3F6B-4F3C-8134-3DEA3A0D8237}"/>
              </a:ext>
            </a:extLst>
          </p:cNvPr>
          <p:cNvSpPr>
            <a:spLocks noGrp="1"/>
          </p:cNvSpPr>
          <p:nvPr/>
        </p:nvSpPr>
        <p:spPr>
          <a:xfrm>
            <a:off x="762000" y="2000250"/>
            <a:ext cx="2381250" cy="1524000"/>
          </a:xfrm>
          <a:prstGeom prst="roundRect">
            <a:avLst>
              <a:gd name="adj" fmla="val 5000"/>
            </a:avLst>
          </a:prstGeom>
          <a:solidFill>
            <a:srgbClr val="E8F5F2"/>
          </a:solidFill>
          <a:ln w="9525">
            <a:solidFill>
              <a:srgbClr val="D7DEE5"/>
            </a:solidFill>
          </a:ln>
        </p:spPr>
      </p:sp>
      <p:sp>
        <p:nvSpPr>
          <p:cNvPr id="5" name="Stačiakampis 4">
            <a:extLst>
              <a:ext uri="{FF2B5EF4-FFF2-40B4-BE49-F238E27FC236}">
                <a16:creationId xmlns:a16="http://schemas.microsoft.com/office/drawing/2014/main" id="{9B0892D6-55AE-4742-A1E0-634776EB481A}"/>
              </a:ext>
            </a:extLst>
          </p:cNvPr>
          <p:cNvSpPr>
            <a:spLocks noGrp="1"/>
          </p:cNvSpPr>
          <p:nvPr/>
        </p:nvSpPr>
        <p:spPr>
          <a:xfrm>
            <a:off x="1000125" y="2286000"/>
            <a:ext cx="1905000" cy="342900"/>
          </a:xfrm>
          <a:prstGeom prst="rect">
            <a:avLst/>
          </a:prstGeom>
          <a:noFill/>
          <a:ln w="0">
            <a:noFill/>
          </a:ln>
        </p:spPr>
        <p:txBody>
          <a:bodyPr anchor="ctr">
            <a:normAutofit/>
          </a:bodyPr>
          <a:lstStyle/>
          <a:p>
            <a:pPr algn="ctr">
              <a:defRPr sz="1575" b="1">
                <a:solidFill>
                  <a:srgbClr val="2E7D32"/>
                </a:solidFill>
                <a:latin typeface="DejaVu Sans"/>
                <a:ea typeface="DejaVu Sans"/>
                <a:cs typeface="DejaVu Sans"/>
              </a:defRPr>
            </a:pPr>
            <a:r>
              <a:rPr sz="1575" b="1">
                <a:solidFill>
                  <a:srgbClr val="2E7D32"/>
                </a:solidFill>
                <a:latin typeface="DejaVu Sans"/>
                <a:ea typeface="DejaVu Sans"/>
                <a:cs typeface="DejaVu Sans"/>
              </a:rPr>
              <a:t>Projektas</a:t>
            </a:r>
          </a:p>
        </p:txBody>
      </p:sp>
      <p:sp>
        <p:nvSpPr>
          <p:cNvPr id="6" name="Stačiakampis 5">
            <a:extLst>
              <a:ext uri="{FF2B5EF4-FFF2-40B4-BE49-F238E27FC236}">
                <a16:creationId xmlns:a16="http://schemas.microsoft.com/office/drawing/2014/main" id="{ED0FEDA3-141E-4A93-BC5D-BE45098EE958}"/>
              </a:ext>
            </a:extLst>
          </p:cNvPr>
          <p:cNvSpPr>
            <a:spLocks noGrp="1"/>
          </p:cNvSpPr>
          <p:nvPr/>
        </p:nvSpPr>
        <p:spPr>
          <a:xfrm>
            <a:off x="1047750" y="2876550"/>
            <a:ext cx="1809750" cy="419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keliems ciklams</a:t>
            </a:r>
          </a:p>
        </p:txBody>
      </p:sp>
      <p:sp>
        <p:nvSpPr>
          <p:cNvPr id="7" name="Stačiakampis: suapvalinti kampai 6">
            <a:extLst>
              <a:ext uri="{FF2B5EF4-FFF2-40B4-BE49-F238E27FC236}">
                <a16:creationId xmlns:a16="http://schemas.microsoft.com/office/drawing/2014/main" id="{8DFC625A-2E96-4446-B79F-99E8D8AD3108}"/>
              </a:ext>
            </a:extLst>
          </p:cNvPr>
          <p:cNvSpPr>
            <a:spLocks noGrp="1"/>
          </p:cNvSpPr>
          <p:nvPr/>
        </p:nvSpPr>
        <p:spPr>
          <a:xfrm>
            <a:off x="3524250" y="2000250"/>
            <a:ext cx="2381250" cy="1524000"/>
          </a:xfrm>
          <a:prstGeom prst="roundRect">
            <a:avLst>
              <a:gd name="adj" fmla="val 5000"/>
            </a:avLst>
          </a:prstGeom>
          <a:solidFill>
            <a:srgbClr val="EAF2F8"/>
          </a:solidFill>
          <a:ln w="9525">
            <a:solidFill>
              <a:srgbClr val="D7DEE5"/>
            </a:solidFill>
          </a:ln>
        </p:spPr>
      </p:sp>
      <p:sp>
        <p:nvSpPr>
          <p:cNvPr id="8" name="Stačiakampis 7">
            <a:extLst>
              <a:ext uri="{FF2B5EF4-FFF2-40B4-BE49-F238E27FC236}">
                <a16:creationId xmlns:a16="http://schemas.microsoft.com/office/drawing/2014/main" id="{B729AF31-F953-4EF2-9E8E-357C79637F64}"/>
              </a:ext>
            </a:extLst>
          </p:cNvPr>
          <p:cNvSpPr>
            <a:spLocks noGrp="1"/>
          </p:cNvSpPr>
          <p:nvPr/>
        </p:nvSpPr>
        <p:spPr>
          <a:xfrm>
            <a:off x="3762375" y="2286000"/>
            <a:ext cx="1905000" cy="342900"/>
          </a:xfrm>
          <a:prstGeom prst="rect">
            <a:avLst/>
          </a:prstGeom>
          <a:noFill/>
          <a:ln w="0">
            <a:noFill/>
          </a:ln>
        </p:spPr>
        <p:txBody>
          <a:bodyPr anchor="ctr">
            <a:normAutofit/>
          </a:bodyPr>
          <a:lstStyle/>
          <a:p>
            <a:pPr algn="ctr">
              <a:defRPr sz="1575" b="1">
                <a:solidFill>
                  <a:srgbClr val="1565C0"/>
                </a:solidFill>
                <a:latin typeface="DejaVu Sans"/>
                <a:ea typeface="DejaVu Sans"/>
                <a:cs typeface="DejaVu Sans"/>
              </a:defRPr>
            </a:pPr>
            <a:r>
              <a:rPr sz="1575" b="1">
                <a:solidFill>
                  <a:srgbClr val="1565C0"/>
                </a:solidFill>
                <a:latin typeface="DejaVu Sans"/>
                <a:ea typeface="DejaVu Sans"/>
                <a:cs typeface="DejaVu Sans"/>
              </a:rPr>
              <a:t>Surinkimas</a:t>
            </a:r>
          </a:p>
        </p:txBody>
      </p:sp>
      <p:sp>
        <p:nvSpPr>
          <p:cNvPr id="9" name="Stačiakampis 8">
            <a:extLst>
              <a:ext uri="{FF2B5EF4-FFF2-40B4-BE49-F238E27FC236}">
                <a16:creationId xmlns:a16="http://schemas.microsoft.com/office/drawing/2014/main" id="{99F02DD0-1D83-4B19-A346-C876C374E7C4}"/>
              </a:ext>
            </a:extLst>
          </p:cNvPr>
          <p:cNvSpPr>
            <a:spLocks noGrp="1"/>
          </p:cNvSpPr>
          <p:nvPr/>
        </p:nvSpPr>
        <p:spPr>
          <a:xfrm>
            <a:off x="3810000" y="2876550"/>
            <a:ext cx="1809750" cy="419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aiškūs punktai</a:t>
            </a:r>
          </a:p>
        </p:txBody>
      </p:sp>
      <p:sp>
        <p:nvSpPr>
          <p:cNvPr id="10" name="Stačiakampis: suapvalinti kampai 9">
            <a:extLst>
              <a:ext uri="{FF2B5EF4-FFF2-40B4-BE49-F238E27FC236}">
                <a16:creationId xmlns:a16="http://schemas.microsoft.com/office/drawing/2014/main" id="{2D6574D1-7108-478B-8F4B-AEB8F18BE6B4}"/>
              </a:ext>
            </a:extLst>
          </p:cNvPr>
          <p:cNvSpPr>
            <a:spLocks noGrp="1"/>
          </p:cNvSpPr>
          <p:nvPr/>
        </p:nvSpPr>
        <p:spPr>
          <a:xfrm>
            <a:off x="6286500" y="2000250"/>
            <a:ext cx="2381250" cy="1524000"/>
          </a:xfrm>
          <a:prstGeom prst="roundRect">
            <a:avLst>
              <a:gd name="adj" fmla="val 5000"/>
            </a:avLst>
          </a:prstGeom>
          <a:solidFill>
            <a:srgbClr val="E8F5F2"/>
          </a:solidFill>
          <a:ln w="9525">
            <a:solidFill>
              <a:srgbClr val="D7DEE5"/>
            </a:solidFill>
          </a:ln>
        </p:spPr>
      </p:sp>
      <p:sp>
        <p:nvSpPr>
          <p:cNvPr id="11" name="Stačiakampis 10">
            <a:extLst>
              <a:ext uri="{FF2B5EF4-FFF2-40B4-BE49-F238E27FC236}">
                <a16:creationId xmlns:a16="http://schemas.microsoft.com/office/drawing/2014/main" id="{E38B9210-79E2-456D-9771-866C5AACF645}"/>
              </a:ext>
            </a:extLst>
          </p:cNvPr>
          <p:cNvSpPr>
            <a:spLocks noGrp="1"/>
          </p:cNvSpPr>
          <p:nvPr/>
        </p:nvSpPr>
        <p:spPr>
          <a:xfrm>
            <a:off x="6524625" y="2286000"/>
            <a:ext cx="1905000" cy="342900"/>
          </a:xfrm>
          <a:prstGeom prst="rect">
            <a:avLst/>
          </a:prstGeom>
          <a:noFill/>
          <a:ln w="0">
            <a:noFill/>
          </a:ln>
        </p:spPr>
        <p:txBody>
          <a:bodyPr anchor="ctr">
            <a:normAutofit/>
          </a:bodyPr>
          <a:lstStyle/>
          <a:p>
            <a:pPr algn="ctr">
              <a:defRPr sz="1575" b="1">
                <a:solidFill>
                  <a:srgbClr val="2E7D32"/>
                </a:solidFill>
                <a:latin typeface="DejaVu Sans"/>
                <a:ea typeface="DejaVu Sans"/>
                <a:cs typeface="DejaVu Sans"/>
              </a:defRPr>
            </a:pPr>
            <a:r>
              <a:rPr sz="1575" b="1">
                <a:solidFill>
                  <a:srgbClr val="2E7D32"/>
                </a:solidFill>
                <a:latin typeface="DejaVu Sans"/>
                <a:ea typeface="DejaVu Sans"/>
                <a:cs typeface="DejaVu Sans"/>
              </a:rPr>
              <a:t>Atnaujinimas</a:t>
            </a:r>
          </a:p>
        </p:txBody>
      </p:sp>
      <p:sp>
        <p:nvSpPr>
          <p:cNvPr id="12" name="Stačiakampis 11">
            <a:extLst>
              <a:ext uri="{FF2B5EF4-FFF2-40B4-BE49-F238E27FC236}">
                <a16:creationId xmlns:a16="http://schemas.microsoft.com/office/drawing/2014/main" id="{3D8C75FD-5053-4A23-B880-0A94F6275C3D}"/>
              </a:ext>
            </a:extLst>
          </p:cNvPr>
          <p:cNvSpPr>
            <a:spLocks noGrp="1"/>
          </p:cNvSpPr>
          <p:nvPr/>
        </p:nvSpPr>
        <p:spPr>
          <a:xfrm>
            <a:off x="6572250" y="2876550"/>
            <a:ext cx="1809750" cy="419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higiena ir sauga</a:t>
            </a:r>
          </a:p>
        </p:txBody>
      </p:sp>
      <p:sp>
        <p:nvSpPr>
          <p:cNvPr id="13" name="Stačiakampis: suapvalinti kampai 12">
            <a:extLst>
              <a:ext uri="{FF2B5EF4-FFF2-40B4-BE49-F238E27FC236}">
                <a16:creationId xmlns:a16="http://schemas.microsoft.com/office/drawing/2014/main" id="{32A0CFC8-3AA8-4BC8-A589-210202B58D8B}"/>
              </a:ext>
            </a:extLst>
          </p:cNvPr>
          <p:cNvSpPr>
            <a:spLocks noGrp="1"/>
          </p:cNvSpPr>
          <p:nvPr/>
        </p:nvSpPr>
        <p:spPr>
          <a:xfrm>
            <a:off x="9048750" y="2000250"/>
            <a:ext cx="2381250" cy="1524000"/>
          </a:xfrm>
          <a:prstGeom prst="roundRect">
            <a:avLst>
              <a:gd name="adj" fmla="val 5000"/>
            </a:avLst>
          </a:prstGeom>
          <a:solidFill>
            <a:srgbClr val="EAF2F8"/>
          </a:solidFill>
          <a:ln w="9525">
            <a:solidFill>
              <a:srgbClr val="D7DEE5"/>
            </a:solidFill>
          </a:ln>
        </p:spPr>
      </p:sp>
      <p:sp>
        <p:nvSpPr>
          <p:cNvPr id="14" name="Stačiakampis 13">
            <a:extLst>
              <a:ext uri="{FF2B5EF4-FFF2-40B4-BE49-F238E27FC236}">
                <a16:creationId xmlns:a16="http://schemas.microsoft.com/office/drawing/2014/main" id="{1AE32B58-6583-400C-ADB2-9982EC4F7970}"/>
              </a:ext>
            </a:extLst>
          </p:cNvPr>
          <p:cNvSpPr>
            <a:spLocks noGrp="1"/>
          </p:cNvSpPr>
          <p:nvPr/>
        </p:nvSpPr>
        <p:spPr>
          <a:xfrm>
            <a:off x="9286875" y="2286000"/>
            <a:ext cx="1905000" cy="342900"/>
          </a:xfrm>
          <a:prstGeom prst="rect">
            <a:avLst/>
          </a:prstGeom>
          <a:noFill/>
          <a:ln w="0">
            <a:noFill/>
          </a:ln>
        </p:spPr>
        <p:txBody>
          <a:bodyPr anchor="ctr">
            <a:normAutofit/>
          </a:bodyPr>
          <a:lstStyle/>
          <a:p>
            <a:pPr algn="ctr">
              <a:defRPr sz="1575" b="1">
                <a:solidFill>
                  <a:srgbClr val="1565C0"/>
                </a:solidFill>
                <a:latin typeface="DejaVu Sans"/>
                <a:ea typeface="DejaVu Sans"/>
                <a:cs typeface="DejaVu Sans"/>
              </a:defRPr>
            </a:pPr>
            <a:r>
              <a:rPr sz="1575" b="1">
                <a:solidFill>
                  <a:srgbClr val="1565C0"/>
                </a:solidFill>
                <a:latin typeface="DejaVu Sans"/>
                <a:ea typeface="DejaVu Sans"/>
                <a:cs typeface="DejaVu Sans"/>
              </a:rPr>
              <a:t>Duomenys</a:t>
            </a:r>
          </a:p>
        </p:txBody>
      </p:sp>
      <p:sp>
        <p:nvSpPr>
          <p:cNvPr id="15" name="Stačiakampis 14">
            <a:extLst>
              <a:ext uri="{FF2B5EF4-FFF2-40B4-BE49-F238E27FC236}">
                <a16:creationId xmlns:a16="http://schemas.microsoft.com/office/drawing/2014/main" id="{3A9A8A07-23F5-4E70-AFF1-414229C312B8}"/>
              </a:ext>
            </a:extLst>
          </p:cNvPr>
          <p:cNvSpPr>
            <a:spLocks noGrp="1"/>
          </p:cNvSpPr>
          <p:nvPr/>
        </p:nvSpPr>
        <p:spPr>
          <a:xfrm>
            <a:off x="9334500" y="2876550"/>
            <a:ext cx="1809750" cy="419100"/>
          </a:xfrm>
          <a:prstGeom prst="rect">
            <a:avLst/>
          </a:prstGeom>
          <a:noFill/>
          <a:ln w="0">
            <a:noFill/>
          </a:ln>
        </p:spPr>
        <p:txBody>
          <a:bodyPr anchor="ctr">
            <a:normAutofit/>
          </a:bodyPr>
          <a:lstStyle/>
          <a:p>
            <a:pPr algn="ctr">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ciklai ir nuostoliai</a:t>
            </a:r>
          </a:p>
        </p:txBody>
      </p:sp>
      <p:sp>
        <p:nvSpPr>
          <p:cNvPr id="16" name="Stačiakampis: suapvalinti kampai 15">
            <a:extLst>
              <a:ext uri="{FF2B5EF4-FFF2-40B4-BE49-F238E27FC236}">
                <a16:creationId xmlns:a16="http://schemas.microsoft.com/office/drawing/2014/main" id="{B5F6B250-BF38-45B0-86EE-B3FE5989A046}"/>
              </a:ext>
            </a:extLst>
          </p:cNvPr>
          <p:cNvSpPr>
            <a:spLocks noGrp="1"/>
          </p:cNvSpPr>
          <p:nvPr/>
        </p:nvSpPr>
        <p:spPr>
          <a:xfrm>
            <a:off x="2047875" y="4476750"/>
            <a:ext cx="8096250" cy="914400"/>
          </a:xfrm>
          <a:prstGeom prst="roundRect">
            <a:avLst>
              <a:gd name="adj" fmla="val 8333"/>
            </a:avLst>
          </a:prstGeom>
          <a:solidFill>
            <a:srgbClr val="FFFFFF"/>
          </a:solidFill>
          <a:ln w="9525">
            <a:solidFill>
              <a:srgbClr val="D7DEE5"/>
            </a:solidFill>
          </a:ln>
        </p:spPr>
      </p:sp>
      <p:sp>
        <p:nvSpPr>
          <p:cNvPr id="17" name="Stačiakampis 16">
            <a:extLst>
              <a:ext uri="{FF2B5EF4-FFF2-40B4-BE49-F238E27FC236}">
                <a16:creationId xmlns:a16="http://schemas.microsoft.com/office/drawing/2014/main" id="{4B6A5C29-77F5-40BA-A850-83B77AC5E080}"/>
              </a:ext>
            </a:extLst>
          </p:cNvPr>
          <p:cNvSpPr>
            <a:spLocks noGrp="1"/>
          </p:cNvSpPr>
          <p:nvPr/>
        </p:nvSpPr>
        <p:spPr>
          <a:xfrm>
            <a:off x="2381250" y="4638675"/>
            <a:ext cx="7429500" cy="590550"/>
          </a:xfrm>
          <a:prstGeom prst="rect">
            <a:avLst/>
          </a:prstGeom>
          <a:noFill/>
          <a:ln w="0">
            <a:noFill/>
          </a:ln>
        </p:spPr>
        <p:txBody>
          <a:bodyPr anchor="ctr">
            <a:normAutofit/>
          </a:bodyPr>
          <a:lstStyle/>
          <a:p>
            <a:pPr algn="ctr">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Vien tik tvirtesnė pakuotė nėra pakankama. Reikia realios pakartotinio naudojimo sistemos pagal VI priedą.</a:t>
            </a:r>
          </a:p>
        </p:txBody>
      </p:sp>
      <p:sp>
        <p:nvSpPr>
          <p:cNvPr id="18" name="Stačiakampis 17">
            <a:extLst>
              <a:ext uri="{FF2B5EF4-FFF2-40B4-BE49-F238E27FC236}">
                <a16:creationId xmlns:a16="http://schemas.microsoft.com/office/drawing/2014/main" id="{73E5686D-A3F4-4C85-97C4-2D2369166CC3}"/>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13</a:t>
            </a:r>
          </a:p>
        </p:txBody>
      </p:sp>
    </p:spTree>
    <p:extLst>
      <p:ext uri="{BB962C8B-B14F-4D97-AF65-F5344CB8AC3E}">
        <p14:creationId xmlns:p14="http://schemas.microsoft.com/office/powerpoint/2010/main" val="2044640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3" name="Stačiakampis 22">
            <a:extLst>
              <a:ext uri="{FF2B5EF4-FFF2-40B4-BE49-F238E27FC236}">
                <a16:creationId xmlns:a16="http://schemas.microsoft.com/office/drawing/2014/main" id="{A337350C-7F8B-41C8-944A-94C3F1F776DD}"/>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EFDFC745-0561-4328-83E6-C6B9EB0FD685}"/>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Pakartotinio naudojimo tikslai</a:t>
            </a:r>
          </a:p>
        </p:txBody>
      </p:sp>
      <p:sp>
        <p:nvSpPr>
          <p:cNvPr id="3" name="Tiesioji jungtis 2">
            <a:extLst>
              <a:ext uri="{FF2B5EF4-FFF2-40B4-BE49-F238E27FC236}">
                <a16:creationId xmlns:a16="http://schemas.microsoft.com/office/drawing/2014/main" id="{90F61A87-4F4C-4EE1-80E3-B573D6F6D15D}"/>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36D1D261-E95F-4CAE-B805-03D87FDF4104}"/>
              </a:ext>
            </a:extLst>
          </p:cNvPr>
          <p:cNvSpPr>
            <a:spLocks noGrp="1"/>
          </p:cNvSpPr>
          <p:nvPr/>
        </p:nvSpPr>
        <p:spPr>
          <a:xfrm>
            <a:off x="800100" y="1619250"/>
            <a:ext cx="6191250" cy="323850"/>
          </a:xfrm>
          <a:prstGeom prst="rect">
            <a:avLst/>
          </a:prstGeom>
          <a:noFill/>
          <a:ln w="0">
            <a:noFill/>
          </a:ln>
        </p:spPr>
        <p:txBody>
          <a:bodyPr anchor="ctr">
            <a:normAutofit/>
          </a:bodyPr>
          <a:lstStyle/>
          <a:p>
            <a:pPr algn="l">
              <a:defRPr sz="1275" b="1">
                <a:solidFill>
                  <a:srgbClr val="5C6B77"/>
                </a:solidFill>
                <a:latin typeface="DejaVu Sans"/>
                <a:ea typeface="DejaVu Sans"/>
                <a:cs typeface="DejaVu Sans"/>
              </a:defRPr>
            </a:pPr>
            <a:r>
              <a:rPr sz="1275" b="1">
                <a:solidFill>
                  <a:srgbClr val="5C6B77"/>
                </a:solidFill>
                <a:latin typeface="DejaVu Sans"/>
                <a:ea typeface="DejaVu Sans"/>
                <a:cs typeface="DejaVu Sans"/>
              </a:rPr>
              <a:t>Kategorija</a:t>
            </a:r>
          </a:p>
        </p:txBody>
      </p:sp>
      <p:sp>
        <p:nvSpPr>
          <p:cNvPr id="5" name="Stačiakampis 4">
            <a:extLst>
              <a:ext uri="{FF2B5EF4-FFF2-40B4-BE49-F238E27FC236}">
                <a16:creationId xmlns:a16="http://schemas.microsoft.com/office/drawing/2014/main" id="{D75787F7-96E1-44A9-864F-B6049F21640C}"/>
              </a:ext>
            </a:extLst>
          </p:cNvPr>
          <p:cNvSpPr>
            <a:spLocks noGrp="1"/>
          </p:cNvSpPr>
          <p:nvPr/>
        </p:nvSpPr>
        <p:spPr>
          <a:xfrm>
            <a:off x="7810500" y="1619250"/>
            <a:ext cx="1143000" cy="323850"/>
          </a:xfrm>
          <a:prstGeom prst="rect">
            <a:avLst/>
          </a:prstGeom>
          <a:noFill/>
          <a:ln w="0">
            <a:noFill/>
          </a:ln>
        </p:spPr>
        <p:txBody>
          <a:bodyPr anchor="ctr">
            <a:normAutofit/>
          </a:bodyPr>
          <a:lstStyle/>
          <a:p>
            <a:pPr algn="ctr">
              <a:defRPr sz="1275" b="1">
                <a:solidFill>
                  <a:srgbClr val="1565C0"/>
                </a:solidFill>
                <a:latin typeface="DejaVu Sans"/>
                <a:ea typeface="DejaVu Sans"/>
                <a:cs typeface="DejaVu Sans"/>
              </a:defRPr>
            </a:pPr>
            <a:r>
              <a:rPr sz="1275" b="1">
                <a:solidFill>
                  <a:srgbClr val="1565C0"/>
                </a:solidFill>
                <a:latin typeface="DejaVu Sans"/>
                <a:ea typeface="DejaVu Sans"/>
                <a:cs typeface="DejaVu Sans"/>
              </a:rPr>
              <a:t>2030</a:t>
            </a:r>
          </a:p>
        </p:txBody>
      </p:sp>
      <p:sp>
        <p:nvSpPr>
          <p:cNvPr id="6" name="Stačiakampis 5">
            <a:extLst>
              <a:ext uri="{FF2B5EF4-FFF2-40B4-BE49-F238E27FC236}">
                <a16:creationId xmlns:a16="http://schemas.microsoft.com/office/drawing/2014/main" id="{8F3F6606-DD76-465E-B277-A54E3E1C48B8}"/>
              </a:ext>
            </a:extLst>
          </p:cNvPr>
          <p:cNvSpPr>
            <a:spLocks noGrp="1"/>
          </p:cNvSpPr>
          <p:nvPr/>
        </p:nvSpPr>
        <p:spPr>
          <a:xfrm>
            <a:off x="9715500" y="1619250"/>
            <a:ext cx="1143000" cy="323850"/>
          </a:xfrm>
          <a:prstGeom prst="rect">
            <a:avLst/>
          </a:prstGeom>
          <a:noFill/>
          <a:ln w="0">
            <a:noFill/>
          </a:ln>
        </p:spPr>
        <p:txBody>
          <a:bodyPr anchor="ctr">
            <a:normAutofit/>
          </a:bodyPr>
          <a:lstStyle/>
          <a:p>
            <a:pPr algn="ctr">
              <a:defRPr sz="1275" b="1">
                <a:solidFill>
                  <a:srgbClr val="2E7D32"/>
                </a:solidFill>
                <a:latin typeface="DejaVu Sans"/>
                <a:ea typeface="DejaVu Sans"/>
                <a:cs typeface="DejaVu Sans"/>
              </a:defRPr>
            </a:pPr>
            <a:r>
              <a:rPr sz="1275" b="1">
                <a:solidFill>
                  <a:srgbClr val="2E7D32"/>
                </a:solidFill>
                <a:latin typeface="DejaVu Sans"/>
                <a:ea typeface="DejaVu Sans"/>
                <a:cs typeface="DejaVu Sans"/>
              </a:rPr>
              <a:t>2040</a:t>
            </a:r>
          </a:p>
        </p:txBody>
      </p:sp>
      <p:sp>
        <p:nvSpPr>
          <p:cNvPr id="7" name="Tiesioji jungtis 6">
            <a:extLst>
              <a:ext uri="{FF2B5EF4-FFF2-40B4-BE49-F238E27FC236}">
                <a16:creationId xmlns:a16="http://schemas.microsoft.com/office/drawing/2014/main" id="{7D4CE222-9E13-4C6D-8FE6-E4F3722E509B}"/>
              </a:ext>
            </a:extLst>
          </p:cNvPr>
          <p:cNvSpPr>
            <a:spLocks noGrp="1"/>
          </p:cNvSpPr>
          <p:nvPr/>
        </p:nvSpPr>
        <p:spPr>
          <a:xfrm>
            <a:off x="762000" y="2000250"/>
            <a:ext cx="10096500" cy="0"/>
          </a:xfrm>
          <a:prstGeom prst="line">
            <a:avLst/>
          </a:prstGeom>
          <a:noFill/>
          <a:ln w="19050">
            <a:solidFill>
              <a:srgbClr val="D7DEE5"/>
            </a:solidFill>
          </a:ln>
        </p:spPr>
      </p:sp>
      <p:sp>
        <p:nvSpPr>
          <p:cNvPr id="8" name="Stačiakampis: suapvalinti kampai 7">
            <a:extLst>
              <a:ext uri="{FF2B5EF4-FFF2-40B4-BE49-F238E27FC236}">
                <a16:creationId xmlns:a16="http://schemas.microsoft.com/office/drawing/2014/main" id="{82CC2E52-7573-478E-98BE-A8F6042EA04E}"/>
              </a:ext>
            </a:extLst>
          </p:cNvPr>
          <p:cNvSpPr>
            <a:spLocks noGrp="1"/>
          </p:cNvSpPr>
          <p:nvPr/>
        </p:nvSpPr>
        <p:spPr>
          <a:xfrm>
            <a:off x="666750" y="2238375"/>
            <a:ext cx="10287000" cy="723900"/>
          </a:xfrm>
          <a:prstGeom prst="roundRect">
            <a:avLst>
              <a:gd name="adj" fmla="val 10526"/>
            </a:avLst>
          </a:prstGeom>
          <a:solidFill>
            <a:srgbClr val="E8F5F2"/>
          </a:solidFill>
          <a:ln w="9525">
            <a:solidFill>
              <a:srgbClr val="D7DEE5"/>
            </a:solidFill>
          </a:ln>
        </p:spPr>
      </p:sp>
      <p:sp>
        <p:nvSpPr>
          <p:cNvPr id="9" name="Stačiakampis 8">
            <a:extLst>
              <a:ext uri="{FF2B5EF4-FFF2-40B4-BE49-F238E27FC236}">
                <a16:creationId xmlns:a16="http://schemas.microsoft.com/office/drawing/2014/main" id="{A758E4E6-11CE-4F6E-A4B0-B52570598876}"/>
              </a:ext>
            </a:extLst>
          </p:cNvPr>
          <p:cNvSpPr>
            <a:spLocks noGrp="1"/>
          </p:cNvSpPr>
          <p:nvPr/>
        </p:nvSpPr>
        <p:spPr>
          <a:xfrm>
            <a:off x="904875" y="2333625"/>
            <a:ext cx="6191250" cy="45720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Transporto pakuotės</a:t>
            </a:r>
          </a:p>
        </p:txBody>
      </p:sp>
      <p:sp>
        <p:nvSpPr>
          <p:cNvPr id="10" name="Stačiakampis 9">
            <a:extLst>
              <a:ext uri="{FF2B5EF4-FFF2-40B4-BE49-F238E27FC236}">
                <a16:creationId xmlns:a16="http://schemas.microsoft.com/office/drawing/2014/main" id="{E9F75B4B-425A-4D12-ADA4-10BF3B1E60D2}"/>
              </a:ext>
            </a:extLst>
          </p:cNvPr>
          <p:cNvSpPr>
            <a:spLocks noGrp="1"/>
          </p:cNvSpPr>
          <p:nvPr/>
        </p:nvSpPr>
        <p:spPr>
          <a:xfrm>
            <a:off x="7810500" y="2333625"/>
            <a:ext cx="1143000" cy="457200"/>
          </a:xfrm>
          <a:prstGeom prst="rect">
            <a:avLst/>
          </a:prstGeom>
          <a:noFill/>
          <a:ln w="0">
            <a:noFill/>
          </a:ln>
        </p:spPr>
        <p:txBody>
          <a:bodyPr anchor="ctr">
            <a:normAutofit/>
          </a:bodyPr>
          <a:lstStyle/>
          <a:p>
            <a:pPr algn="ctr">
              <a:defRPr sz="1800" b="1">
                <a:solidFill>
                  <a:srgbClr val="1565C0"/>
                </a:solidFill>
                <a:latin typeface="DejaVu Sans"/>
                <a:ea typeface="DejaVu Sans"/>
                <a:cs typeface="DejaVu Sans"/>
              </a:defRPr>
            </a:pPr>
            <a:r>
              <a:rPr sz="1800" b="1">
                <a:solidFill>
                  <a:srgbClr val="1565C0"/>
                </a:solidFill>
                <a:latin typeface="DejaVu Sans"/>
                <a:ea typeface="DejaVu Sans"/>
                <a:cs typeface="DejaVu Sans"/>
              </a:rPr>
              <a:t>40 %</a:t>
            </a:r>
          </a:p>
        </p:txBody>
      </p:sp>
      <p:sp>
        <p:nvSpPr>
          <p:cNvPr id="11" name="Stačiakampis 10">
            <a:extLst>
              <a:ext uri="{FF2B5EF4-FFF2-40B4-BE49-F238E27FC236}">
                <a16:creationId xmlns:a16="http://schemas.microsoft.com/office/drawing/2014/main" id="{56945FFC-8726-439F-87B1-22C0034D7691}"/>
              </a:ext>
            </a:extLst>
          </p:cNvPr>
          <p:cNvSpPr>
            <a:spLocks noGrp="1"/>
          </p:cNvSpPr>
          <p:nvPr/>
        </p:nvSpPr>
        <p:spPr>
          <a:xfrm>
            <a:off x="9715500" y="2333625"/>
            <a:ext cx="1143000" cy="457200"/>
          </a:xfrm>
          <a:prstGeom prst="rect">
            <a:avLst/>
          </a:prstGeom>
          <a:noFill/>
          <a:ln w="0">
            <a:noFill/>
          </a:ln>
        </p:spPr>
        <p:txBody>
          <a:bodyPr anchor="ctr">
            <a:normAutofit/>
          </a:bodyPr>
          <a:lstStyle/>
          <a:p>
            <a:pPr algn="ctr">
              <a:defRPr sz="1800" b="1">
                <a:solidFill>
                  <a:srgbClr val="2E7D32"/>
                </a:solidFill>
                <a:latin typeface="DejaVu Sans"/>
                <a:ea typeface="DejaVu Sans"/>
                <a:cs typeface="DejaVu Sans"/>
              </a:defRPr>
            </a:pPr>
            <a:r>
              <a:rPr sz="1800" b="1">
                <a:solidFill>
                  <a:srgbClr val="2E7D32"/>
                </a:solidFill>
                <a:latin typeface="DejaVu Sans"/>
                <a:ea typeface="DejaVu Sans"/>
                <a:cs typeface="DejaVu Sans"/>
              </a:rPr>
              <a:t>70 %</a:t>
            </a:r>
          </a:p>
        </p:txBody>
      </p:sp>
      <p:sp>
        <p:nvSpPr>
          <p:cNvPr id="12" name="Stačiakampis: suapvalinti kampai 11">
            <a:extLst>
              <a:ext uri="{FF2B5EF4-FFF2-40B4-BE49-F238E27FC236}">
                <a16:creationId xmlns:a16="http://schemas.microsoft.com/office/drawing/2014/main" id="{2FCD2DDB-DD39-4FDB-89D7-D13569799F0D}"/>
              </a:ext>
            </a:extLst>
          </p:cNvPr>
          <p:cNvSpPr>
            <a:spLocks noGrp="1"/>
          </p:cNvSpPr>
          <p:nvPr/>
        </p:nvSpPr>
        <p:spPr>
          <a:xfrm>
            <a:off x="666750" y="3190875"/>
            <a:ext cx="10287000" cy="723900"/>
          </a:xfrm>
          <a:prstGeom prst="roundRect">
            <a:avLst>
              <a:gd name="adj" fmla="val 10526"/>
            </a:avLst>
          </a:prstGeom>
          <a:solidFill>
            <a:srgbClr val="FFFFFF"/>
          </a:solidFill>
          <a:ln w="9525">
            <a:solidFill>
              <a:srgbClr val="D7DEE5"/>
            </a:solidFill>
          </a:ln>
        </p:spPr>
      </p:sp>
      <p:sp>
        <p:nvSpPr>
          <p:cNvPr id="13" name="Stačiakampis 12">
            <a:extLst>
              <a:ext uri="{FF2B5EF4-FFF2-40B4-BE49-F238E27FC236}">
                <a16:creationId xmlns:a16="http://schemas.microsoft.com/office/drawing/2014/main" id="{C105B539-6A9D-45C3-9D29-74015928232B}"/>
              </a:ext>
            </a:extLst>
          </p:cNvPr>
          <p:cNvSpPr>
            <a:spLocks noGrp="1"/>
          </p:cNvSpPr>
          <p:nvPr/>
        </p:nvSpPr>
        <p:spPr>
          <a:xfrm>
            <a:off x="904875" y="3286125"/>
            <a:ext cx="6191250" cy="45720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Grupinės dėžės, išskyrus kartonines</a:t>
            </a:r>
          </a:p>
        </p:txBody>
      </p:sp>
      <p:sp>
        <p:nvSpPr>
          <p:cNvPr id="14" name="Stačiakampis 13">
            <a:extLst>
              <a:ext uri="{FF2B5EF4-FFF2-40B4-BE49-F238E27FC236}">
                <a16:creationId xmlns:a16="http://schemas.microsoft.com/office/drawing/2014/main" id="{60AE1131-456A-4ED0-A9F3-663890E8631F}"/>
              </a:ext>
            </a:extLst>
          </p:cNvPr>
          <p:cNvSpPr>
            <a:spLocks noGrp="1"/>
          </p:cNvSpPr>
          <p:nvPr/>
        </p:nvSpPr>
        <p:spPr>
          <a:xfrm>
            <a:off x="7810500" y="3286125"/>
            <a:ext cx="1143000" cy="457200"/>
          </a:xfrm>
          <a:prstGeom prst="rect">
            <a:avLst/>
          </a:prstGeom>
          <a:noFill/>
          <a:ln w="0">
            <a:noFill/>
          </a:ln>
        </p:spPr>
        <p:txBody>
          <a:bodyPr anchor="ctr">
            <a:normAutofit/>
          </a:bodyPr>
          <a:lstStyle/>
          <a:p>
            <a:pPr algn="ctr">
              <a:defRPr sz="1800" b="1">
                <a:solidFill>
                  <a:srgbClr val="1565C0"/>
                </a:solidFill>
                <a:latin typeface="DejaVu Sans"/>
                <a:ea typeface="DejaVu Sans"/>
                <a:cs typeface="DejaVu Sans"/>
              </a:defRPr>
            </a:pPr>
            <a:r>
              <a:rPr sz="1800" b="1">
                <a:solidFill>
                  <a:srgbClr val="1565C0"/>
                </a:solidFill>
                <a:latin typeface="DejaVu Sans"/>
                <a:ea typeface="DejaVu Sans"/>
                <a:cs typeface="DejaVu Sans"/>
              </a:rPr>
              <a:t>10 %</a:t>
            </a:r>
          </a:p>
        </p:txBody>
      </p:sp>
      <p:sp>
        <p:nvSpPr>
          <p:cNvPr id="15" name="Stačiakampis 14">
            <a:extLst>
              <a:ext uri="{FF2B5EF4-FFF2-40B4-BE49-F238E27FC236}">
                <a16:creationId xmlns:a16="http://schemas.microsoft.com/office/drawing/2014/main" id="{C72B8B8C-AF11-4342-A235-64FB9317034C}"/>
              </a:ext>
            </a:extLst>
          </p:cNvPr>
          <p:cNvSpPr>
            <a:spLocks noGrp="1"/>
          </p:cNvSpPr>
          <p:nvPr/>
        </p:nvSpPr>
        <p:spPr>
          <a:xfrm>
            <a:off x="9715500" y="3286125"/>
            <a:ext cx="1143000" cy="457200"/>
          </a:xfrm>
          <a:prstGeom prst="rect">
            <a:avLst/>
          </a:prstGeom>
          <a:noFill/>
          <a:ln w="0">
            <a:noFill/>
          </a:ln>
        </p:spPr>
        <p:txBody>
          <a:bodyPr anchor="ctr">
            <a:normAutofit/>
          </a:bodyPr>
          <a:lstStyle/>
          <a:p>
            <a:pPr algn="ctr">
              <a:defRPr sz="1800" b="1">
                <a:solidFill>
                  <a:srgbClr val="2E7D32"/>
                </a:solidFill>
                <a:latin typeface="DejaVu Sans"/>
                <a:ea typeface="DejaVu Sans"/>
                <a:cs typeface="DejaVu Sans"/>
              </a:defRPr>
            </a:pPr>
            <a:r>
              <a:rPr sz="1800" b="1">
                <a:solidFill>
                  <a:srgbClr val="2E7D32"/>
                </a:solidFill>
                <a:latin typeface="DejaVu Sans"/>
                <a:ea typeface="DejaVu Sans"/>
                <a:cs typeface="DejaVu Sans"/>
              </a:rPr>
              <a:t>25 %</a:t>
            </a:r>
          </a:p>
        </p:txBody>
      </p:sp>
      <p:sp>
        <p:nvSpPr>
          <p:cNvPr id="16" name="Stačiakampis: suapvalinti kampai 15">
            <a:extLst>
              <a:ext uri="{FF2B5EF4-FFF2-40B4-BE49-F238E27FC236}">
                <a16:creationId xmlns:a16="http://schemas.microsoft.com/office/drawing/2014/main" id="{6CD923ED-0962-44F8-B0CE-E226F7A9C919}"/>
              </a:ext>
            </a:extLst>
          </p:cNvPr>
          <p:cNvSpPr>
            <a:spLocks noGrp="1"/>
          </p:cNvSpPr>
          <p:nvPr/>
        </p:nvSpPr>
        <p:spPr>
          <a:xfrm>
            <a:off x="666750" y="4143375"/>
            <a:ext cx="10287000" cy="723900"/>
          </a:xfrm>
          <a:prstGeom prst="roundRect">
            <a:avLst>
              <a:gd name="adj" fmla="val 10526"/>
            </a:avLst>
          </a:prstGeom>
          <a:solidFill>
            <a:srgbClr val="FFFFFF"/>
          </a:solidFill>
          <a:ln w="9525">
            <a:solidFill>
              <a:srgbClr val="D7DEE5"/>
            </a:solidFill>
          </a:ln>
        </p:spPr>
      </p:sp>
      <p:sp>
        <p:nvSpPr>
          <p:cNvPr id="17" name="Stačiakampis 16">
            <a:extLst>
              <a:ext uri="{FF2B5EF4-FFF2-40B4-BE49-F238E27FC236}">
                <a16:creationId xmlns:a16="http://schemas.microsoft.com/office/drawing/2014/main" id="{5705D2D9-2690-4B77-A333-B22608C4C8D2}"/>
              </a:ext>
            </a:extLst>
          </p:cNvPr>
          <p:cNvSpPr>
            <a:spLocks noGrp="1"/>
          </p:cNvSpPr>
          <p:nvPr/>
        </p:nvSpPr>
        <p:spPr>
          <a:xfrm>
            <a:off x="904875" y="4238625"/>
            <a:ext cx="6191250" cy="45720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Alkoholinių ir nealkoholinių gėrimų pakuotės</a:t>
            </a:r>
          </a:p>
        </p:txBody>
      </p:sp>
      <p:sp>
        <p:nvSpPr>
          <p:cNvPr id="18" name="Stačiakampis 17">
            <a:extLst>
              <a:ext uri="{FF2B5EF4-FFF2-40B4-BE49-F238E27FC236}">
                <a16:creationId xmlns:a16="http://schemas.microsoft.com/office/drawing/2014/main" id="{E0B2E0EF-5DEA-4843-ADCB-F8E5834D6602}"/>
              </a:ext>
            </a:extLst>
          </p:cNvPr>
          <p:cNvSpPr>
            <a:spLocks noGrp="1"/>
          </p:cNvSpPr>
          <p:nvPr/>
        </p:nvSpPr>
        <p:spPr>
          <a:xfrm>
            <a:off x="7810500" y="4238625"/>
            <a:ext cx="1143000" cy="457200"/>
          </a:xfrm>
          <a:prstGeom prst="rect">
            <a:avLst/>
          </a:prstGeom>
          <a:noFill/>
          <a:ln w="0">
            <a:noFill/>
          </a:ln>
        </p:spPr>
        <p:txBody>
          <a:bodyPr anchor="ctr">
            <a:normAutofit/>
          </a:bodyPr>
          <a:lstStyle/>
          <a:p>
            <a:pPr algn="ctr">
              <a:defRPr sz="1800" b="1">
                <a:solidFill>
                  <a:srgbClr val="1565C0"/>
                </a:solidFill>
                <a:latin typeface="DejaVu Sans"/>
                <a:ea typeface="DejaVu Sans"/>
                <a:cs typeface="DejaVu Sans"/>
              </a:defRPr>
            </a:pPr>
            <a:r>
              <a:rPr sz="1800" b="1">
                <a:solidFill>
                  <a:srgbClr val="1565C0"/>
                </a:solidFill>
                <a:latin typeface="DejaVu Sans"/>
                <a:ea typeface="DejaVu Sans"/>
                <a:cs typeface="DejaVu Sans"/>
              </a:rPr>
              <a:t>10 %</a:t>
            </a:r>
          </a:p>
        </p:txBody>
      </p:sp>
      <p:sp>
        <p:nvSpPr>
          <p:cNvPr id="19" name="Stačiakampis 18">
            <a:extLst>
              <a:ext uri="{FF2B5EF4-FFF2-40B4-BE49-F238E27FC236}">
                <a16:creationId xmlns:a16="http://schemas.microsoft.com/office/drawing/2014/main" id="{B4FF80C3-7E39-4497-85E6-6C36F97B54DC}"/>
              </a:ext>
            </a:extLst>
          </p:cNvPr>
          <p:cNvSpPr>
            <a:spLocks noGrp="1"/>
          </p:cNvSpPr>
          <p:nvPr/>
        </p:nvSpPr>
        <p:spPr>
          <a:xfrm>
            <a:off x="9715500" y="4238625"/>
            <a:ext cx="1143000" cy="457200"/>
          </a:xfrm>
          <a:prstGeom prst="rect">
            <a:avLst/>
          </a:prstGeom>
          <a:noFill/>
          <a:ln w="0">
            <a:noFill/>
          </a:ln>
        </p:spPr>
        <p:txBody>
          <a:bodyPr anchor="ctr">
            <a:normAutofit/>
          </a:bodyPr>
          <a:lstStyle/>
          <a:p>
            <a:pPr algn="ctr">
              <a:defRPr sz="1800" b="1">
                <a:solidFill>
                  <a:srgbClr val="2E7D32"/>
                </a:solidFill>
                <a:latin typeface="DejaVu Sans"/>
                <a:ea typeface="DejaVu Sans"/>
                <a:cs typeface="DejaVu Sans"/>
              </a:defRPr>
            </a:pPr>
            <a:r>
              <a:rPr sz="1800" b="1">
                <a:solidFill>
                  <a:srgbClr val="2E7D32"/>
                </a:solidFill>
                <a:latin typeface="DejaVu Sans"/>
                <a:ea typeface="DejaVu Sans"/>
                <a:cs typeface="DejaVu Sans"/>
              </a:rPr>
              <a:t>40 %</a:t>
            </a:r>
          </a:p>
        </p:txBody>
      </p:sp>
      <p:sp>
        <p:nvSpPr>
          <p:cNvPr id="20" name="Stačiakampis: suapvalinti kampai 19">
            <a:extLst>
              <a:ext uri="{FF2B5EF4-FFF2-40B4-BE49-F238E27FC236}">
                <a16:creationId xmlns:a16="http://schemas.microsoft.com/office/drawing/2014/main" id="{1A1C57E8-ADCF-408E-864C-F013D02BF055}"/>
              </a:ext>
            </a:extLst>
          </p:cNvPr>
          <p:cNvSpPr>
            <a:spLocks noGrp="1"/>
          </p:cNvSpPr>
          <p:nvPr/>
        </p:nvSpPr>
        <p:spPr>
          <a:xfrm>
            <a:off x="952500" y="5334000"/>
            <a:ext cx="9906000" cy="514350"/>
          </a:xfrm>
          <a:prstGeom prst="roundRect">
            <a:avLst>
              <a:gd name="adj" fmla="val 14815"/>
            </a:avLst>
          </a:prstGeom>
          <a:solidFill>
            <a:srgbClr val="FFF3DF"/>
          </a:solidFill>
          <a:ln w="9525">
            <a:solidFill>
              <a:srgbClr val="F2D39A"/>
            </a:solidFill>
          </a:ln>
        </p:spPr>
      </p:sp>
      <p:sp>
        <p:nvSpPr>
          <p:cNvPr id="21" name="Stačiakampis 20">
            <a:extLst>
              <a:ext uri="{FF2B5EF4-FFF2-40B4-BE49-F238E27FC236}">
                <a16:creationId xmlns:a16="http://schemas.microsoft.com/office/drawing/2014/main" id="{F5EFA2F4-5D47-4286-9817-438CAEB6AB8F}"/>
              </a:ext>
            </a:extLst>
          </p:cNvPr>
          <p:cNvSpPr>
            <a:spLocks noGrp="1"/>
          </p:cNvSpPr>
          <p:nvPr/>
        </p:nvSpPr>
        <p:spPr>
          <a:xfrm>
            <a:off x="1190625" y="5410200"/>
            <a:ext cx="9429750" cy="361950"/>
          </a:xfrm>
          <a:prstGeom prst="rect">
            <a:avLst/>
          </a:prstGeom>
          <a:noFill/>
          <a:ln w="0">
            <a:noFill/>
          </a:ln>
        </p:spPr>
        <p:txBody>
          <a:bodyPr anchor="ctr">
            <a:normAutofit fontScale="98543"/>
          </a:bodyPr>
          <a:lstStyle/>
          <a:p>
            <a:pPr algn="ctr">
              <a:defRPr sz="1125" b="1">
                <a:solidFill>
                  <a:srgbClr val="16202A"/>
                </a:solidFill>
                <a:latin typeface="DejaVu Sans"/>
                <a:ea typeface="DejaVu Sans"/>
                <a:cs typeface="DejaVu Sans"/>
              </a:defRPr>
            </a:pPr>
            <a:r>
              <a:rPr sz="1125" b="1">
                <a:solidFill>
                  <a:srgbClr val="16202A"/>
                </a:solidFill>
                <a:latin typeface="DejaVu Sans"/>
                <a:ea typeface="DejaVu Sans"/>
                <a:cs typeface="DejaVu Sans"/>
              </a:rPr>
              <a:t>Taikomos kategorijų, dydžio ir naudojimo išimtys. Kai kurioms vidaus transporto pakuotėms taikomas 100 % tikslas.</a:t>
            </a:r>
          </a:p>
        </p:txBody>
      </p:sp>
      <p:sp>
        <p:nvSpPr>
          <p:cNvPr id="22" name="Stačiakampis 21">
            <a:extLst>
              <a:ext uri="{FF2B5EF4-FFF2-40B4-BE49-F238E27FC236}">
                <a16:creationId xmlns:a16="http://schemas.microsoft.com/office/drawing/2014/main" id="{A64B8354-7E6E-4D4E-BAB0-E4B407A5C7E6}"/>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14</a:t>
            </a:r>
          </a:p>
        </p:txBody>
      </p:sp>
    </p:spTree>
    <p:extLst>
      <p:ext uri="{BB962C8B-B14F-4D97-AF65-F5344CB8AC3E}">
        <p14:creationId xmlns:p14="http://schemas.microsoft.com/office/powerpoint/2010/main" val="464612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9" name="Stačiakampis 18">
            <a:extLst>
              <a:ext uri="{FF2B5EF4-FFF2-40B4-BE49-F238E27FC236}">
                <a16:creationId xmlns:a16="http://schemas.microsoft.com/office/drawing/2014/main" id="{A7CB08DB-8143-4A57-9D33-177A535B06FA}"/>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BBCA3189-D4BF-46F8-8626-7AEC26EAF26C}"/>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HORECA pareigos prasideda anksčiau nei 2030 m.</a:t>
            </a:r>
          </a:p>
        </p:txBody>
      </p:sp>
      <p:sp>
        <p:nvSpPr>
          <p:cNvPr id="3" name="Tiesioji jungtis 2">
            <a:extLst>
              <a:ext uri="{FF2B5EF4-FFF2-40B4-BE49-F238E27FC236}">
                <a16:creationId xmlns:a16="http://schemas.microsoft.com/office/drawing/2014/main" id="{D90B9171-D829-4200-8741-8986585955B8}"/>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2157D32F-009E-4723-93C7-7EE41C2F5FFC}"/>
              </a:ext>
            </a:extLst>
          </p:cNvPr>
          <p:cNvSpPr>
            <a:spLocks noGrp="1"/>
          </p:cNvSpPr>
          <p:nvPr/>
        </p:nvSpPr>
        <p:spPr>
          <a:xfrm>
            <a:off x="666750" y="1666875"/>
            <a:ext cx="2095500" cy="400050"/>
          </a:xfrm>
          <a:prstGeom prst="rect">
            <a:avLst/>
          </a:prstGeom>
          <a:noFill/>
          <a:ln w="0">
            <a:noFill/>
          </a:ln>
        </p:spPr>
        <p:txBody>
          <a:bodyPr anchor="ctr">
            <a:normAutofit/>
          </a:bodyPr>
          <a:lstStyle/>
          <a:p>
            <a:pPr algn="l">
              <a:defRPr sz="1500" b="1">
                <a:solidFill>
                  <a:srgbClr val="00A6A6"/>
                </a:solidFill>
                <a:latin typeface="DejaVu Sans"/>
                <a:ea typeface="DejaVu Sans"/>
                <a:cs typeface="DejaVu Sans"/>
              </a:defRPr>
            </a:pPr>
            <a:r>
              <a:rPr sz="1500" b="1">
                <a:solidFill>
                  <a:srgbClr val="00A6A6"/>
                </a:solidFill>
                <a:latin typeface="DejaVu Sans"/>
                <a:ea typeface="DejaVu Sans"/>
                <a:cs typeface="DejaVu Sans"/>
              </a:rPr>
              <a:t>2027-02-12</a:t>
            </a:r>
          </a:p>
        </p:txBody>
      </p:sp>
      <p:sp>
        <p:nvSpPr>
          <p:cNvPr id="5" name="Tiesioji jungtis 4">
            <a:extLst>
              <a:ext uri="{FF2B5EF4-FFF2-40B4-BE49-F238E27FC236}">
                <a16:creationId xmlns:a16="http://schemas.microsoft.com/office/drawing/2014/main" id="{BABCC873-CA2B-48E3-ABFD-C46FFBB96188}"/>
              </a:ext>
            </a:extLst>
          </p:cNvPr>
          <p:cNvSpPr>
            <a:spLocks noGrp="1"/>
          </p:cNvSpPr>
          <p:nvPr/>
        </p:nvSpPr>
        <p:spPr>
          <a:xfrm>
            <a:off x="2762250" y="1876425"/>
            <a:ext cx="571500" cy="0"/>
          </a:xfrm>
          <a:prstGeom prst="line">
            <a:avLst/>
          </a:prstGeom>
          <a:noFill/>
          <a:ln w="28575">
            <a:solidFill>
              <a:srgbClr val="D7DEE5"/>
            </a:solidFill>
          </a:ln>
        </p:spPr>
      </p:sp>
      <p:sp>
        <p:nvSpPr>
          <p:cNvPr id="6" name="Stačiakampis 5">
            <a:extLst>
              <a:ext uri="{FF2B5EF4-FFF2-40B4-BE49-F238E27FC236}">
                <a16:creationId xmlns:a16="http://schemas.microsoft.com/office/drawing/2014/main" id="{540A5DD8-BA99-475F-8AA1-89F0BBA8708C}"/>
              </a:ext>
            </a:extLst>
          </p:cNvPr>
          <p:cNvSpPr>
            <a:spLocks noGrp="1"/>
          </p:cNvSpPr>
          <p:nvPr/>
        </p:nvSpPr>
        <p:spPr>
          <a:xfrm>
            <a:off x="3619500" y="1628775"/>
            <a:ext cx="6762750" cy="428625"/>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Klientas gali atsinešti savo tarą</a:t>
            </a:r>
          </a:p>
        </p:txBody>
      </p:sp>
      <p:sp>
        <p:nvSpPr>
          <p:cNvPr id="7" name="Stačiakampis 6">
            <a:extLst>
              <a:ext uri="{FF2B5EF4-FFF2-40B4-BE49-F238E27FC236}">
                <a16:creationId xmlns:a16="http://schemas.microsoft.com/office/drawing/2014/main" id="{C8F077C7-6BDB-47CC-8711-1B3C120B81F7}"/>
              </a:ext>
            </a:extLst>
          </p:cNvPr>
          <p:cNvSpPr>
            <a:spLocks noGrp="1"/>
          </p:cNvSpPr>
          <p:nvPr/>
        </p:nvSpPr>
        <p:spPr>
          <a:xfrm>
            <a:off x="3619500" y="2143125"/>
            <a:ext cx="6762750" cy="3619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Ne brangiau ir ne blogesnėmis sąlygomis</a:t>
            </a:r>
          </a:p>
        </p:txBody>
      </p:sp>
      <p:sp>
        <p:nvSpPr>
          <p:cNvPr id="8" name="Stačiakampis 7">
            <a:extLst>
              <a:ext uri="{FF2B5EF4-FFF2-40B4-BE49-F238E27FC236}">
                <a16:creationId xmlns:a16="http://schemas.microsoft.com/office/drawing/2014/main" id="{963F9894-C8F4-4A62-82F1-B9E04ADA427F}"/>
              </a:ext>
            </a:extLst>
          </p:cNvPr>
          <p:cNvSpPr>
            <a:spLocks noGrp="1"/>
          </p:cNvSpPr>
          <p:nvPr/>
        </p:nvSpPr>
        <p:spPr>
          <a:xfrm>
            <a:off x="666750" y="3000375"/>
            <a:ext cx="2095500" cy="400050"/>
          </a:xfrm>
          <a:prstGeom prst="rect">
            <a:avLst/>
          </a:prstGeom>
          <a:noFill/>
          <a:ln w="0">
            <a:noFill/>
          </a:ln>
        </p:spPr>
        <p:txBody>
          <a:bodyPr anchor="ctr">
            <a:normAutofit/>
          </a:bodyPr>
          <a:lstStyle/>
          <a:p>
            <a:pPr algn="l">
              <a:defRPr sz="1500" b="1">
                <a:solidFill>
                  <a:srgbClr val="00A6A6"/>
                </a:solidFill>
                <a:latin typeface="DejaVu Sans"/>
                <a:ea typeface="DejaVu Sans"/>
                <a:cs typeface="DejaVu Sans"/>
              </a:defRPr>
            </a:pPr>
            <a:r>
              <a:rPr sz="1500" b="1">
                <a:solidFill>
                  <a:srgbClr val="00A6A6"/>
                </a:solidFill>
                <a:latin typeface="DejaVu Sans"/>
                <a:ea typeface="DejaVu Sans"/>
                <a:cs typeface="DejaVu Sans"/>
              </a:rPr>
              <a:t>2028-02-12</a:t>
            </a:r>
          </a:p>
        </p:txBody>
      </p:sp>
      <p:sp>
        <p:nvSpPr>
          <p:cNvPr id="9" name="Tiesioji jungtis 8">
            <a:extLst>
              <a:ext uri="{FF2B5EF4-FFF2-40B4-BE49-F238E27FC236}">
                <a16:creationId xmlns:a16="http://schemas.microsoft.com/office/drawing/2014/main" id="{97ED7D6B-512E-4715-926D-D24E55A2A91C}"/>
              </a:ext>
            </a:extLst>
          </p:cNvPr>
          <p:cNvSpPr>
            <a:spLocks noGrp="1"/>
          </p:cNvSpPr>
          <p:nvPr/>
        </p:nvSpPr>
        <p:spPr>
          <a:xfrm>
            <a:off x="2762250" y="3209925"/>
            <a:ext cx="571500" cy="0"/>
          </a:xfrm>
          <a:prstGeom prst="line">
            <a:avLst/>
          </a:prstGeom>
          <a:noFill/>
          <a:ln w="28575">
            <a:solidFill>
              <a:srgbClr val="D7DEE5"/>
            </a:solidFill>
          </a:ln>
        </p:spPr>
      </p:sp>
      <p:sp>
        <p:nvSpPr>
          <p:cNvPr id="10" name="Stačiakampis 9">
            <a:extLst>
              <a:ext uri="{FF2B5EF4-FFF2-40B4-BE49-F238E27FC236}">
                <a16:creationId xmlns:a16="http://schemas.microsoft.com/office/drawing/2014/main" id="{5511D390-30EE-459D-AE84-6CF504D32DA4}"/>
              </a:ext>
            </a:extLst>
          </p:cNvPr>
          <p:cNvSpPr>
            <a:spLocks noGrp="1"/>
          </p:cNvSpPr>
          <p:nvPr/>
        </p:nvSpPr>
        <p:spPr>
          <a:xfrm>
            <a:off x="3619500" y="2962275"/>
            <a:ext cx="6762750" cy="428625"/>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Siūloma daugkartinė pakuotė sistemoje</a:t>
            </a:r>
          </a:p>
        </p:txBody>
      </p:sp>
      <p:sp>
        <p:nvSpPr>
          <p:cNvPr id="11" name="Stačiakampis 10">
            <a:extLst>
              <a:ext uri="{FF2B5EF4-FFF2-40B4-BE49-F238E27FC236}">
                <a16:creationId xmlns:a16="http://schemas.microsoft.com/office/drawing/2014/main" id="{BA3CCBAB-C04E-4EB7-A1D9-3B8FB4DE4C27}"/>
              </a:ext>
            </a:extLst>
          </p:cNvPr>
          <p:cNvSpPr>
            <a:spLocks noGrp="1"/>
          </p:cNvSpPr>
          <p:nvPr/>
        </p:nvSpPr>
        <p:spPr>
          <a:xfrm>
            <a:off x="3619500" y="3476625"/>
            <a:ext cx="6762750" cy="3619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Išimtis labai mažoms įmonėms</a:t>
            </a:r>
          </a:p>
        </p:txBody>
      </p:sp>
      <p:sp>
        <p:nvSpPr>
          <p:cNvPr id="12" name="Stačiakampis 11">
            <a:extLst>
              <a:ext uri="{FF2B5EF4-FFF2-40B4-BE49-F238E27FC236}">
                <a16:creationId xmlns:a16="http://schemas.microsoft.com/office/drawing/2014/main" id="{4D4F25FC-61E9-4A39-BCA3-82BE3BCFC369}"/>
              </a:ext>
            </a:extLst>
          </p:cNvPr>
          <p:cNvSpPr>
            <a:spLocks noGrp="1"/>
          </p:cNvSpPr>
          <p:nvPr/>
        </p:nvSpPr>
        <p:spPr>
          <a:xfrm>
            <a:off x="666750" y="4333875"/>
            <a:ext cx="2095500" cy="400050"/>
          </a:xfrm>
          <a:prstGeom prst="rect">
            <a:avLst/>
          </a:prstGeom>
          <a:noFill/>
          <a:ln w="0">
            <a:noFill/>
          </a:ln>
        </p:spPr>
        <p:txBody>
          <a:bodyPr anchor="ctr">
            <a:normAutofit/>
          </a:bodyPr>
          <a:lstStyle/>
          <a:p>
            <a:pPr algn="l">
              <a:defRPr sz="1500" b="1">
                <a:solidFill>
                  <a:srgbClr val="D1495B"/>
                </a:solidFill>
                <a:latin typeface="DejaVu Sans"/>
                <a:ea typeface="DejaVu Sans"/>
                <a:cs typeface="DejaVu Sans"/>
              </a:defRPr>
            </a:pPr>
            <a:r>
              <a:rPr sz="1500" b="1">
                <a:solidFill>
                  <a:srgbClr val="D1495B"/>
                </a:solidFill>
                <a:latin typeface="DejaVu Sans"/>
                <a:ea typeface="DejaVu Sans"/>
                <a:cs typeface="DejaVu Sans"/>
              </a:rPr>
              <a:t>2030-01-01</a:t>
            </a:r>
          </a:p>
        </p:txBody>
      </p:sp>
      <p:sp>
        <p:nvSpPr>
          <p:cNvPr id="13" name="Tiesioji jungtis 12">
            <a:extLst>
              <a:ext uri="{FF2B5EF4-FFF2-40B4-BE49-F238E27FC236}">
                <a16:creationId xmlns:a16="http://schemas.microsoft.com/office/drawing/2014/main" id="{EDC4A486-659A-40C4-A1CE-66CB55454A30}"/>
              </a:ext>
            </a:extLst>
          </p:cNvPr>
          <p:cNvSpPr>
            <a:spLocks noGrp="1"/>
          </p:cNvSpPr>
          <p:nvPr/>
        </p:nvSpPr>
        <p:spPr>
          <a:xfrm>
            <a:off x="2762250" y="4543425"/>
            <a:ext cx="571500" cy="0"/>
          </a:xfrm>
          <a:prstGeom prst="line">
            <a:avLst/>
          </a:prstGeom>
          <a:noFill/>
          <a:ln w="28575">
            <a:solidFill>
              <a:srgbClr val="D7DEE5"/>
            </a:solidFill>
          </a:ln>
        </p:spPr>
      </p:sp>
      <p:sp>
        <p:nvSpPr>
          <p:cNvPr id="14" name="Stačiakampis 13">
            <a:extLst>
              <a:ext uri="{FF2B5EF4-FFF2-40B4-BE49-F238E27FC236}">
                <a16:creationId xmlns:a16="http://schemas.microsoft.com/office/drawing/2014/main" id="{AFDC8B1D-EF4F-46E7-9070-E5F4A13E432F}"/>
              </a:ext>
            </a:extLst>
          </p:cNvPr>
          <p:cNvSpPr>
            <a:spLocks noGrp="1"/>
          </p:cNvSpPr>
          <p:nvPr/>
        </p:nvSpPr>
        <p:spPr>
          <a:xfrm>
            <a:off x="3619500" y="4295775"/>
            <a:ext cx="6762750" cy="428625"/>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10 % daugkartinių pakuočių pastangų tikslas</a:t>
            </a:r>
          </a:p>
        </p:txBody>
      </p:sp>
      <p:sp>
        <p:nvSpPr>
          <p:cNvPr id="15" name="Stačiakampis 14">
            <a:extLst>
              <a:ext uri="{FF2B5EF4-FFF2-40B4-BE49-F238E27FC236}">
                <a16:creationId xmlns:a16="http://schemas.microsoft.com/office/drawing/2014/main" id="{A2A461F2-A4B4-4B3C-9E32-0064C26F5CBC}"/>
              </a:ext>
            </a:extLst>
          </p:cNvPr>
          <p:cNvSpPr>
            <a:spLocks noGrp="1"/>
          </p:cNvSpPr>
          <p:nvPr/>
        </p:nvSpPr>
        <p:spPr>
          <a:xfrm>
            <a:off x="3619500" y="4810125"/>
            <a:ext cx="6762750" cy="3619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Stebėti pardavimų dalį ir priemones</a:t>
            </a:r>
          </a:p>
        </p:txBody>
      </p:sp>
      <p:sp>
        <p:nvSpPr>
          <p:cNvPr id="16" name="Stačiakampis: suapvalinti kampai 15">
            <a:extLst>
              <a:ext uri="{FF2B5EF4-FFF2-40B4-BE49-F238E27FC236}">
                <a16:creationId xmlns:a16="http://schemas.microsoft.com/office/drawing/2014/main" id="{C680D728-38F4-4312-91AD-F64CE3B51080}"/>
              </a:ext>
            </a:extLst>
          </p:cNvPr>
          <p:cNvSpPr>
            <a:spLocks noGrp="1"/>
          </p:cNvSpPr>
          <p:nvPr/>
        </p:nvSpPr>
        <p:spPr>
          <a:xfrm>
            <a:off x="8001000" y="5572125"/>
            <a:ext cx="3048000" cy="495300"/>
          </a:xfrm>
          <a:prstGeom prst="roundRect">
            <a:avLst>
              <a:gd name="adj" fmla="val 15385"/>
            </a:avLst>
          </a:prstGeom>
          <a:solidFill>
            <a:srgbClr val="FFF3DF"/>
          </a:solidFill>
          <a:ln w="9525">
            <a:solidFill>
              <a:srgbClr val="F2D39A"/>
            </a:solidFill>
          </a:ln>
        </p:spPr>
      </p:sp>
      <p:sp>
        <p:nvSpPr>
          <p:cNvPr id="17" name="Stačiakampis 16">
            <a:extLst>
              <a:ext uri="{FF2B5EF4-FFF2-40B4-BE49-F238E27FC236}">
                <a16:creationId xmlns:a16="http://schemas.microsoft.com/office/drawing/2014/main" id="{C2F88DE0-1A3D-4A89-9637-AB27D68DCB6B}"/>
              </a:ext>
            </a:extLst>
          </p:cNvPr>
          <p:cNvSpPr>
            <a:spLocks noGrp="1"/>
          </p:cNvSpPr>
          <p:nvPr/>
        </p:nvSpPr>
        <p:spPr>
          <a:xfrm>
            <a:off x="8191500" y="5638800"/>
            <a:ext cx="2667000" cy="342900"/>
          </a:xfrm>
          <a:prstGeom prst="rect">
            <a:avLst/>
          </a:prstGeom>
          <a:noFill/>
          <a:ln w="0">
            <a:noFill/>
          </a:ln>
        </p:spPr>
        <p:txBody>
          <a:bodyPr anchor="ctr">
            <a:normAutofit fontScale="80833" lnSpcReduction="10000"/>
          </a:bodyPr>
          <a:lstStyle/>
          <a:p>
            <a:pPr algn="ctr">
              <a:defRPr sz="1125" b="1">
                <a:solidFill>
                  <a:srgbClr val="16202A"/>
                </a:solidFill>
                <a:latin typeface="DejaVu Sans"/>
                <a:ea typeface="DejaVu Sans"/>
                <a:cs typeface="DejaVu Sans"/>
              </a:defRPr>
            </a:pPr>
            <a:r>
              <a:rPr sz="1125" b="1">
                <a:solidFill>
                  <a:srgbClr val="16202A"/>
                </a:solidFill>
                <a:latin typeface="DejaVu Sans"/>
                <a:ea typeface="DejaVu Sans"/>
                <a:cs typeface="DejaVu Sans"/>
              </a:rPr>
              <a:t>Informacija turi būti matoma prekybos vietoje</a:t>
            </a:r>
          </a:p>
        </p:txBody>
      </p:sp>
      <p:sp>
        <p:nvSpPr>
          <p:cNvPr id="18" name="Stačiakampis 17">
            <a:extLst>
              <a:ext uri="{FF2B5EF4-FFF2-40B4-BE49-F238E27FC236}">
                <a16:creationId xmlns:a16="http://schemas.microsoft.com/office/drawing/2014/main" id="{C721EA79-BFF5-46FA-A996-512830939604}"/>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15</a:t>
            </a:r>
          </a:p>
        </p:txBody>
      </p:sp>
    </p:spTree>
    <p:extLst>
      <p:ext uri="{BB962C8B-B14F-4D97-AF65-F5344CB8AC3E}">
        <p14:creationId xmlns:p14="http://schemas.microsoft.com/office/powerpoint/2010/main" val="1507737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8" name="Stačiakampis 17">
            <a:extLst>
              <a:ext uri="{FF2B5EF4-FFF2-40B4-BE49-F238E27FC236}">
                <a16:creationId xmlns:a16="http://schemas.microsoft.com/office/drawing/2014/main" id="{B97D7052-5E6D-40B6-A8A5-BC984F914C61}"/>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D65FD5FB-2DAF-4CDB-AC8A-F00C28A48A5C}"/>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Vienkartinių pakuočių ribojimai nuo 2030 m.</a:t>
            </a:r>
          </a:p>
        </p:txBody>
      </p:sp>
      <p:sp>
        <p:nvSpPr>
          <p:cNvPr id="3" name="Tiesioji jungtis 2">
            <a:extLst>
              <a:ext uri="{FF2B5EF4-FFF2-40B4-BE49-F238E27FC236}">
                <a16:creationId xmlns:a16="http://schemas.microsoft.com/office/drawing/2014/main" id="{DC1539A6-09B1-4C5A-965F-E7D6FBED5997}"/>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1AE04CE4-B6DB-4F13-9EEE-A91E7EE4B843}"/>
              </a:ext>
            </a:extLst>
          </p:cNvPr>
          <p:cNvSpPr>
            <a:spLocks noGrp="1"/>
          </p:cNvSpPr>
          <p:nvPr/>
        </p:nvSpPr>
        <p:spPr>
          <a:xfrm>
            <a:off x="666750" y="1666875"/>
            <a:ext cx="4953000" cy="1428750"/>
          </a:xfrm>
          <a:prstGeom prst="roundRect">
            <a:avLst>
              <a:gd name="adj" fmla="val 5333"/>
            </a:avLst>
          </a:prstGeom>
          <a:solidFill>
            <a:srgbClr val="FFFFFF"/>
          </a:solidFill>
          <a:ln w="9525">
            <a:solidFill>
              <a:srgbClr val="D7DEE5"/>
            </a:solidFill>
          </a:ln>
        </p:spPr>
      </p:sp>
      <p:sp>
        <p:nvSpPr>
          <p:cNvPr id="5" name="Stačiakampis 4">
            <a:extLst>
              <a:ext uri="{FF2B5EF4-FFF2-40B4-BE49-F238E27FC236}">
                <a16:creationId xmlns:a16="http://schemas.microsoft.com/office/drawing/2014/main" id="{C40AFA04-C2A9-441D-A2CF-28FF6A25FCBA}"/>
              </a:ext>
            </a:extLst>
          </p:cNvPr>
          <p:cNvSpPr>
            <a:spLocks noGrp="1"/>
          </p:cNvSpPr>
          <p:nvPr/>
        </p:nvSpPr>
        <p:spPr>
          <a:xfrm>
            <a:off x="933450" y="1895475"/>
            <a:ext cx="4419600" cy="3619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Švieži vaisiai ir daržovės</a:t>
            </a:r>
          </a:p>
        </p:txBody>
      </p:sp>
      <p:sp>
        <p:nvSpPr>
          <p:cNvPr id="6" name="Stačiakampis 5">
            <a:extLst>
              <a:ext uri="{FF2B5EF4-FFF2-40B4-BE49-F238E27FC236}">
                <a16:creationId xmlns:a16="http://schemas.microsoft.com/office/drawing/2014/main" id="{8E14EE53-1B0D-4E8F-8729-C3961439BF3B}"/>
              </a:ext>
            </a:extLst>
          </p:cNvPr>
          <p:cNvSpPr>
            <a:spLocks noGrp="1"/>
          </p:cNvSpPr>
          <p:nvPr/>
        </p:nvSpPr>
        <p:spPr>
          <a:xfrm>
            <a:off x="933450" y="2352675"/>
            <a:ext cx="4419600" cy="5524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vienkartinis plastikas iki 1,5 kg, su išimtimis</a:t>
            </a:r>
          </a:p>
        </p:txBody>
      </p:sp>
      <p:sp>
        <p:nvSpPr>
          <p:cNvPr id="7" name="Stačiakampis: suapvalinti kampai 6">
            <a:extLst>
              <a:ext uri="{FF2B5EF4-FFF2-40B4-BE49-F238E27FC236}">
                <a16:creationId xmlns:a16="http://schemas.microsoft.com/office/drawing/2014/main" id="{4A692636-71C4-44D7-854A-153EA525090A}"/>
              </a:ext>
            </a:extLst>
          </p:cNvPr>
          <p:cNvSpPr>
            <a:spLocks noGrp="1"/>
          </p:cNvSpPr>
          <p:nvPr/>
        </p:nvSpPr>
        <p:spPr>
          <a:xfrm>
            <a:off x="6096000" y="1666875"/>
            <a:ext cx="4953000" cy="1428750"/>
          </a:xfrm>
          <a:prstGeom prst="roundRect">
            <a:avLst>
              <a:gd name="adj" fmla="val 5333"/>
            </a:avLst>
          </a:prstGeom>
          <a:solidFill>
            <a:srgbClr val="FFF3DF"/>
          </a:solidFill>
          <a:ln w="9525">
            <a:solidFill>
              <a:srgbClr val="D7DEE5"/>
            </a:solidFill>
          </a:ln>
        </p:spPr>
      </p:sp>
      <p:sp>
        <p:nvSpPr>
          <p:cNvPr id="8" name="Stačiakampis 7">
            <a:extLst>
              <a:ext uri="{FF2B5EF4-FFF2-40B4-BE49-F238E27FC236}">
                <a16:creationId xmlns:a16="http://schemas.microsoft.com/office/drawing/2014/main" id="{D8505EB2-8ED4-4E2F-89BA-84A0DC379F3A}"/>
              </a:ext>
            </a:extLst>
          </p:cNvPr>
          <p:cNvSpPr>
            <a:spLocks noGrp="1"/>
          </p:cNvSpPr>
          <p:nvPr/>
        </p:nvSpPr>
        <p:spPr>
          <a:xfrm>
            <a:off x="6362700" y="1895475"/>
            <a:ext cx="4419600" cy="361950"/>
          </a:xfrm>
          <a:prstGeom prst="rect">
            <a:avLst/>
          </a:prstGeom>
          <a:noFill/>
          <a:ln w="0">
            <a:noFill/>
          </a:ln>
        </p:spPr>
        <p:txBody>
          <a:bodyPr anchor="ctr">
            <a:normAutofit/>
          </a:bodyPr>
          <a:lstStyle/>
          <a:p>
            <a:pPr algn="l">
              <a:defRPr sz="1575" b="1">
                <a:solidFill>
                  <a:srgbClr val="D1495B"/>
                </a:solidFill>
                <a:latin typeface="DejaVu Sans"/>
                <a:ea typeface="DejaVu Sans"/>
                <a:cs typeface="DejaVu Sans"/>
              </a:defRPr>
            </a:pPr>
            <a:r>
              <a:rPr sz="1575" b="1">
                <a:solidFill>
                  <a:srgbClr val="D1495B"/>
                </a:solidFill>
                <a:latin typeface="DejaVu Sans"/>
                <a:ea typeface="DejaVu Sans"/>
                <a:cs typeface="DejaVu Sans"/>
              </a:rPr>
              <a:t>HORECA vartojimas vietoje</a:t>
            </a:r>
          </a:p>
        </p:txBody>
      </p:sp>
      <p:sp>
        <p:nvSpPr>
          <p:cNvPr id="9" name="Stačiakampis 8">
            <a:extLst>
              <a:ext uri="{FF2B5EF4-FFF2-40B4-BE49-F238E27FC236}">
                <a16:creationId xmlns:a16="http://schemas.microsoft.com/office/drawing/2014/main" id="{F55F73A3-BD16-44B6-A726-2F2CBF135CD0}"/>
              </a:ext>
            </a:extLst>
          </p:cNvPr>
          <p:cNvSpPr>
            <a:spLocks noGrp="1"/>
          </p:cNvSpPr>
          <p:nvPr/>
        </p:nvSpPr>
        <p:spPr>
          <a:xfrm>
            <a:off x="6362700" y="2352675"/>
            <a:ext cx="4419600" cy="5524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tam tikros vienkartinės plastikinės maisto ir gėrimų pakuotės</a:t>
            </a:r>
          </a:p>
        </p:txBody>
      </p:sp>
      <p:sp>
        <p:nvSpPr>
          <p:cNvPr id="10" name="Stačiakampis: suapvalinti kampai 9">
            <a:extLst>
              <a:ext uri="{FF2B5EF4-FFF2-40B4-BE49-F238E27FC236}">
                <a16:creationId xmlns:a16="http://schemas.microsoft.com/office/drawing/2014/main" id="{893C1364-AB94-4538-86C1-738013D3096F}"/>
              </a:ext>
            </a:extLst>
          </p:cNvPr>
          <p:cNvSpPr>
            <a:spLocks noGrp="1"/>
          </p:cNvSpPr>
          <p:nvPr/>
        </p:nvSpPr>
        <p:spPr>
          <a:xfrm>
            <a:off x="666750" y="3476625"/>
            <a:ext cx="4953000" cy="1428750"/>
          </a:xfrm>
          <a:prstGeom prst="roundRect">
            <a:avLst>
              <a:gd name="adj" fmla="val 5333"/>
            </a:avLst>
          </a:prstGeom>
          <a:solidFill>
            <a:srgbClr val="FFFFFF"/>
          </a:solidFill>
          <a:ln w="9525">
            <a:solidFill>
              <a:srgbClr val="D7DEE5"/>
            </a:solidFill>
          </a:ln>
        </p:spPr>
      </p:sp>
      <p:sp>
        <p:nvSpPr>
          <p:cNvPr id="11" name="Stačiakampis 10">
            <a:extLst>
              <a:ext uri="{FF2B5EF4-FFF2-40B4-BE49-F238E27FC236}">
                <a16:creationId xmlns:a16="http://schemas.microsoft.com/office/drawing/2014/main" id="{0E85A9D4-B8CC-425B-8C88-18D07D1157C6}"/>
              </a:ext>
            </a:extLst>
          </p:cNvPr>
          <p:cNvSpPr>
            <a:spLocks noGrp="1"/>
          </p:cNvSpPr>
          <p:nvPr/>
        </p:nvSpPr>
        <p:spPr>
          <a:xfrm>
            <a:off x="933450" y="3705225"/>
            <a:ext cx="4419600" cy="3619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Apgyvendinimas</a:t>
            </a:r>
          </a:p>
        </p:txBody>
      </p:sp>
      <p:sp>
        <p:nvSpPr>
          <p:cNvPr id="12" name="Stačiakampis 11">
            <a:extLst>
              <a:ext uri="{FF2B5EF4-FFF2-40B4-BE49-F238E27FC236}">
                <a16:creationId xmlns:a16="http://schemas.microsoft.com/office/drawing/2014/main" id="{B1BD91CA-8203-40F2-8EDD-7C96819164F5}"/>
              </a:ext>
            </a:extLst>
          </p:cNvPr>
          <p:cNvSpPr>
            <a:spLocks noGrp="1"/>
          </p:cNvSpPr>
          <p:nvPr/>
        </p:nvSpPr>
        <p:spPr>
          <a:xfrm>
            <a:off x="933450" y="4162425"/>
            <a:ext cx="4419600" cy="5524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mažos vienkartinės higienos priemonių pakuotės</a:t>
            </a:r>
          </a:p>
        </p:txBody>
      </p:sp>
      <p:sp>
        <p:nvSpPr>
          <p:cNvPr id="13" name="Stačiakampis: suapvalinti kampai 12">
            <a:extLst>
              <a:ext uri="{FF2B5EF4-FFF2-40B4-BE49-F238E27FC236}">
                <a16:creationId xmlns:a16="http://schemas.microsoft.com/office/drawing/2014/main" id="{01E054E3-DC7E-4AD8-991F-D2E0AB3B2584}"/>
              </a:ext>
            </a:extLst>
          </p:cNvPr>
          <p:cNvSpPr>
            <a:spLocks noGrp="1"/>
          </p:cNvSpPr>
          <p:nvPr/>
        </p:nvSpPr>
        <p:spPr>
          <a:xfrm>
            <a:off x="6096000" y="3476625"/>
            <a:ext cx="4953000" cy="1428750"/>
          </a:xfrm>
          <a:prstGeom prst="roundRect">
            <a:avLst>
              <a:gd name="adj" fmla="val 5333"/>
            </a:avLst>
          </a:prstGeom>
          <a:solidFill>
            <a:srgbClr val="FFFFFF"/>
          </a:solidFill>
          <a:ln w="9525">
            <a:solidFill>
              <a:srgbClr val="D7DEE5"/>
            </a:solidFill>
          </a:ln>
        </p:spPr>
      </p:sp>
      <p:sp>
        <p:nvSpPr>
          <p:cNvPr id="14" name="Stačiakampis 13">
            <a:extLst>
              <a:ext uri="{FF2B5EF4-FFF2-40B4-BE49-F238E27FC236}">
                <a16:creationId xmlns:a16="http://schemas.microsoft.com/office/drawing/2014/main" id="{CE7C48B7-B3EB-4AF6-BC2C-E0BF005C7DED}"/>
              </a:ext>
            </a:extLst>
          </p:cNvPr>
          <p:cNvSpPr>
            <a:spLocks noGrp="1"/>
          </p:cNvSpPr>
          <p:nvPr/>
        </p:nvSpPr>
        <p:spPr>
          <a:xfrm>
            <a:off x="6362700" y="3705225"/>
            <a:ext cx="4419600" cy="3619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Pagardai ir padažai</a:t>
            </a:r>
          </a:p>
        </p:txBody>
      </p:sp>
      <p:sp>
        <p:nvSpPr>
          <p:cNvPr id="15" name="Stačiakampis 14">
            <a:extLst>
              <a:ext uri="{FF2B5EF4-FFF2-40B4-BE49-F238E27FC236}">
                <a16:creationId xmlns:a16="http://schemas.microsoft.com/office/drawing/2014/main" id="{68FD4ADA-FFFF-4D25-A63A-86459E3CD6D5}"/>
              </a:ext>
            </a:extLst>
          </p:cNvPr>
          <p:cNvSpPr>
            <a:spLocks noGrp="1"/>
          </p:cNvSpPr>
          <p:nvPr/>
        </p:nvSpPr>
        <p:spPr>
          <a:xfrm>
            <a:off x="6362700" y="4162425"/>
            <a:ext cx="4419600" cy="5524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tam tikros individualios porcijų pakuotės HORECA sektoriuje</a:t>
            </a:r>
          </a:p>
        </p:txBody>
      </p:sp>
      <p:sp>
        <p:nvSpPr>
          <p:cNvPr id="16" name="Stačiakampis 15">
            <a:extLst>
              <a:ext uri="{FF2B5EF4-FFF2-40B4-BE49-F238E27FC236}">
                <a16:creationId xmlns:a16="http://schemas.microsoft.com/office/drawing/2014/main" id="{F09E4C2C-0FBC-4EA2-AFF2-A42DB93A82C7}"/>
              </a:ext>
            </a:extLst>
          </p:cNvPr>
          <p:cNvSpPr>
            <a:spLocks noGrp="1"/>
          </p:cNvSpPr>
          <p:nvPr/>
        </p:nvSpPr>
        <p:spPr>
          <a:xfrm>
            <a:off x="857250" y="5619750"/>
            <a:ext cx="10477500" cy="342900"/>
          </a:xfrm>
          <a:prstGeom prst="rect">
            <a:avLst/>
          </a:prstGeom>
          <a:noFill/>
          <a:ln w="0">
            <a:noFill/>
          </a:ln>
        </p:spPr>
        <p:txBody>
          <a:bodyPr anchor="ctr">
            <a:normAutofit/>
          </a:bodyPr>
          <a:lstStyle/>
          <a:p>
            <a:pPr algn="ctr">
              <a:defRPr sz="1350" b="1">
                <a:solidFill>
                  <a:srgbClr val="2E7D32"/>
                </a:solidFill>
                <a:latin typeface="DejaVu Sans"/>
                <a:ea typeface="DejaVu Sans"/>
                <a:cs typeface="DejaVu Sans"/>
              </a:defRPr>
            </a:pPr>
            <a:r>
              <a:rPr sz="1350" b="1">
                <a:solidFill>
                  <a:srgbClr val="2E7D32"/>
                </a:solidFill>
                <a:latin typeface="DejaVu Sans"/>
                <a:ea typeface="DejaVu Sans"/>
                <a:cs typeface="DejaVu Sans"/>
              </a:rPr>
              <a:t>Prieš keičiant asortimentą patikrinkite V priedo sąlygas ir nacionalines išimtis</a:t>
            </a:r>
          </a:p>
        </p:txBody>
      </p:sp>
      <p:sp>
        <p:nvSpPr>
          <p:cNvPr id="17" name="Stačiakampis 16">
            <a:extLst>
              <a:ext uri="{FF2B5EF4-FFF2-40B4-BE49-F238E27FC236}">
                <a16:creationId xmlns:a16="http://schemas.microsoft.com/office/drawing/2014/main" id="{968CF402-AB57-4BA7-98F2-82F4C9F43ECE}"/>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16</a:t>
            </a:r>
          </a:p>
        </p:txBody>
      </p:sp>
    </p:spTree>
    <p:extLst>
      <p:ext uri="{BB962C8B-B14F-4D97-AF65-F5344CB8AC3E}">
        <p14:creationId xmlns:p14="http://schemas.microsoft.com/office/powerpoint/2010/main" val="1241503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19" name="Stačiakampis 18">
            <a:extLst>
              <a:ext uri="{FF2B5EF4-FFF2-40B4-BE49-F238E27FC236}">
                <a16:creationId xmlns:a16="http://schemas.microsoft.com/office/drawing/2014/main" id="{026EBF19-E11A-4082-B6A7-7308D378DC86}"/>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725E6C6A-0F9A-45A1-AE5A-738821397D3D}"/>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EPR, registracija ir atsekamumas</a:t>
            </a:r>
          </a:p>
        </p:txBody>
      </p:sp>
      <p:sp>
        <p:nvSpPr>
          <p:cNvPr id="3" name="Tiesioji jungtis 2">
            <a:extLst>
              <a:ext uri="{FF2B5EF4-FFF2-40B4-BE49-F238E27FC236}">
                <a16:creationId xmlns:a16="http://schemas.microsoft.com/office/drawing/2014/main" id="{22718E76-115D-46CA-9071-91C40299EE02}"/>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A40E1ABA-F31A-4775-A463-1D12BF0193B7}"/>
              </a:ext>
            </a:extLst>
          </p:cNvPr>
          <p:cNvSpPr>
            <a:spLocks noGrp="1"/>
          </p:cNvSpPr>
          <p:nvPr/>
        </p:nvSpPr>
        <p:spPr>
          <a:xfrm>
            <a:off x="666750" y="1619250"/>
            <a:ext cx="476250" cy="323850"/>
          </a:xfrm>
          <a:prstGeom prst="rect">
            <a:avLst/>
          </a:prstGeom>
          <a:noFill/>
          <a:ln w="0">
            <a:noFill/>
          </a:ln>
        </p:spPr>
        <p:txBody>
          <a:bodyPr anchor="ctr">
            <a:normAutofit/>
          </a:bodyPr>
          <a:lstStyle/>
          <a:p>
            <a:pPr algn="l">
              <a:defRPr sz="1200" b="1">
                <a:solidFill>
                  <a:srgbClr val="00A6A6"/>
                </a:solidFill>
                <a:latin typeface="DejaVu Sans"/>
                <a:ea typeface="DejaVu Sans"/>
                <a:cs typeface="DejaVu Sans"/>
              </a:defRPr>
            </a:pPr>
            <a:r>
              <a:rPr sz="1200" b="1">
                <a:solidFill>
                  <a:srgbClr val="00A6A6"/>
                </a:solidFill>
                <a:latin typeface="DejaVu Sans"/>
                <a:ea typeface="DejaVu Sans"/>
                <a:cs typeface="DejaVu Sans"/>
              </a:rPr>
              <a:t>01</a:t>
            </a:r>
          </a:p>
        </p:txBody>
      </p:sp>
      <p:sp>
        <p:nvSpPr>
          <p:cNvPr id="5" name="Stačiakampis 4">
            <a:extLst>
              <a:ext uri="{FF2B5EF4-FFF2-40B4-BE49-F238E27FC236}">
                <a16:creationId xmlns:a16="http://schemas.microsoft.com/office/drawing/2014/main" id="{70726BB7-49AA-40DA-BF30-D1AFD234ACF9}"/>
              </a:ext>
            </a:extLst>
          </p:cNvPr>
          <p:cNvSpPr>
            <a:spLocks noGrp="1"/>
          </p:cNvSpPr>
          <p:nvPr/>
        </p:nvSpPr>
        <p:spPr>
          <a:xfrm>
            <a:off x="1285875" y="1619250"/>
            <a:ext cx="4095750" cy="342900"/>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Registracija</a:t>
            </a:r>
          </a:p>
        </p:txBody>
      </p:sp>
      <p:sp>
        <p:nvSpPr>
          <p:cNvPr id="6" name="Stačiakampis 5">
            <a:extLst>
              <a:ext uri="{FF2B5EF4-FFF2-40B4-BE49-F238E27FC236}">
                <a16:creationId xmlns:a16="http://schemas.microsoft.com/office/drawing/2014/main" id="{BDE617AF-5ED3-4BC2-975B-DD66CB2E7732}"/>
              </a:ext>
            </a:extLst>
          </p:cNvPr>
          <p:cNvSpPr>
            <a:spLocks noGrp="1"/>
          </p:cNvSpPr>
          <p:nvPr/>
        </p:nvSpPr>
        <p:spPr>
          <a:xfrm>
            <a:off x="1285875" y="2114550"/>
            <a:ext cx="4095750" cy="80010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Gamintojas registruojasi kiekvienoje valstybėje, kur pirmą kartą tiekia pakuotę</a:t>
            </a:r>
          </a:p>
        </p:txBody>
      </p:sp>
      <p:sp>
        <p:nvSpPr>
          <p:cNvPr id="7" name="Stačiakampis 6">
            <a:extLst>
              <a:ext uri="{FF2B5EF4-FFF2-40B4-BE49-F238E27FC236}">
                <a16:creationId xmlns:a16="http://schemas.microsoft.com/office/drawing/2014/main" id="{7BC03647-8BD6-45F4-97B2-18F940F29B3D}"/>
              </a:ext>
            </a:extLst>
          </p:cNvPr>
          <p:cNvSpPr>
            <a:spLocks noGrp="1"/>
          </p:cNvSpPr>
          <p:nvPr/>
        </p:nvSpPr>
        <p:spPr>
          <a:xfrm>
            <a:off x="6096000" y="1619250"/>
            <a:ext cx="476250" cy="323850"/>
          </a:xfrm>
          <a:prstGeom prst="rect">
            <a:avLst/>
          </a:prstGeom>
          <a:noFill/>
          <a:ln w="0">
            <a:noFill/>
          </a:ln>
        </p:spPr>
        <p:txBody>
          <a:bodyPr anchor="ctr">
            <a:normAutofit/>
          </a:bodyPr>
          <a:lstStyle/>
          <a:p>
            <a:pPr algn="l">
              <a:defRPr sz="1200" b="1">
                <a:solidFill>
                  <a:srgbClr val="00A6A6"/>
                </a:solidFill>
                <a:latin typeface="DejaVu Sans"/>
                <a:ea typeface="DejaVu Sans"/>
                <a:cs typeface="DejaVu Sans"/>
              </a:defRPr>
            </a:pPr>
            <a:r>
              <a:rPr sz="1200" b="1">
                <a:solidFill>
                  <a:srgbClr val="00A6A6"/>
                </a:solidFill>
                <a:latin typeface="DejaVu Sans"/>
                <a:ea typeface="DejaVu Sans"/>
                <a:cs typeface="DejaVu Sans"/>
              </a:rPr>
              <a:t>02</a:t>
            </a:r>
          </a:p>
        </p:txBody>
      </p:sp>
      <p:sp>
        <p:nvSpPr>
          <p:cNvPr id="8" name="Stačiakampis 7">
            <a:extLst>
              <a:ext uri="{FF2B5EF4-FFF2-40B4-BE49-F238E27FC236}">
                <a16:creationId xmlns:a16="http://schemas.microsoft.com/office/drawing/2014/main" id="{75736B25-6E93-46A1-B8F3-A7FD46020F23}"/>
              </a:ext>
            </a:extLst>
          </p:cNvPr>
          <p:cNvSpPr>
            <a:spLocks noGrp="1"/>
          </p:cNvSpPr>
          <p:nvPr/>
        </p:nvSpPr>
        <p:spPr>
          <a:xfrm>
            <a:off x="6715125" y="1619250"/>
            <a:ext cx="4095750" cy="342900"/>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Finansinė atsakomybė</a:t>
            </a:r>
          </a:p>
        </p:txBody>
      </p:sp>
      <p:sp>
        <p:nvSpPr>
          <p:cNvPr id="9" name="Stačiakampis 8">
            <a:extLst>
              <a:ext uri="{FF2B5EF4-FFF2-40B4-BE49-F238E27FC236}">
                <a16:creationId xmlns:a16="http://schemas.microsoft.com/office/drawing/2014/main" id="{E80F328F-F816-40A9-98AE-10A36BAF836D}"/>
              </a:ext>
            </a:extLst>
          </p:cNvPr>
          <p:cNvSpPr>
            <a:spLocks noGrp="1"/>
          </p:cNvSpPr>
          <p:nvPr/>
        </p:nvSpPr>
        <p:spPr>
          <a:xfrm>
            <a:off x="6715125" y="2114550"/>
            <a:ext cx="4095750" cy="80010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EPR įnašai diferencijuojami pagal pakuotės tvarumo savybes</a:t>
            </a:r>
          </a:p>
        </p:txBody>
      </p:sp>
      <p:sp>
        <p:nvSpPr>
          <p:cNvPr id="10" name="Stačiakampis 9">
            <a:extLst>
              <a:ext uri="{FF2B5EF4-FFF2-40B4-BE49-F238E27FC236}">
                <a16:creationId xmlns:a16="http://schemas.microsoft.com/office/drawing/2014/main" id="{6986D98B-FBF3-41E1-A999-2A6BC2246BD4}"/>
              </a:ext>
            </a:extLst>
          </p:cNvPr>
          <p:cNvSpPr>
            <a:spLocks noGrp="1"/>
          </p:cNvSpPr>
          <p:nvPr/>
        </p:nvSpPr>
        <p:spPr>
          <a:xfrm>
            <a:off x="666750" y="3381375"/>
            <a:ext cx="476250" cy="323850"/>
          </a:xfrm>
          <a:prstGeom prst="rect">
            <a:avLst/>
          </a:prstGeom>
          <a:noFill/>
          <a:ln w="0">
            <a:noFill/>
          </a:ln>
        </p:spPr>
        <p:txBody>
          <a:bodyPr anchor="ctr">
            <a:normAutofit/>
          </a:bodyPr>
          <a:lstStyle/>
          <a:p>
            <a:pPr algn="l">
              <a:defRPr sz="1200" b="1">
                <a:solidFill>
                  <a:srgbClr val="00A6A6"/>
                </a:solidFill>
                <a:latin typeface="DejaVu Sans"/>
                <a:ea typeface="DejaVu Sans"/>
                <a:cs typeface="DejaVu Sans"/>
              </a:defRPr>
            </a:pPr>
            <a:r>
              <a:rPr sz="1200" b="1">
                <a:solidFill>
                  <a:srgbClr val="00A6A6"/>
                </a:solidFill>
                <a:latin typeface="DejaVu Sans"/>
                <a:ea typeface="DejaVu Sans"/>
                <a:cs typeface="DejaVu Sans"/>
              </a:rPr>
              <a:t>03</a:t>
            </a:r>
          </a:p>
        </p:txBody>
      </p:sp>
      <p:sp>
        <p:nvSpPr>
          <p:cNvPr id="11" name="Stačiakampis 10">
            <a:extLst>
              <a:ext uri="{FF2B5EF4-FFF2-40B4-BE49-F238E27FC236}">
                <a16:creationId xmlns:a16="http://schemas.microsoft.com/office/drawing/2014/main" id="{BA8A20C4-5810-4120-8BB7-E96A3286AC61}"/>
              </a:ext>
            </a:extLst>
          </p:cNvPr>
          <p:cNvSpPr>
            <a:spLocks noGrp="1"/>
          </p:cNvSpPr>
          <p:nvPr/>
        </p:nvSpPr>
        <p:spPr>
          <a:xfrm>
            <a:off x="1285875" y="3381375"/>
            <a:ext cx="4095750" cy="342900"/>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Atstovavimas</a:t>
            </a:r>
          </a:p>
        </p:txBody>
      </p:sp>
      <p:sp>
        <p:nvSpPr>
          <p:cNvPr id="12" name="Stačiakampis 11">
            <a:extLst>
              <a:ext uri="{FF2B5EF4-FFF2-40B4-BE49-F238E27FC236}">
                <a16:creationId xmlns:a16="http://schemas.microsoft.com/office/drawing/2014/main" id="{382F35A8-4102-4B44-BFDC-963C35AD74C4}"/>
              </a:ext>
            </a:extLst>
          </p:cNvPr>
          <p:cNvSpPr>
            <a:spLocks noGrp="1"/>
          </p:cNvSpPr>
          <p:nvPr/>
        </p:nvSpPr>
        <p:spPr>
          <a:xfrm>
            <a:off x="1285875" y="3876675"/>
            <a:ext cx="4095750" cy="80010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Tarpvalstybinėje prekyboje tikrinti įgaliotojo atstovo reikalavimą ir teisės aktų pokyčius</a:t>
            </a:r>
          </a:p>
        </p:txBody>
      </p:sp>
      <p:sp>
        <p:nvSpPr>
          <p:cNvPr id="13" name="Stačiakampis 12">
            <a:extLst>
              <a:ext uri="{FF2B5EF4-FFF2-40B4-BE49-F238E27FC236}">
                <a16:creationId xmlns:a16="http://schemas.microsoft.com/office/drawing/2014/main" id="{BD2EE527-2633-4F51-B148-FC0AC5B005BC}"/>
              </a:ext>
            </a:extLst>
          </p:cNvPr>
          <p:cNvSpPr>
            <a:spLocks noGrp="1"/>
          </p:cNvSpPr>
          <p:nvPr/>
        </p:nvSpPr>
        <p:spPr>
          <a:xfrm>
            <a:off x="6096000" y="3381375"/>
            <a:ext cx="476250" cy="323850"/>
          </a:xfrm>
          <a:prstGeom prst="rect">
            <a:avLst/>
          </a:prstGeom>
          <a:noFill/>
          <a:ln w="0">
            <a:noFill/>
          </a:ln>
        </p:spPr>
        <p:txBody>
          <a:bodyPr anchor="ctr">
            <a:normAutofit/>
          </a:bodyPr>
          <a:lstStyle/>
          <a:p>
            <a:pPr algn="l">
              <a:defRPr sz="1200" b="1">
                <a:solidFill>
                  <a:srgbClr val="00A6A6"/>
                </a:solidFill>
                <a:latin typeface="DejaVu Sans"/>
                <a:ea typeface="DejaVu Sans"/>
                <a:cs typeface="DejaVu Sans"/>
              </a:defRPr>
            </a:pPr>
            <a:r>
              <a:rPr sz="1200" b="1">
                <a:solidFill>
                  <a:srgbClr val="00A6A6"/>
                </a:solidFill>
                <a:latin typeface="DejaVu Sans"/>
                <a:ea typeface="DejaVu Sans"/>
                <a:cs typeface="DejaVu Sans"/>
              </a:rPr>
              <a:t>04</a:t>
            </a:r>
          </a:p>
        </p:txBody>
      </p:sp>
      <p:sp>
        <p:nvSpPr>
          <p:cNvPr id="14" name="Stačiakampis 13">
            <a:extLst>
              <a:ext uri="{FF2B5EF4-FFF2-40B4-BE49-F238E27FC236}">
                <a16:creationId xmlns:a16="http://schemas.microsoft.com/office/drawing/2014/main" id="{B6797EB1-0A44-476F-99E5-5630B0DA2A2A}"/>
              </a:ext>
            </a:extLst>
          </p:cNvPr>
          <p:cNvSpPr>
            <a:spLocks noGrp="1"/>
          </p:cNvSpPr>
          <p:nvPr/>
        </p:nvSpPr>
        <p:spPr>
          <a:xfrm>
            <a:off x="6715125" y="3381375"/>
            <a:ext cx="4095750" cy="342900"/>
          </a:xfrm>
          <a:prstGeom prst="rect">
            <a:avLst/>
          </a:prstGeom>
          <a:noFill/>
          <a:ln w="0">
            <a:noFill/>
          </a:ln>
        </p:spPr>
        <p:txBody>
          <a:bodyPr anchor="ctr">
            <a:normAutofit/>
          </a:bodyPr>
          <a:lstStyle/>
          <a:p>
            <a:pPr algn="l">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Atsekamumas</a:t>
            </a:r>
          </a:p>
        </p:txBody>
      </p:sp>
      <p:sp>
        <p:nvSpPr>
          <p:cNvPr id="15" name="Stačiakampis 14">
            <a:extLst>
              <a:ext uri="{FF2B5EF4-FFF2-40B4-BE49-F238E27FC236}">
                <a16:creationId xmlns:a16="http://schemas.microsoft.com/office/drawing/2014/main" id="{1EF23566-60A5-49E1-B288-946D7B611B13}"/>
              </a:ext>
            </a:extLst>
          </p:cNvPr>
          <p:cNvSpPr>
            <a:spLocks noGrp="1"/>
          </p:cNvSpPr>
          <p:nvPr/>
        </p:nvSpPr>
        <p:spPr>
          <a:xfrm>
            <a:off x="6715125" y="3876675"/>
            <a:ext cx="4095750" cy="80010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5 metus saugoti, kas tiekė pakuotę ir kam ji buvo patiekta</a:t>
            </a:r>
          </a:p>
        </p:txBody>
      </p:sp>
      <p:sp>
        <p:nvSpPr>
          <p:cNvPr id="16" name="Stačiakampis: suapvalinti kampai 15">
            <a:extLst>
              <a:ext uri="{FF2B5EF4-FFF2-40B4-BE49-F238E27FC236}">
                <a16:creationId xmlns:a16="http://schemas.microsoft.com/office/drawing/2014/main" id="{0D912EA1-5453-463C-AF95-3A9A8798F940}"/>
              </a:ext>
            </a:extLst>
          </p:cNvPr>
          <p:cNvSpPr>
            <a:spLocks noGrp="1"/>
          </p:cNvSpPr>
          <p:nvPr/>
        </p:nvSpPr>
        <p:spPr>
          <a:xfrm>
            <a:off x="1000125" y="5619750"/>
            <a:ext cx="10191750" cy="457200"/>
          </a:xfrm>
          <a:prstGeom prst="roundRect">
            <a:avLst>
              <a:gd name="adj" fmla="val 16667"/>
            </a:avLst>
          </a:prstGeom>
          <a:solidFill>
            <a:srgbClr val="102A43"/>
          </a:solidFill>
          <a:ln w="0">
            <a:noFill/>
          </a:ln>
        </p:spPr>
      </p:sp>
      <p:sp>
        <p:nvSpPr>
          <p:cNvPr id="17" name="Stačiakampis 16">
            <a:extLst>
              <a:ext uri="{FF2B5EF4-FFF2-40B4-BE49-F238E27FC236}">
                <a16:creationId xmlns:a16="http://schemas.microsoft.com/office/drawing/2014/main" id="{B1E4D339-80E4-455E-9E7C-355070021C4D}"/>
              </a:ext>
            </a:extLst>
          </p:cNvPr>
          <p:cNvSpPr>
            <a:spLocks noGrp="1"/>
          </p:cNvSpPr>
          <p:nvPr/>
        </p:nvSpPr>
        <p:spPr>
          <a:xfrm>
            <a:off x="1238250" y="5686425"/>
            <a:ext cx="9715500" cy="323850"/>
          </a:xfrm>
          <a:prstGeom prst="rect">
            <a:avLst/>
          </a:prstGeom>
          <a:noFill/>
          <a:ln w="0">
            <a:noFill/>
          </a:ln>
        </p:spPr>
        <p:txBody>
          <a:bodyPr anchor="ctr">
            <a:normAutofit/>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Registrų ir kai kurių procesų terminai priklauso nuo ES bei nacionalinių įgyvendinimo sprendimų</a:t>
            </a:r>
          </a:p>
        </p:txBody>
      </p:sp>
      <p:sp>
        <p:nvSpPr>
          <p:cNvPr id="18" name="Stačiakampis 17">
            <a:extLst>
              <a:ext uri="{FF2B5EF4-FFF2-40B4-BE49-F238E27FC236}">
                <a16:creationId xmlns:a16="http://schemas.microsoft.com/office/drawing/2014/main" id="{BBE9A5E8-DF2B-49F3-A168-A81C2805FBB7}"/>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17</a:t>
            </a:r>
          </a:p>
        </p:txBody>
      </p:sp>
    </p:spTree>
    <p:extLst>
      <p:ext uri="{BB962C8B-B14F-4D97-AF65-F5344CB8AC3E}">
        <p14:creationId xmlns:p14="http://schemas.microsoft.com/office/powerpoint/2010/main" val="1576666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32" name="Stačiakampis 31">
            <a:extLst>
              <a:ext uri="{FF2B5EF4-FFF2-40B4-BE49-F238E27FC236}">
                <a16:creationId xmlns:a16="http://schemas.microsoft.com/office/drawing/2014/main" id="{1DC10C15-13BB-487B-B161-59491D7A5927}"/>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1B726D07-10D7-48EA-807E-BDD2D35A6C32}"/>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Laiko juosta: 2025–2030</a:t>
            </a:r>
          </a:p>
        </p:txBody>
      </p:sp>
      <p:sp>
        <p:nvSpPr>
          <p:cNvPr id="3" name="Tiesioji jungtis 2">
            <a:extLst>
              <a:ext uri="{FF2B5EF4-FFF2-40B4-BE49-F238E27FC236}">
                <a16:creationId xmlns:a16="http://schemas.microsoft.com/office/drawing/2014/main" id="{48128BF3-CF11-4CEC-8969-615D7340F40F}"/>
              </a:ext>
            </a:extLst>
          </p:cNvPr>
          <p:cNvSpPr>
            <a:spLocks noGrp="1"/>
          </p:cNvSpPr>
          <p:nvPr/>
        </p:nvSpPr>
        <p:spPr>
          <a:xfrm>
            <a:off x="609600" y="1266825"/>
            <a:ext cx="10972800" cy="0"/>
          </a:xfrm>
          <a:prstGeom prst="line">
            <a:avLst/>
          </a:prstGeom>
          <a:noFill/>
          <a:ln w="9525">
            <a:solidFill>
              <a:srgbClr val="D7DEE5"/>
            </a:solidFill>
          </a:ln>
        </p:spPr>
      </p:sp>
      <p:sp>
        <p:nvSpPr>
          <p:cNvPr id="4" name="Tiesioji jungtis 3">
            <a:extLst>
              <a:ext uri="{FF2B5EF4-FFF2-40B4-BE49-F238E27FC236}">
                <a16:creationId xmlns:a16="http://schemas.microsoft.com/office/drawing/2014/main" id="{38E01CA1-62E4-4A7F-9440-308C1DE20D7C}"/>
              </a:ext>
            </a:extLst>
          </p:cNvPr>
          <p:cNvSpPr>
            <a:spLocks noGrp="1"/>
          </p:cNvSpPr>
          <p:nvPr/>
        </p:nvSpPr>
        <p:spPr>
          <a:xfrm>
            <a:off x="857250" y="3238500"/>
            <a:ext cx="10477500" cy="0"/>
          </a:xfrm>
          <a:prstGeom prst="line">
            <a:avLst/>
          </a:prstGeom>
          <a:noFill/>
          <a:ln w="47625">
            <a:solidFill>
              <a:srgbClr val="102A43"/>
            </a:solidFill>
          </a:ln>
        </p:spPr>
      </p:sp>
      <p:sp>
        <p:nvSpPr>
          <p:cNvPr id="5" name="Stačiakampis: suapvalinti kampai 4">
            <a:extLst>
              <a:ext uri="{FF2B5EF4-FFF2-40B4-BE49-F238E27FC236}">
                <a16:creationId xmlns:a16="http://schemas.microsoft.com/office/drawing/2014/main" id="{4924B548-9858-4EC1-B8F3-63D4EB05D662}"/>
              </a:ext>
            </a:extLst>
          </p:cNvPr>
          <p:cNvSpPr>
            <a:spLocks noGrp="1"/>
          </p:cNvSpPr>
          <p:nvPr/>
        </p:nvSpPr>
        <p:spPr>
          <a:xfrm>
            <a:off x="1314450" y="3067050"/>
            <a:ext cx="266700" cy="266700"/>
          </a:xfrm>
          <a:prstGeom prst="roundRect">
            <a:avLst>
              <a:gd name="adj" fmla="val 28571"/>
            </a:avLst>
          </a:prstGeom>
          <a:solidFill>
            <a:srgbClr val="00A6A6"/>
          </a:solidFill>
          <a:ln w="0">
            <a:noFill/>
          </a:ln>
        </p:spPr>
      </p:sp>
      <p:sp>
        <p:nvSpPr>
          <p:cNvPr id="6" name="Stačiakampis 5">
            <a:extLst>
              <a:ext uri="{FF2B5EF4-FFF2-40B4-BE49-F238E27FC236}">
                <a16:creationId xmlns:a16="http://schemas.microsoft.com/office/drawing/2014/main" id="{DB4619F8-711B-403F-AE24-875F60E29805}"/>
              </a:ext>
            </a:extLst>
          </p:cNvPr>
          <p:cNvSpPr>
            <a:spLocks noGrp="1"/>
          </p:cNvSpPr>
          <p:nvPr/>
        </p:nvSpPr>
        <p:spPr>
          <a:xfrm>
            <a:off x="762000" y="1809750"/>
            <a:ext cx="1381125" cy="323850"/>
          </a:xfrm>
          <a:prstGeom prst="rect">
            <a:avLst/>
          </a:prstGeom>
          <a:noFill/>
          <a:ln w="0">
            <a:noFill/>
          </a:ln>
        </p:spPr>
        <p:txBody>
          <a:bodyPr anchor="ctr">
            <a:normAutofit/>
          </a:bodyPr>
          <a:lstStyle/>
          <a:p>
            <a:pPr algn="ctr">
              <a:defRPr sz="1200" b="1">
                <a:solidFill>
                  <a:srgbClr val="1565C0"/>
                </a:solidFill>
                <a:latin typeface="DejaVu Sans"/>
                <a:ea typeface="DejaVu Sans"/>
                <a:cs typeface="DejaVu Sans"/>
              </a:defRPr>
            </a:pPr>
            <a:r>
              <a:rPr sz="1200" b="1">
                <a:solidFill>
                  <a:srgbClr val="1565C0"/>
                </a:solidFill>
                <a:latin typeface="DejaVu Sans"/>
                <a:ea typeface="DejaVu Sans"/>
                <a:cs typeface="DejaVu Sans"/>
              </a:rPr>
              <a:t>11-02-2025</a:t>
            </a:r>
          </a:p>
        </p:txBody>
      </p:sp>
      <p:sp>
        <p:nvSpPr>
          <p:cNvPr id="7" name="Stačiakampis 6">
            <a:extLst>
              <a:ext uri="{FF2B5EF4-FFF2-40B4-BE49-F238E27FC236}">
                <a16:creationId xmlns:a16="http://schemas.microsoft.com/office/drawing/2014/main" id="{5D93D751-23A3-4590-8B1A-6107D24A21D5}"/>
              </a:ext>
            </a:extLst>
          </p:cNvPr>
          <p:cNvSpPr>
            <a:spLocks noGrp="1"/>
          </p:cNvSpPr>
          <p:nvPr/>
        </p:nvSpPr>
        <p:spPr>
          <a:xfrm>
            <a:off x="666750" y="2209800"/>
            <a:ext cx="1571625" cy="619125"/>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įsigaliojo</a:t>
            </a:r>
          </a:p>
        </p:txBody>
      </p:sp>
      <p:sp>
        <p:nvSpPr>
          <p:cNvPr id="8" name="Tiesioji jungtis 7">
            <a:extLst>
              <a:ext uri="{FF2B5EF4-FFF2-40B4-BE49-F238E27FC236}">
                <a16:creationId xmlns:a16="http://schemas.microsoft.com/office/drawing/2014/main" id="{2283188A-DFC6-4AF7-B5A4-3B7F9BC4E437}"/>
              </a:ext>
            </a:extLst>
          </p:cNvPr>
          <p:cNvSpPr>
            <a:spLocks noGrp="1"/>
          </p:cNvSpPr>
          <p:nvPr/>
        </p:nvSpPr>
        <p:spPr>
          <a:xfrm>
            <a:off x="1447800" y="2667000"/>
            <a:ext cx="0" cy="400050"/>
          </a:xfrm>
          <a:prstGeom prst="line">
            <a:avLst/>
          </a:prstGeom>
          <a:noFill/>
          <a:ln w="19050">
            <a:solidFill>
              <a:srgbClr val="D7DEE5"/>
            </a:solidFill>
          </a:ln>
        </p:spPr>
      </p:sp>
      <p:sp>
        <p:nvSpPr>
          <p:cNvPr id="9" name="Stačiakampis: suapvalinti kampai 8">
            <a:extLst>
              <a:ext uri="{FF2B5EF4-FFF2-40B4-BE49-F238E27FC236}">
                <a16:creationId xmlns:a16="http://schemas.microsoft.com/office/drawing/2014/main" id="{44B242F3-E9D9-420B-A4FB-1E20861DF669}"/>
              </a:ext>
            </a:extLst>
          </p:cNvPr>
          <p:cNvSpPr>
            <a:spLocks noGrp="1"/>
          </p:cNvSpPr>
          <p:nvPr/>
        </p:nvSpPr>
        <p:spPr>
          <a:xfrm>
            <a:off x="3124200" y="3067050"/>
            <a:ext cx="266700" cy="266700"/>
          </a:xfrm>
          <a:prstGeom prst="roundRect">
            <a:avLst>
              <a:gd name="adj" fmla="val 28571"/>
            </a:avLst>
          </a:prstGeom>
          <a:solidFill>
            <a:srgbClr val="00A6A6"/>
          </a:solidFill>
          <a:ln w="0">
            <a:noFill/>
          </a:ln>
        </p:spPr>
      </p:sp>
      <p:sp>
        <p:nvSpPr>
          <p:cNvPr id="10" name="Stačiakampis 9">
            <a:extLst>
              <a:ext uri="{FF2B5EF4-FFF2-40B4-BE49-F238E27FC236}">
                <a16:creationId xmlns:a16="http://schemas.microsoft.com/office/drawing/2014/main" id="{9DF854CF-F9C5-45E3-B8DB-16792A437FA1}"/>
              </a:ext>
            </a:extLst>
          </p:cNvPr>
          <p:cNvSpPr>
            <a:spLocks noGrp="1"/>
          </p:cNvSpPr>
          <p:nvPr/>
        </p:nvSpPr>
        <p:spPr>
          <a:xfrm>
            <a:off x="2571750" y="3638550"/>
            <a:ext cx="1381125" cy="323850"/>
          </a:xfrm>
          <a:prstGeom prst="rect">
            <a:avLst/>
          </a:prstGeom>
          <a:noFill/>
          <a:ln w="0">
            <a:noFill/>
          </a:ln>
        </p:spPr>
        <p:txBody>
          <a:bodyPr anchor="ctr">
            <a:normAutofit/>
          </a:bodyPr>
          <a:lstStyle/>
          <a:p>
            <a:pPr algn="ctr">
              <a:defRPr sz="1200" b="1">
                <a:solidFill>
                  <a:srgbClr val="1565C0"/>
                </a:solidFill>
                <a:latin typeface="DejaVu Sans"/>
                <a:ea typeface="DejaVu Sans"/>
                <a:cs typeface="DejaVu Sans"/>
              </a:defRPr>
            </a:pPr>
            <a:r>
              <a:rPr sz="1200" b="1">
                <a:solidFill>
                  <a:srgbClr val="1565C0"/>
                </a:solidFill>
                <a:latin typeface="DejaVu Sans"/>
                <a:ea typeface="DejaVu Sans"/>
                <a:cs typeface="DejaVu Sans"/>
              </a:rPr>
              <a:t>12-08-2026</a:t>
            </a:r>
          </a:p>
        </p:txBody>
      </p:sp>
      <p:sp>
        <p:nvSpPr>
          <p:cNvPr id="11" name="Stačiakampis 10">
            <a:extLst>
              <a:ext uri="{FF2B5EF4-FFF2-40B4-BE49-F238E27FC236}">
                <a16:creationId xmlns:a16="http://schemas.microsoft.com/office/drawing/2014/main" id="{E3105D48-E49F-4108-8D9B-994C892B3A83}"/>
              </a:ext>
            </a:extLst>
          </p:cNvPr>
          <p:cNvSpPr>
            <a:spLocks noGrp="1"/>
          </p:cNvSpPr>
          <p:nvPr/>
        </p:nvSpPr>
        <p:spPr>
          <a:xfrm>
            <a:off x="2476500" y="4057650"/>
            <a:ext cx="1571625" cy="619125"/>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taikymas, PFAS, byla</a:t>
            </a:r>
          </a:p>
        </p:txBody>
      </p:sp>
      <p:sp>
        <p:nvSpPr>
          <p:cNvPr id="12" name="Tiesioji jungtis 11">
            <a:extLst>
              <a:ext uri="{FF2B5EF4-FFF2-40B4-BE49-F238E27FC236}">
                <a16:creationId xmlns:a16="http://schemas.microsoft.com/office/drawing/2014/main" id="{2B4B9670-C8F4-4B57-81DE-B60E5A723838}"/>
              </a:ext>
            </a:extLst>
          </p:cNvPr>
          <p:cNvSpPr>
            <a:spLocks noGrp="1"/>
          </p:cNvSpPr>
          <p:nvPr/>
        </p:nvSpPr>
        <p:spPr>
          <a:xfrm>
            <a:off x="3257550" y="3333750"/>
            <a:ext cx="0" cy="304800"/>
          </a:xfrm>
          <a:prstGeom prst="line">
            <a:avLst/>
          </a:prstGeom>
          <a:noFill/>
          <a:ln w="19050">
            <a:solidFill>
              <a:srgbClr val="D7DEE5"/>
            </a:solidFill>
          </a:ln>
        </p:spPr>
      </p:sp>
      <p:sp>
        <p:nvSpPr>
          <p:cNvPr id="13" name="Stačiakampis: suapvalinti kampai 12">
            <a:extLst>
              <a:ext uri="{FF2B5EF4-FFF2-40B4-BE49-F238E27FC236}">
                <a16:creationId xmlns:a16="http://schemas.microsoft.com/office/drawing/2014/main" id="{9965E633-76C1-44A3-AE5D-6DA4FC1579E4}"/>
              </a:ext>
            </a:extLst>
          </p:cNvPr>
          <p:cNvSpPr>
            <a:spLocks noGrp="1"/>
          </p:cNvSpPr>
          <p:nvPr/>
        </p:nvSpPr>
        <p:spPr>
          <a:xfrm>
            <a:off x="4933950" y="3067050"/>
            <a:ext cx="266700" cy="266700"/>
          </a:xfrm>
          <a:prstGeom prst="roundRect">
            <a:avLst>
              <a:gd name="adj" fmla="val 28571"/>
            </a:avLst>
          </a:prstGeom>
          <a:solidFill>
            <a:srgbClr val="00A6A6"/>
          </a:solidFill>
          <a:ln w="0">
            <a:noFill/>
          </a:ln>
        </p:spPr>
      </p:sp>
      <p:sp>
        <p:nvSpPr>
          <p:cNvPr id="14" name="Stačiakampis 13">
            <a:extLst>
              <a:ext uri="{FF2B5EF4-FFF2-40B4-BE49-F238E27FC236}">
                <a16:creationId xmlns:a16="http://schemas.microsoft.com/office/drawing/2014/main" id="{44D3D88B-F0DF-4538-B880-183D7CEED06D}"/>
              </a:ext>
            </a:extLst>
          </p:cNvPr>
          <p:cNvSpPr>
            <a:spLocks noGrp="1"/>
          </p:cNvSpPr>
          <p:nvPr/>
        </p:nvSpPr>
        <p:spPr>
          <a:xfrm>
            <a:off x="4381500" y="1809750"/>
            <a:ext cx="1381125" cy="323850"/>
          </a:xfrm>
          <a:prstGeom prst="rect">
            <a:avLst/>
          </a:prstGeom>
          <a:noFill/>
          <a:ln w="0">
            <a:noFill/>
          </a:ln>
        </p:spPr>
        <p:txBody>
          <a:bodyPr anchor="ctr">
            <a:normAutofit/>
          </a:bodyPr>
          <a:lstStyle/>
          <a:p>
            <a:pPr algn="ctr">
              <a:defRPr sz="1200" b="1">
                <a:solidFill>
                  <a:srgbClr val="1565C0"/>
                </a:solidFill>
                <a:latin typeface="DejaVu Sans"/>
                <a:ea typeface="DejaVu Sans"/>
                <a:cs typeface="DejaVu Sans"/>
              </a:defRPr>
            </a:pPr>
            <a:r>
              <a:rPr sz="1200" b="1">
                <a:solidFill>
                  <a:srgbClr val="1565C0"/>
                </a:solidFill>
                <a:latin typeface="DejaVu Sans"/>
                <a:ea typeface="DejaVu Sans"/>
                <a:cs typeface="DejaVu Sans"/>
              </a:rPr>
              <a:t>12-02-2027</a:t>
            </a:r>
          </a:p>
        </p:txBody>
      </p:sp>
      <p:sp>
        <p:nvSpPr>
          <p:cNvPr id="15" name="Stačiakampis 14">
            <a:extLst>
              <a:ext uri="{FF2B5EF4-FFF2-40B4-BE49-F238E27FC236}">
                <a16:creationId xmlns:a16="http://schemas.microsoft.com/office/drawing/2014/main" id="{42472835-172C-4F64-869D-C02B0F29C4C5}"/>
              </a:ext>
            </a:extLst>
          </p:cNvPr>
          <p:cNvSpPr>
            <a:spLocks noGrp="1"/>
          </p:cNvSpPr>
          <p:nvPr/>
        </p:nvSpPr>
        <p:spPr>
          <a:xfrm>
            <a:off x="4286250" y="2209800"/>
            <a:ext cx="1571625" cy="619125"/>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HORECA kliento tara</a:t>
            </a:r>
          </a:p>
        </p:txBody>
      </p:sp>
      <p:sp>
        <p:nvSpPr>
          <p:cNvPr id="16" name="Tiesioji jungtis 15">
            <a:extLst>
              <a:ext uri="{FF2B5EF4-FFF2-40B4-BE49-F238E27FC236}">
                <a16:creationId xmlns:a16="http://schemas.microsoft.com/office/drawing/2014/main" id="{31B2AC49-49D8-419C-A319-7190C37145F6}"/>
              </a:ext>
            </a:extLst>
          </p:cNvPr>
          <p:cNvSpPr>
            <a:spLocks noGrp="1"/>
          </p:cNvSpPr>
          <p:nvPr/>
        </p:nvSpPr>
        <p:spPr>
          <a:xfrm>
            <a:off x="5067300" y="2667000"/>
            <a:ext cx="0" cy="400050"/>
          </a:xfrm>
          <a:prstGeom prst="line">
            <a:avLst/>
          </a:prstGeom>
          <a:noFill/>
          <a:ln w="19050">
            <a:solidFill>
              <a:srgbClr val="D7DEE5"/>
            </a:solidFill>
          </a:ln>
        </p:spPr>
      </p:sp>
      <p:sp>
        <p:nvSpPr>
          <p:cNvPr id="17" name="Stačiakampis: suapvalinti kampai 16">
            <a:extLst>
              <a:ext uri="{FF2B5EF4-FFF2-40B4-BE49-F238E27FC236}">
                <a16:creationId xmlns:a16="http://schemas.microsoft.com/office/drawing/2014/main" id="{523F2E31-FCDE-4731-95F8-741388AB6759}"/>
              </a:ext>
            </a:extLst>
          </p:cNvPr>
          <p:cNvSpPr>
            <a:spLocks noGrp="1"/>
          </p:cNvSpPr>
          <p:nvPr/>
        </p:nvSpPr>
        <p:spPr>
          <a:xfrm>
            <a:off x="6743700" y="3067050"/>
            <a:ext cx="266700" cy="266700"/>
          </a:xfrm>
          <a:prstGeom prst="roundRect">
            <a:avLst>
              <a:gd name="adj" fmla="val 28571"/>
            </a:avLst>
          </a:prstGeom>
          <a:solidFill>
            <a:srgbClr val="00A6A6"/>
          </a:solidFill>
          <a:ln w="0">
            <a:noFill/>
          </a:ln>
        </p:spPr>
      </p:sp>
      <p:sp>
        <p:nvSpPr>
          <p:cNvPr id="18" name="Stačiakampis 17">
            <a:extLst>
              <a:ext uri="{FF2B5EF4-FFF2-40B4-BE49-F238E27FC236}">
                <a16:creationId xmlns:a16="http://schemas.microsoft.com/office/drawing/2014/main" id="{AB96AAD9-785B-4187-A571-C3687F245D31}"/>
              </a:ext>
            </a:extLst>
          </p:cNvPr>
          <p:cNvSpPr>
            <a:spLocks noGrp="1"/>
          </p:cNvSpPr>
          <p:nvPr/>
        </p:nvSpPr>
        <p:spPr>
          <a:xfrm>
            <a:off x="6191250" y="3638550"/>
            <a:ext cx="1381125" cy="323850"/>
          </a:xfrm>
          <a:prstGeom prst="rect">
            <a:avLst/>
          </a:prstGeom>
          <a:noFill/>
          <a:ln w="0">
            <a:noFill/>
          </a:ln>
        </p:spPr>
        <p:txBody>
          <a:bodyPr anchor="ctr">
            <a:normAutofit/>
          </a:bodyPr>
          <a:lstStyle/>
          <a:p>
            <a:pPr algn="ctr">
              <a:defRPr sz="1200" b="1">
                <a:solidFill>
                  <a:srgbClr val="1565C0"/>
                </a:solidFill>
                <a:latin typeface="DejaVu Sans"/>
                <a:ea typeface="DejaVu Sans"/>
                <a:cs typeface="DejaVu Sans"/>
              </a:defRPr>
            </a:pPr>
            <a:r>
              <a:rPr sz="1200" b="1">
                <a:solidFill>
                  <a:srgbClr val="1565C0"/>
                </a:solidFill>
                <a:latin typeface="DejaVu Sans"/>
                <a:ea typeface="DejaVu Sans"/>
                <a:cs typeface="DejaVu Sans"/>
              </a:rPr>
              <a:t>12-02-2028</a:t>
            </a:r>
          </a:p>
        </p:txBody>
      </p:sp>
      <p:sp>
        <p:nvSpPr>
          <p:cNvPr id="19" name="Stačiakampis 18">
            <a:extLst>
              <a:ext uri="{FF2B5EF4-FFF2-40B4-BE49-F238E27FC236}">
                <a16:creationId xmlns:a16="http://schemas.microsoft.com/office/drawing/2014/main" id="{1B0C7586-2B1B-4BAB-8BEE-F346AD4209B9}"/>
              </a:ext>
            </a:extLst>
          </p:cNvPr>
          <p:cNvSpPr>
            <a:spLocks noGrp="1"/>
          </p:cNvSpPr>
          <p:nvPr/>
        </p:nvSpPr>
        <p:spPr>
          <a:xfrm>
            <a:off x="6096000" y="4057650"/>
            <a:ext cx="1571625" cy="619125"/>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kompostuojamumas, HORECA daugkartinė</a:t>
            </a:r>
          </a:p>
        </p:txBody>
      </p:sp>
      <p:sp>
        <p:nvSpPr>
          <p:cNvPr id="20" name="Tiesioji jungtis 19">
            <a:extLst>
              <a:ext uri="{FF2B5EF4-FFF2-40B4-BE49-F238E27FC236}">
                <a16:creationId xmlns:a16="http://schemas.microsoft.com/office/drawing/2014/main" id="{818BFFBD-4065-49AD-91F2-A0AC50A9D7A5}"/>
              </a:ext>
            </a:extLst>
          </p:cNvPr>
          <p:cNvSpPr>
            <a:spLocks noGrp="1"/>
          </p:cNvSpPr>
          <p:nvPr/>
        </p:nvSpPr>
        <p:spPr>
          <a:xfrm>
            <a:off x="6877050" y="3333750"/>
            <a:ext cx="0" cy="304800"/>
          </a:xfrm>
          <a:prstGeom prst="line">
            <a:avLst/>
          </a:prstGeom>
          <a:noFill/>
          <a:ln w="19050">
            <a:solidFill>
              <a:srgbClr val="D7DEE5"/>
            </a:solidFill>
          </a:ln>
        </p:spPr>
      </p:sp>
      <p:sp>
        <p:nvSpPr>
          <p:cNvPr id="21" name="Stačiakampis: suapvalinti kampai 20">
            <a:extLst>
              <a:ext uri="{FF2B5EF4-FFF2-40B4-BE49-F238E27FC236}">
                <a16:creationId xmlns:a16="http://schemas.microsoft.com/office/drawing/2014/main" id="{36EEE87F-C3FF-40C3-889E-D8EE4A170299}"/>
              </a:ext>
            </a:extLst>
          </p:cNvPr>
          <p:cNvSpPr>
            <a:spLocks noGrp="1"/>
          </p:cNvSpPr>
          <p:nvPr/>
        </p:nvSpPr>
        <p:spPr>
          <a:xfrm>
            <a:off x="8553450" y="3067050"/>
            <a:ext cx="266700" cy="266700"/>
          </a:xfrm>
          <a:prstGeom prst="roundRect">
            <a:avLst>
              <a:gd name="adj" fmla="val 28571"/>
            </a:avLst>
          </a:prstGeom>
          <a:solidFill>
            <a:srgbClr val="00A6A6"/>
          </a:solidFill>
          <a:ln w="0">
            <a:noFill/>
          </a:ln>
        </p:spPr>
      </p:sp>
      <p:sp>
        <p:nvSpPr>
          <p:cNvPr id="22" name="Stačiakampis 21">
            <a:extLst>
              <a:ext uri="{FF2B5EF4-FFF2-40B4-BE49-F238E27FC236}">
                <a16:creationId xmlns:a16="http://schemas.microsoft.com/office/drawing/2014/main" id="{DE38172A-E29D-4725-BE63-765B4B007379}"/>
              </a:ext>
            </a:extLst>
          </p:cNvPr>
          <p:cNvSpPr>
            <a:spLocks noGrp="1"/>
          </p:cNvSpPr>
          <p:nvPr/>
        </p:nvSpPr>
        <p:spPr>
          <a:xfrm>
            <a:off x="8001000" y="1809750"/>
            <a:ext cx="1381125" cy="323850"/>
          </a:xfrm>
          <a:prstGeom prst="rect">
            <a:avLst/>
          </a:prstGeom>
          <a:noFill/>
          <a:ln w="0">
            <a:noFill/>
          </a:ln>
        </p:spPr>
        <p:txBody>
          <a:bodyPr anchor="ctr">
            <a:normAutofit/>
          </a:bodyPr>
          <a:lstStyle/>
          <a:p>
            <a:pPr algn="ctr">
              <a:defRPr sz="1200" b="1">
                <a:solidFill>
                  <a:srgbClr val="1565C0"/>
                </a:solidFill>
                <a:latin typeface="DejaVu Sans"/>
                <a:ea typeface="DejaVu Sans"/>
                <a:cs typeface="DejaVu Sans"/>
              </a:defRPr>
            </a:pPr>
            <a:r>
              <a:rPr sz="1200" b="1">
                <a:solidFill>
                  <a:srgbClr val="1565C0"/>
                </a:solidFill>
                <a:latin typeface="DejaVu Sans"/>
                <a:ea typeface="DejaVu Sans"/>
                <a:cs typeface="DejaVu Sans"/>
              </a:rPr>
              <a:t>2028–2029*</a:t>
            </a:r>
          </a:p>
        </p:txBody>
      </p:sp>
      <p:sp>
        <p:nvSpPr>
          <p:cNvPr id="23" name="Stačiakampis 22">
            <a:extLst>
              <a:ext uri="{FF2B5EF4-FFF2-40B4-BE49-F238E27FC236}">
                <a16:creationId xmlns:a16="http://schemas.microsoft.com/office/drawing/2014/main" id="{F2E24C81-F742-41D1-97CE-99FA5620FAB5}"/>
              </a:ext>
            </a:extLst>
          </p:cNvPr>
          <p:cNvSpPr>
            <a:spLocks noGrp="1"/>
          </p:cNvSpPr>
          <p:nvPr/>
        </p:nvSpPr>
        <p:spPr>
          <a:xfrm>
            <a:off x="7905750" y="2209800"/>
            <a:ext cx="1571625" cy="619125"/>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ženklinimas</a:t>
            </a:r>
          </a:p>
        </p:txBody>
      </p:sp>
      <p:sp>
        <p:nvSpPr>
          <p:cNvPr id="24" name="Tiesioji jungtis 23">
            <a:extLst>
              <a:ext uri="{FF2B5EF4-FFF2-40B4-BE49-F238E27FC236}">
                <a16:creationId xmlns:a16="http://schemas.microsoft.com/office/drawing/2014/main" id="{DEAB1B04-D33B-4435-93E3-DCAC0EB9FB72}"/>
              </a:ext>
            </a:extLst>
          </p:cNvPr>
          <p:cNvSpPr>
            <a:spLocks noGrp="1"/>
          </p:cNvSpPr>
          <p:nvPr/>
        </p:nvSpPr>
        <p:spPr>
          <a:xfrm>
            <a:off x="8686800" y="2667000"/>
            <a:ext cx="0" cy="400050"/>
          </a:xfrm>
          <a:prstGeom prst="line">
            <a:avLst/>
          </a:prstGeom>
          <a:noFill/>
          <a:ln w="19050">
            <a:solidFill>
              <a:srgbClr val="D7DEE5"/>
            </a:solidFill>
          </a:ln>
        </p:spPr>
      </p:sp>
      <p:sp>
        <p:nvSpPr>
          <p:cNvPr id="25" name="Stačiakampis: suapvalinti kampai 24">
            <a:extLst>
              <a:ext uri="{FF2B5EF4-FFF2-40B4-BE49-F238E27FC236}">
                <a16:creationId xmlns:a16="http://schemas.microsoft.com/office/drawing/2014/main" id="{0244090A-453C-4863-AC4D-329F11838AE1}"/>
              </a:ext>
            </a:extLst>
          </p:cNvPr>
          <p:cNvSpPr>
            <a:spLocks noGrp="1"/>
          </p:cNvSpPr>
          <p:nvPr/>
        </p:nvSpPr>
        <p:spPr>
          <a:xfrm>
            <a:off x="10363200" y="3067050"/>
            <a:ext cx="266700" cy="266700"/>
          </a:xfrm>
          <a:prstGeom prst="roundRect">
            <a:avLst>
              <a:gd name="adj" fmla="val 28571"/>
            </a:avLst>
          </a:prstGeom>
          <a:solidFill>
            <a:srgbClr val="D1495B"/>
          </a:solidFill>
          <a:ln w="0">
            <a:noFill/>
          </a:ln>
        </p:spPr>
      </p:sp>
      <p:sp>
        <p:nvSpPr>
          <p:cNvPr id="26" name="Stačiakampis 25">
            <a:extLst>
              <a:ext uri="{FF2B5EF4-FFF2-40B4-BE49-F238E27FC236}">
                <a16:creationId xmlns:a16="http://schemas.microsoft.com/office/drawing/2014/main" id="{7F5F2A14-1182-4583-BCE7-F55ED0DAC137}"/>
              </a:ext>
            </a:extLst>
          </p:cNvPr>
          <p:cNvSpPr>
            <a:spLocks noGrp="1"/>
          </p:cNvSpPr>
          <p:nvPr/>
        </p:nvSpPr>
        <p:spPr>
          <a:xfrm>
            <a:off x="9810750" y="3638550"/>
            <a:ext cx="1381125" cy="323850"/>
          </a:xfrm>
          <a:prstGeom prst="rect">
            <a:avLst/>
          </a:prstGeom>
          <a:noFill/>
          <a:ln w="0">
            <a:noFill/>
          </a:ln>
        </p:spPr>
        <p:txBody>
          <a:bodyPr anchor="ctr">
            <a:normAutofit/>
          </a:bodyPr>
          <a:lstStyle/>
          <a:p>
            <a:pPr algn="ctr">
              <a:defRPr sz="1200" b="1">
                <a:solidFill>
                  <a:srgbClr val="D1495B"/>
                </a:solidFill>
                <a:latin typeface="DejaVu Sans"/>
                <a:ea typeface="DejaVu Sans"/>
                <a:cs typeface="DejaVu Sans"/>
              </a:defRPr>
            </a:pPr>
            <a:r>
              <a:rPr sz="1200" b="1">
                <a:solidFill>
                  <a:srgbClr val="D1495B"/>
                </a:solidFill>
                <a:latin typeface="DejaVu Sans"/>
                <a:ea typeface="DejaVu Sans"/>
                <a:cs typeface="DejaVu Sans"/>
              </a:rPr>
              <a:t>01-01-2030</a:t>
            </a:r>
          </a:p>
        </p:txBody>
      </p:sp>
      <p:sp>
        <p:nvSpPr>
          <p:cNvPr id="27" name="Stačiakampis 26">
            <a:extLst>
              <a:ext uri="{FF2B5EF4-FFF2-40B4-BE49-F238E27FC236}">
                <a16:creationId xmlns:a16="http://schemas.microsoft.com/office/drawing/2014/main" id="{F10D8899-13F3-4F08-9A11-D957C2669CE5}"/>
              </a:ext>
            </a:extLst>
          </p:cNvPr>
          <p:cNvSpPr>
            <a:spLocks noGrp="1"/>
          </p:cNvSpPr>
          <p:nvPr/>
        </p:nvSpPr>
        <p:spPr>
          <a:xfrm>
            <a:off x="9715500" y="4057650"/>
            <a:ext cx="1571625" cy="619125"/>
          </a:xfrm>
          <a:prstGeom prst="rect">
            <a:avLst/>
          </a:prstGeom>
          <a:noFill/>
          <a:ln w="0">
            <a:noFill/>
          </a:ln>
        </p:spPr>
        <p:txBody>
          <a:bodyPr anchor="ctr">
            <a:normAutofit/>
          </a:bodyPr>
          <a:lstStyle/>
          <a:p>
            <a:pPr algn="ctr">
              <a:defRPr sz="1125" b="0">
                <a:solidFill>
                  <a:srgbClr val="5C6B77"/>
                </a:solidFill>
                <a:latin typeface="DejaVu Sans"/>
                <a:ea typeface="DejaVu Sans"/>
                <a:cs typeface="DejaVu Sans"/>
              </a:defRPr>
            </a:pPr>
            <a:r>
              <a:rPr sz="1125" b="0">
                <a:solidFill>
                  <a:srgbClr val="5C6B77"/>
                </a:solidFill>
                <a:latin typeface="DejaVu Sans"/>
                <a:ea typeface="DejaVu Sans"/>
                <a:cs typeface="DejaVu Sans"/>
              </a:rPr>
              <a:t>didelis reikalavimų paketas</a:t>
            </a:r>
          </a:p>
        </p:txBody>
      </p:sp>
      <p:sp>
        <p:nvSpPr>
          <p:cNvPr id="28" name="Tiesioji jungtis 27">
            <a:extLst>
              <a:ext uri="{FF2B5EF4-FFF2-40B4-BE49-F238E27FC236}">
                <a16:creationId xmlns:a16="http://schemas.microsoft.com/office/drawing/2014/main" id="{74FE2428-2717-408D-A9D3-0AD00E827E0C}"/>
              </a:ext>
            </a:extLst>
          </p:cNvPr>
          <p:cNvSpPr>
            <a:spLocks noGrp="1"/>
          </p:cNvSpPr>
          <p:nvPr/>
        </p:nvSpPr>
        <p:spPr>
          <a:xfrm>
            <a:off x="10496550" y="3333750"/>
            <a:ext cx="0" cy="304800"/>
          </a:xfrm>
          <a:prstGeom prst="line">
            <a:avLst/>
          </a:prstGeom>
          <a:noFill/>
          <a:ln w="19050">
            <a:solidFill>
              <a:srgbClr val="D7DEE5"/>
            </a:solidFill>
          </a:ln>
        </p:spPr>
      </p:sp>
      <p:sp>
        <p:nvSpPr>
          <p:cNvPr id="29" name="Stačiakampis: suapvalinti kampai 28">
            <a:extLst>
              <a:ext uri="{FF2B5EF4-FFF2-40B4-BE49-F238E27FC236}">
                <a16:creationId xmlns:a16="http://schemas.microsoft.com/office/drawing/2014/main" id="{7E091A5C-BD5A-499E-BBF3-5170169AF8B1}"/>
              </a:ext>
            </a:extLst>
          </p:cNvPr>
          <p:cNvSpPr>
            <a:spLocks noGrp="1"/>
          </p:cNvSpPr>
          <p:nvPr/>
        </p:nvSpPr>
        <p:spPr>
          <a:xfrm>
            <a:off x="1238250" y="5476875"/>
            <a:ext cx="9715500" cy="514350"/>
          </a:xfrm>
          <a:prstGeom prst="roundRect">
            <a:avLst>
              <a:gd name="adj" fmla="val 14815"/>
            </a:avLst>
          </a:prstGeom>
          <a:solidFill>
            <a:srgbClr val="FFF3DF"/>
          </a:solidFill>
          <a:ln w="9525">
            <a:solidFill>
              <a:srgbClr val="F2D39A"/>
            </a:solidFill>
          </a:ln>
        </p:spPr>
      </p:sp>
      <p:sp>
        <p:nvSpPr>
          <p:cNvPr id="30" name="Stačiakampis 29">
            <a:extLst>
              <a:ext uri="{FF2B5EF4-FFF2-40B4-BE49-F238E27FC236}">
                <a16:creationId xmlns:a16="http://schemas.microsoft.com/office/drawing/2014/main" id="{95449602-7D00-429D-BE99-E2177E55CE1D}"/>
              </a:ext>
            </a:extLst>
          </p:cNvPr>
          <p:cNvSpPr>
            <a:spLocks noGrp="1"/>
          </p:cNvSpPr>
          <p:nvPr/>
        </p:nvSpPr>
        <p:spPr>
          <a:xfrm>
            <a:off x="1476375" y="5553075"/>
            <a:ext cx="9239250" cy="361950"/>
          </a:xfrm>
          <a:prstGeom prst="rect">
            <a:avLst/>
          </a:prstGeom>
          <a:noFill/>
          <a:ln w="0">
            <a:noFill/>
          </a:ln>
        </p:spPr>
        <p:txBody>
          <a:bodyPr anchor="ctr">
            <a:normAutofit/>
          </a:bodyPr>
          <a:lstStyle/>
          <a:p>
            <a:pPr algn="ctr">
              <a:defRPr sz="1200" b="1">
                <a:solidFill>
                  <a:srgbClr val="16202A"/>
                </a:solidFill>
                <a:latin typeface="DejaVu Sans"/>
                <a:ea typeface="DejaVu Sans"/>
                <a:cs typeface="DejaVu Sans"/>
              </a:defRPr>
            </a:pPr>
            <a:r>
              <a:rPr sz="1200" b="1">
                <a:solidFill>
                  <a:srgbClr val="16202A"/>
                </a:solidFill>
                <a:latin typeface="DejaVu Sans"/>
                <a:ea typeface="DejaVu Sans"/>
                <a:cs typeface="DejaVu Sans"/>
              </a:rPr>
              <a:t>2030 m.: perdirbamumas, perdirbtas plastikas, minimizavimas, draudimai ir daugkartinumo tikslai</a:t>
            </a:r>
          </a:p>
        </p:txBody>
      </p:sp>
      <p:sp>
        <p:nvSpPr>
          <p:cNvPr id="31" name="Stačiakampis 30">
            <a:extLst>
              <a:ext uri="{FF2B5EF4-FFF2-40B4-BE49-F238E27FC236}">
                <a16:creationId xmlns:a16="http://schemas.microsoft.com/office/drawing/2014/main" id="{247B3040-C346-4A44-B11E-31125C06D71E}"/>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18</a:t>
            </a:r>
          </a:p>
        </p:txBody>
      </p:sp>
    </p:spTree>
    <p:extLst>
      <p:ext uri="{BB962C8B-B14F-4D97-AF65-F5344CB8AC3E}">
        <p14:creationId xmlns:p14="http://schemas.microsoft.com/office/powerpoint/2010/main" val="1166276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2" name="Stačiakampis 21">
            <a:extLst>
              <a:ext uri="{FF2B5EF4-FFF2-40B4-BE49-F238E27FC236}">
                <a16:creationId xmlns:a16="http://schemas.microsoft.com/office/drawing/2014/main" id="{D2515373-C630-4569-9D78-CE38B3F8BA8E}"/>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8AE2D39E-B5BB-47AB-8302-E6C5B373AE18}"/>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Laiko juosta: 2030–2040</a:t>
            </a:r>
          </a:p>
        </p:txBody>
      </p:sp>
      <p:sp>
        <p:nvSpPr>
          <p:cNvPr id="3" name="Tiesioji jungtis 2">
            <a:extLst>
              <a:ext uri="{FF2B5EF4-FFF2-40B4-BE49-F238E27FC236}">
                <a16:creationId xmlns:a16="http://schemas.microsoft.com/office/drawing/2014/main" id="{58F52A14-34F2-4C11-8ECD-A3F95F7D7A39}"/>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5206497D-D004-451D-B7F3-1E22F81982CF}"/>
              </a:ext>
            </a:extLst>
          </p:cNvPr>
          <p:cNvSpPr>
            <a:spLocks noGrp="1"/>
          </p:cNvSpPr>
          <p:nvPr/>
        </p:nvSpPr>
        <p:spPr>
          <a:xfrm>
            <a:off x="704850" y="1504950"/>
            <a:ext cx="1238250" cy="438150"/>
          </a:xfrm>
          <a:prstGeom prst="rect">
            <a:avLst/>
          </a:prstGeom>
          <a:noFill/>
          <a:ln w="0">
            <a:noFill/>
          </a:ln>
        </p:spPr>
        <p:txBody>
          <a:bodyPr anchor="ctr">
            <a:normAutofit/>
          </a:bodyPr>
          <a:lstStyle/>
          <a:p>
            <a:pPr algn="l">
              <a:defRPr sz="2025" b="1">
                <a:solidFill>
                  <a:srgbClr val="1565C0"/>
                </a:solidFill>
                <a:latin typeface="DejaVu Sans"/>
                <a:ea typeface="DejaVu Sans"/>
                <a:cs typeface="DejaVu Sans"/>
              </a:defRPr>
            </a:pPr>
            <a:r>
              <a:rPr sz="2025" b="1">
                <a:solidFill>
                  <a:srgbClr val="1565C0"/>
                </a:solidFill>
                <a:latin typeface="DejaVu Sans"/>
                <a:ea typeface="DejaVu Sans"/>
                <a:cs typeface="DejaVu Sans"/>
              </a:rPr>
              <a:t>2030</a:t>
            </a:r>
          </a:p>
        </p:txBody>
      </p:sp>
      <p:sp>
        <p:nvSpPr>
          <p:cNvPr id="5" name="Tiesioji jungtis 4">
            <a:extLst>
              <a:ext uri="{FF2B5EF4-FFF2-40B4-BE49-F238E27FC236}">
                <a16:creationId xmlns:a16="http://schemas.microsoft.com/office/drawing/2014/main" id="{9CA688E6-C46A-4EA8-B250-D1FB199DA736}"/>
              </a:ext>
            </a:extLst>
          </p:cNvPr>
          <p:cNvSpPr>
            <a:spLocks noGrp="1"/>
          </p:cNvSpPr>
          <p:nvPr/>
        </p:nvSpPr>
        <p:spPr>
          <a:xfrm>
            <a:off x="2047875" y="1724025"/>
            <a:ext cx="666750" cy="0"/>
          </a:xfrm>
          <a:prstGeom prst="line">
            <a:avLst/>
          </a:prstGeom>
          <a:noFill/>
          <a:ln w="38100">
            <a:solidFill>
              <a:srgbClr val="00A6A6"/>
            </a:solidFill>
          </a:ln>
        </p:spPr>
      </p:sp>
      <p:sp>
        <p:nvSpPr>
          <p:cNvPr id="6" name="Stačiakampis 5">
            <a:extLst>
              <a:ext uri="{FF2B5EF4-FFF2-40B4-BE49-F238E27FC236}">
                <a16:creationId xmlns:a16="http://schemas.microsoft.com/office/drawing/2014/main" id="{EC0A9C74-EE54-42F2-909D-06907AEE69E5}"/>
              </a:ext>
            </a:extLst>
          </p:cNvPr>
          <p:cNvSpPr>
            <a:spLocks noGrp="1"/>
          </p:cNvSpPr>
          <p:nvPr/>
        </p:nvSpPr>
        <p:spPr>
          <a:xfrm>
            <a:off x="3000375" y="1466850"/>
            <a:ext cx="2762250" cy="4000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Projektavimo lūžis</a:t>
            </a:r>
          </a:p>
        </p:txBody>
      </p:sp>
      <p:sp>
        <p:nvSpPr>
          <p:cNvPr id="7" name="Stačiakampis 6">
            <a:extLst>
              <a:ext uri="{FF2B5EF4-FFF2-40B4-BE49-F238E27FC236}">
                <a16:creationId xmlns:a16="http://schemas.microsoft.com/office/drawing/2014/main" id="{63C33034-4D63-4092-B16A-7DFF29F38B22}"/>
              </a:ext>
            </a:extLst>
          </p:cNvPr>
          <p:cNvSpPr>
            <a:spLocks noGrp="1"/>
          </p:cNvSpPr>
          <p:nvPr/>
        </p:nvSpPr>
        <p:spPr>
          <a:xfrm>
            <a:off x="6000750" y="1457325"/>
            <a:ext cx="5048250" cy="66675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perdirbamumo klasės, perdirbtas plastikas, 50 % tuščios ertmės riba, pakartotinio naudojimo tikslai</a:t>
            </a:r>
          </a:p>
        </p:txBody>
      </p:sp>
      <p:sp>
        <p:nvSpPr>
          <p:cNvPr id="8" name="Stačiakampis 7">
            <a:extLst>
              <a:ext uri="{FF2B5EF4-FFF2-40B4-BE49-F238E27FC236}">
                <a16:creationId xmlns:a16="http://schemas.microsoft.com/office/drawing/2014/main" id="{025B03C6-3A41-4074-8281-39C190DA3696}"/>
              </a:ext>
            </a:extLst>
          </p:cNvPr>
          <p:cNvSpPr>
            <a:spLocks noGrp="1"/>
          </p:cNvSpPr>
          <p:nvPr/>
        </p:nvSpPr>
        <p:spPr>
          <a:xfrm>
            <a:off x="704850" y="2609850"/>
            <a:ext cx="1238250" cy="438150"/>
          </a:xfrm>
          <a:prstGeom prst="rect">
            <a:avLst/>
          </a:prstGeom>
          <a:noFill/>
          <a:ln w="0">
            <a:noFill/>
          </a:ln>
        </p:spPr>
        <p:txBody>
          <a:bodyPr anchor="ctr">
            <a:normAutofit/>
          </a:bodyPr>
          <a:lstStyle/>
          <a:p>
            <a:pPr algn="l">
              <a:defRPr sz="2025" b="1">
                <a:solidFill>
                  <a:srgbClr val="1565C0"/>
                </a:solidFill>
                <a:latin typeface="DejaVu Sans"/>
                <a:ea typeface="DejaVu Sans"/>
                <a:cs typeface="DejaVu Sans"/>
              </a:defRPr>
            </a:pPr>
            <a:r>
              <a:rPr sz="2025" b="1">
                <a:solidFill>
                  <a:srgbClr val="1565C0"/>
                </a:solidFill>
                <a:latin typeface="DejaVu Sans"/>
                <a:ea typeface="DejaVu Sans"/>
                <a:cs typeface="DejaVu Sans"/>
              </a:rPr>
              <a:t>2035*</a:t>
            </a:r>
          </a:p>
        </p:txBody>
      </p:sp>
      <p:sp>
        <p:nvSpPr>
          <p:cNvPr id="9" name="Tiesioji jungtis 8">
            <a:extLst>
              <a:ext uri="{FF2B5EF4-FFF2-40B4-BE49-F238E27FC236}">
                <a16:creationId xmlns:a16="http://schemas.microsoft.com/office/drawing/2014/main" id="{C7A274B6-8300-4832-B872-77C695AFD199}"/>
              </a:ext>
            </a:extLst>
          </p:cNvPr>
          <p:cNvSpPr>
            <a:spLocks noGrp="1"/>
          </p:cNvSpPr>
          <p:nvPr/>
        </p:nvSpPr>
        <p:spPr>
          <a:xfrm>
            <a:off x="2047875" y="2828925"/>
            <a:ext cx="666750" cy="0"/>
          </a:xfrm>
          <a:prstGeom prst="line">
            <a:avLst/>
          </a:prstGeom>
          <a:noFill/>
          <a:ln w="38100">
            <a:solidFill>
              <a:srgbClr val="00A6A6"/>
            </a:solidFill>
          </a:ln>
        </p:spPr>
      </p:sp>
      <p:sp>
        <p:nvSpPr>
          <p:cNvPr id="10" name="Stačiakampis 9">
            <a:extLst>
              <a:ext uri="{FF2B5EF4-FFF2-40B4-BE49-F238E27FC236}">
                <a16:creationId xmlns:a16="http://schemas.microsoft.com/office/drawing/2014/main" id="{09C33B0A-5030-481A-8A92-FC22E33B2B48}"/>
              </a:ext>
            </a:extLst>
          </p:cNvPr>
          <p:cNvSpPr>
            <a:spLocks noGrp="1"/>
          </p:cNvSpPr>
          <p:nvPr/>
        </p:nvSpPr>
        <p:spPr>
          <a:xfrm>
            <a:off x="3000375" y="2571750"/>
            <a:ext cx="2762250" cy="4000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Infrastruktūros testas</a:t>
            </a:r>
          </a:p>
        </p:txBody>
      </p:sp>
      <p:sp>
        <p:nvSpPr>
          <p:cNvPr id="11" name="Stačiakampis 10">
            <a:extLst>
              <a:ext uri="{FF2B5EF4-FFF2-40B4-BE49-F238E27FC236}">
                <a16:creationId xmlns:a16="http://schemas.microsoft.com/office/drawing/2014/main" id="{AD667439-6442-44B7-84C9-83616D09CCA5}"/>
              </a:ext>
            </a:extLst>
          </p:cNvPr>
          <p:cNvSpPr>
            <a:spLocks noGrp="1"/>
          </p:cNvSpPr>
          <p:nvPr/>
        </p:nvSpPr>
        <p:spPr>
          <a:xfrm>
            <a:off x="6000750" y="2562225"/>
            <a:ext cx="5048250" cy="66675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pakuotės faktiškai perdirbamos dideliu mastu</a:t>
            </a:r>
          </a:p>
        </p:txBody>
      </p:sp>
      <p:sp>
        <p:nvSpPr>
          <p:cNvPr id="12" name="Stačiakampis 11">
            <a:extLst>
              <a:ext uri="{FF2B5EF4-FFF2-40B4-BE49-F238E27FC236}">
                <a16:creationId xmlns:a16="http://schemas.microsoft.com/office/drawing/2014/main" id="{179DE44D-CA5F-48C1-ADEB-E7075E6D564C}"/>
              </a:ext>
            </a:extLst>
          </p:cNvPr>
          <p:cNvSpPr>
            <a:spLocks noGrp="1"/>
          </p:cNvSpPr>
          <p:nvPr/>
        </p:nvSpPr>
        <p:spPr>
          <a:xfrm>
            <a:off x="704850" y="3714750"/>
            <a:ext cx="1238250" cy="438150"/>
          </a:xfrm>
          <a:prstGeom prst="rect">
            <a:avLst/>
          </a:prstGeom>
          <a:noFill/>
          <a:ln w="0">
            <a:noFill/>
          </a:ln>
        </p:spPr>
        <p:txBody>
          <a:bodyPr anchor="ctr">
            <a:normAutofit/>
          </a:bodyPr>
          <a:lstStyle/>
          <a:p>
            <a:pPr algn="l">
              <a:defRPr sz="2025" b="1">
                <a:solidFill>
                  <a:srgbClr val="D1495B"/>
                </a:solidFill>
                <a:latin typeface="DejaVu Sans"/>
                <a:ea typeface="DejaVu Sans"/>
                <a:cs typeface="DejaVu Sans"/>
              </a:defRPr>
            </a:pPr>
            <a:r>
              <a:rPr sz="2025" b="1">
                <a:solidFill>
                  <a:srgbClr val="D1495B"/>
                </a:solidFill>
                <a:latin typeface="DejaVu Sans"/>
                <a:ea typeface="DejaVu Sans"/>
                <a:cs typeface="DejaVu Sans"/>
              </a:rPr>
              <a:t>2038</a:t>
            </a:r>
          </a:p>
        </p:txBody>
      </p:sp>
      <p:sp>
        <p:nvSpPr>
          <p:cNvPr id="13" name="Tiesioji jungtis 12">
            <a:extLst>
              <a:ext uri="{FF2B5EF4-FFF2-40B4-BE49-F238E27FC236}">
                <a16:creationId xmlns:a16="http://schemas.microsoft.com/office/drawing/2014/main" id="{4467B72B-363D-42A0-9660-C5DA1758A9BF}"/>
              </a:ext>
            </a:extLst>
          </p:cNvPr>
          <p:cNvSpPr>
            <a:spLocks noGrp="1"/>
          </p:cNvSpPr>
          <p:nvPr/>
        </p:nvSpPr>
        <p:spPr>
          <a:xfrm>
            <a:off x="2047875" y="3933825"/>
            <a:ext cx="666750" cy="0"/>
          </a:xfrm>
          <a:prstGeom prst="line">
            <a:avLst/>
          </a:prstGeom>
          <a:noFill/>
          <a:ln w="38100">
            <a:solidFill>
              <a:srgbClr val="00A6A6"/>
            </a:solidFill>
          </a:ln>
        </p:spPr>
      </p:sp>
      <p:sp>
        <p:nvSpPr>
          <p:cNvPr id="14" name="Stačiakampis 13">
            <a:extLst>
              <a:ext uri="{FF2B5EF4-FFF2-40B4-BE49-F238E27FC236}">
                <a16:creationId xmlns:a16="http://schemas.microsoft.com/office/drawing/2014/main" id="{AB730F36-DD6E-4A99-9C93-F33311712279}"/>
              </a:ext>
            </a:extLst>
          </p:cNvPr>
          <p:cNvSpPr>
            <a:spLocks noGrp="1"/>
          </p:cNvSpPr>
          <p:nvPr/>
        </p:nvSpPr>
        <p:spPr>
          <a:xfrm>
            <a:off x="3000375" y="3676650"/>
            <a:ext cx="2762250" cy="4000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Klasės kartelė</a:t>
            </a:r>
          </a:p>
        </p:txBody>
      </p:sp>
      <p:sp>
        <p:nvSpPr>
          <p:cNvPr id="15" name="Stačiakampis 14">
            <a:extLst>
              <a:ext uri="{FF2B5EF4-FFF2-40B4-BE49-F238E27FC236}">
                <a16:creationId xmlns:a16="http://schemas.microsoft.com/office/drawing/2014/main" id="{BF60D5C7-AD6A-48B5-89C7-6A14E9A6595B}"/>
              </a:ext>
            </a:extLst>
          </p:cNvPr>
          <p:cNvSpPr>
            <a:spLocks noGrp="1"/>
          </p:cNvSpPr>
          <p:nvPr/>
        </p:nvSpPr>
        <p:spPr>
          <a:xfrm>
            <a:off x="6000750" y="3667125"/>
            <a:ext cx="5048250" cy="66675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C klasės pakuotės pasitraukia iš rinkos</a:t>
            </a:r>
          </a:p>
        </p:txBody>
      </p:sp>
      <p:sp>
        <p:nvSpPr>
          <p:cNvPr id="16" name="Stačiakampis 15">
            <a:extLst>
              <a:ext uri="{FF2B5EF4-FFF2-40B4-BE49-F238E27FC236}">
                <a16:creationId xmlns:a16="http://schemas.microsoft.com/office/drawing/2014/main" id="{0A65917F-8D6E-410D-8167-A20E2B3EA304}"/>
              </a:ext>
            </a:extLst>
          </p:cNvPr>
          <p:cNvSpPr>
            <a:spLocks noGrp="1"/>
          </p:cNvSpPr>
          <p:nvPr/>
        </p:nvSpPr>
        <p:spPr>
          <a:xfrm>
            <a:off x="704850" y="4819650"/>
            <a:ext cx="1238250" cy="438150"/>
          </a:xfrm>
          <a:prstGeom prst="rect">
            <a:avLst/>
          </a:prstGeom>
          <a:noFill/>
          <a:ln w="0">
            <a:noFill/>
          </a:ln>
        </p:spPr>
        <p:txBody>
          <a:bodyPr anchor="ctr">
            <a:normAutofit/>
          </a:bodyPr>
          <a:lstStyle/>
          <a:p>
            <a:pPr algn="l">
              <a:defRPr sz="2025" b="1">
                <a:solidFill>
                  <a:srgbClr val="1565C0"/>
                </a:solidFill>
                <a:latin typeface="DejaVu Sans"/>
                <a:ea typeface="DejaVu Sans"/>
                <a:cs typeface="DejaVu Sans"/>
              </a:defRPr>
            </a:pPr>
            <a:r>
              <a:rPr sz="2025" b="1">
                <a:solidFill>
                  <a:srgbClr val="1565C0"/>
                </a:solidFill>
                <a:latin typeface="DejaVu Sans"/>
                <a:ea typeface="DejaVu Sans"/>
                <a:cs typeface="DejaVu Sans"/>
              </a:rPr>
              <a:t>2040</a:t>
            </a:r>
          </a:p>
        </p:txBody>
      </p:sp>
      <p:sp>
        <p:nvSpPr>
          <p:cNvPr id="17" name="Tiesioji jungtis 16">
            <a:extLst>
              <a:ext uri="{FF2B5EF4-FFF2-40B4-BE49-F238E27FC236}">
                <a16:creationId xmlns:a16="http://schemas.microsoft.com/office/drawing/2014/main" id="{A70E4699-49BC-4CAC-A3EB-8B36493877CC}"/>
              </a:ext>
            </a:extLst>
          </p:cNvPr>
          <p:cNvSpPr>
            <a:spLocks noGrp="1"/>
          </p:cNvSpPr>
          <p:nvPr/>
        </p:nvSpPr>
        <p:spPr>
          <a:xfrm>
            <a:off x="2047875" y="5038725"/>
            <a:ext cx="666750" cy="0"/>
          </a:xfrm>
          <a:prstGeom prst="line">
            <a:avLst/>
          </a:prstGeom>
          <a:noFill/>
          <a:ln w="38100">
            <a:solidFill>
              <a:srgbClr val="00A6A6"/>
            </a:solidFill>
          </a:ln>
        </p:spPr>
      </p:sp>
      <p:sp>
        <p:nvSpPr>
          <p:cNvPr id="18" name="Stačiakampis 17">
            <a:extLst>
              <a:ext uri="{FF2B5EF4-FFF2-40B4-BE49-F238E27FC236}">
                <a16:creationId xmlns:a16="http://schemas.microsoft.com/office/drawing/2014/main" id="{4C8C9703-75DD-4D43-99AB-EE9A8098EDEE}"/>
              </a:ext>
            </a:extLst>
          </p:cNvPr>
          <p:cNvSpPr>
            <a:spLocks noGrp="1"/>
          </p:cNvSpPr>
          <p:nvPr/>
        </p:nvSpPr>
        <p:spPr>
          <a:xfrm>
            <a:off x="3000375" y="4781550"/>
            <a:ext cx="2762250" cy="400050"/>
          </a:xfrm>
          <a:prstGeom prst="rect">
            <a:avLst/>
          </a:prstGeom>
          <a:noFill/>
          <a:ln w="0">
            <a:noFill/>
          </a:ln>
        </p:spPr>
        <p:txBody>
          <a:bodyPr anchor="ctr">
            <a:normAutofit/>
          </a:bodyPr>
          <a:lstStyle/>
          <a:p>
            <a:pPr algn="l">
              <a:defRPr sz="1575" b="1">
                <a:solidFill>
                  <a:srgbClr val="102A43"/>
                </a:solidFill>
                <a:latin typeface="DejaVu Sans"/>
                <a:ea typeface="DejaVu Sans"/>
                <a:cs typeface="DejaVu Sans"/>
              </a:defRPr>
            </a:pPr>
            <a:r>
              <a:rPr sz="1575" b="1">
                <a:solidFill>
                  <a:srgbClr val="102A43"/>
                </a:solidFill>
                <a:latin typeface="DejaVu Sans"/>
                <a:ea typeface="DejaVu Sans"/>
                <a:cs typeface="DejaVu Sans"/>
              </a:rPr>
              <a:t>Didesni tikslai</a:t>
            </a:r>
          </a:p>
        </p:txBody>
      </p:sp>
      <p:sp>
        <p:nvSpPr>
          <p:cNvPr id="19" name="Stačiakampis 18">
            <a:extLst>
              <a:ext uri="{FF2B5EF4-FFF2-40B4-BE49-F238E27FC236}">
                <a16:creationId xmlns:a16="http://schemas.microsoft.com/office/drawing/2014/main" id="{A1841F66-E545-4616-A52A-307279A9390E}"/>
              </a:ext>
            </a:extLst>
          </p:cNvPr>
          <p:cNvSpPr>
            <a:spLocks noGrp="1"/>
          </p:cNvSpPr>
          <p:nvPr/>
        </p:nvSpPr>
        <p:spPr>
          <a:xfrm>
            <a:off x="6000750" y="4772025"/>
            <a:ext cx="5048250" cy="666750"/>
          </a:xfrm>
          <a:prstGeom prst="rect">
            <a:avLst/>
          </a:prstGeom>
          <a:noFill/>
          <a:ln w="0">
            <a:noFill/>
          </a:ln>
        </p:spPr>
        <p:txBody>
          <a:bodyPr anchor="ctr">
            <a:normAutofit/>
          </a:bodyPr>
          <a:lstStyle/>
          <a:p>
            <a:pPr algn="l">
              <a:defRPr sz="1200" b="0">
                <a:solidFill>
                  <a:srgbClr val="5C6B77"/>
                </a:solidFill>
                <a:latin typeface="DejaVu Sans"/>
                <a:ea typeface="DejaVu Sans"/>
                <a:cs typeface="DejaVu Sans"/>
              </a:defRPr>
            </a:pPr>
            <a:r>
              <a:rPr sz="1200" b="0">
                <a:solidFill>
                  <a:srgbClr val="5C6B77"/>
                </a:solidFill>
                <a:latin typeface="DejaVu Sans"/>
                <a:ea typeface="DejaVu Sans"/>
                <a:cs typeface="DejaVu Sans"/>
              </a:rPr>
              <a:t>griežtesnės perdirbto plastiko ir pakartotinio naudojimo dalys</a:t>
            </a:r>
          </a:p>
        </p:txBody>
      </p:sp>
      <p:sp>
        <p:nvSpPr>
          <p:cNvPr id="20" name="Stačiakampis 19">
            <a:extLst>
              <a:ext uri="{FF2B5EF4-FFF2-40B4-BE49-F238E27FC236}">
                <a16:creationId xmlns:a16="http://schemas.microsoft.com/office/drawing/2014/main" id="{BE5703AF-6052-4576-98ED-1FB43793BC8C}"/>
              </a:ext>
            </a:extLst>
          </p:cNvPr>
          <p:cNvSpPr>
            <a:spLocks noGrp="1"/>
          </p:cNvSpPr>
          <p:nvPr/>
        </p:nvSpPr>
        <p:spPr>
          <a:xfrm>
            <a:off x="857250" y="6000750"/>
            <a:ext cx="10096500" cy="209550"/>
          </a:xfrm>
          <a:prstGeom prst="rect">
            <a:avLst/>
          </a:prstGeom>
          <a:noFill/>
          <a:ln w="0">
            <a:noFill/>
          </a:ln>
        </p:spPr>
        <p:txBody>
          <a:bodyPr anchor="ctr">
            <a:normAutofit fontScale="79487" lnSpcReduction="10000"/>
          </a:bodyPr>
          <a:lstStyle/>
          <a:p>
            <a:pPr algn="ctr">
              <a:defRPr sz="975" b="0">
                <a:solidFill>
                  <a:srgbClr val="5C6B77"/>
                </a:solidFill>
                <a:latin typeface="DejaVu Sans"/>
                <a:ea typeface="DejaVu Sans"/>
                <a:cs typeface="DejaVu Sans"/>
              </a:defRPr>
            </a:pPr>
            <a:r>
              <a:rPr sz="975" b="0">
                <a:solidFill>
                  <a:srgbClr val="5C6B77"/>
                </a:solidFill>
                <a:latin typeface="DejaVu Sans"/>
                <a:ea typeface="DejaVu Sans"/>
                <a:cs typeface="DejaVu Sans"/>
              </a:rPr>
              <a:t>* Taikoma vėlesnė reglamente numatyta data, jei Komisijos aktai įsigalioja vėliau.</a:t>
            </a:r>
          </a:p>
        </p:txBody>
      </p:sp>
      <p:sp>
        <p:nvSpPr>
          <p:cNvPr id="21" name="Stačiakampis 20">
            <a:extLst>
              <a:ext uri="{FF2B5EF4-FFF2-40B4-BE49-F238E27FC236}">
                <a16:creationId xmlns:a16="http://schemas.microsoft.com/office/drawing/2014/main" id="{9EFD6717-E398-49BE-A006-E08BE6C1569E}"/>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19</a:t>
            </a:r>
          </a:p>
        </p:txBody>
      </p:sp>
    </p:spTree>
    <p:extLst>
      <p:ext uri="{BB962C8B-B14F-4D97-AF65-F5344CB8AC3E}">
        <p14:creationId xmlns:p14="http://schemas.microsoft.com/office/powerpoint/2010/main" val="1308956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34" name="Stačiakampis 33">
            <a:extLst>
              <a:ext uri="{FF2B5EF4-FFF2-40B4-BE49-F238E27FC236}">
                <a16:creationId xmlns:a16="http://schemas.microsoft.com/office/drawing/2014/main" id="{B1453A46-40A3-4B0F-8F11-6A6DE4E47ED2}"/>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4A09F20E-F0A4-4EBC-9319-10B38AB9BD25}"/>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Pasirengimo planas nuo šiandien</a:t>
            </a:r>
          </a:p>
        </p:txBody>
      </p:sp>
      <p:sp>
        <p:nvSpPr>
          <p:cNvPr id="3" name="Tiesioji jungtis 2">
            <a:extLst>
              <a:ext uri="{FF2B5EF4-FFF2-40B4-BE49-F238E27FC236}">
                <a16:creationId xmlns:a16="http://schemas.microsoft.com/office/drawing/2014/main" id="{C917DA7B-CF85-4673-920C-798F50C89B4B}"/>
              </a:ext>
            </a:extLst>
          </p:cNvPr>
          <p:cNvSpPr>
            <a:spLocks noGrp="1"/>
          </p:cNvSpPr>
          <p:nvPr/>
        </p:nvSpPr>
        <p:spPr>
          <a:xfrm>
            <a:off x="609600" y="1266825"/>
            <a:ext cx="10972800" cy="0"/>
          </a:xfrm>
          <a:prstGeom prst="line">
            <a:avLst/>
          </a:prstGeom>
          <a:noFill/>
          <a:ln w="9525">
            <a:solidFill>
              <a:srgbClr val="D7DEE5"/>
            </a:solidFill>
          </a:ln>
        </p:spPr>
      </p:sp>
      <p:sp>
        <p:nvSpPr>
          <p:cNvPr id="4" name="Stačiakampis: suapvalinti kampai 3">
            <a:extLst>
              <a:ext uri="{FF2B5EF4-FFF2-40B4-BE49-F238E27FC236}">
                <a16:creationId xmlns:a16="http://schemas.microsoft.com/office/drawing/2014/main" id="{D3B43625-4CFD-4132-A512-F168E906082E}"/>
              </a:ext>
            </a:extLst>
          </p:cNvPr>
          <p:cNvSpPr>
            <a:spLocks noGrp="1"/>
          </p:cNvSpPr>
          <p:nvPr/>
        </p:nvSpPr>
        <p:spPr>
          <a:xfrm>
            <a:off x="571500" y="1619250"/>
            <a:ext cx="3524250" cy="3619500"/>
          </a:xfrm>
          <a:prstGeom prst="roundRect">
            <a:avLst>
              <a:gd name="adj" fmla="val 2162"/>
            </a:avLst>
          </a:prstGeom>
          <a:solidFill>
            <a:srgbClr val="E8F5F2"/>
          </a:solidFill>
          <a:ln w="9525">
            <a:solidFill>
              <a:srgbClr val="D7DEE5"/>
            </a:solidFill>
          </a:ln>
        </p:spPr>
      </p:sp>
      <p:sp>
        <p:nvSpPr>
          <p:cNvPr id="5" name="Stačiakampis 4">
            <a:extLst>
              <a:ext uri="{FF2B5EF4-FFF2-40B4-BE49-F238E27FC236}">
                <a16:creationId xmlns:a16="http://schemas.microsoft.com/office/drawing/2014/main" id="{38795193-B256-4989-A484-3CFF9225F421}"/>
              </a:ext>
            </a:extLst>
          </p:cNvPr>
          <p:cNvSpPr>
            <a:spLocks noGrp="1"/>
          </p:cNvSpPr>
          <p:nvPr/>
        </p:nvSpPr>
        <p:spPr>
          <a:xfrm>
            <a:off x="838200" y="1885950"/>
            <a:ext cx="2990850" cy="381000"/>
          </a:xfrm>
          <a:prstGeom prst="rect">
            <a:avLst/>
          </a:prstGeom>
          <a:noFill/>
          <a:ln w="0">
            <a:noFill/>
          </a:ln>
        </p:spPr>
        <p:txBody>
          <a:bodyPr anchor="ctr">
            <a:normAutofit/>
          </a:bodyPr>
          <a:lstStyle/>
          <a:p>
            <a:pPr algn="ctr">
              <a:defRPr sz="1725" b="1">
                <a:solidFill>
                  <a:srgbClr val="2E7D32"/>
                </a:solidFill>
                <a:latin typeface="DejaVu Sans"/>
                <a:ea typeface="DejaVu Sans"/>
                <a:cs typeface="DejaVu Sans"/>
              </a:defRPr>
            </a:pPr>
            <a:r>
              <a:rPr sz="1725" b="1">
                <a:solidFill>
                  <a:srgbClr val="2E7D32"/>
                </a:solidFill>
                <a:latin typeface="DejaVu Sans"/>
                <a:ea typeface="DejaVu Sans"/>
                <a:cs typeface="DejaVu Sans"/>
              </a:rPr>
              <a:t>0–90 dienų</a:t>
            </a:r>
          </a:p>
        </p:txBody>
      </p:sp>
      <p:sp>
        <p:nvSpPr>
          <p:cNvPr id="6" name="Tiesioji jungtis 5">
            <a:extLst>
              <a:ext uri="{FF2B5EF4-FFF2-40B4-BE49-F238E27FC236}">
                <a16:creationId xmlns:a16="http://schemas.microsoft.com/office/drawing/2014/main" id="{42BD0809-B1BF-459E-AD35-5E85A9B38769}"/>
              </a:ext>
            </a:extLst>
          </p:cNvPr>
          <p:cNvSpPr>
            <a:spLocks noGrp="1"/>
          </p:cNvSpPr>
          <p:nvPr/>
        </p:nvSpPr>
        <p:spPr>
          <a:xfrm>
            <a:off x="952500" y="2447925"/>
            <a:ext cx="2762250" cy="0"/>
          </a:xfrm>
          <a:prstGeom prst="line">
            <a:avLst/>
          </a:prstGeom>
          <a:noFill/>
          <a:ln w="9525">
            <a:solidFill>
              <a:srgbClr val="D7DEE5"/>
            </a:solidFill>
          </a:ln>
        </p:spPr>
      </p:sp>
      <p:sp>
        <p:nvSpPr>
          <p:cNvPr id="7" name="Stačiakampis: suapvalinti kampai 6">
            <a:extLst>
              <a:ext uri="{FF2B5EF4-FFF2-40B4-BE49-F238E27FC236}">
                <a16:creationId xmlns:a16="http://schemas.microsoft.com/office/drawing/2014/main" id="{D1D68DE2-3F25-4DA6-9D70-F40E7269E4A0}"/>
              </a:ext>
            </a:extLst>
          </p:cNvPr>
          <p:cNvSpPr>
            <a:spLocks noGrp="1"/>
          </p:cNvSpPr>
          <p:nvPr/>
        </p:nvSpPr>
        <p:spPr>
          <a:xfrm>
            <a:off x="952500" y="2867025"/>
            <a:ext cx="76200" cy="76200"/>
          </a:xfrm>
          <a:prstGeom prst="roundRect">
            <a:avLst>
              <a:gd name="adj" fmla="val 50000"/>
            </a:avLst>
          </a:prstGeom>
          <a:solidFill>
            <a:srgbClr val="00A6A6"/>
          </a:solidFill>
          <a:ln w="0">
            <a:noFill/>
          </a:ln>
        </p:spPr>
      </p:sp>
      <p:sp>
        <p:nvSpPr>
          <p:cNvPr id="8" name="Stačiakampis 7">
            <a:extLst>
              <a:ext uri="{FF2B5EF4-FFF2-40B4-BE49-F238E27FC236}">
                <a16:creationId xmlns:a16="http://schemas.microsoft.com/office/drawing/2014/main" id="{C5CAB866-9A66-4824-9D2D-2F93DCB8C339}"/>
              </a:ext>
            </a:extLst>
          </p:cNvPr>
          <p:cNvSpPr>
            <a:spLocks noGrp="1"/>
          </p:cNvSpPr>
          <p:nvPr/>
        </p:nvSpPr>
        <p:spPr>
          <a:xfrm>
            <a:off x="1181100" y="2781300"/>
            <a:ext cx="2533650" cy="361950"/>
          </a:xfrm>
          <a:prstGeom prst="rect">
            <a:avLst/>
          </a:prstGeom>
          <a:noFill/>
          <a:ln w="0">
            <a:noFill/>
          </a:ln>
        </p:spPr>
        <p:txBody>
          <a:bodyPr anchor="ctr">
            <a:normAutofit/>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Sukurti pakuočių registrą</a:t>
            </a:r>
          </a:p>
        </p:txBody>
      </p:sp>
      <p:sp>
        <p:nvSpPr>
          <p:cNvPr id="9" name="Stačiakampis: suapvalinti kampai 8">
            <a:extLst>
              <a:ext uri="{FF2B5EF4-FFF2-40B4-BE49-F238E27FC236}">
                <a16:creationId xmlns:a16="http://schemas.microsoft.com/office/drawing/2014/main" id="{05F89569-07AE-430E-92E3-E10D4143BD6A}"/>
              </a:ext>
            </a:extLst>
          </p:cNvPr>
          <p:cNvSpPr>
            <a:spLocks noGrp="1"/>
          </p:cNvSpPr>
          <p:nvPr/>
        </p:nvSpPr>
        <p:spPr>
          <a:xfrm>
            <a:off x="952500" y="3552825"/>
            <a:ext cx="76200" cy="76200"/>
          </a:xfrm>
          <a:prstGeom prst="roundRect">
            <a:avLst>
              <a:gd name="adj" fmla="val 50000"/>
            </a:avLst>
          </a:prstGeom>
          <a:solidFill>
            <a:srgbClr val="00A6A6"/>
          </a:solidFill>
          <a:ln w="0">
            <a:noFill/>
          </a:ln>
        </p:spPr>
      </p:sp>
      <p:sp>
        <p:nvSpPr>
          <p:cNvPr id="10" name="Stačiakampis 9">
            <a:extLst>
              <a:ext uri="{FF2B5EF4-FFF2-40B4-BE49-F238E27FC236}">
                <a16:creationId xmlns:a16="http://schemas.microsoft.com/office/drawing/2014/main" id="{EFFDB363-8D98-4ABD-B2EB-1585876E221A}"/>
              </a:ext>
            </a:extLst>
          </p:cNvPr>
          <p:cNvSpPr>
            <a:spLocks noGrp="1"/>
          </p:cNvSpPr>
          <p:nvPr/>
        </p:nvSpPr>
        <p:spPr>
          <a:xfrm>
            <a:off x="1181100" y="3467100"/>
            <a:ext cx="2533650" cy="361950"/>
          </a:xfrm>
          <a:prstGeom prst="rect">
            <a:avLst/>
          </a:prstGeom>
          <a:noFill/>
          <a:ln w="0">
            <a:noFill/>
          </a:ln>
        </p:spPr>
        <p:txBody>
          <a:bodyPr anchor="ctr">
            <a:normAutofit/>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Priskirti vaidmenis ir rinkas</a:t>
            </a:r>
          </a:p>
        </p:txBody>
      </p:sp>
      <p:sp>
        <p:nvSpPr>
          <p:cNvPr id="11" name="Stačiakampis: suapvalinti kampai 10">
            <a:extLst>
              <a:ext uri="{FF2B5EF4-FFF2-40B4-BE49-F238E27FC236}">
                <a16:creationId xmlns:a16="http://schemas.microsoft.com/office/drawing/2014/main" id="{D5363D04-D3AE-4F21-B334-7A7062CF8682}"/>
              </a:ext>
            </a:extLst>
          </p:cNvPr>
          <p:cNvSpPr>
            <a:spLocks noGrp="1"/>
          </p:cNvSpPr>
          <p:nvPr/>
        </p:nvSpPr>
        <p:spPr>
          <a:xfrm>
            <a:off x="952500" y="4238625"/>
            <a:ext cx="76200" cy="76200"/>
          </a:xfrm>
          <a:prstGeom prst="roundRect">
            <a:avLst>
              <a:gd name="adj" fmla="val 50000"/>
            </a:avLst>
          </a:prstGeom>
          <a:solidFill>
            <a:srgbClr val="00A6A6"/>
          </a:solidFill>
          <a:ln w="0">
            <a:noFill/>
          </a:ln>
        </p:spPr>
      </p:sp>
      <p:sp>
        <p:nvSpPr>
          <p:cNvPr id="12" name="Stačiakampis 11">
            <a:extLst>
              <a:ext uri="{FF2B5EF4-FFF2-40B4-BE49-F238E27FC236}">
                <a16:creationId xmlns:a16="http://schemas.microsoft.com/office/drawing/2014/main" id="{0DF0FC77-5A53-4A2D-8013-6597390E16A3}"/>
              </a:ext>
            </a:extLst>
          </p:cNvPr>
          <p:cNvSpPr>
            <a:spLocks noGrp="1"/>
          </p:cNvSpPr>
          <p:nvPr/>
        </p:nvSpPr>
        <p:spPr>
          <a:xfrm>
            <a:off x="1181100" y="4152900"/>
            <a:ext cx="2533650" cy="361950"/>
          </a:xfrm>
          <a:prstGeom prst="rect">
            <a:avLst/>
          </a:prstGeom>
          <a:noFill/>
          <a:ln w="0">
            <a:noFill/>
          </a:ln>
        </p:spPr>
        <p:txBody>
          <a:bodyPr anchor="ctr">
            <a:normAutofit/>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Surinkti tiekėjų dokumentus</a:t>
            </a:r>
          </a:p>
        </p:txBody>
      </p:sp>
      <p:sp>
        <p:nvSpPr>
          <p:cNvPr id="13" name="Stačiakampis: suapvalinti kampai 12">
            <a:extLst>
              <a:ext uri="{FF2B5EF4-FFF2-40B4-BE49-F238E27FC236}">
                <a16:creationId xmlns:a16="http://schemas.microsoft.com/office/drawing/2014/main" id="{9DF7EC2C-7AA2-45CC-80EF-68D348E2B28A}"/>
              </a:ext>
            </a:extLst>
          </p:cNvPr>
          <p:cNvSpPr>
            <a:spLocks noGrp="1"/>
          </p:cNvSpPr>
          <p:nvPr/>
        </p:nvSpPr>
        <p:spPr>
          <a:xfrm>
            <a:off x="4429125" y="1619250"/>
            <a:ext cx="3524250" cy="3619500"/>
          </a:xfrm>
          <a:prstGeom prst="roundRect">
            <a:avLst>
              <a:gd name="adj" fmla="val 2162"/>
            </a:avLst>
          </a:prstGeom>
          <a:solidFill>
            <a:srgbClr val="FFFFFF"/>
          </a:solidFill>
          <a:ln w="9525">
            <a:solidFill>
              <a:srgbClr val="D7DEE5"/>
            </a:solidFill>
          </a:ln>
        </p:spPr>
      </p:sp>
      <p:sp>
        <p:nvSpPr>
          <p:cNvPr id="14" name="Stačiakampis 13">
            <a:extLst>
              <a:ext uri="{FF2B5EF4-FFF2-40B4-BE49-F238E27FC236}">
                <a16:creationId xmlns:a16="http://schemas.microsoft.com/office/drawing/2014/main" id="{DD6FD12C-72B5-4A13-9251-5B69D15D88D5}"/>
              </a:ext>
            </a:extLst>
          </p:cNvPr>
          <p:cNvSpPr>
            <a:spLocks noGrp="1"/>
          </p:cNvSpPr>
          <p:nvPr/>
        </p:nvSpPr>
        <p:spPr>
          <a:xfrm>
            <a:off x="4695825" y="1885950"/>
            <a:ext cx="2990850" cy="381000"/>
          </a:xfrm>
          <a:prstGeom prst="rect">
            <a:avLst/>
          </a:prstGeom>
          <a:noFill/>
          <a:ln w="0">
            <a:noFill/>
          </a:ln>
        </p:spPr>
        <p:txBody>
          <a:bodyPr anchor="ctr">
            <a:normAutofit/>
          </a:bodyPr>
          <a:lstStyle/>
          <a:p>
            <a:pPr algn="ctr">
              <a:defRPr sz="1725" b="1">
                <a:solidFill>
                  <a:srgbClr val="1565C0"/>
                </a:solidFill>
                <a:latin typeface="DejaVu Sans"/>
                <a:ea typeface="DejaVu Sans"/>
                <a:cs typeface="DejaVu Sans"/>
              </a:defRPr>
            </a:pPr>
            <a:r>
              <a:rPr sz="1725" b="1">
                <a:solidFill>
                  <a:srgbClr val="1565C0"/>
                </a:solidFill>
                <a:latin typeface="DejaVu Sans"/>
                <a:ea typeface="DejaVu Sans"/>
                <a:cs typeface="DejaVu Sans"/>
              </a:rPr>
              <a:t>3–12 mėn.</a:t>
            </a:r>
          </a:p>
        </p:txBody>
      </p:sp>
      <p:sp>
        <p:nvSpPr>
          <p:cNvPr id="15" name="Tiesioji jungtis 14">
            <a:extLst>
              <a:ext uri="{FF2B5EF4-FFF2-40B4-BE49-F238E27FC236}">
                <a16:creationId xmlns:a16="http://schemas.microsoft.com/office/drawing/2014/main" id="{79CA9404-8378-4F7A-BAEC-5D6746E30262}"/>
              </a:ext>
            </a:extLst>
          </p:cNvPr>
          <p:cNvSpPr>
            <a:spLocks noGrp="1"/>
          </p:cNvSpPr>
          <p:nvPr/>
        </p:nvSpPr>
        <p:spPr>
          <a:xfrm>
            <a:off x="4810125" y="2447925"/>
            <a:ext cx="2762250" cy="0"/>
          </a:xfrm>
          <a:prstGeom prst="line">
            <a:avLst/>
          </a:prstGeom>
          <a:noFill/>
          <a:ln w="9525">
            <a:solidFill>
              <a:srgbClr val="D7DEE5"/>
            </a:solidFill>
          </a:ln>
        </p:spPr>
      </p:sp>
      <p:sp>
        <p:nvSpPr>
          <p:cNvPr id="16" name="Stačiakampis: suapvalinti kampai 15">
            <a:extLst>
              <a:ext uri="{FF2B5EF4-FFF2-40B4-BE49-F238E27FC236}">
                <a16:creationId xmlns:a16="http://schemas.microsoft.com/office/drawing/2014/main" id="{8A19F381-8ED3-463D-B401-2ED247EB3F89}"/>
              </a:ext>
            </a:extLst>
          </p:cNvPr>
          <p:cNvSpPr>
            <a:spLocks noGrp="1"/>
          </p:cNvSpPr>
          <p:nvPr/>
        </p:nvSpPr>
        <p:spPr>
          <a:xfrm>
            <a:off x="4810125" y="2867025"/>
            <a:ext cx="76200" cy="76200"/>
          </a:xfrm>
          <a:prstGeom prst="roundRect">
            <a:avLst>
              <a:gd name="adj" fmla="val 50000"/>
            </a:avLst>
          </a:prstGeom>
          <a:solidFill>
            <a:srgbClr val="00A6A6"/>
          </a:solidFill>
          <a:ln w="0">
            <a:noFill/>
          </a:ln>
        </p:spPr>
      </p:sp>
      <p:sp>
        <p:nvSpPr>
          <p:cNvPr id="17" name="Stačiakampis 16">
            <a:extLst>
              <a:ext uri="{FF2B5EF4-FFF2-40B4-BE49-F238E27FC236}">
                <a16:creationId xmlns:a16="http://schemas.microsoft.com/office/drawing/2014/main" id="{33B98C36-6A0B-48AE-B0B4-F63D1DE93C53}"/>
              </a:ext>
            </a:extLst>
          </p:cNvPr>
          <p:cNvSpPr>
            <a:spLocks noGrp="1"/>
          </p:cNvSpPr>
          <p:nvPr/>
        </p:nvSpPr>
        <p:spPr>
          <a:xfrm>
            <a:off x="5038725" y="2781300"/>
            <a:ext cx="2533650" cy="361950"/>
          </a:xfrm>
          <a:prstGeom prst="rect">
            <a:avLst/>
          </a:prstGeom>
          <a:noFill/>
          <a:ln w="0">
            <a:noFill/>
          </a:ln>
        </p:spPr>
        <p:txBody>
          <a:bodyPr anchor="ctr">
            <a:normAutofit/>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Užbaigti rizikos spragas</a:t>
            </a:r>
          </a:p>
        </p:txBody>
      </p:sp>
      <p:sp>
        <p:nvSpPr>
          <p:cNvPr id="18" name="Stačiakampis: suapvalinti kampai 17">
            <a:extLst>
              <a:ext uri="{FF2B5EF4-FFF2-40B4-BE49-F238E27FC236}">
                <a16:creationId xmlns:a16="http://schemas.microsoft.com/office/drawing/2014/main" id="{F803EACA-CAB9-4826-99E9-287E988B46B9}"/>
              </a:ext>
            </a:extLst>
          </p:cNvPr>
          <p:cNvSpPr>
            <a:spLocks noGrp="1"/>
          </p:cNvSpPr>
          <p:nvPr/>
        </p:nvSpPr>
        <p:spPr>
          <a:xfrm>
            <a:off x="4810125" y="3552825"/>
            <a:ext cx="76200" cy="76200"/>
          </a:xfrm>
          <a:prstGeom prst="roundRect">
            <a:avLst>
              <a:gd name="adj" fmla="val 50000"/>
            </a:avLst>
          </a:prstGeom>
          <a:solidFill>
            <a:srgbClr val="00A6A6"/>
          </a:solidFill>
          <a:ln w="0">
            <a:noFill/>
          </a:ln>
        </p:spPr>
      </p:sp>
      <p:sp>
        <p:nvSpPr>
          <p:cNvPr id="19" name="Stačiakampis 18">
            <a:extLst>
              <a:ext uri="{FF2B5EF4-FFF2-40B4-BE49-F238E27FC236}">
                <a16:creationId xmlns:a16="http://schemas.microsoft.com/office/drawing/2014/main" id="{2FE2F0DA-E755-43E9-B430-C72A3FE78D5C}"/>
              </a:ext>
            </a:extLst>
          </p:cNvPr>
          <p:cNvSpPr>
            <a:spLocks noGrp="1"/>
          </p:cNvSpPr>
          <p:nvPr/>
        </p:nvSpPr>
        <p:spPr>
          <a:xfrm>
            <a:off x="5038725" y="3467100"/>
            <a:ext cx="2533650" cy="361950"/>
          </a:xfrm>
          <a:prstGeom prst="rect">
            <a:avLst/>
          </a:prstGeom>
          <a:noFill/>
          <a:ln w="0">
            <a:noFill/>
          </a:ln>
        </p:spPr>
        <p:txBody>
          <a:bodyPr anchor="ctr">
            <a:normAutofit fontScale="86215" lnSpcReduction="20000"/>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Atnaujinti sutartis ir specifikacijas</a:t>
            </a:r>
          </a:p>
        </p:txBody>
      </p:sp>
      <p:sp>
        <p:nvSpPr>
          <p:cNvPr id="20" name="Stačiakampis: suapvalinti kampai 19">
            <a:extLst>
              <a:ext uri="{FF2B5EF4-FFF2-40B4-BE49-F238E27FC236}">
                <a16:creationId xmlns:a16="http://schemas.microsoft.com/office/drawing/2014/main" id="{DE8A748D-CC22-40CD-AABF-62D3F5449791}"/>
              </a:ext>
            </a:extLst>
          </p:cNvPr>
          <p:cNvSpPr>
            <a:spLocks noGrp="1"/>
          </p:cNvSpPr>
          <p:nvPr/>
        </p:nvSpPr>
        <p:spPr>
          <a:xfrm>
            <a:off x="4810125" y="4238625"/>
            <a:ext cx="76200" cy="76200"/>
          </a:xfrm>
          <a:prstGeom prst="roundRect">
            <a:avLst>
              <a:gd name="adj" fmla="val 50000"/>
            </a:avLst>
          </a:prstGeom>
          <a:solidFill>
            <a:srgbClr val="00A6A6"/>
          </a:solidFill>
          <a:ln w="0">
            <a:noFill/>
          </a:ln>
        </p:spPr>
      </p:sp>
      <p:sp>
        <p:nvSpPr>
          <p:cNvPr id="21" name="Stačiakampis 20">
            <a:extLst>
              <a:ext uri="{FF2B5EF4-FFF2-40B4-BE49-F238E27FC236}">
                <a16:creationId xmlns:a16="http://schemas.microsoft.com/office/drawing/2014/main" id="{F95BC882-1258-4A85-8026-975BB680A934}"/>
              </a:ext>
            </a:extLst>
          </p:cNvPr>
          <p:cNvSpPr>
            <a:spLocks noGrp="1"/>
          </p:cNvSpPr>
          <p:nvPr/>
        </p:nvSpPr>
        <p:spPr>
          <a:xfrm>
            <a:off x="5038725" y="4152900"/>
            <a:ext cx="2533650" cy="361950"/>
          </a:xfrm>
          <a:prstGeom prst="rect">
            <a:avLst/>
          </a:prstGeom>
          <a:noFill/>
          <a:ln w="0">
            <a:noFill/>
          </a:ln>
        </p:spPr>
        <p:txBody>
          <a:bodyPr anchor="ctr">
            <a:normAutofit fontScale="84597" lnSpcReduction="10000"/>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Parengti techninių bylų šabloną</a:t>
            </a:r>
          </a:p>
        </p:txBody>
      </p:sp>
      <p:sp>
        <p:nvSpPr>
          <p:cNvPr id="22" name="Stačiakampis: suapvalinti kampai 21">
            <a:extLst>
              <a:ext uri="{FF2B5EF4-FFF2-40B4-BE49-F238E27FC236}">
                <a16:creationId xmlns:a16="http://schemas.microsoft.com/office/drawing/2014/main" id="{1C1A6BF5-7BED-4FE0-9D3F-12C3A2E4227F}"/>
              </a:ext>
            </a:extLst>
          </p:cNvPr>
          <p:cNvSpPr>
            <a:spLocks noGrp="1"/>
          </p:cNvSpPr>
          <p:nvPr/>
        </p:nvSpPr>
        <p:spPr>
          <a:xfrm>
            <a:off x="8286750" y="1619250"/>
            <a:ext cx="3524250" cy="3619500"/>
          </a:xfrm>
          <a:prstGeom prst="roundRect">
            <a:avLst>
              <a:gd name="adj" fmla="val 2162"/>
            </a:avLst>
          </a:prstGeom>
          <a:solidFill>
            <a:srgbClr val="FFFFFF"/>
          </a:solidFill>
          <a:ln w="9525">
            <a:solidFill>
              <a:srgbClr val="D7DEE5"/>
            </a:solidFill>
          </a:ln>
        </p:spPr>
      </p:sp>
      <p:sp>
        <p:nvSpPr>
          <p:cNvPr id="23" name="Stačiakampis 22">
            <a:extLst>
              <a:ext uri="{FF2B5EF4-FFF2-40B4-BE49-F238E27FC236}">
                <a16:creationId xmlns:a16="http://schemas.microsoft.com/office/drawing/2014/main" id="{C6CA966F-BE0D-4140-BE0E-D52D464A92BF}"/>
              </a:ext>
            </a:extLst>
          </p:cNvPr>
          <p:cNvSpPr>
            <a:spLocks noGrp="1"/>
          </p:cNvSpPr>
          <p:nvPr/>
        </p:nvSpPr>
        <p:spPr>
          <a:xfrm>
            <a:off x="8553450" y="1885950"/>
            <a:ext cx="2990850" cy="381000"/>
          </a:xfrm>
          <a:prstGeom prst="rect">
            <a:avLst/>
          </a:prstGeom>
          <a:noFill/>
          <a:ln w="0">
            <a:noFill/>
          </a:ln>
        </p:spPr>
        <p:txBody>
          <a:bodyPr anchor="ctr">
            <a:normAutofit/>
          </a:bodyPr>
          <a:lstStyle/>
          <a:p>
            <a:pPr algn="ctr">
              <a:defRPr sz="1725" b="1">
                <a:solidFill>
                  <a:srgbClr val="1565C0"/>
                </a:solidFill>
                <a:latin typeface="DejaVu Sans"/>
                <a:ea typeface="DejaVu Sans"/>
                <a:cs typeface="DejaVu Sans"/>
              </a:defRPr>
            </a:pPr>
            <a:r>
              <a:rPr sz="1725" b="1">
                <a:solidFill>
                  <a:srgbClr val="1565C0"/>
                </a:solidFill>
                <a:latin typeface="DejaVu Sans"/>
                <a:ea typeface="DejaVu Sans"/>
                <a:cs typeface="DejaVu Sans"/>
              </a:rPr>
              <a:t>Iki 2030 m.</a:t>
            </a:r>
          </a:p>
        </p:txBody>
      </p:sp>
      <p:sp>
        <p:nvSpPr>
          <p:cNvPr id="24" name="Tiesioji jungtis 23">
            <a:extLst>
              <a:ext uri="{FF2B5EF4-FFF2-40B4-BE49-F238E27FC236}">
                <a16:creationId xmlns:a16="http://schemas.microsoft.com/office/drawing/2014/main" id="{D1A29E8C-5FBF-4865-9AE6-DA03AA816364}"/>
              </a:ext>
            </a:extLst>
          </p:cNvPr>
          <p:cNvSpPr>
            <a:spLocks noGrp="1"/>
          </p:cNvSpPr>
          <p:nvPr/>
        </p:nvSpPr>
        <p:spPr>
          <a:xfrm>
            <a:off x="8667750" y="2447925"/>
            <a:ext cx="2762250" cy="0"/>
          </a:xfrm>
          <a:prstGeom prst="line">
            <a:avLst/>
          </a:prstGeom>
          <a:noFill/>
          <a:ln w="9525">
            <a:solidFill>
              <a:srgbClr val="D7DEE5"/>
            </a:solidFill>
          </a:ln>
        </p:spPr>
      </p:sp>
      <p:sp>
        <p:nvSpPr>
          <p:cNvPr id="25" name="Stačiakampis: suapvalinti kampai 24">
            <a:extLst>
              <a:ext uri="{FF2B5EF4-FFF2-40B4-BE49-F238E27FC236}">
                <a16:creationId xmlns:a16="http://schemas.microsoft.com/office/drawing/2014/main" id="{5C2819FE-D0B6-4ECF-B7DE-4983E9A5E379}"/>
              </a:ext>
            </a:extLst>
          </p:cNvPr>
          <p:cNvSpPr>
            <a:spLocks noGrp="1"/>
          </p:cNvSpPr>
          <p:nvPr/>
        </p:nvSpPr>
        <p:spPr>
          <a:xfrm>
            <a:off x="8667750" y="2867025"/>
            <a:ext cx="76200" cy="76200"/>
          </a:xfrm>
          <a:prstGeom prst="roundRect">
            <a:avLst>
              <a:gd name="adj" fmla="val 50000"/>
            </a:avLst>
          </a:prstGeom>
          <a:solidFill>
            <a:srgbClr val="00A6A6"/>
          </a:solidFill>
          <a:ln w="0">
            <a:noFill/>
          </a:ln>
        </p:spPr>
      </p:sp>
      <p:sp>
        <p:nvSpPr>
          <p:cNvPr id="26" name="Stačiakampis 25">
            <a:extLst>
              <a:ext uri="{FF2B5EF4-FFF2-40B4-BE49-F238E27FC236}">
                <a16:creationId xmlns:a16="http://schemas.microsoft.com/office/drawing/2014/main" id="{AE2A05D7-C24A-4B5F-BD29-3A9A1A9C4DF2}"/>
              </a:ext>
            </a:extLst>
          </p:cNvPr>
          <p:cNvSpPr>
            <a:spLocks noGrp="1"/>
          </p:cNvSpPr>
          <p:nvPr/>
        </p:nvSpPr>
        <p:spPr>
          <a:xfrm>
            <a:off x="8896350" y="2781300"/>
            <a:ext cx="2533650" cy="361950"/>
          </a:xfrm>
          <a:prstGeom prst="rect">
            <a:avLst/>
          </a:prstGeom>
          <a:noFill/>
          <a:ln w="0">
            <a:noFill/>
          </a:ln>
        </p:spPr>
        <p:txBody>
          <a:bodyPr anchor="ctr">
            <a:normAutofit fontScale="86250"/>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Perprojektuoti rizikingą portfelį</a:t>
            </a:r>
          </a:p>
        </p:txBody>
      </p:sp>
      <p:sp>
        <p:nvSpPr>
          <p:cNvPr id="27" name="Stačiakampis: suapvalinti kampai 26">
            <a:extLst>
              <a:ext uri="{FF2B5EF4-FFF2-40B4-BE49-F238E27FC236}">
                <a16:creationId xmlns:a16="http://schemas.microsoft.com/office/drawing/2014/main" id="{D72C1C4E-18D7-4AF2-96F6-C0CD3D3BE131}"/>
              </a:ext>
            </a:extLst>
          </p:cNvPr>
          <p:cNvSpPr>
            <a:spLocks noGrp="1"/>
          </p:cNvSpPr>
          <p:nvPr/>
        </p:nvSpPr>
        <p:spPr>
          <a:xfrm>
            <a:off x="8667750" y="3552825"/>
            <a:ext cx="76200" cy="76200"/>
          </a:xfrm>
          <a:prstGeom prst="roundRect">
            <a:avLst>
              <a:gd name="adj" fmla="val 50000"/>
            </a:avLst>
          </a:prstGeom>
          <a:solidFill>
            <a:srgbClr val="00A6A6"/>
          </a:solidFill>
          <a:ln w="0">
            <a:noFill/>
          </a:ln>
        </p:spPr>
      </p:sp>
      <p:sp>
        <p:nvSpPr>
          <p:cNvPr id="28" name="Stačiakampis 27">
            <a:extLst>
              <a:ext uri="{FF2B5EF4-FFF2-40B4-BE49-F238E27FC236}">
                <a16:creationId xmlns:a16="http://schemas.microsoft.com/office/drawing/2014/main" id="{E510C65E-3961-4128-8000-703B367A1F2B}"/>
              </a:ext>
            </a:extLst>
          </p:cNvPr>
          <p:cNvSpPr>
            <a:spLocks noGrp="1"/>
          </p:cNvSpPr>
          <p:nvPr/>
        </p:nvSpPr>
        <p:spPr>
          <a:xfrm>
            <a:off x="8896350" y="3467100"/>
            <a:ext cx="2533650" cy="361950"/>
          </a:xfrm>
          <a:prstGeom prst="rect">
            <a:avLst/>
          </a:prstGeom>
          <a:noFill/>
          <a:ln w="0">
            <a:noFill/>
          </a:ln>
        </p:spPr>
        <p:txBody>
          <a:bodyPr anchor="ctr">
            <a:normAutofit fontScale="89426"/>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Išbandyti daugkartines sistemas</a:t>
            </a:r>
          </a:p>
        </p:txBody>
      </p:sp>
      <p:sp>
        <p:nvSpPr>
          <p:cNvPr id="29" name="Stačiakampis: suapvalinti kampai 28">
            <a:extLst>
              <a:ext uri="{FF2B5EF4-FFF2-40B4-BE49-F238E27FC236}">
                <a16:creationId xmlns:a16="http://schemas.microsoft.com/office/drawing/2014/main" id="{F05C6024-F09C-470B-BC18-07D8C2FF2026}"/>
              </a:ext>
            </a:extLst>
          </p:cNvPr>
          <p:cNvSpPr>
            <a:spLocks noGrp="1"/>
          </p:cNvSpPr>
          <p:nvPr/>
        </p:nvSpPr>
        <p:spPr>
          <a:xfrm>
            <a:off x="8667750" y="4238625"/>
            <a:ext cx="76200" cy="76200"/>
          </a:xfrm>
          <a:prstGeom prst="roundRect">
            <a:avLst>
              <a:gd name="adj" fmla="val 50000"/>
            </a:avLst>
          </a:prstGeom>
          <a:solidFill>
            <a:srgbClr val="00A6A6"/>
          </a:solidFill>
          <a:ln w="0">
            <a:noFill/>
          </a:ln>
        </p:spPr>
      </p:sp>
      <p:sp>
        <p:nvSpPr>
          <p:cNvPr id="30" name="Stačiakampis 29">
            <a:extLst>
              <a:ext uri="{FF2B5EF4-FFF2-40B4-BE49-F238E27FC236}">
                <a16:creationId xmlns:a16="http://schemas.microsoft.com/office/drawing/2014/main" id="{03EA0AFA-866E-4973-A787-E9C3AF44164C}"/>
              </a:ext>
            </a:extLst>
          </p:cNvPr>
          <p:cNvSpPr>
            <a:spLocks noGrp="1"/>
          </p:cNvSpPr>
          <p:nvPr/>
        </p:nvSpPr>
        <p:spPr>
          <a:xfrm>
            <a:off x="8896350" y="4152900"/>
            <a:ext cx="2533650" cy="361950"/>
          </a:xfrm>
          <a:prstGeom prst="rect">
            <a:avLst/>
          </a:prstGeom>
          <a:noFill/>
          <a:ln w="0">
            <a:noFill/>
          </a:ln>
        </p:spPr>
        <p:txBody>
          <a:bodyPr anchor="ctr">
            <a:normAutofit fontScale="78038" lnSpcReduction="20000"/>
          </a:bodyPr>
          <a:lstStyle/>
          <a:p>
            <a:pPr algn="l">
              <a:defRPr sz="1275" b="0">
                <a:solidFill>
                  <a:srgbClr val="16202A"/>
                </a:solidFill>
                <a:latin typeface="DejaVu Sans"/>
                <a:ea typeface="DejaVu Sans"/>
                <a:cs typeface="DejaVu Sans"/>
              </a:defRPr>
            </a:pPr>
            <a:r>
              <a:rPr sz="1275" b="0">
                <a:solidFill>
                  <a:srgbClr val="16202A"/>
                </a:solidFill>
                <a:latin typeface="DejaVu Sans"/>
                <a:ea typeface="DejaVu Sans"/>
                <a:cs typeface="DejaVu Sans"/>
              </a:rPr>
              <a:t>Numatyti kapitalo ir tiekimo pokyčius</a:t>
            </a:r>
          </a:p>
        </p:txBody>
      </p:sp>
      <p:sp>
        <p:nvSpPr>
          <p:cNvPr id="31" name="Stačiakampis: suapvalinti kampai 30">
            <a:extLst>
              <a:ext uri="{FF2B5EF4-FFF2-40B4-BE49-F238E27FC236}">
                <a16:creationId xmlns:a16="http://schemas.microsoft.com/office/drawing/2014/main" id="{7D2D3664-0949-4F17-9BEE-57DF98FEC077}"/>
              </a:ext>
            </a:extLst>
          </p:cNvPr>
          <p:cNvSpPr>
            <a:spLocks noGrp="1"/>
          </p:cNvSpPr>
          <p:nvPr/>
        </p:nvSpPr>
        <p:spPr>
          <a:xfrm>
            <a:off x="1524000" y="5619750"/>
            <a:ext cx="9144000" cy="457200"/>
          </a:xfrm>
          <a:prstGeom prst="roundRect">
            <a:avLst>
              <a:gd name="adj" fmla="val 16667"/>
            </a:avLst>
          </a:prstGeom>
          <a:solidFill>
            <a:srgbClr val="102A43"/>
          </a:solidFill>
          <a:ln w="0">
            <a:noFill/>
          </a:ln>
        </p:spPr>
      </p:sp>
      <p:sp>
        <p:nvSpPr>
          <p:cNvPr id="32" name="Stačiakampis 31">
            <a:extLst>
              <a:ext uri="{FF2B5EF4-FFF2-40B4-BE49-F238E27FC236}">
                <a16:creationId xmlns:a16="http://schemas.microsoft.com/office/drawing/2014/main" id="{4D37C5C2-C154-49D5-91FC-ED4FDDBFBEE3}"/>
              </a:ext>
            </a:extLst>
          </p:cNvPr>
          <p:cNvSpPr>
            <a:spLocks noGrp="1"/>
          </p:cNvSpPr>
          <p:nvPr/>
        </p:nvSpPr>
        <p:spPr>
          <a:xfrm>
            <a:off x="1809750" y="5686425"/>
            <a:ext cx="8572500" cy="323850"/>
          </a:xfrm>
          <a:prstGeom prst="rect">
            <a:avLst/>
          </a:prstGeom>
          <a:noFill/>
          <a:ln w="0">
            <a:noFill/>
          </a:ln>
        </p:spPr>
        <p:txBody>
          <a:bodyPr anchor="ctr">
            <a:normAutofit/>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Valdyba patvirtina savininką, prioritetus, biudžetą ir sprendimų vartus</a:t>
            </a:r>
          </a:p>
        </p:txBody>
      </p:sp>
      <p:sp>
        <p:nvSpPr>
          <p:cNvPr id="33" name="Stačiakampis 32">
            <a:extLst>
              <a:ext uri="{FF2B5EF4-FFF2-40B4-BE49-F238E27FC236}">
                <a16:creationId xmlns:a16="http://schemas.microsoft.com/office/drawing/2014/main" id="{A3F9373D-C58F-4378-83FE-451D12608F2A}"/>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20</a:t>
            </a:r>
          </a:p>
        </p:txBody>
      </p:sp>
    </p:spTree>
    <p:extLst>
      <p:ext uri="{BB962C8B-B14F-4D97-AF65-F5344CB8AC3E}">
        <p14:creationId xmlns:p14="http://schemas.microsoft.com/office/powerpoint/2010/main" val="722441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ED"/>
        </a:solidFill>
        <a:effectLst/>
      </p:bgPr>
    </p:bg>
    <p:spTree>
      <p:nvGrpSpPr>
        <p:cNvPr id="1" name=""/>
        <p:cNvGrpSpPr/>
        <p:nvPr/>
      </p:nvGrpSpPr>
      <p:grpSpPr>
        <a:xfrm>
          <a:off x="0" y="0"/>
          <a:ext cx="0" cy="0"/>
          <a:chOff x="0" y="0"/>
          <a:chExt cx="0" cy="0"/>
        </a:xfrm>
      </p:grpSpPr>
      <p:sp>
        <p:nvSpPr>
          <p:cNvPr id="23" name="Stačiakampis 22">
            <a:extLst>
              <a:ext uri="{FF2B5EF4-FFF2-40B4-BE49-F238E27FC236}">
                <a16:creationId xmlns:a16="http://schemas.microsoft.com/office/drawing/2014/main" id="{B78C3161-C61D-43C9-B1A2-A2B0AC243988}"/>
              </a:ext>
            </a:extLst>
          </p:cNvPr>
          <p:cNvSpPr>
            <a:spLocks noGrp="1"/>
          </p:cNvSpPr>
          <p:nvPr/>
        </p:nvSpPr>
        <p:spPr>
          <a:xfrm>
            <a:off x="609600" y="285750"/>
            <a:ext cx="4762500" cy="228600"/>
          </a:xfrm>
          <a:prstGeom prst="rect">
            <a:avLst/>
          </a:prstGeom>
          <a:noFill/>
          <a:ln w="0">
            <a:noFill/>
          </a:ln>
        </p:spPr>
        <p:txBody>
          <a:bodyPr anchor="ctr">
            <a:normAutofit fontScale="99808" lnSpcReduction="10000"/>
          </a:bodyPr>
          <a:lstStyle/>
          <a:p>
            <a:pPr algn="l">
              <a:defRPr sz="975" b="1">
                <a:solidFill>
                  <a:srgbClr val="00A6A6"/>
                </a:solidFill>
                <a:latin typeface="DejaVu Sans"/>
                <a:ea typeface="DejaVu Sans"/>
                <a:cs typeface="DejaVu Sans"/>
              </a:defRPr>
            </a:pPr>
            <a:r>
              <a:rPr sz="975" b="1">
                <a:solidFill>
                  <a:srgbClr val="00A6A6"/>
                </a:solidFill>
                <a:latin typeface="DejaVu Sans"/>
                <a:ea typeface="DejaVu Sans"/>
                <a:cs typeface="DejaVu Sans"/>
              </a:rPr>
              <a:t>PPWR 2025/40</a:t>
            </a:r>
          </a:p>
        </p:txBody>
      </p:sp>
      <p:sp>
        <p:nvSpPr>
          <p:cNvPr id="2" name="Stačiakampis 1">
            <a:extLst>
              <a:ext uri="{FF2B5EF4-FFF2-40B4-BE49-F238E27FC236}">
                <a16:creationId xmlns:a16="http://schemas.microsoft.com/office/drawing/2014/main" id="{B181AF90-D855-4220-9AE3-2830EC2ED7E4}"/>
              </a:ext>
            </a:extLst>
          </p:cNvPr>
          <p:cNvSpPr>
            <a:spLocks noGrp="1"/>
          </p:cNvSpPr>
          <p:nvPr/>
        </p:nvSpPr>
        <p:spPr>
          <a:xfrm>
            <a:off x="609600" y="590550"/>
            <a:ext cx="10972800" cy="552450"/>
          </a:xfrm>
          <a:prstGeom prst="rect">
            <a:avLst/>
          </a:prstGeom>
          <a:noFill/>
          <a:ln w="0">
            <a:noFill/>
          </a:ln>
        </p:spPr>
        <p:txBody>
          <a:bodyPr anchor="ctr">
            <a:normAutofit/>
          </a:bodyPr>
          <a:lstStyle/>
          <a:p>
            <a:pPr algn="l">
              <a:defRPr sz="2325" b="1">
                <a:solidFill>
                  <a:srgbClr val="102A43"/>
                </a:solidFill>
                <a:latin typeface="DejaVu Sans"/>
                <a:ea typeface="DejaVu Sans"/>
                <a:cs typeface="DejaVu Sans"/>
              </a:defRPr>
            </a:pPr>
            <a:r>
              <a:rPr sz="2325" b="1">
                <a:solidFill>
                  <a:srgbClr val="102A43"/>
                </a:solidFill>
                <a:latin typeface="DejaVu Sans"/>
                <a:ea typeface="DejaVu Sans"/>
                <a:cs typeface="DejaVu Sans"/>
              </a:rPr>
              <a:t>Kas už ką atsako įmonėje</a:t>
            </a:r>
          </a:p>
        </p:txBody>
      </p:sp>
      <p:sp>
        <p:nvSpPr>
          <p:cNvPr id="3" name="Tiesioji jungtis 2">
            <a:extLst>
              <a:ext uri="{FF2B5EF4-FFF2-40B4-BE49-F238E27FC236}">
                <a16:creationId xmlns:a16="http://schemas.microsoft.com/office/drawing/2014/main" id="{C6A42DFF-1C92-4C59-930E-51DC7ECD0E28}"/>
              </a:ext>
            </a:extLst>
          </p:cNvPr>
          <p:cNvSpPr>
            <a:spLocks noGrp="1"/>
          </p:cNvSpPr>
          <p:nvPr/>
        </p:nvSpPr>
        <p:spPr>
          <a:xfrm>
            <a:off x="609600" y="1266825"/>
            <a:ext cx="10972800" cy="0"/>
          </a:xfrm>
          <a:prstGeom prst="line">
            <a:avLst/>
          </a:prstGeom>
          <a:noFill/>
          <a:ln w="9525">
            <a:solidFill>
              <a:srgbClr val="D7DEE5"/>
            </a:solidFill>
          </a:ln>
        </p:spPr>
      </p:sp>
      <p:sp>
        <p:nvSpPr>
          <p:cNvPr id="4" name="Stačiakampis 3">
            <a:extLst>
              <a:ext uri="{FF2B5EF4-FFF2-40B4-BE49-F238E27FC236}">
                <a16:creationId xmlns:a16="http://schemas.microsoft.com/office/drawing/2014/main" id="{05CBF64B-4C95-4A52-9254-8CE0B50BB83C}"/>
              </a:ext>
            </a:extLst>
          </p:cNvPr>
          <p:cNvSpPr>
            <a:spLocks noGrp="1"/>
          </p:cNvSpPr>
          <p:nvPr/>
        </p:nvSpPr>
        <p:spPr>
          <a:xfrm>
            <a:off x="704850" y="1524000"/>
            <a:ext cx="2952750" cy="40005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Teisė ir atitiktis</a:t>
            </a:r>
          </a:p>
        </p:txBody>
      </p:sp>
      <p:sp>
        <p:nvSpPr>
          <p:cNvPr id="5" name="Stačiakampis 4">
            <a:extLst>
              <a:ext uri="{FF2B5EF4-FFF2-40B4-BE49-F238E27FC236}">
                <a16:creationId xmlns:a16="http://schemas.microsoft.com/office/drawing/2014/main" id="{3CD85854-F929-46F0-999F-988B261A51AA}"/>
              </a:ext>
            </a:extLst>
          </p:cNvPr>
          <p:cNvSpPr>
            <a:spLocks noGrp="1"/>
          </p:cNvSpPr>
          <p:nvPr/>
        </p:nvSpPr>
        <p:spPr>
          <a:xfrm>
            <a:off x="3905250" y="1524000"/>
            <a:ext cx="6953250" cy="4000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vaidmenų analizė, reikalavimų registras, deklaracijos</a:t>
            </a:r>
          </a:p>
        </p:txBody>
      </p:sp>
      <p:sp>
        <p:nvSpPr>
          <p:cNvPr id="6" name="Tiesioji jungtis 5">
            <a:extLst>
              <a:ext uri="{FF2B5EF4-FFF2-40B4-BE49-F238E27FC236}">
                <a16:creationId xmlns:a16="http://schemas.microsoft.com/office/drawing/2014/main" id="{8580F771-49C5-466C-B06E-2E64E3E9D729}"/>
              </a:ext>
            </a:extLst>
          </p:cNvPr>
          <p:cNvSpPr>
            <a:spLocks noGrp="1"/>
          </p:cNvSpPr>
          <p:nvPr/>
        </p:nvSpPr>
        <p:spPr>
          <a:xfrm>
            <a:off x="704850" y="2028825"/>
            <a:ext cx="10153650" cy="0"/>
          </a:xfrm>
          <a:prstGeom prst="line">
            <a:avLst/>
          </a:prstGeom>
          <a:noFill/>
          <a:ln w="9525">
            <a:solidFill>
              <a:srgbClr val="D7DEE5"/>
            </a:solidFill>
          </a:ln>
        </p:spPr>
      </p:sp>
      <p:sp>
        <p:nvSpPr>
          <p:cNvPr id="7" name="Stačiakampis 6">
            <a:extLst>
              <a:ext uri="{FF2B5EF4-FFF2-40B4-BE49-F238E27FC236}">
                <a16:creationId xmlns:a16="http://schemas.microsoft.com/office/drawing/2014/main" id="{BD6FFD55-00ED-4E45-A417-B2689EDCB1F4}"/>
              </a:ext>
            </a:extLst>
          </p:cNvPr>
          <p:cNvSpPr>
            <a:spLocks noGrp="1"/>
          </p:cNvSpPr>
          <p:nvPr/>
        </p:nvSpPr>
        <p:spPr>
          <a:xfrm>
            <a:off x="704850" y="2209800"/>
            <a:ext cx="2952750" cy="40005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Pirkimai</a:t>
            </a:r>
          </a:p>
        </p:txBody>
      </p:sp>
      <p:sp>
        <p:nvSpPr>
          <p:cNvPr id="8" name="Stačiakampis 7">
            <a:extLst>
              <a:ext uri="{FF2B5EF4-FFF2-40B4-BE49-F238E27FC236}">
                <a16:creationId xmlns:a16="http://schemas.microsoft.com/office/drawing/2014/main" id="{242B0D63-3C6B-4DC9-B8AB-1239F16191F8}"/>
              </a:ext>
            </a:extLst>
          </p:cNvPr>
          <p:cNvSpPr>
            <a:spLocks noGrp="1"/>
          </p:cNvSpPr>
          <p:nvPr/>
        </p:nvSpPr>
        <p:spPr>
          <a:xfrm>
            <a:off x="3905250" y="2209800"/>
            <a:ext cx="6953250" cy="4000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tiekėjų duomenys, sutartinės garantijos, pokyčių pranešimai</a:t>
            </a:r>
          </a:p>
        </p:txBody>
      </p:sp>
      <p:sp>
        <p:nvSpPr>
          <p:cNvPr id="9" name="Tiesioji jungtis 8">
            <a:extLst>
              <a:ext uri="{FF2B5EF4-FFF2-40B4-BE49-F238E27FC236}">
                <a16:creationId xmlns:a16="http://schemas.microsoft.com/office/drawing/2014/main" id="{BD7AAF05-34A6-4619-811C-A870ABD9104B}"/>
              </a:ext>
            </a:extLst>
          </p:cNvPr>
          <p:cNvSpPr>
            <a:spLocks noGrp="1"/>
          </p:cNvSpPr>
          <p:nvPr/>
        </p:nvSpPr>
        <p:spPr>
          <a:xfrm>
            <a:off x="704850" y="2714625"/>
            <a:ext cx="10153650" cy="0"/>
          </a:xfrm>
          <a:prstGeom prst="line">
            <a:avLst/>
          </a:prstGeom>
          <a:noFill/>
          <a:ln w="9525">
            <a:solidFill>
              <a:srgbClr val="D7DEE5"/>
            </a:solidFill>
          </a:ln>
        </p:spPr>
      </p:sp>
      <p:sp>
        <p:nvSpPr>
          <p:cNvPr id="10" name="Stačiakampis 9">
            <a:extLst>
              <a:ext uri="{FF2B5EF4-FFF2-40B4-BE49-F238E27FC236}">
                <a16:creationId xmlns:a16="http://schemas.microsoft.com/office/drawing/2014/main" id="{259170E9-F88D-4460-96AD-0FEAFDB79CEC}"/>
              </a:ext>
            </a:extLst>
          </p:cNvPr>
          <p:cNvSpPr>
            <a:spLocks noGrp="1"/>
          </p:cNvSpPr>
          <p:nvPr/>
        </p:nvSpPr>
        <p:spPr>
          <a:xfrm>
            <a:off x="704850" y="2714625"/>
            <a:ext cx="2952750" cy="581025"/>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lang="lt-LT" sz="1350" b="1" dirty="0">
                <a:solidFill>
                  <a:srgbClr val="102A43"/>
                </a:solidFill>
                <a:latin typeface="DejaVu Sans"/>
                <a:ea typeface="DejaVu Sans"/>
                <a:cs typeface="DejaVu Sans"/>
              </a:rPr>
              <a:t>Produkto kūrimas ir sprendimai </a:t>
            </a:r>
            <a:endParaRPr sz="1350" b="1" dirty="0">
              <a:solidFill>
                <a:srgbClr val="102A43"/>
              </a:solidFill>
              <a:latin typeface="DejaVu Sans"/>
              <a:ea typeface="DejaVu Sans"/>
              <a:cs typeface="DejaVu Sans"/>
            </a:endParaRPr>
          </a:p>
        </p:txBody>
      </p:sp>
      <p:sp>
        <p:nvSpPr>
          <p:cNvPr id="11" name="Stačiakampis 10">
            <a:extLst>
              <a:ext uri="{FF2B5EF4-FFF2-40B4-BE49-F238E27FC236}">
                <a16:creationId xmlns:a16="http://schemas.microsoft.com/office/drawing/2014/main" id="{C41738E6-A71F-4192-8D9B-131FD4B30B78}"/>
              </a:ext>
            </a:extLst>
          </p:cNvPr>
          <p:cNvSpPr>
            <a:spLocks noGrp="1"/>
          </p:cNvSpPr>
          <p:nvPr/>
        </p:nvSpPr>
        <p:spPr>
          <a:xfrm>
            <a:off x="3905250" y="2895600"/>
            <a:ext cx="6953250" cy="4000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medžiagos, konstrukcija, bandymai, perprojektavimas</a:t>
            </a:r>
          </a:p>
        </p:txBody>
      </p:sp>
      <p:sp>
        <p:nvSpPr>
          <p:cNvPr id="12" name="Tiesioji jungtis 11">
            <a:extLst>
              <a:ext uri="{FF2B5EF4-FFF2-40B4-BE49-F238E27FC236}">
                <a16:creationId xmlns:a16="http://schemas.microsoft.com/office/drawing/2014/main" id="{013C9102-E5B1-4AAC-A489-77A8882FA3BA}"/>
              </a:ext>
            </a:extLst>
          </p:cNvPr>
          <p:cNvSpPr>
            <a:spLocks noGrp="1"/>
          </p:cNvSpPr>
          <p:nvPr/>
        </p:nvSpPr>
        <p:spPr>
          <a:xfrm>
            <a:off x="704850" y="3400425"/>
            <a:ext cx="10153650" cy="0"/>
          </a:xfrm>
          <a:prstGeom prst="line">
            <a:avLst/>
          </a:prstGeom>
          <a:noFill/>
          <a:ln w="9525">
            <a:solidFill>
              <a:srgbClr val="D7DEE5"/>
            </a:solidFill>
          </a:ln>
        </p:spPr>
      </p:sp>
      <p:sp>
        <p:nvSpPr>
          <p:cNvPr id="13" name="Stačiakampis 12">
            <a:extLst>
              <a:ext uri="{FF2B5EF4-FFF2-40B4-BE49-F238E27FC236}">
                <a16:creationId xmlns:a16="http://schemas.microsoft.com/office/drawing/2014/main" id="{5A37E428-D740-40A2-AA69-8BE03433F231}"/>
              </a:ext>
            </a:extLst>
          </p:cNvPr>
          <p:cNvSpPr>
            <a:spLocks noGrp="1"/>
          </p:cNvSpPr>
          <p:nvPr/>
        </p:nvSpPr>
        <p:spPr>
          <a:xfrm>
            <a:off x="704850" y="3581400"/>
            <a:ext cx="2952750" cy="40005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Operacijos ir logistika</a:t>
            </a:r>
          </a:p>
        </p:txBody>
      </p:sp>
      <p:sp>
        <p:nvSpPr>
          <p:cNvPr id="14" name="Stačiakampis 13">
            <a:extLst>
              <a:ext uri="{FF2B5EF4-FFF2-40B4-BE49-F238E27FC236}">
                <a16:creationId xmlns:a16="http://schemas.microsoft.com/office/drawing/2014/main" id="{DBF77558-EC41-4742-8D9F-7B357984FF9C}"/>
              </a:ext>
            </a:extLst>
          </p:cNvPr>
          <p:cNvSpPr>
            <a:spLocks noGrp="1"/>
          </p:cNvSpPr>
          <p:nvPr/>
        </p:nvSpPr>
        <p:spPr>
          <a:xfrm>
            <a:off x="3905250" y="3581400"/>
            <a:ext cx="6953250" cy="4000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tuščia ertmė, daugkartinės sistemos, atsekamumas</a:t>
            </a:r>
          </a:p>
        </p:txBody>
      </p:sp>
      <p:sp>
        <p:nvSpPr>
          <p:cNvPr id="15" name="Tiesioji jungtis 14">
            <a:extLst>
              <a:ext uri="{FF2B5EF4-FFF2-40B4-BE49-F238E27FC236}">
                <a16:creationId xmlns:a16="http://schemas.microsoft.com/office/drawing/2014/main" id="{314E59B6-600D-4C19-9F6F-8BADF0BE330A}"/>
              </a:ext>
            </a:extLst>
          </p:cNvPr>
          <p:cNvSpPr>
            <a:spLocks noGrp="1"/>
          </p:cNvSpPr>
          <p:nvPr/>
        </p:nvSpPr>
        <p:spPr>
          <a:xfrm>
            <a:off x="704850" y="4086225"/>
            <a:ext cx="10153650" cy="0"/>
          </a:xfrm>
          <a:prstGeom prst="line">
            <a:avLst/>
          </a:prstGeom>
          <a:noFill/>
          <a:ln w="9525">
            <a:solidFill>
              <a:srgbClr val="D7DEE5"/>
            </a:solidFill>
          </a:ln>
        </p:spPr>
      </p:sp>
      <p:sp>
        <p:nvSpPr>
          <p:cNvPr id="16" name="Stačiakampis 15">
            <a:extLst>
              <a:ext uri="{FF2B5EF4-FFF2-40B4-BE49-F238E27FC236}">
                <a16:creationId xmlns:a16="http://schemas.microsoft.com/office/drawing/2014/main" id="{BC688B9F-86FC-435A-9AC3-81277C667A9B}"/>
              </a:ext>
            </a:extLst>
          </p:cNvPr>
          <p:cNvSpPr>
            <a:spLocks noGrp="1"/>
          </p:cNvSpPr>
          <p:nvPr/>
        </p:nvSpPr>
        <p:spPr>
          <a:xfrm>
            <a:off x="704850" y="4267200"/>
            <a:ext cx="2952750" cy="400050"/>
          </a:xfrm>
          <a:prstGeom prst="rect">
            <a:avLst/>
          </a:prstGeom>
          <a:noFill/>
          <a:ln w="0">
            <a:noFill/>
          </a:ln>
        </p:spPr>
        <p:txBody>
          <a:bodyPr anchor="ctr">
            <a:normAutofit/>
          </a:bodyPr>
          <a:lstStyle/>
          <a:p>
            <a:pPr algn="l">
              <a:defRPr sz="1350" b="1">
                <a:solidFill>
                  <a:srgbClr val="102A43"/>
                </a:solidFill>
                <a:latin typeface="DejaVu Sans"/>
                <a:ea typeface="DejaVu Sans"/>
                <a:cs typeface="DejaVu Sans"/>
              </a:defRPr>
            </a:pPr>
            <a:r>
              <a:rPr sz="1350" b="1">
                <a:solidFill>
                  <a:srgbClr val="102A43"/>
                </a:solidFill>
                <a:latin typeface="DejaVu Sans"/>
                <a:ea typeface="DejaVu Sans"/>
                <a:cs typeface="DejaVu Sans"/>
              </a:rPr>
              <a:t>Pardavimai ir rinkos</a:t>
            </a:r>
          </a:p>
        </p:txBody>
      </p:sp>
      <p:sp>
        <p:nvSpPr>
          <p:cNvPr id="17" name="Stačiakampis 16">
            <a:extLst>
              <a:ext uri="{FF2B5EF4-FFF2-40B4-BE49-F238E27FC236}">
                <a16:creationId xmlns:a16="http://schemas.microsoft.com/office/drawing/2014/main" id="{3F99A66A-89FD-4DF5-9571-390246B17B22}"/>
              </a:ext>
            </a:extLst>
          </p:cNvPr>
          <p:cNvSpPr>
            <a:spLocks noGrp="1"/>
          </p:cNvSpPr>
          <p:nvPr/>
        </p:nvSpPr>
        <p:spPr>
          <a:xfrm>
            <a:off x="3905250" y="4267200"/>
            <a:ext cx="6953250" cy="4000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valstybės, EPR registracija, klientų informavimas</a:t>
            </a:r>
          </a:p>
        </p:txBody>
      </p:sp>
      <p:sp>
        <p:nvSpPr>
          <p:cNvPr id="18" name="Tiesioji jungtis 17">
            <a:extLst>
              <a:ext uri="{FF2B5EF4-FFF2-40B4-BE49-F238E27FC236}">
                <a16:creationId xmlns:a16="http://schemas.microsoft.com/office/drawing/2014/main" id="{802EC6E7-56DD-4AB2-AF68-D81D865CFE85}"/>
              </a:ext>
            </a:extLst>
          </p:cNvPr>
          <p:cNvSpPr>
            <a:spLocks noGrp="1"/>
          </p:cNvSpPr>
          <p:nvPr/>
        </p:nvSpPr>
        <p:spPr>
          <a:xfrm>
            <a:off x="704850" y="4772025"/>
            <a:ext cx="10153650" cy="0"/>
          </a:xfrm>
          <a:prstGeom prst="line">
            <a:avLst/>
          </a:prstGeom>
          <a:noFill/>
          <a:ln w="9525">
            <a:solidFill>
              <a:srgbClr val="D7DEE5"/>
            </a:solidFill>
          </a:ln>
        </p:spPr>
      </p:sp>
      <p:sp>
        <p:nvSpPr>
          <p:cNvPr id="19" name="Stačiakampis 18">
            <a:extLst>
              <a:ext uri="{FF2B5EF4-FFF2-40B4-BE49-F238E27FC236}">
                <a16:creationId xmlns:a16="http://schemas.microsoft.com/office/drawing/2014/main" id="{AFAD9F60-D5AC-4300-9021-AE2ACCBB74B5}"/>
              </a:ext>
            </a:extLst>
          </p:cNvPr>
          <p:cNvSpPr>
            <a:spLocks noGrp="1"/>
          </p:cNvSpPr>
          <p:nvPr/>
        </p:nvSpPr>
        <p:spPr>
          <a:xfrm>
            <a:off x="704850" y="4953000"/>
            <a:ext cx="2952750" cy="400050"/>
          </a:xfrm>
          <a:prstGeom prst="rect">
            <a:avLst/>
          </a:prstGeom>
          <a:noFill/>
          <a:ln w="0">
            <a:noFill/>
          </a:ln>
        </p:spPr>
        <p:txBody>
          <a:bodyPr anchor="ctr">
            <a:normAutofit/>
          </a:bodyPr>
          <a:lstStyle/>
          <a:p>
            <a:pPr algn="l">
              <a:defRPr sz="1350" b="1">
                <a:solidFill>
                  <a:srgbClr val="D1495B"/>
                </a:solidFill>
                <a:latin typeface="DejaVu Sans"/>
                <a:ea typeface="DejaVu Sans"/>
                <a:cs typeface="DejaVu Sans"/>
              </a:defRPr>
            </a:pPr>
            <a:r>
              <a:rPr sz="1350" b="1">
                <a:solidFill>
                  <a:srgbClr val="D1495B"/>
                </a:solidFill>
                <a:latin typeface="DejaVu Sans"/>
                <a:ea typeface="DejaVu Sans"/>
                <a:cs typeface="DejaVu Sans"/>
              </a:rPr>
              <a:t>Finansai ir vadovybė</a:t>
            </a:r>
          </a:p>
        </p:txBody>
      </p:sp>
      <p:sp>
        <p:nvSpPr>
          <p:cNvPr id="20" name="Stačiakampis 19">
            <a:extLst>
              <a:ext uri="{FF2B5EF4-FFF2-40B4-BE49-F238E27FC236}">
                <a16:creationId xmlns:a16="http://schemas.microsoft.com/office/drawing/2014/main" id="{E23AF3D9-4E9F-4006-849E-23271150A7E6}"/>
              </a:ext>
            </a:extLst>
          </p:cNvPr>
          <p:cNvSpPr>
            <a:spLocks noGrp="1"/>
          </p:cNvSpPr>
          <p:nvPr/>
        </p:nvSpPr>
        <p:spPr>
          <a:xfrm>
            <a:off x="3905250" y="4953000"/>
            <a:ext cx="6953250" cy="400050"/>
          </a:xfrm>
          <a:prstGeom prst="rect">
            <a:avLst/>
          </a:prstGeom>
          <a:noFill/>
          <a:ln w="0">
            <a:noFill/>
          </a:ln>
        </p:spPr>
        <p:txBody>
          <a:bodyPr anchor="ctr">
            <a:normAutofit/>
          </a:bodyPr>
          <a:lstStyle/>
          <a:p>
            <a:pPr algn="l">
              <a:defRPr sz="1275" b="0">
                <a:solidFill>
                  <a:srgbClr val="5C6B77"/>
                </a:solidFill>
                <a:latin typeface="DejaVu Sans"/>
                <a:ea typeface="DejaVu Sans"/>
                <a:cs typeface="DejaVu Sans"/>
              </a:defRPr>
            </a:pPr>
            <a:r>
              <a:rPr sz="1275" b="0">
                <a:solidFill>
                  <a:srgbClr val="5C6B77"/>
                </a:solidFill>
                <a:latin typeface="DejaVu Sans"/>
                <a:ea typeface="DejaVu Sans"/>
                <a:cs typeface="DejaVu Sans"/>
              </a:rPr>
              <a:t>EPR kaštai, investicijos, rizikos priėmimas</a:t>
            </a:r>
          </a:p>
        </p:txBody>
      </p:sp>
      <p:sp>
        <p:nvSpPr>
          <p:cNvPr id="21" name="Tiesioji jungtis 20">
            <a:extLst>
              <a:ext uri="{FF2B5EF4-FFF2-40B4-BE49-F238E27FC236}">
                <a16:creationId xmlns:a16="http://schemas.microsoft.com/office/drawing/2014/main" id="{3FB766B6-2AC2-4EE9-A706-18B2E304AF51}"/>
              </a:ext>
            </a:extLst>
          </p:cNvPr>
          <p:cNvSpPr>
            <a:spLocks noGrp="1"/>
          </p:cNvSpPr>
          <p:nvPr/>
        </p:nvSpPr>
        <p:spPr>
          <a:xfrm>
            <a:off x="704850" y="5457825"/>
            <a:ext cx="10153650" cy="0"/>
          </a:xfrm>
          <a:prstGeom prst="line">
            <a:avLst/>
          </a:prstGeom>
          <a:noFill/>
          <a:ln w="9525">
            <a:solidFill>
              <a:srgbClr val="D7DEE5"/>
            </a:solidFill>
          </a:ln>
        </p:spPr>
      </p:sp>
      <p:sp>
        <p:nvSpPr>
          <p:cNvPr id="22" name="Stačiakampis 21">
            <a:extLst>
              <a:ext uri="{FF2B5EF4-FFF2-40B4-BE49-F238E27FC236}">
                <a16:creationId xmlns:a16="http://schemas.microsoft.com/office/drawing/2014/main" id="{6E1FC5AF-5F6F-4574-9A41-9411D2A1E235}"/>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21</a:t>
            </a:r>
          </a:p>
        </p:txBody>
      </p:sp>
    </p:spTree>
    <p:extLst>
      <p:ext uri="{BB962C8B-B14F-4D97-AF65-F5344CB8AC3E}">
        <p14:creationId xmlns:p14="http://schemas.microsoft.com/office/powerpoint/2010/main" val="523256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02A43"/>
        </a:solidFill>
        <a:effectLst/>
      </p:bgPr>
    </p:bg>
    <p:spTree>
      <p:nvGrpSpPr>
        <p:cNvPr id="1" name=""/>
        <p:cNvGrpSpPr/>
        <p:nvPr/>
      </p:nvGrpSpPr>
      <p:grpSpPr>
        <a:xfrm>
          <a:off x="0" y="0"/>
          <a:ext cx="0" cy="0"/>
          <a:chOff x="0" y="0"/>
          <a:chExt cx="0" cy="0"/>
        </a:xfrm>
      </p:grpSpPr>
      <p:sp>
        <p:nvSpPr>
          <p:cNvPr id="17" name="Stačiakampis 16">
            <a:extLst>
              <a:ext uri="{FF2B5EF4-FFF2-40B4-BE49-F238E27FC236}">
                <a16:creationId xmlns:a16="http://schemas.microsoft.com/office/drawing/2014/main" id="{D6A184A7-02DA-4950-9413-00396208D1E7}"/>
              </a:ext>
            </a:extLst>
          </p:cNvPr>
          <p:cNvSpPr>
            <a:spLocks noGrp="1"/>
          </p:cNvSpPr>
          <p:nvPr/>
        </p:nvSpPr>
        <p:spPr>
          <a:xfrm>
            <a:off x="666750" y="666750"/>
            <a:ext cx="8096250" cy="571500"/>
          </a:xfrm>
          <a:prstGeom prst="rect">
            <a:avLst/>
          </a:prstGeom>
          <a:noFill/>
          <a:ln w="0">
            <a:noFill/>
          </a:ln>
        </p:spPr>
        <p:txBody>
          <a:bodyPr anchor="ctr">
            <a:normAutofit/>
          </a:bodyPr>
          <a:lstStyle/>
          <a:p>
            <a:pPr algn="l">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Trys mintys pabaigai</a:t>
            </a:r>
          </a:p>
        </p:txBody>
      </p:sp>
      <p:sp>
        <p:nvSpPr>
          <p:cNvPr id="2" name="Stačiakampis: suapvalinti kampai 1">
            <a:extLst>
              <a:ext uri="{FF2B5EF4-FFF2-40B4-BE49-F238E27FC236}">
                <a16:creationId xmlns:a16="http://schemas.microsoft.com/office/drawing/2014/main" id="{7A58B89E-9F8A-4886-A7D7-FB96173DBF76}"/>
              </a:ext>
            </a:extLst>
          </p:cNvPr>
          <p:cNvSpPr>
            <a:spLocks noGrp="1"/>
          </p:cNvSpPr>
          <p:nvPr/>
        </p:nvSpPr>
        <p:spPr>
          <a:xfrm>
            <a:off x="723900" y="1619250"/>
            <a:ext cx="514350" cy="514350"/>
          </a:xfrm>
          <a:prstGeom prst="roundRect">
            <a:avLst>
              <a:gd name="adj" fmla="val 14815"/>
            </a:avLst>
          </a:prstGeom>
          <a:solidFill>
            <a:srgbClr val="00A6A6"/>
          </a:solidFill>
          <a:ln w="0">
            <a:noFill/>
          </a:ln>
        </p:spPr>
      </p:sp>
      <p:sp>
        <p:nvSpPr>
          <p:cNvPr id="3" name="Stačiakampis 2">
            <a:extLst>
              <a:ext uri="{FF2B5EF4-FFF2-40B4-BE49-F238E27FC236}">
                <a16:creationId xmlns:a16="http://schemas.microsoft.com/office/drawing/2014/main" id="{3EDC1E98-EF2B-453F-829C-61D0E74615DA}"/>
              </a:ext>
            </a:extLst>
          </p:cNvPr>
          <p:cNvSpPr>
            <a:spLocks noGrp="1"/>
          </p:cNvSpPr>
          <p:nvPr/>
        </p:nvSpPr>
        <p:spPr>
          <a:xfrm>
            <a:off x="723900" y="1619250"/>
            <a:ext cx="514350" cy="514350"/>
          </a:xfrm>
          <a:prstGeom prst="rect">
            <a:avLst/>
          </a:prstGeom>
          <a:noFill/>
          <a:ln w="0">
            <a:noFill/>
          </a:ln>
        </p:spPr>
        <p:txBody>
          <a:bodyPr anchor="ctr">
            <a:normAutofit/>
          </a:bodyPr>
          <a:lstStyle/>
          <a:p>
            <a:pPr algn="ctr">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1</a:t>
            </a:r>
          </a:p>
        </p:txBody>
      </p:sp>
      <p:sp>
        <p:nvSpPr>
          <p:cNvPr id="4" name="Stačiakampis 3">
            <a:extLst>
              <a:ext uri="{FF2B5EF4-FFF2-40B4-BE49-F238E27FC236}">
                <a16:creationId xmlns:a16="http://schemas.microsoft.com/office/drawing/2014/main" id="{7438510A-E403-4564-B3BE-39FAEE9C9B9B}"/>
              </a:ext>
            </a:extLst>
          </p:cNvPr>
          <p:cNvSpPr>
            <a:spLocks noGrp="1"/>
          </p:cNvSpPr>
          <p:nvPr/>
        </p:nvSpPr>
        <p:spPr>
          <a:xfrm>
            <a:off x="1524000" y="1581150"/>
            <a:ext cx="9334500" cy="361950"/>
          </a:xfrm>
          <a:prstGeom prst="rect">
            <a:avLst/>
          </a:prstGeom>
          <a:noFill/>
          <a:ln w="0">
            <a:noFill/>
          </a:ln>
        </p:spPr>
        <p:txBody>
          <a:bodyPr anchor="ctr">
            <a:normAutofit/>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2026-08-12 pareigos jau taikomos</a:t>
            </a:r>
          </a:p>
        </p:txBody>
      </p:sp>
      <p:sp>
        <p:nvSpPr>
          <p:cNvPr id="5" name="Stačiakampis 4">
            <a:extLst>
              <a:ext uri="{FF2B5EF4-FFF2-40B4-BE49-F238E27FC236}">
                <a16:creationId xmlns:a16="http://schemas.microsoft.com/office/drawing/2014/main" id="{7F6F65F7-041C-4899-887D-2F397C01C009}"/>
              </a:ext>
            </a:extLst>
          </p:cNvPr>
          <p:cNvSpPr>
            <a:spLocks noGrp="1"/>
          </p:cNvSpPr>
          <p:nvPr/>
        </p:nvSpPr>
        <p:spPr>
          <a:xfrm>
            <a:off x="1524000" y="2038350"/>
            <a:ext cx="9048750" cy="552450"/>
          </a:xfrm>
          <a:prstGeom prst="rect">
            <a:avLst/>
          </a:prstGeom>
          <a:noFill/>
          <a:ln w="0">
            <a:noFill/>
          </a:ln>
        </p:spPr>
        <p:txBody>
          <a:bodyPr anchor="ctr">
            <a:normAutofit/>
          </a:bodyPr>
          <a:lstStyle/>
          <a:p>
            <a:pPr algn="l">
              <a:defRPr sz="1200" b="0">
                <a:solidFill>
                  <a:srgbClr val="CFE0EA"/>
                </a:solidFill>
                <a:latin typeface="DejaVu Sans"/>
                <a:ea typeface="DejaVu Sans"/>
                <a:cs typeface="DejaVu Sans"/>
              </a:defRPr>
            </a:pPr>
            <a:r>
              <a:rPr sz="1200" b="0">
                <a:solidFill>
                  <a:srgbClr val="CFE0EA"/>
                </a:solidFill>
                <a:latin typeface="DejaVu Sans"/>
                <a:ea typeface="DejaVu Sans"/>
                <a:cs typeface="DejaVu Sans"/>
              </a:rPr>
              <a:t>Pagrindas: atitikties byla, PFAS kontrolė, atsekamumas ir atsakomybės grandinė.</a:t>
            </a:r>
          </a:p>
        </p:txBody>
      </p:sp>
      <p:sp>
        <p:nvSpPr>
          <p:cNvPr id="6" name="Stačiakampis: suapvalinti kampai 5">
            <a:extLst>
              <a:ext uri="{FF2B5EF4-FFF2-40B4-BE49-F238E27FC236}">
                <a16:creationId xmlns:a16="http://schemas.microsoft.com/office/drawing/2014/main" id="{5F85F275-2306-49BC-B93B-03FBE88E53E3}"/>
              </a:ext>
            </a:extLst>
          </p:cNvPr>
          <p:cNvSpPr>
            <a:spLocks noGrp="1"/>
          </p:cNvSpPr>
          <p:nvPr/>
        </p:nvSpPr>
        <p:spPr>
          <a:xfrm>
            <a:off x="723900" y="2809875"/>
            <a:ext cx="514350" cy="514350"/>
          </a:xfrm>
          <a:prstGeom prst="roundRect">
            <a:avLst>
              <a:gd name="adj" fmla="val 14815"/>
            </a:avLst>
          </a:prstGeom>
          <a:solidFill>
            <a:srgbClr val="00A6A6"/>
          </a:solidFill>
          <a:ln w="0">
            <a:noFill/>
          </a:ln>
        </p:spPr>
      </p:sp>
      <p:sp>
        <p:nvSpPr>
          <p:cNvPr id="7" name="Stačiakampis 6">
            <a:extLst>
              <a:ext uri="{FF2B5EF4-FFF2-40B4-BE49-F238E27FC236}">
                <a16:creationId xmlns:a16="http://schemas.microsoft.com/office/drawing/2014/main" id="{DD2DFEC0-6771-4760-A4BF-47A440ECFDB7}"/>
              </a:ext>
            </a:extLst>
          </p:cNvPr>
          <p:cNvSpPr>
            <a:spLocks noGrp="1"/>
          </p:cNvSpPr>
          <p:nvPr/>
        </p:nvSpPr>
        <p:spPr>
          <a:xfrm>
            <a:off x="723900" y="2809875"/>
            <a:ext cx="514350" cy="514350"/>
          </a:xfrm>
          <a:prstGeom prst="rect">
            <a:avLst/>
          </a:prstGeom>
          <a:noFill/>
          <a:ln w="0">
            <a:noFill/>
          </a:ln>
        </p:spPr>
        <p:txBody>
          <a:bodyPr anchor="ctr">
            <a:normAutofit/>
          </a:bodyPr>
          <a:lstStyle/>
          <a:p>
            <a:pPr algn="ctr">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2</a:t>
            </a:r>
          </a:p>
        </p:txBody>
      </p:sp>
      <p:sp>
        <p:nvSpPr>
          <p:cNvPr id="8" name="Stačiakampis 7">
            <a:extLst>
              <a:ext uri="{FF2B5EF4-FFF2-40B4-BE49-F238E27FC236}">
                <a16:creationId xmlns:a16="http://schemas.microsoft.com/office/drawing/2014/main" id="{F6ECB122-A79E-4589-AC9C-CB592D4A5982}"/>
              </a:ext>
            </a:extLst>
          </p:cNvPr>
          <p:cNvSpPr>
            <a:spLocks noGrp="1"/>
          </p:cNvSpPr>
          <p:nvPr/>
        </p:nvSpPr>
        <p:spPr>
          <a:xfrm>
            <a:off x="1524000" y="2771775"/>
            <a:ext cx="9334500" cy="361950"/>
          </a:xfrm>
          <a:prstGeom prst="rect">
            <a:avLst/>
          </a:prstGeom>
          <a:noFill/>
          <a:ln w="0">
            <a:noFill/>
          </a:ln>
        </p:spPr>
        <p:txBody>
          <a:bodyPr anchor="ctr">
            <a:normAutofit/>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2030 m. reikalauja projektavimo sprendimų dabar</a:t>
            </a:r>
          </a:p>
        </p:txBody>
      </p:sp>
      <p:sp>
        <p:nvSpPr>
          <p:cNvPr id="9" name="Stačiakampis 8">
            <a:extLst>
              <a:ext uri="{FF2B5EF4-FFF2-40B4-BE49-F238E27FC236}">
                <a16:creationId xmlns:a16="http://schemas.microsoft.com/office/drawing/2014/main" id="{1ADCC17C-9303-47E9-8157-73643B721975}"/>
              </a:ext>
            </a:extLst>
          </p:cNvPr>
          <p:cNvSpPr>
            <a:spLocks noGrp="1"/>
          </p:cNvSpPr>
          <p:nvPr/>
        </p:nvSpPr>
        <p:spPr>
          <a:xfrm>
            <a:off x="1524000" y="3228975"/>
            <a:ext cx="9048750" cy="552450"/>
          </a:xfrm>
          <a:prstGeom prst="rect">
            <a:avLst/>
          </a:prstGeom>
          <a:noFill/>
          <a:ln w="0">
            <a:noFill/>
          </a:ln>
        </p:spPr>
        <p:txBody>
          <a:bodyPr anchor="ctr">
            <a:normAutofit/>
          </a:bodyPr>
          <a:lstStyle/>
          <a:p>
            <a:pPr algn="l">
              <a:defRPr sz="1200" b="0">
                <a:solidFill>
                  <a:srgbClr val="CFE0EA"/>
                </a:solidFill>
                <a:latin typeface="DejaVu Sans"/>
                <a:ea typeface="DejaVu Sans"/>
                <a:cs typeface="DejaVu Sans"/>
              </a:defRPr>
            </a:pPr>
            <a:r>
              <a:rPr sz="1200" b="0">
                <a:solidFill>
                  <a:srgbClr val="CFE0EA"/>
                </a:solidFill>
                <a:latin typeface="DejaVu Sans"/>
                <a:ea typeface="DejaVu Sans"/>
                <a:cs typeface="DejaVu Sans"/>
              </a:rPr>
              <a:t>Perdirbamumas, perdirbtas plastikas, minimizavimas ir daugkartinumas keičia specifikacijas.</a:t>
            </a:r>
          </a:p>
        </p:txBody>
      </p:sp>
      <p:sp>
        <p:nvSpPr>
          <p:cNvPr id="10" name="Stačiakampis: suapvalinti kampai 9">
            <a:extLst>
              <a:ext uri="{FF2B5EF4-FFF2-40B4-BE49-F238E27FC236}">
                <a16:creationId xmlns:a16="http://schemas.microsoft.com/office/drawing/2014/main" id="{2324C90A-1B44-4554-A86C-F84BE800E445}"/>
              </a:ext>
            </a:extLst>
          </p:cNvPr>
          <p:cNvSpPr>
            <a:spLocks noGrp="1"/>
          </p:cNvSpPr>
          <p:nvPr/>
        </p:nvSpPr>
        <p:spPr>
          <a:xfrm>
            <a:off x="723900" y="4000500"/>
            <a:ext cx="514350" cy="514350"/>
          </a:xfrm>
          <a:prstGeom prst="roundRect">
            <a:avLst>
              <a:gd name="adj" fmla="val 14815"/>
            </a:avLst>
          </a:prstGeom>
          <a:solidFill>
            <a:srgbClr val="F4A261"/>
          </a:solidFill>
          <a:ln w="0">
            <a:noFill/>
          </a:ln>
        </p:spPr>
      </p:sp>
      <p:sp>
        <p:nvSpPr>
          <p:cNvPr id="11" name="Stačiakampis 10">
            <a:extLst>
              <a:ext uri="{FF2B5EF4-FFF2-40B4-BE49-F238E27FC236}">
                <a16:creationId xmlns:a16="http://schemas.microsoft.com/office/drawing/2014/main" id="{031F3337-52ED-4130-B567-18FEB9116BFF}"/>
              </a:ext>
            </a:extLst>
          </p:cNvPr>
          <p:cNvSpPr>
            <a:spLocks noGrp="1"/>
          </p:cNvSpPr>
          <p:nvPr/>
        </p:nvSpPr>
        <p:spPr>
          <a:xfrm>
            <a:off x="723900" y="4000500"/>
            <a:ext cx="514350" cy="514350"/>
          </a:xfrm>
          <a:prstGeom prst="rect">
            <a:avLst/>
          </a:prstGeom>
          <a:noFill/>
          <a:ln w="0">
            <a:noFill/>
          </a:ln>
        </p:spPr>
        <p:txBody>
          <a:bodyPr anchor="ctr">
            <a:normAutofit/>
          </a:bodyPr>
          <a:lstStyle/>
          <a:p>
            <a:pPr algn="ctr">
              <a:defRPr sz="1650" b="1">
                <a:solidFill>
                  <a:srgbClr val="102A43"/>
                </a:solidFill>
                <a:latin typeface="DejaVu Sans"/>
                <a:ea typeface="DejaVu Sans"/>
                <a:cs typeface="DejaVu Sans"/>
              </a:defRPr>
            </a:pPr>
            <a:r>
              <a:rPr sz="1650" b="1">
                <a:solidFill>
                  <a:srgbClr val="102A43"/>
                </a:solidFill>
                <a:latin typeface="DejaVu Sans"/>
                <a:ea typeface="DejaVu Sans"/>
                <a:cs typeface="DejaVu Sans"/>
              </a:rPr>
              <a:t>3</a:t>
            </a:r>
          </a:p>
        </p:txBody>
      </p:sp>
      <p:sp>
        <p:nvSpPr>
          <p:cNvPr id="12" name="Stačiakampis 11">
            <a:extLst>
              <a:ext uri="{FF2B5EF4-FFF2-40B4-BE49-F238E27FC236}">
                <a16:creationId xmlns:a16="http://schemas.microsoft.com/office/drawing/2014/main" id="{1E44F7F6-7F19-44D5-84F6-A418BC53A8AE}"/>
              </a:ext>
            </a:extLst>
          </p:cNvPr>
          <p:cNvSpPr>
            <a:spLocks noGrp="1"/>
          </p:cNvSpPr>
          <p:nvPr/>
        </p:nvSpPr>
        <p:spPr>
          <a:xfrm>
            <a:off x="1524000" y="3962400"/>
            <a:ext cx="9334500" cy="361950"/>
          </a:xfrm>
          <a:prstGeom prst="rect">
            <a:avLst/>
          </a:prstGeom>
          <a:noFill/>
          <a:ln w="0">
            <a:noFill/>
          </a:ln>
        </p:spPr>
        <p:txBody>
          <a:bodyPr anchor="ctr">
            <a:normAutofit/>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Kai kurios datos juda kartu su Komisijos aktais</a:t>
            </a:r>
          </a:p>
        </p:txBody>
      </p:sp>
      <p:sp>
        <p:nvSpPr>
          <p:cNvPr id="13" name="Stačiakampis 12">
            <a:extLst>
              <a:ext uri="{FF2B5EF4-FFF2-40B4-BE49-F238E27FC236}">
                <a16:creationId xmlns:a16="http://schemas.microsoft.com/office/drawing/2014/main" id="{B139B3D4-B881-4FAD-A5CB-D05568165E3B}"/>
              </a:ext>
            </a:extLst>
          </p:cNvPr>
          <p:cNvSpPr>
            <a:spLocks noGrp="1"/>
          </p:cNvSpPr>
          <p:nvPr/>
        </p:nvSpPr>
        <p:spPr>
          <a:xfrm>
            <a:off x="1524000" y="4419600"/>
            <a:ext cx="9048750" cy="552450"/>
          </a:xfrm>
          <a:prstGeom prst="rect">
            <a:avLst/>
          </a:prstGeom>
          <a:noFill/>
          <a:ln w="0">
            <a:noFill/>
          </a:ln>
        </p:spPr>
        <p:txBody>
          <a:bodyPr anchor="ctr">
            <a:normAutofit/>
          </a:bodyPr>
          <a:lstStyle/>
          <a:p>
            <a:pPr algn="l">
              <a:defRPr sz="1200" b="0">
                <a:solidFill>
                  <a:srgbClr val="CFE0EA"/>
                </a:solidFill>
                <a:latin typeface="DejaVu Sans"/>
                <a:ea typeface="DejaVu Sans"/>
                <a:cs typeface="DejaVu Sans"/>
              </a:defRPr>
            </a:pPr>
            <a:r>
              <a:rPr sz="1200" b="0">
                <a:solidFill>
                  <a:srgbClr val="CFE0EA"/>
                </a:solidFill>
                <a:latin typeface="DejaVu Sans"/>
                <a:ea typeface="DejaVu Sans"/>
                <a:cs typeface="DejaVu Sans"/>
              </a:rPr>
              <a:t>Ženklinimo ir dalies techninių kriterijų statusą reikia reguliariai tikrinti.</a:t>
            </a:r>
          </a:p>
        </p:txBody>
      </p:sp>
      <p:sp>
        <p:nvSpPr>
          <p:cNvPr id="14" name="Stačiakampis 13">
            <a:extLst>
              <a:ext uri="{FF2B5EF4-FFF2-40B4-BE49-F238E27FC236}">
                <a16:creationId xmlns:a16="http://schemas.microsoft.com/office/drawing/2014/main" id="{1D14C151-FC26-4041-B2CB-3CAEB69B3732}"/>
              </a:ext>
            </a:extLst>
          </p:cNvPr>
          <p:cNvSpPr>
            <a:spLocks noGrp="1"/>
          </p:cNvSpPr>
          <p:nvPr/>
        </p:nvSpPr>
        <p:spPr>
          <a:xfrm>
            <a:off x="666750" y="5762625"/>
            <a:ext cx="5715000" cy="457200"/>
          </a:xfrm>
          <a:prstGeom prst="rect">
            <a:avLst/>
          </a:prstGeom>
          <a:noFill/>
          <a:ln w="0">
            <a:noFill/>
          </a:ln>
        </p:spPr>
        <p:txBody>
          <a:bodyPr anchor="ctr">
            <a:normAutofit/>
          </a:bodyPr>
          <a:lstStyle/>
          <a:p>
            <a:pPr algn="l">
              <a:defRPr sz="2250" b="1">
                <a:solidFill>
                  <a:srgbClr val="F4A261"/>
                </a:solidFill>
                <a:latin typeface="DejaVu Sans"/>
                <a:ea typeface="DejaVu Sans"/>
                <a:cs typeface="DejaVu Sans"/>
              </a:defRPr>
            </a:pPr>
            <a:r>
              <a:rPr sz="2250" b="1" dirty="0" err="1">
                <a:solidFill>
                  <a:srgbClr val="F4A261"/>
                </a:solidFill>
                <a:latin typeface="DejaVu Sans"/>
                <a:ea typeface="DejaVu Sans"/>
                <a:cs typeface="DejaVu Sans"/>
              </a:rPr>
              <a:t>Klausimai</a:t>
            </a:r>
            <a:endParaRPr sz="2250" b="1" dirty="0">
              <a:solidFill>
                <a:srgbClr val="F4A261"/>
              </a:solidFill>
              <a:latin typeface="DejaVu Sans"/>
              <a:ea typeface="DejaVu Sans"/>
              <a:cs typeface="DejaVu Sans"/>
            </a:endParaRPr>
          </a:p>
        </p:txBody>
      </p:sp>
      <p:sp>
        <p:nvSpPr>
          <p:cNvPr id="16" name="Stačiakampis 15">
            <a:extLst>
              <a:ext uri="{FF2B5EF4-FFF2-40B4-BE49-F238E27FC236}">
                <a16:creationId xmlns:a16="http://schemas.microsoft.com/office/drawing/2014/main" id="{42A3C52F-D3D8-4ECB-8228-665A0E891A86}"/>
              </a:ext>
            </a:extLst>
          </p:cNvPr>
          <p:cNvSpPr>
            <a:spLocks noGrp="1"/>
          </p:cNvSpPr>
          <p:nvPr/>
        </p:nvSpPr>
        <p:spPr>
          <a:xfrm>
            <a:off x="11020425" y="6496050"/>
            <a:ext cx="571500" cy="171450"/>
          </a:xfrm>
          <a:prstGeom prst="rect">
            <a:avLst/>
          </a:prstGeom>
          <a:noFill/>
          <a:ln w="0">
            <a:noFill/>
          </a:ln>
        </p:spPr>
        <p:txBody>
          <a:bodyPr anchor="ctr">
            <a:normAutofit fontScale="71136" lnSpcReduction="10000"/>
          </a:bodyPr>
          <a:lstStyle/>
          <a:p>
            <a:pPr algn="r">
              <a:defRPr sz="825" b="1">
                <a:solidFill>
                  <a:srgbClr val="5C6B77"/>
                </a:solidFill>
                <a:latin typeface="DejaVu Sans"/>
                <a:ea typeface="DejaVu Sans"/>
                <a:cs typeface="DejaVu Sans"/>
              </a:defRPr>
            </a:pPr>
            <a:r>
              <a:rPr sz="825" b="1">
                <a:solidFill>
                  <a:srgbClr val="5C6B77"/>
                </a:solidFill>
                <a:latin typeface="DejaVu Sans"/>
                <a:ea typeface="DejaVu Sans"/>
                <a:cs typeface="DejaVu Sans"/>
              </a:rPr>
              <a:t>22</a:t>
            </a:r>
          </a:p>
        </p:txBody>
      </p:sp>
    </p:spTree>
    <p:extLst>
      <p:ext uri="{BB962C8B-B14F-4D97-AF65-F5344CB8AC3E}">
        <p14:creationId xmlns:p14="http://schemas.microsoft.com/office/powerpoint/2010/main" val="161892343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2469</Words>
  <Application>Microsoft Office PowerPoint</Application>
  <DocSecurity>0</DocSecurity>
  <PresentationFormat>Plačiaekranė</PresentationFormat>
  <Paragraphs>458</Paragraphs>
  <Slides>22</Slides>
  <Notes>22</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22</vt:i4>
      </vt:variant>
    </vt:vector>
  </HeadingPairs>
  <TitlesOfParts>
    <vt:vector size="25" baseType="lpstr">
      <vt:lpstr>Calibri</vt:lpstr>
      <vt:lpstr>DejaVu Sans</vt:lpstr>
      <vt:lpstr>ChatGPT</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Laima</cp:lastModifiedBy>
  <cp:revision>5</cp:revision>
  <dcterms:created xsi:type="dcterms:W3CDTF">2026-09-17T09:22:22Z</dcterms:created>
  <dcterms:modified xsi:type="dcterms:W3CDTF">2026-09-17T12:56:12Z</dcterms:modified>
</cp:coreProperties>
</file>