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361" r:id="rId2"/>
    <p:sldId id="260" r:id="rId3"/>
    <p:sldId id="264" r:id="rId4"/>
    <p:sldId id="303" r:id="rId5"/>
    <p:sldId id="366" r:id="rId6"/>
    <p:sldId id="349" r:id="rId7"/>
    <p:sldId id="347" r:id="rId8"/>
    <p:sldId id="365" r:id="rId9"/>
    <p:sldId id="360" r:id="rId10"/>
    <p:sldId id="364" r:id="rId11"/>
    <p:sldId id="368" r:id="rId12"/>
    <p:sldId id="332" r:id="rId13"/>
    <p:sldId id="348" r:id="rId14"/>
    <p:sldId id="350" r:id="rId15"/>
    <p:sldId id="308" r:id="rId16"/>
    <p:sldId id="352" r:id="rId17"/>
    <p:sldId id="362" r:id="rId18"/>
    <p:sldId id="367" r:id="rId19"/>
    <p:sldId id="322" r:id="rId20"/>
    <p:sldId id="306" r:id="rId21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141C"/>
    <a:srgbClr val="37291D"/>
    <a:srgbClr val="FFF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94"/>
  </p:normalViewPr>
  <p:slideViewPr>
    <p:cSldViewPr snapToGrid="0" showGuides="1">
      <p:cViewPr varScale="1">
        <p:scale>
          <a:sx n="64" d="100"/>
          <a:sy n="64" d="100"/>
        </p:scale>
        <p:origin x="32" y="52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ADBFEF-7D7A-9E47-8CA0-632C64A6AC4C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3ADED-F95F-BA4E-B69C-C709EECF0FF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37687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EEF41-8290-B0CC-BD05-E52C5C9D6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37F69F-6F58-6EEE-C7E0-6AA3875956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305DBE-6173-9D15-4880-140875FE2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33A8A-B6D4-6BA2-E03A-6FB11AEC8D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06339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645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C8C35-EA96-8AB6-6E62-4F9DFE0B7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7A2EC3-4BDF-A7CD-CC06-BF513E7508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032216-D79F-EAF5-ABC6-D042EC183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FA9CB-12C7-9389-DF10-43FC802046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96226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79837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35778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5B960-5F8A-E75A-D317-BDA90C99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C0DD2-6C30-DC15-7701-0B5ADD34FA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58582C-5798-2CC1-D4F9-E3153A5861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95C8A-49B1-E28A-7A78-DF60F4A5A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1784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FE544-35E9-5B5C-A5E3-0349E11BE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346A62-7B24-DB73-BACD-B98F82B1C1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FC5FC4-9057-0FF7-0187-862515071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4884A-A635-6FDD-0DC2-8284E1CE3A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982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79560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1E05E-D8C8-8506-FE71-EC473CBAB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459BB5-A9C1-17F8-90A6-6CB69A5CE9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6F3AB2-024F-E1C6-2463-DBACE26971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6D83F-1721-C28C-2EA1-627A4888D5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0378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74416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55818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2935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79560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5586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8263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646EF-BE6A-5A94-807A-B79D1DF39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8DA92-EF9B-F0DA-825A-B7B89C41C6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364067-2E46-C4EC-D15C-E4BFDF111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1CEE25-C4E1-70BA-298D-EBB2DB38BA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622673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88195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3ADED-F95F-BA4E-B69C-C709EECF0FF8}" type="slidenum">
              <a:rPr lang="lt-LT" smtClean="0"/>
              <a:t>20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7500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EC85-BCE4-C023-75FA-3AD1ECFFEF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71DE52-8412-4BCB-B43C-9A05BAA9D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EF383-B525-91CA-819F-CDECF81AA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4CDB7-F607-0962-CEFD-A7E57D9F6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EFDB4-558A-29BC-AFCD-6B65E7C2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673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6AF5C-6DD9-7316-963A-A26A44A85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A5C56-C960-059E-D940-2758B6BBF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D0CB7-9C78-56BB-6F4B-F8E8AE214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4B86A-E5D1-F686-4712-C98AF5CDF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3C53D-E083-620A-AF93-E6BB3E6B8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1786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DB934-5CEA-36A0-8820-CF2FB01A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DDDC3-5E1B-A542-1769-77E3FDF1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C187B-B0E9-E62E-14C6-09DAF3B8F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C1975-F663-FE85-88D0-576EA1940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0C99D-1261-21D9-A316-0C2BB623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3677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7B357-C61E-BE1B-BE9C-524A19185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7E373-CD00-1917-C0E3-89B2C5FCF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80D594-1B3E-6A4F-1C15-F06401EE1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4EABA8-4B43-7049-1C68-3B989454B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D60C3-3A8A-4604-E306-A1BCFD961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F2B27A-0C7E-8E03-D156-FD7928C9E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6990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7718F-7703-C965-4845-12E5EAFB3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1EAD6-5D09-5E00-ED7E-93713EB7A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F88C68-540D-065A-F312-4D4D9455A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52C92B-39D2-9CDD-0974-EE4B135EE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C95731-515E-441E-95F5-AB70E6F9A1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88A55D-87A3-4B58-0D80-8720AAB7B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BC0-15F2-E9CF-CF67-4D42D545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E8A2E3-AD4C-3CA6-5107-2043489BE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7759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69366-4577-AC54-7764-B8C91294B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E8C843-4FB4-6FB5-AD9B-0493108CC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6228E-1152-ED8F-CA0A-757ED4A3F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DA143A-A804-C922-B662-F78C44F27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3252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1BC1D8-8B6F-4600-D1AD-665629D72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7BE558-FB48-584F-4C69-113FF4F46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1BDA3-67ED-3146-6C2D-E729B19E0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89574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8A6FD-0E7C-E110-AC23-BE941A5D3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A1CB5-58C4-8FAD-8F13-D38573A98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2CF21-1801-172B-DB82-F99C960A5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C97FDA-183E-BB17-959A-BD9333195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98C09D-1C71-9BD6-84EA-AD53AC87A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E2737-60E0-0AB1-559C-FE7CD0463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61529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13A19-B495-59B8-F5CB-F0CD15384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5F9EE3-2084-A3E5-8227-FDE55B4AAD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A1DCB-0ABB-0A3C-C603-6152CC646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4B230C-9363-10C6-A747-DA6B55317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B0507-B62E-01BB-8E2B-CEA0CE020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6E45DA-555B-C055-0285-C742E56D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46184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B439C-B96F-9416-0C6A-124ED3EE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9E5036-88BE-B833-245E-F6829F6D6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ACA4F-03DA-2916-B0B8-72A30CB01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B244B-A4E9-AA94-4FCC-9B2A8B6C5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3015C-0BB1-54FC-3AEB-5CD2DCECC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412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962862-DD78-41A5-3773-3D8EF59311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2BFD65-A1CF-EEA4-9062-0C2351AB4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2AA84-0A1B-6EA6-A329-9E01FEFF7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694E0-60AA-A58D-0A7C-99B60EC33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869CF-CC89-9936-5DD1-654A7C9FA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42019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7BEAEF-AA60-9893-A5D8-8F3D194A6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30DFF-B065-DA86-D3A2-C07B6AF4C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B50A0-80CC-38F2-25F3-24258480DC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8F5CF-444D-B34D-8854-A44ECBF162A7}" type="datetimeFigureOut">
              <a:rPr lang="lt-LT" smtClean="0"/>
              <a:t>2026-03-20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3ADE0-9C72-D9BB-030D-DFCAAB2A8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28CCC-F79E-97F5-F83D-F460B855E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4DCC1-2FB3-CB48-96B9-CF2DBD383AA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4483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lassdoor.com/employers/blog/5-job-benefits-attract-quality-candidates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35F7A-757D-4FC6-C013-CE0779036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EED8C515-51B3-9D2D-7B51-79D091418176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8FE8006C-5E4F-5196-5035-797BAE9CB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76" y="-120637"/>
            <a:ext cx="12420601" cy="709927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5C3F830-4A9A-0430-3AE0-82D5C2E2D907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58758D2-327B-75C6-6F92-E726F140B598}"/>
              </a:ext>
            </a:extLst>
          </p:cNvPr>
          <p:cNvSpPr/>
          <p:nvPr/>
        </p:nvSpPr>
        <p:spPr>
          <a:xfrm>
            <a:off x="963333" y="2904644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53C117-17CA-6663-AB82-6666696858BF}"/>
              </a:ext>
            </a:extLst>
          </p:cNvPr>
          <p:cNvSpPr txBox="1"/>
          <p:nvPr/>
        </p:nvSpPr>
        <p:spPr>
          <a:xfrm>
            <a:off x="1155991" y="2591279"/>
            <a:ext cx="113157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40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Sveikatingumo renginių formatai įmonės darbuotojams</a:t>
            </a:r>
            <a:endParaRPr lang="lt-LT" sz="4000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r>
              <a:rPr lang="lt-LT" sz="4000" dirty="0">
                <a:solidFill>
                  <a:srgbClr val="242424"/>
                </a:solidFill>
                <a:latin typeface="Segoe UI" panose="020B0502040204020203" pitchFamily="34" charset="0"/>
              </a:rPr>
              <a:t>PLACER.LT</a:t>
            </a:r>
            <a:endParaRPr lang="lt-LT" sz="4000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16EF2B3-F561-ED40-7BA9-FB52E9D6A4D8}"/>
              </a:ext>
            </a:extLst>
          </p:cNvPr>
          <p:cNvSpPr/>
          <p:nvPr/>
        </p:nvSpPr>
        <p:spPr>
          <a:xfrm>
            <a:off x="963333" y="4068508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31358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6CFA14-DB92-20DC-0ADE-C46D898714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4" name="Picture 13" descr="A picture containing red, keyboard&#10;&#10;Description automatically generated">
            <a:extLst>
              <a:ext uri="{FF2B5EF4-FFF2-40B4-BE49-F238E27FC236}">
                <a16:creationId xmlns:a16="http://schemas.microsoft.com/office/drawing/2014/main" id="{00BEDB3F-B3A3-7265-0CCC-15FBA0C03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3695" y="-757157"/>
            <a:ext cx="12569695" cy="8372314"/>
          </a:xfrm>
          <a:prstGeom prst="rect">
            <a:avLst/>
          </a:prstGeom>
        </p:spPr>
      </p:pic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A3705E70-A424-99D8-9EC2-80580AD7F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91414" y="-2177492"/>
            <a:ext cx="18774828" cy="11212984"/>
          </a:xfrm>
          <a:prstGeom prst="rect">
            <a:avLst/>
          </a:prstGeom>
        </p:spPr>
      </p:pic>
      <p:pic>
        <p:nvPicPr>
          <p:cNvPr id="11" name="Picture 10" descr="A picture containing hanger, cookie cutter, kitchenware, lamp&#10;&#10;Description automatically generated">
            <a:extLst>
              <a:ext uri="{FF2B5EF4-FFF2-40B4-BE49-F238E27FC236}">
                <a16:creationId xmlns:a16="http://schemas.microsoft.com/office/drawing/2014/main" id="{C56549F9-F55A-AEB5-1B35-990DC8A9E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894" y="1490316"/>
            <a:ext cx="5440906" cy="431596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13DC3B0-2986-FDA6-82AE-A42AED49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3626" y="2581071"/>
            <a:ext cx="5643274" cy="2308981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en-US" sz="2400" b="1" dirty="0" err="1">
                <a:latin typeface="Poppins Light" pitchFamily="2" charset="77"/>
                <a:cs typeface="Poppins Light" pitchFamily="2" charset="77"/>
              </a:rPr>
              <a:t>Susipa</a:t>
            </a:r>
            <a:r>
              <a:rPr lang="lt-LT" sz="2400" b="1" dirty="0">
                <a:latin typeface="Poppins Light" pitchFamily="2" charset="77"/>
                <a:cs typeface="Poppins Light" pitchFamily="2" charset="77"/>
              </a:rPr>
              <a:t>žinkime</a:t>
            </a:r>
            <a:br>
              <a:rPr lang="lt-LT" sz="2400" b="1" dirty="0">
                <a:latin typeface="Poppins Light" pitchFamily="2" charset="77"/>
                <a:cs typeface="Poppins Light" pitchFamily="2" charset="77"/>
              </a:rPr>
            </a:br>
            <a:r>
              <a:rPr lang="lt-LT" sz="2400" b="1" dirty="0">
                <a:latin typeface="Poppins Light" pitchFamily="2" charset="77"/>
                <a:cs typeface="Poppins Light" pitchFamily="2" charset="77"/>
              </a:rPr>
              <a:t>Lina Nosevič atstovauja </a:t>
            </a:r>
            <a:br>
              <a:rPr lang="lt-LT" sz="2400" b="1" dirty="0">
                <a:latin typeface="Poppins Light" pitchFamily="2" charset="77"/>
                <a:cs typeface="Poppins Light" pitchFamily="2" charset="77"/>
              </a:rPr>
            </a:br>
            <a:br>
              <a:rPr lang="en-US" sz="2400" dirty="0">
                <a:latin typeface="Poppins Light" pitchFamily="2" charset="77"/>
                <a:cs typeface="Poppins Light" pitchFamily="2" charset="77"/>
              </a:rPr>
            </a:br>
            <a:r>
              <a:rPr lang="lt-LT" sz="2400" dirty="0">
                <a:latin typeface="Poppins Light" pitchFamily="2" charset="77"/>
                <a:cs typeface="Poppins Light" pitchFamily="2" charset="77"/>
              </a:rPr>
              <a:t>PLACER.LT- vienintelė erdvių ir pramogų platforma Lietuvoje, kuri apjungia Lietuvos erdves ir pramogas įvairiuose Lietuvos miestuose</a:t>
            </a:r>
            <a:br>
              <a:rPr lang="en-US" sz="2400" dirty="0">
                <a:latin typeface="Poppins Light" pitchFamily="2" charset="77"/>
                <a:cs typeface="Poppins Light" pitchFamily="2" charset="77"/>
              </a:rPr>
            </a:br>
            <a:br>
              <a:rPr lang="en-US" sz="2400" dirty="0">
                <a:latin typeface="Poppins Light" pitchFamily="2" charset="77"/>
                <a:cs typeface="Poppins Light" pitchFamily="2" charset="77"/>
              </a:rPr>
            </a:br>
            <a:r>
              <a:rPr lang="en-US" sz="2400" dirty="0" err="1">
                <a:latin typeface="Poppins Light" pitchFamily="2" charset="77"/>
                <a:cs typeface="Poppins Light" pitchFamily="2" charset="77"/>
              </a:rPr>
              <a:t>Sveikatinimo</a:t>
            </a:r>
            <a:r>
              <a:rPr lang="en-US" sz="2400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lang="en-US" sz="2400" dirty="0" err="1">
                <a:latin typeface="Poppins Light" pitchFamily="2" charset="77"/>
                <a:cs typeface="Poppins Light" pitchFamily="2" charset="77"/>
              </a:rPr>
              <a:t>projekt</a:t>
            </a:r>
            <a:r>
              <a:rPr lang="lt-LT" sz="2400" dirty="0">
                <a:latin typeface="Poppins Light" pitchFamily="2" charset="77"/>
                <a:cs typeface="Poppins Light" pitchFamily="2" charset="77"/>
              </a:rPr>
              <a:t>ai bei mokymai </a:t>
            </a:r>
            <a:br>
              <a:rPr lang="lt-LT" sz="2400" dirty="0">
                <a:latin typeface="Poppins Light" pitchFamily="2" charset="77"/>
                <a:cs typeface="Poppins Light" pitchFamily="2" charset="77"/>
              </a:rPr>
            </a:br>
            <a:br>
              <a:rPr lang="lt-LT" sz="2400" dirty="0">
                <a:latin typeface="Poppins Light" pitchFamily="2" charset="77"/>
                <a:cs typeface="Poppins Light" pitchFamily="2" charset="77"/>
              </a:rPr>
            </a:br>
            <a:r>
              <a:rPr lang="lt-LT" sz="2400" dirty="0">
                <a:latin typeface="Poppins Light" pitchFamily="2" charset="77"/>
                <a:cs typeface="Poppins Light" pitchFamily="2" charset="77"/>
              </a:rPr>
              <a:t>Nacionalinė</a:t>
            </a:r>
            <a:r>
              <a:rPr lang="en-US" sz="2400" dirty="0">
                <a:latin typeface="Poppins Light" pitchFamily="2" charset="77"/>
                <a:cs typeface="Poppins Light" pitchFamily="2" charset="77"/>
              </a:rPr>
              <a:t>s</a:t>
            </a:r>
            <a:r>
              <a:rPr lang="lt-LT" sz="2400" dirty="0">
                <a:latin typeface="Poppins Light" pitchFamily="2" charset="77"/>
                <a:cs typeface="Poppins Light" pitchFamily="2" charset="77"/>
              </a:rPr>
              <a:t> sanatorijų ir reabilitacijos įstaigų asociacij</a:t>
            </a:r>
            <a:r>
              <a:rPr lang="en-US" sz="2400" dirty="0" err="1">
                <a:latin typeface="Poppins Light" pitchFamily="2" charset="77"/>
                <a:cs typeface="Poppins Light" pitchFamily="2" charset="77"/>
              </a:rPr>
              <a:t>os</a:t>
            </a:r>
            <a:r>
              <a:rPr lang="en-US" sz="2400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lang="en-US" sz="2400" dirty="0" err="1">
                <a:latin typeface="Poppins Light" pitchFamily="2" charset="77"/>
                <a:cs typeface="Poppins Light" pitchFamily="2" charset="77"/>
              </a:rPr>
              <a:t>vadov</a:t>
            </a:r>
            <a:r>
              <a:rPr lang="lt-LT" sz="2400" dirty="0">
                <a:latin typeface="Poppins Light" pitchFamily="2" charset="77"/>
                <a:cs typeface="Poppins Light" pitchFamily="2" charset="77"/>
              </a:rPr>
              <a:t>ė</a:t>
            </a:r>
            <a:br>
              <a:rPr lang="lt-LT" sz="2400" dirty="0">
                <a:latin typeface="Poppins Light" pitchFamily="2" charset="77"/>
                <a:cs typeface="Poppins Light" pitchFamily="2" charset="77"/>
              </a:rPr>
            </a:br>
            <a:br>
              <a:rPr lang="lt-LT" sz="2400" dirty="0">
                <a:latin typeface="Poppins Light" pitchFamily="2" charset="77"/>
                <a:cs typeface="Poppins Light" pitchFamily="2" charset="77"/>
              </a:rPr>
            </a:br>
            <a:br>
              <a:rPr lang="en-US" sz="2400" dirty="0">
                <a:latin typeface="Poppins Light" pitchFamily="2" charset="77"/>
                <a:cs typeface="Poppins Light" pitchFamily="2" charset="77"/>
              </a:rPr>
            </a:br>
            <a:br>
              <a:rPr lang="en-US" sz="2400" dirty="0">
                <a:latin typeface="Poppins Light" pitchFamily="2" charset="77"/>
                <a:cs typeface="Poppins Light" pitchFamily="2" charset="77"/>
              </a:rPr>
            </a:br>
            <a:endParaRPr lang="lt-LT" sz="2400" dirty="0">
              <a:solidFill>
                <a:srgbClr val="37291D"/>
              </a:solidFill>
              <a:latin typeface="Poppins Light" pitchFamily="2" charset="77"/>
              <a:cs typeface="Poppins Light" pitchFamily="2" charset="77"/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6FB88A1A-6BD9-E276-0385-A72437131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7330" y="291570"/>
            <a:ext cx="1569776" cy="59396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4FAA28B-1A03-1386-500E-8DE320A30B13}"/>
              </a:ext>
            </a:extLst>
          </p:cNvPr>
          <p:cNvSpPr txBox="1">
            <a:spLocks/>
          </p:cNvSpPr>
          <p:nvPr/>
        </p:nvSpPr>
        <p:spPr>
          <a:xfrm>
            <a:off x="165100" y="3087742"/>
            <a:ext cx="5765800" cy="6825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3600" b="1" dirty="0" err="1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www.placer.lt</a:t>
            </a:r>
            <a:endParaRPr lang="lt-LT" sz="36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76148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6CFA14-DB92-20DC-0ADE-C46D898714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3" name="Picture 12" descr="A person sitting at a piano&#10;&#10;Description automatically generated with low confidence">
            <a:extLst>
              <a:ext uri="{FF2B5EF4-FFF2-40B4-BE49-F238E27FC236}">
                <a16:creationId xmlns:a16="http://schemas.microsoft.com/office/drawing/2014/main" id="{6C1436FB-7FA1-1A4E-654C-6E5DB221B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52414" y="-3597827"/>
            <a:ext cx="33744414" cy="11212984"/>
          </a:xfrm>
          <a:prstGeom prst="rect">
            <a:avLst/>
          </a:prstGeom>
        </p:spPr>
      </p:pic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3602B6E0-F8F1-2F90-DCF7-5E17AD1807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3000"/>
          </a:blip>
          <a:stretch>
            <a:fillRect/>
          </a:stretch>
        </p:blipFill>
        <p:spPr>
          <a:xfrm>
            <a:off x="-3291414" y="-696929"/>
            <a:ext cx="18774828" cy="1121298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606D30E-8603-3922-2BBF-5D9EF3B01F77}"/>
              </a:ext>
            </a:extLst>
          </p:cNvPr>
          <p:cNvSpPr/>
          <p:nvPr/>
        </p:nvSpPr>
        <p:spPr>
          <a:xfrm>
            <a:off x="3119246" y="3259832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25722D-9232-C9D1-4039-CC376567D62F}"/>
              </a:ext>
            </a:extLst>
          </p:cNvPr>
          <p:cNvSpPr txBox="1">
            <a:spLocks/>
          </p:cNvSpPr>
          <p:nvPr/>
        </p:nvSpPr>
        <p:spPr>
          <a:xfrm>
            <a:off x="3002755" y="621755"/>
            <a:ext cx="8485095" cy="2712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lt-LT" sz="28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Įrankis skirtas klientams atrasti erdves ir pramogas visoje Lietuvoje,  jas užsisakyti vienu mygtuko paspaudimu.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5EDE90-C541-7C5F-91A9-962F6B2DC570}"/>
              </a:ext>
            </a:extLst>
          </p:cNvPr>
          <p:cNvGrpSpPr/>
          <p:nvPr/>
        </p:nvGrpSpPr>
        <p:grpSpPr>
          <a:xfrm>
            <a:off x="5803745" y="3722624"/>
            <a:ext cx="2712284" cy="2712284"/>
            <a:chOff x="5543279" y="4033734"/>
            <a:chExt cx="2880000" cy="2880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5633825-8A75-DD90-E3EA-A5DDF7DEA3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3279" y="4033734"/>
              <a:ext cx="2880000" cy="2880000"/>
            </a:xfrm>
            <a:prstGeom prst="ellipse">
              <a:avLst/>
            </a:prstGeom>
            <a:solidFill>
              <a:srgbClr val="BA1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pic>
          <p:nvPicPr>
            <p:cNvPr id="10" name="Picture 9" descr="A room with a table and chairs&#10;&#10;Description automatically generated with low confidence">
              <a:extLst>
                <a:ext uri="{FF2B5EF4-FFF2-40B4-BE49-F238E27FC236}">
                  <a16:creationId xmlns:a16="http://schemas.microsoft.com/office/drawing/2014/main" id="{AB008652-B12E-B523-1B02-2364C8197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23279" y="4213734"/>
              <a:ext cx="2520000" cy="25200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608FFBD-2146-4538-189D-EADBD3CC37D9}"/>
              </a:ext>
            </a:extLst>
          </p:cNvPr>
          <p:cNvGrpSpPr/>
          <p:nvPr/>
        </p:nvGrpSpPr>
        <p:grpSpPr>
          <a:xfrm>
            <a:off x="8945084" y="3722624"/>
            <a:ext cx="2712284" cy="2712284"/>
            <a:chOff x="8777368" y="4033734"/>
            <a:chExt cx="2880000" cy="2880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A62D078-165A-B640-DC9A-D40C1CD40B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77368" y="4033734"/>
              <a:ext cx="2880000" cy="2880000"/>
            </a:xfrm>
            <a:prstGeom prst="ellipse">
              <a:avLst/>
            </a:prstGeom>
            <a:solidFill>
              <a:srgbClr val="BA1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pic>
          <p:nvPicPr>
            <p:cNvPr id="14" name="Picture 13" descr="A picture containing indoor, table, dining table, dining room&#10;&#10;Description automatically generated">
              <a:extLst>
                <a:ext uri="{FF2B5EF4-FFF2-40B4-BE49-F238E27FC236}">
                  <a16:creationId xmlns:a16="http://schemas.microsoft.com/office/drawing/2014/main" id="{0D6CBC0D-97FA-38E5-94FD-E7B2FBFB0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57368" y="4213734"/>
              <a:ext cx="2520000" cy="25200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D577AEA-F80B-D788-0DB7-99149FD36794}"/>
              </a:ext>
            </a:extLst>
          </p:cNvPr>
          <p:cNvGrpSpPr/>
          <p:nvPr/>
        </p:nvGrpSpPr>
        <p:grpSpPr>
          <a:xfrm>
            <a:off x="2662405" y="3722624"/>
            <a:ext cx="2712284" cy="2712284"/>
            <a:chOff x="2494689" y="4033734"/>
            <a:chExt cx="2880000" cy="2880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668091D-318E-D47D-E6A7-7C13A0DBED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94689" y="4033734"/>
              <a:ext cx="2880000" cy="2880000"/>
            </a:xfrm>
            <a:prstGeom prst="ellipse">
              <a:avLst/>
            </a:prstGeom>
            <a:solidFill>
              <a:srgbClr val="BA1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76ECF64-5413-5FA8-8759-3C0E66461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74689" y="4213734"/>
              <a:ext cx="2520000" cy="2520000"/>
            </a:xfrm>
            <a:prstGeom prst="rect">
              <a:avLst/>
            </a:prstGeom>
          </p:spPr>
        </p:pic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EFA2D314-F2AD-77BC-E923-848F68318BA4}"/>
              </a:ext>
            </a:extLst>
          </p:cNvPr>
          <p:cNvSpPr/>
          <p:nvPr/>
        </p:nvSpPr>
        <p:spPr>
          <a:xfrm>
            <a:off x="16468399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43" name="Picture 42" descr="A computer with a video game on the screen&#10;&#10;Description automatically generated with low confidence">
            <a:extLst>
              <a:ext uri="{FF2B5EF4-FFF2-40B4-BE49-F238E27FC236}">
                <a16:creationId xmlns:a16="http://schemas.microsoft.com/office/drawing/2014/main" id="{D9B40889-FBFA-C043-9685-E666A828C9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87938" y="-1"/>
            <a:ext cx="10259560" cy="7615157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9C009969-6DB0-FDCA-6B67-E7D5151EA6C9}"/>
              </a:ext>
            </a:extLst>
          </p:cNvPr>
          <p:cNvGrpSpPr/>
          <p:nvPr/>
        </p:nvGrpSpPr>
        <p:grpSpPr>
          <a:xfrm>
            <a:off x="23276157" y="2072858"/>
            <a:ext cx="4974722" cy="2712284"/>
            <a:chOff x="5700714" y="621755"/>
            <a:chExt cx="4974722" cy="2712284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08BAAF1-2CCC-7E00-E25A-FAD23F19A3BD}"/>
                </a:ext>
              </a:extLst>
            </p:cNvPr>
            <p:cNvSpPr/>
            <p:nvPr/>
          </p:nvSpPr>
          <p:spPr>
            <a:xfrm>
              <a:off x="5817203" y="3141381"/>
              <a:ext cx="192658" cy="192658"/>
            </a:xfrm>
            <a:prstGeom prst="ellipse">
              <a:avLst/>
            </a:prstGeom>
            <a:solidFill>
              <a:srgbClr val="BA1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46" name="Title 1">
              <a:extLst>
                <a:ext uri="{FF2B5EF4-FFF2-40B4-BE49-F238E27FC236}">
                  <a16:creationId xmlns:a16="http://schemas.microsoft.com/office/drawing/2014/main" id="{7F2A21A9-550D-3852-6FC2-49BBC64B7B5F}"/>
                </a:ext>
              </a:extLst>
            </p:cNvPr>
            <p:cNvSpPr txBox="1">
              <a:spLocks/>
            </p:cNvSpPr>
            <p:nvPr/>
          </p:nvSpPr>
          <p:spPr>
            <a:xfrm>
              <a:off x="5700714" y="621755"/>
              <a:ext cx="4974722" cy="235010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lt-LT" sz="2300" b="1" dirty="0">
                  <a:solidFill>
                    <a:srgbClr val="37291D"/>
                  </a:solidFill>
                  <a:latin typeface="Poppins SemiBold" pitchFamily="2" charset="77"/>
                  <a:cs typeface="Poppins SemiBold" pitchFamily="2" charset="77"/>
                </a:rPr>
                <a:t>Mūsų tikslas -  padėti klientams rasti erdves ir pramogas vienoje platformoje, o erdvių ir pramogų savininkams  padidinti  pardavimus.</a:t>
              </a:r>
            </a:p>
          </p:txBody>
        </p:sp>
      </p:grp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A7A6CCE-BE88-8985-80AC-786E23968C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49561" y="523920"/>
            <a:ext cx="1187750" cy="44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82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47269EA-0E57-F1AD-5E79-47AC18594AA5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21F9297-ED3E-ACE8-7352-B4A66935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00BE08-AAA5-33B5-B9A6-2FA87FFC1AA3}"/>
              </a:ext>
            </a:extLst>
          </p:cNvPr>
          <p:cNvSpPr/>
          <p:nvPr/>
        </p:nvSpPr>
        <p:spPr>
          <a:xfrm>
            <a:off x="0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D383155-5766-C9C6-09D5-EAAC9D6F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719914" y="-735029"/>
            <a:ext cx="18774828" cy="112129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1368E14-9DED-2A6C-7342-2B9553E008AD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EE247BD1-262A-2C6D-2957-BE80BB8AB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8755" y="246822"/>
            <a:ext cx="1492027" cy="5645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0D76D0-3DF9-0614-FAB8-101AEEB57E0A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01872-B51C-1605-3586-59E55BC9FA17}"/>
              </a:ext>
            </a:extLst>
          </p:cNvPr>
          <p:cNvSpPr txBox="1">
            <a:spLocks/>
          </p:cNvSpPr>
          <p:nvPr/>
        </p:nvSpPr>
        <p:spPr>
          <a:xfrm>
            <a:off x="565709" y="695960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Ko nori ir ko tikisi darbuotojai?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C979AC-D03E-CD87-EE59-1173811E335A}"/>
              </a:ext>
            </a:extLst>
          </p:cNvPr>
          <p:cNvSpPr txBox="1"/>
          <p:nvPr/>
        </p:nvSpPr>
        <p:spPr>
          <a:xfrm>
            <a:off x="393179" y="2787659"/>
            <a:ext cx="11044647" cy="2469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t-LT" sz="2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</a:t>
            </a:r>
            <a:r>
              <a:rPr lang="lt-LT" sz="24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tlikta bendrovės „Glassdoor“ apklausa</a:t>
            </a:r>
            <a:r>
              <a:rPr lang="lt-LT" sz="2400" dirty="0">
                <a:latin typeface="Poppins" panose="00000500000000000000" pitchFamily="2" charset="0"/>
                <a:cs typeface="Poppins" panose="00000500000000000000" pitchFamily="2" charset="0"/>
              </a:rPr>
              <a:t> parodė</a:t>
            </a:r>
            <a:r>
              <a:rPr lang="lt-LT" sz="24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</a:p>
          <a:p>
            <a:pPr algn="just"/>
            <a:r>
              <a:rPr lang="lt-LT" sz="24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kad prieš priimdami pasiūlymą dirbti 60 proc. apklaustų darbuotojų peržiūri ir apgalvoja jiems siūlomas </a:t>
            </a:r>
            <a:r>
              <a:rPr lang="lt-LT" sz="2400" i="0" dirty="0">
                <a:solidFill>
                  <a:srgbClr val="FF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papildomas naudas bei privalumus. </a:t>
            </a:r>
          </a:p>
          <a:p>
            <a:pPr algn="just"/>
            <a:r>
              <a:rPr lang="lt-LT" sz="24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Taip pat net 80 proc. darbuotojų verčiau renkasi papildomas naudas nei didesnį atlyginimą</a:t>
            </a:r>
            <a:r>
              <a:rPr lang="lt-LT" sz="2400" i="0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. </a:t>
            </a:r>
            <a:endParaRPr lang="lt-LT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050" dirty="0">
                <a:latin typeface="Poppins" panose="00000500000000000000" pitchFamily="2" charset="0"/>
                <a:cs typeface="Poppins" panose="00000500000000000000" pitchFamily="2" charset="0"/>
              </a:rPr>
              <a:t>*</a:t>
            </a:r>
            <a:r>
              <a:rPr lang="lt-LT" sz="1050" dirty="0">
                <a:latin typeface="Poppins" panose="00000500000000000000" pitchFamily="2" charset="0"/>
                <a:cs typeface="Poppins" panose="00000500000000000000" pitchFamily="2" charset="0"/>
              </a:rPr>
              <a:t>šaltinis </a:t>
            </a:r>
            <a:r>
              <a:rPr lang="en-US" sz="1050" dirty="0">
                <a:hlinkClick r:id="rId6"/>
              </a:rPr>
              <a:t>5 Awesome Job Benefits That Attract Quality Candidates (glassdoor.com)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373E553-6861-5286-8308-4384A4A1A43D}"/>
              </a:ext>
            </a:extLst>
          </p:cNvPr>
          <p:cNvSpPr/>
          <p:nvPr/>
        </p:nvSpPr>
        <p:spPr>
          <a:xfrm>
            <a:off x="2544751" y="1130201"/>
            <a:ext cx="248728" cy="192177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97419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33C72-EE55-E1F8-9DAD-CC8DB20A5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C142B54-1BCE-26CD-15E9-BBB6659E9E69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B25B7B57-0965-DAA7-F34A-928D31C3C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89AC70-5DD7-36AE-11DB-6FC482902F29}"/>
              </a:ext>
            </a:extLst>
          </p:cNvPr>
          <p:cNvSpPr/>
          <p:nvPr/>
        </p:nvSpPr>
        <p:spPr>
          <a:xfrm>
            <a:off x="0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94EC4EFC-E056-9DA5-F376-083AEC3BFF0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719914" y="-735029"/>
            <a:ext cx="18774828" cy="112129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2BC73FB-C1E0-72A4-C63E-F3D2CD1728F2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EAD85B89-1019-BB60-5E32-33D9EC832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8755" y="246822"/>
            <a:ext cx="1492027" cy="5645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C48FDF-8EC0-257A-1204-B56A19894999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32CDC-B0A7-660F-536A-83556C931224}"/>
              </a:ext>
            </a:extLst>
          </p:cNvPr>
          <p:cNvSpPr txBox="1">
            <a:spLocks/>
          </p:cNvSpPr>
          <p:nvPr/>
        </p:nvSpPr>
        <p:spPr>
          <a:xfrm>
            <a:off x="369684" y="590844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Sveikatingumo naujovės?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D03945-4635-8C22-3921-E81C45D69519}"/>
              </a:ext>
            </a:extLst>
          </p:cNvPr>
          <p:cNvSpPr/>
          <p:nvPr/>
        </p:nvSpPr>
        <p:spPr>
          <a:xfrm>
            <a:off x="2879368" y="1024845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F1F27F-AD3E-2E8B-5773-5AA762719C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783" y="2491639"/>
            <a:ext cx="6251767" cy="43843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2204A7-E8A5-9FE0-F106-32FFCAD882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3496" y="2491639"/>
            <a:ext cx="5012487" cy="438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76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47269EA-0E57-F1AD-5E79-47AC18594AA5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21F9297-ED3E-ACE8-7352-B4A66935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00BE08-AAA5-33B5-B9A6-2FA87FFC1AA3}"/>
              </a:ext>
            </a:extLst>
          </p:cNvPr>
          <p:cNvSpPr/>
          <p:nvPr/>
        </p:nvSpPr>
        <p:spPr>
          <a:xfrm>
            <a:off x="0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D383155-5766-C9C6-09D5-EAAC9D6F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719914" y="-735029"/>
            <a:ext cx="18774828" cy="112129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1368E14-9DED-2A6C-7342-2B9553E008AD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EE247BD1-262A-2C6D-2957-BE80BB8AB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8755" y="246822"/>
            <a:ext cx="1492027" cy="56455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D4878BE-3912-504C-C32B-0BCCC2D36AB1}"/>
              </a:ext>
            </a:extLst>
          </p:cNvPr>
          <p:cNvSpPr txBox="1">
            <a:spLocks/>
          </p:cNvSpPr>
          <p:nvPr/>
        </p:nvSpPr>
        <p:spPr>
          <a:xfrm>
            <a:off x="2324336" y="3728463"/>
            <a:ext cx="7916881" cy="4427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Degustacijos: meno, kakavos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Meditacijos online ir renginių metu 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Paskaitos apie il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ga</a:t>
            </a: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amžiškumą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sveikos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puose</a:t>
            </a: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lėjimą, šiaurinis vaikščiojimas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4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4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4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D76D0-3DF9-0614-FAB8-101AEEB57E0A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01872-B51C-1605-3586-59E55BC9FA17}"/>
              </a:ext>
            </a:extLst>
          </p:cNvPr>
          <p:cNvSpPr txBox="1">
            <a:spLocks/>
          </p:cNvSpPr>
          <p:nvPr/>
        </p:nvSpPr>
        <p:spPr>
          <a:xfrm>
            <a:off x="-76202" y="794810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Sveikatingumo naujovės?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7B2EE1-6362-194B-B7B0-4F717C5FF886}"/>
              </a:ext>
            </a:extLst>
          </p:cNvPr>
          <p:cNvSpPr txBox="1"/>
          <p:nvPr/>
        </p:nvSpPr>
        <p:spPr>
          <a:xfrm>
            <a:off x="2310339" y="3503149"/>
            <a:ext cx="12677774" cy="2726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Maudynės šaltame  vandenyje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Mechanizuotos masažo lovos, foteliai biuruose, vaisiai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VR meditacijos (virtualūs akiniai)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Joga, miško maudynės, mankštos, paskaitos gyvai ir </a:t>
            </a: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     online įmonės darbuotojams</a:t>
            </a: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en-US" sz="24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B9D41A1-5255-5CB0-7C33-A10D50D55B22}"/>
              </a:ext>
            </a:extLst>
          </p:cNvPr>
          <p:cNvSpPr/>
          <p:nvPr/>
        </p:nvSpPr>
        <p:spPr>
          <a:xfrm>
            <a:off x="2392351" y="1228811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8929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47269EA-0E57-F1AD-5E79-47AC18594AA5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21F9297-ED3E-ACE8-7352-B4A66935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00BE08-AAA5-33B5-B9A6-2FA87FFC1AA3}"/>
              </a:ext>
            </a:extLst>
          </p:cNvPr>
          <p:cNvSpPr/>
          <p:nvPr/>
        </p:nvSpPr>
        <p:spPr>
          <a:xfrm>
            <a:off x="0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D383155-5766-C9C6-09D5-EAAC9D6F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719914" y="-735029"/>
            <a:ext cx="18774828" cy="112129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1368E14-9DED-2A6C-7342-2B9553E008AD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EE247BD1-262A-2C6D-2957-BE80BB8AB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8755" y="246822"/>
            <a:ext cx="1492027" cy="56455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D4878BE-3912-504C-C32B-0BCCC2D36AB1}"/>
              </a:ext>
            </a:extLst>
          </p:cNvPr>
          <p:cNvSpPr txBox="1">
            <a:spLocks/>
          </p:cNvSpPr>
          <p:nvPr/>
        </p:nvSpPr>
        <p:spPr>
          <a:xfrm>
            <a:off x="2320277" y="3602771"/>
            <a:ext cx="7916881" cy="4427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Sveikatos draudimas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Psichologų konsultacijos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Susikaupimo meditacijų paskaitos  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Walk 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15 </a:t>
            </a:r>
            <a:r>
              <a:rPr lang="en-US" sz="24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ir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kitos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komandini</a:t>
            </a: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ų iššūkių programos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4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4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4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D76D0-3DF9-0614-FAB8-101AEEB57E0A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01872-B51C-1605-3586-59E55BC9FA17}"/>
              </a:ext>
            </a:extLst>
          </p:cNvPr>
          <p:cNvSpPr txBox="1">
            <a:spLocks/>
          </p:cNvSpPr>
          <p:nvPr/>
        </p:nvSpPr>
        <p:spPr>
          <a:xfrm>
            <a:off x="565709" y="695960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Sveikatingumo </a:t>
            </a:r>
            <a:r>
              <a:rPr lang="en-US" sz="3000" b="1" dirty="0" err="1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tendencijos</a:t>
            </a:r>
            <a:r>
              <a:rPr lang="en-US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 Lietuvos </a:t>
            </a:r>
            <a: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įmonėse?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7B2EE1-6362-194B-B7B0-4F717C5FF886}"/>
              </a:ext>
            </a:extLst>
          </p:cNvPr>
          <p:cNvSpPr txBox="1"/>
          <p:nvPr/>
        </p:nvSpPr>
        <p:spPr>
          <a:xfrm>
            <a:off x="2310339" y="3358231"/>
            <a:ext cx="126777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Sveikatos patikros programos įmonių darbuotojams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Nuolaidų sistem</a:t>
            </a:r>
            <a:r>
              <a:rPr lang="en-US" sz="24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os</a:t>
            </a: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  (platformos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pvz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Melp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, Perks</a:t>
            </a: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)</a:t>
            </a:r>
            <a:endParaRPr lang="en-US" sz="24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D78CEB5-B090-A0EB-70F6-CB91BCCE3B82}"/>
              </a:ext>
            </a:extLst>
          </p:cNvPr>
          <p:cNvSpPr/>
          <p:nvPr/>
        </p:nvSpPr>
        <p:spPr>
          <a:xfrm>
            <a:off x="1135051" y="1129961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01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FA658-56A3-2450-F471-19DA22D8A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E2AE1D4-93AC-03AF-3D01-EC346357CC8B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4CFE52D7-E21A-0BBC-AECF-23C496D42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CF13E1-9F5E-5084-571D-B74CFCFCFFDC}"/>
              </a:ext>
            </a:extLst>
          </p:cNvPr>
          <p:cNvSpPr/>
          <p:nvPr/>
        </p:nvSpPr>
        <p:spPr>
          <a:xfrm>
            <a:off x="0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80AE2D8-18A7-7CBD-064E-7C108057DB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719914" y="-735029"/>
            <a:ext cx="18774828" cy="112129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546762D-F43B-CD7B-0AD8-83B588A36A1C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1B28D638-1E35-4BB9-64D5-3D447D0F5C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8755" y="246822"/>
            <a:ext cx="1492027" cy="5645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3CA797-7CB4-FD05-278F-56DCA9F8C292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FB9B27-F617-FEE5-FF0A-7341F820834E}"/>
              </a:ext>
            </a:extLst>
          </p:cNvPr>
          <p:cNvSpPr txBox="1">
            <a:spLocks/>
          </p:cNvSpPr>
          <p:nvPr/>
        </p:nvSpPr>
        <p:spPr>
          <a:xfrm>
            <a:off x="565709" y="695960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Sveikatingumo </a:t>
            </a:r>
            <a:r>
              <a:rPr lang="en-US" sz="3000" b="1" dirty="0" err="1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tendencijos</a:t>
            </a:r>
            <a:r>
              <a:rPr lang="en-US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 Lietuvos </a:t>
            </a:r>
            <a: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įmonėse?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C22659F-F7DA-40B3-576D-C9D8E041C907}"/>
              </a:ext>
            </a:extLst>
          </p:cNvPr>
          <p:cNvSpPr/>
          <p:nvPr/>
        </p:nvSpPr>
        <p:spPr>
          <a:xfrm>
            <a:off x="1135051" y="1129961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EC04A-0411-8C0A-727D-68137B7D68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958787"/>
            <a:ext cx="6806289" cy="4898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6626D1-CA15-2735-6962-8482A08634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4041" y="1958787"/>
            <a:ext cx="3959986" cy="497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72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CB50B-22E1-B82B-2932-251648A37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roup of white chairs&#10;&#10;Description automatically generated with medium confidence">
            <a:extLst>
              <a:ext uri="{FF2B5EF4-FFF2-40B4-BE49-F238E27FC236}">
                <a16:creationId xmlns:a16="http://schemas.microsoft.com/office/drawing/2014/main" id="{52B4E74F-FBD2-0CAD-CD72-3754D6BA4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7" y="0"/>
            <a:ext cx="12193473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3E8610-1635-C5E7-8FE7-F17B2F168461}"/>
              </a:ext>
            </a:extLst>
          </p:cNvPr>
          <p:cNvSpPr/>
          <p:nvPr/>
        </p:nvSpPr>
        <p:spPr>
          <a:xfrm>
            <a:off x="0" y="505"/>
            <a:ext cx="12192000" cy="6856990"/>
          </a:xfrm>
          <a:prstGeom prst="rect">
            <a:avLst/>
          </a:prstGeom>
          <a:solidFill>
            <a:srgbClr val="FFFBF0">
              <a:alpha val="4714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F24443E4-CB53-26A1-2AE3-C75AF2E97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48439" y="-3187142"/>
            <a:ext cx="18774828" cy="11212984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CEF4DBF-0032-6584-0A1C-008DF727C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88" y="240170"/>
            <a:ext cx="2097193" cy="7755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1511FA-5980-3E4D-1A25-4AC02ED3E962}"/>
              </a:ext>
            </a:extLst>
          </p:cNvPr>
          <p:cNvSpPr txBox="1"/>
          <p:nvPr/>
        </p:nvSpPr>
        <p:spPr>
          <a:xfrm>
            <a:off x="1155117" y="2573891"/>
            <a:ext cx="9880292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2025</a:t>
            </a:r>
            <a:r>
              <a:rPr lang="lt-L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m.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</a:t>
            </a:r>
            <a:r>
              <a:rPr lang="lt-L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š </a:t>
            </a:r>
            <a:r>
              <a:rPr lang="en-US" sz="2400" b="1" dirty="0">
                <a:solidFill>
                  <a:srgbClr val="C00000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2213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u</a:t>
            </a:r>
            <a:r>
              <a:rPr lang="lt-L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žklausų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lt-L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atėjusių per PLACER.LT platformą – apie </a:t>
            </a:r>
            <a:r>
              <a:rPr lang="en-US" sz="2400" b="1" dirty="0">
                <a:solidFill>
                  <a:srgbClr val="C00000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35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proc. </a:t>
            </a:r>
            <a:r>
              <a:rPr lang="lt-L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k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lient</a:t>
            </a:r>
            <a:r>
              <a:rPr lang="lt-L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ų ieškojo netradicinių erdvių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ir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apie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20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proc.</a:t>
            </a:r>
            <a:r>
              <a:rPr lang="en-US" sz="2400" b="1" dirty="0">
                <a:solidFill>
                  <a:srgbClr val="C00000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u</a:t>
            </a:r>
            <a:r>
              <a:rPr lang="lt-L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žklausų buvo apie veiklas, kurios galėtų apjungti, suvienyti komandas, padėti pažinti kolegas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ir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9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proc.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Sveikatingumo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renginiai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: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paskaitos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,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edukacijos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,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veiklos</a:t>
            </a:r>
            <a:endParaRPr lang="lt-LT" sz="2400" b="1" dirty="0">
              <a:solidFill>
                <a:schemeClr val="tx1">
                  <a:lumMod val="85000"/>
                  <a:lumOff val="15000"/>
                </a:schemeClr>
              </a:solidFill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671E710-D72E-1ABC-42CF-B2657B22D6A8}"/>
              </a:ext>
            </a:extLst>
          </p:cNvPr>
          <p:cNvSpPr/>
          <p:nvPr/>
        </p:nvSpPr>
        <p:spPr>
          <a:xfrm>
            <a:off x="962459" y="2717510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6593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47269EA-0E57-F1AD-5E79-47AC18594AA5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21F9297-ED3E-ACE8-7352-B4A66935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00BE08-AAA5-33B5-B9A6-2FA87FFC1AA3}"/>
              </a:ext>
            </a:extLst>
          </p:cNvPr>
          <p:cNvSpPr/>
          <p:nvPr/>
        </p:nvSpPr>
        <p:spPr>
          <a:xfrm>
            <a:off x="0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D383155-5766-C9C6-09D5-EAAC9D6F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491439" y="-409141"/>
            <a:ext cx="18774828" cy="11212984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3B60BCD-2341-8EF8-0037-8D8001B50069}"/>
              </a:ext>
            </a:extLst>
          </p:cNvPr>
          <p:cNvSpPr txBox="1">
            <a:spLocks/>
          </p:cNvSpPr>
          <p:nvPr/>
        </p:nvSpPr>
        <p:spPr>
          <a:xfrm>
            <a:off x="736141" y="33116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en-US" sz="3000" b="1" dirty="0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 </a:t>
            </a:r>
            <a:r>
              <a:rPr lang="lt-LT" sz="3000" b="1" dirty="0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RENGINIŲ TENDENCIJOS</a:t>
            </a:r>
            <a:r>
              <a:rPr lang="en-US" sz="3000" b="1" dirty="0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/2026</a:t>
            </a:r>
            <a:r>
              <a:rPr lang="lt-LT" sz="3000" b="1" dirty="0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 </a:t>
            </a:r>
            <a:b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</a:br>
            <a:endParaRPr lang="lt-LT" sz="3000" b="1" dirty="0">
              <a:solidFill>
                <a:srgbClr val="37291D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368E14-9DED-2A6C-7342-2B9553E008AD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EE247BD1-262A-2C6D-2957-BE80BB8AB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9646" y="246493"/>
            <a:ext cx="1323170" cy="51613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9A039C4-D1B2-9C86-CBA8-C465BD2480EB}"/>
              </a:ext>
            </a:extLst>
          </p:cNvPr>
          <p:cNvSpPr txBox="1">
            <a:spLocks/>
          </p:cNvSpPr>
          <p:nvPr/>
        </p:nvSpPr>
        <p:spPr>
          <a:xfrm>
            <a:off x="2118732" y="4015479"/>
            <a:ext cx="7916881" cy="446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D76D0-3DF9-0614-FAB8-101AEEB57E0A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BD019B-BED1-0D85-FB55-F057A419F0F0}"/>
              </a:ext>
            </a:extLst>
          </p:cNvPr>
          <p:cNvSpPr txBox="1"/>
          <p:nvPr/>
        </p:nvSpPr>
        <p:spPr>
          <a:xfrm>
            <a:off x="3112512" y="762632"/>
            <a:ext cx="63119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i="1" dirty="0">
              <a:solidFill>
                <a:schemeClr val="bg2">
                  <a:lumMod val="10000"/>
                </a:schemeClr>
              </a:solidFill>
              <a:latin typeface="Poppins" panose="00000500000000000000" pitchFamily="2" charset="0"/>
            </a:endParaRPr>
          </a:p>
          <a:p>
            <a:pPr algn="ctr"/>
            <a:endParaRPr lang="lt-LT" sz="2000" i="1" dirty="0">
              <a:solidFill>
                <a:schemeClr val="bg2">
                  <a:lumMod val="10000"/>
                </a:schemeClr>
              </a:solidFill>
              <a:effectLst/>
              <a:latin typeface="Poppins" panose="000005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chemeClr val="bg2">
                    <a:lumMod val="25000"/>
                  </a:schemeClr>
                </a:solidFill>
                <a:latin typeface="Poppins" panose="00000500000000000000" pitchFamily="2" charset="0"/>
              </a:rPr>
              <a:t>Daugėja patyriminių renginių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lt-LT" sz="2000" i="1" dirty="0">
              <a:solidFill>
                <a:schemeClr val="bg2">
                  <a:lumMod val="25000"/>
                </a:schemeClr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1A1A1A"/>
                </a:solidFill>
                <a:latin typeface="Poppins" panose="00000500000000000000" pitchFamily="2" charset="0"/>
              </a:rPr>
              <a:t>Meno, pažintiniai renginiai</a:t>
            </a:r>
            <a:r>
              <a:rPr lang="en-US" sz="2000" dirty="0">
                <a:solidFill>
                  <a:srgbClr val="1A1A1A"/>
                </a:solidFill>
                <a:latin typeface="Poppins" panose="00000500000000000000" pitchFamily="2" charset="0"/>
              </a:rPr>
              <a:t>, </a:t>
            </a:r>
            <a:r>
              <a:rPr lang="en-US" sz="2000" dirty="0" err="1">
                <a:solidFill>
                  <a:srgbClr val="1A1A1A"/>
                </a:solidFill>
                <a:latin typeface="Poppins" panose="00000500000000000000" pitchFamily="2" charset="0"/>
              </a:rPr>
              <a:t>sporto</a:t>
            </a:r>
            <a:r>
              <a:rPr lang="en-US" sz="2000" dirty="0">
                <a:solidFill>
                  <a:srgbClr val="1A1A1A"/>
                </a:solidFill>
                <a:latin typeface="Poppins" panose="00000500000000000000" pitchFamily="2" charset="0"/>
              </a:rPr>
              <a:t> v</a:t>
            </a:r>
            <a:r>
              <a:rPr lang="lt-LT" sz="2000" dirty="0">
                <a:solidFill>
                  <a:schemeClr val="bg2">
                    <a:lumMod val="25000"/>
                  </a:schemeClr>
                </a:solidFill>
                <a:latin typeface="Poppins" panose="00000500000000000000" pitchFamily="2" charset="0"/>
              </a:rPr>
              <a:t>e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Poppins" panose="00000500000000000000" pitchFamily="2" charset="0"/>
              </a:rPr>
              <a:t>iklos</a:t>
            </a:r>
            <a:endParaRPr lang="lt-LT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lt-LT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1A1A1A"/>
                </a:solidFill>
                <a:latin typeface="Poppins" panose="00000500000000000000" pitchFamily="2" charset="0"/>
              </a:rPr>
              <a:t>Konferencijos su pasirinkta motyvacine tema</a:t>
            </a:r>
            <a:endParaRPr lang="en-US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1A1A1A"/>
                </a:solidFill>
                <a:latin typeface="Poppins" panose="00000500000000000000" pitchFamily="2" charset="0"/>
              </a:rPr>
              <a:t>Baidar</a:t>
            </a:r>
            <a:r>
              <a:rPr lang="lt-LT" sz="2000" dirty="0">
                <a:solidFill>
                  <a:srgbClr val="1A1A1A"/>
                </a:solidFill>
                <a:latin typeface="Poppins" panose="00000500000000000000" pitchFamily="2" charset="0"/>
              </a:rPr>
              <a:t>ės</a:t>
            </a:r>
            <a:r>
              <a:rPr lang="en-US" sz="2000" dirty="0">
                <a:solidFill>
                  <a:srgbClr val="1A1A1A"/>
                </a:solidFill>
                <a:latin typeface="Poppins" panose="00000500000000000000" pitchFamily="2" charset="0"/>
              </a:rPr>
              <a:t>, </a:t>
            </a:r>
            <a:r>
              <a:rPr lang="en-US" sz="2000" dirty="0" err="1">
                <a:solidFill>
                  <a:srgbClr val="1A1A1A"/>
                </a:solidFill>
                <a:latin typeface="Poppins" panose="00000500000000000000" pitchFamily="2" charset="0"/>
              </a:rPr>
              <a:t>dvira</a:t>
            </a:r>
            <a:r>
              <a:rPr lang="lt-LT" sz="2000" dirty="0">
                <a:solidFill>
                  <a:srgbClr val="1A1A1A"/>
                </a:solidFill>
                <a:latin typeface="Poppins" panose="00000500000000000000" pitchFamily="2" charset="0"/>
              </a:rPr>
              <a:t>čių žygiai</a:t>
            </a:r>
            <a:endParaRPr lang="en-US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A"/>
                </a:solidFill>
                <a:latin typeface="Poppins" panose="00000500000000000000" pitchFamily="2" charset="0"/>
              </a:rPr>
              <a:t>WORKATION </a:t>
            </a:r>
            <a:r>
              <a:rPr lang="en-US" sz="2000" dirty="0" err="1">
                <a:solidFill>
                  <a:srgbClr val="1A1A1A"/>
                </a:solidFill>
                <a:latin typeface="Poppins" panose="00000500000000000000" pitchFamily="2" charset="0"/>
              </a:rPr>
              <a:t>sanatorijose</a:t>
            </a:r>
            <a:r>
              <a:rPr lang="en-US" sz="2000" dirty="0">
                <a:solidFill>
                  <a:srgbClr val="1A1A1A"/>
                </a:solidFill>
                <a:latin typeface="Poppins" panose="00000500000000000000" pitchFamily="2" charset="0"/>
              </a:rPr>
              <a:t>, </a:t>
            </a:r>
            <a:r>
              <a:rPr lang="en-US" sz="2000" dirty="0" err="1">
                <a:solidFill>
                  <a:srgbClr val="1A1A1A"/>
                </a:solidFill>
                <a:latin typeface="Poppins" panose="00000500000000000000" pitchFamily="2" charset="0"/>
              </a:rPr>
              <a:t>sveikatinimo</a:t>
            </a:r>
            <a:r>
              <a:rPr lang="en-US" sz="2000" dirty="0">
                <a:solidFill>
                  <a:srgbClr val="1A1A1A"/>
                </a:solidFill>
                <a:latin typeface="Poppins" panose="00000500000000000000" pitchFamily="2" charset="0"/>
              </a:rPr>
              <a:t> </a:t>
            </a:r>
            <a:r>
              <a:rPr lang="lt-LT" sz="2000" dirty="0">
                <a:solidFill>
                  <a:srgbClr val="1A1A1A"/>
                </a:solidFill>
                <a:latin typeface="Poppins" panose="00000500000000000000" pitchFamily="2" charset="0"/>
              </a:rPr>
              <a:t>įstaigose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lt-LT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1A1A1A"/>
                </a:solidFill>
                <a:latin typeface="Poppins" panose="00000500000000000000" pitchFamily="2" charset="0"/>
              </a:rPr>
              <a:t>Goforward platforma įmonės darbuotojams nuo mankštų iki paskaitų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lt-LT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1A1A1A"/>
                </a:solidFill>
                <a:latin typeface="Poppins" panose="00000500000000000000" pitchFamily="2" charset="0"/>
              </a:rPr>
              <a:t>Pasiruošimas maratonams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lt-LT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lt-LT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algn="l"/>
            <a:endParaRPr lang="lt-LT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algn="l"/>
            <a:endParaRPr lang="lt-LT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lt-LT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lt-LT" sz="2000" b="0" i="0" dirty="0">
              <a:solidFill>
                <a:srgbClr val="1A1A1A"/>
              </a:solidFill>
              <a:effectLst/>
              <a:latin typeface="Poppins" panose="00000500000000000000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lt-LT" sz="2000" b="0" i="0" dirty="0">
              <a:solidFill>
                <a:srgbClr val="1A1A1A"/>
              </a:solidFill>
              <a:effectLst/>
              <a:latin typeface="Poppins" panose="00000500000000000000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lt-LT" sz="20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lt-LT" sz="2000" b="0" i="0" dirty="0">
              <a:solidFill>
                <a:srgbClr val="1A1A1A"/>
              </a:solidFill>
              <a:effectLst/>
              <a:latin typeface="Poppins" panose="00000500000000000000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lt-LT" sz="2000" b="0" i="0" dirty="0">
              <a:solidFill>
                <a:srgbClr val="1A1A1A"/>
              </a:solidFill>
              <a:effectLst/>
              <a:latin typeface="Poppins" panose="00000500000000000000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0481D4B-14EA-6D13-2932-613144AFB899}"/>
              </a:ext>
            </a:extLst>
          </p:cNvPr>
          <p:cNvSpPr/>
          <p:nvPr/>
        </p:nvSpPr>
        <p:spPr>
          <a:xfrm>
            <a:off x="2950587" y="559486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19505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1820B-1039-3953-4F02-78786E936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47D4AC0F-4A3F-480D-B949-62795064D1A7}"/>
              </a:ext>
            </a:extLst>
          </p:cNvPr>
          <p:cNvSpPr/>
          <p:nvPr/>
        </p:nvSpPr>
        <p:spPr>
          <a:xfrm>
            <a:off x="0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5" name="Picture 4" descr="A picture containing piano&#10;&#10;Description automatically generated">
            <a:extLst>
              <a:ext uri="{FF2B5EF4-FFF2-40B4-BE49-F238E27FC236}">
                <a16:creationId xmlns:a16="http://schemas.microsoft.com/office/drawing/2014/main" id="{0D7B99F5-B1DE-DE48-77FF-7FE6A132A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0" y="-130661"/>
            <a:ext cx="12420600" cy="70992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E740BD7-AF98-5BC1-E6D2-66F02B06E67C}"/>
              </a:ext>
            </a:extLst>
          </p:cNvPr>
          <p:cNvSpPr/>
          <p:nvPr/>
        </p:nvSpPr>
        <p:spPr>
          <a:xfrm>
            <a:off x="178920" y="-242310"/>
            <a:ext cx="12192000" cy="7210921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D9A10B1-7121-1C60-11A9-9A1B13FF7487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F525BA-C623-ED3E-1854-81713AD949E8}"/>
              </a:ext>
            </a:extLst>
          </p:cNvPr>
          <p:cNvSpPr txBox="1">
            <a:spLocks/>
          </p:cNvSpPr>
          <p:nvPr/>
        </p:nvSpPr>
        <p:spPr>
          <a:xfrm>
            <a:off x="1300198" y="2962802"/>
            <a:ext cx="4974722" cy="446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FF3204D8-03D8-EC66-AAFA-8B26CB5C0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6828" y="167583"/>
            <a:ext cx="1520438" cy="5753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62C933-C39F-7656-AF10-6F30077649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731" y="1131734"/>
            <a:ext cx="8219645" cy="547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547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47269EA-0E57-F1AD-5E79-47AC18594AA5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21F9297-ED3E-ACE8-7352-B4A66935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00BE08-AAA5-33B5-B9A6-2FA87FFC1AA3}"/>
              </a:ext>
            </a:extLst>
          </p:cNvPr>
          <p:cNvSpPr/>
          <p:nvPr/>
        </p:nvSpPr>
        <p:spPr>
          <a:xfrm>
            <a:off x="-170432" y="143423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D383155-5766-C9C6-09D5-EAAC9D6F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48264" y="693721"/>
            <a:ext cx="18774828" cy="112129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1368E14-9DED-2A6C-7342-2B9553E008AD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D4878BE-3912-504C-C32B-0BCCC2D36AB1}"/>
              </a:ext>
            </a:extLst>
          </p:cNvPr>
          <p:cNvSpPr txBox="1">
            <a:spLocks/>
          </p:cNvSpPr>
          <p:nvPr/>
        </p:nvSpPr>
        <p:spPr>
          <a:xfrm>
            <a:off x="1397391" y="4761187"/>
            <a:ext cx="9473416" cy="4427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b="1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TYLOS kambariai </a:t>
            </a: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(renginių metu ir ofisuose, gamybinėje aplinkoje)</a:t>
            </a:r>
            <a:endParaRPr lang="lt-LT" sz="2400" b="1" i="0" dirty="0"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b="1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Wellness workation</a:t>
            </a: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 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200" b="1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Komandiniai sveikatinimo renginiai </a:t>
            </a:r>
            <a:r>
              <a:rPr lang="lt-LT" sz="22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(diena skirta sveikatai, kurią daro įmonė kartą į ketvirtį, pusmetį erdvėje kur darbuotojai gali ateiti klausyti paskaitų, aktyviai dalyvauti)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2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Individualizuoti sprendimai </a:t>
            </a:r>
            <a:endParaRPr lang="en-US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2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IT įrankių integravimas  (MELP, WALK </a:t>
            </a:r>
            <a:r>
              <a:rPr lang="en-US" sz="22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15, Go Forward)</a:t>
            </a: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r>
              <a:rPr lang="lt-LT" sz="22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                                                                                           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D76D0-3DF9-0614-FAB8-101AEEB57E0A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A208CB-9AF7-359D-5C62-1C8B95C425D9}"/>
              </a:ext>
            </a:extLst>
          </p:cNvPr>
          <p:cNvSpPr txBox="1">
            <a:spLocks/>
          </p:cNvSpPr>
          <p:nvPr/>
        </p:nvSpPr>
        <p:spPr>
          <a:xfrm>
            <a:off x="431218" y="444433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Pasaulinės  tendencijos?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2F7945E-3E2A-A6E5-A1CF-2B180B7B3164}"/>
              </a:ext>
            </a:extLst>
          </p:cNvPr>
          <p:cNvSpPr/>
          <p:nvPr/>
        </p:nvSpPr>
        <p:spPr>
          <a:xfrm>
            <a:off x="3056800" y="881774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89A6932-5959-0624-D90F-1FD5B25D71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8755" y="594124"/>
            <a:ext cx="1520438" cy="57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51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47269EA-0E57-F1AD-5E79-47AC18594AA5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21F9297-ED3E-ACE8-7352-B4A66935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00BE08-AAA5-33B5-B9A6-2FA87FFC1AA3}"/>
              </a:ext>
            </a:extLst>
          </p:cNvPr>
          <p:cNvSpPr/>
          <p:nvPr/>
        </p:nvSpPr>
        <p:spPr>
          <a:xfrm>
            <a:off x="0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D383155-5766-C9C6-09D5-EAAC9D6F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253315" y="-724396"/>
            <a:ext cx="18774828" cy="11212984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3B60BCD-2341-8EF8-0037-8D8001B50069}"/>
              </a:ext>
            </a:extLst>
          </p:cNvPr>
          <p:cNvSpPr txBox="1">
            <a:spLocks/>
          </p:cNvSpPr>
          <p:nvPr/>
        </p:nvSpPr>
        <p:spPr>
          <a:xfrm>
            <a:off x="369684" y="449878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3000" b="1" dirty="0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Kaip Jums galime padėti skatinti sveikatingumo veiklas įmonėje?</a:t>
            </a:r>
            <a:b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</a:br>
            <a:endParaRPr lang="lt-LT" sz="3000" b="1" dirty="0">
              <a:solidFill>
                <a:srgbClr val="37291D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368E14-9DED-2A6C-7342-2B9553E008AD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9A039C4-D1B2-9C86-CBA8-C465BD2480EB}"/>
              </a:ext>
            </a:extLst>
          </p:cNvPr>
          <p:cNvSpPr txBox="1">
            <a:spLocks/>
          </p:cNvSpPr>
          <p:nvPr/>
        </p:nvSpPr>
        <p:spPr>
          <a:xfrm>
            <a:off x="2118732" y="4015479"/>
            <a:ext cx="7916881" cy="446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D76D0-3DF9-0614-FAB8-101AEEB57E0A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9DD704-F9BA-BFA0-D9AB-E8A649E72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1" y="1489195"/>
            <a:ext cx="9124950" cy="46482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7A24C8A-DE7C-3D49-E3DA-86AA36CE422C}"/>
              </a:ext>
            </a:extLst>
          </p:cNvPr>
          <p:cNvSpPr/>
          <p:nvPr/>
        </p:nvSpPr>
        <p:spPr>
          <a:xfrm>
            <a:off x="722822" y="363420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206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47269EA-0E57-F1AD-5E79-47AC18594AA5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21F9297-ED3E-ACE8-7352-B4A66935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00BE08-AAA5-33B5-B9A6-2FA87FFC1AA3}"/>
              </a:ext>
            </a:extLst>
          </p:cNvPr>
          <p:cNvSpPr/>
          <p:nvPr/>
        </p:nvSpPr>
        <p:spPr>
          <a:xfrm>
            <a:off x="0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D383155-5766-C9C6-09D5-EAAC9D6F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253315" y="-724396"/>
            <a:ext cx="18774828" cy="11212984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3B60BCD-2341-8EF8-0037-8D8001B50069}"/>
              </a:ext>
            </a:extLst>
          </p:cNvPr>
          <p:cNvSpPr txBox="1">
            <a:spLocks/>
          </p:cNvSpPr>
          <p:nvPr/>
        </p:nvSpPr>
        <p:spPr>
          <a:xfrm>
            <a:off x="174388" y="559570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en-US" sz="3000" b="1" dirty="0" err="1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Verslo</a:t>
            </a:r>
            <a:r>
              <a:rPr lang="en-US" sz="3000" b="1" dirty="0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 </a:t>
            </a:r>
            <a:r>
              <a:rPr lang="en-US" sz="3000" b="1" dirty="0" err="1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klientams</a:t>
            </a:r>
            <a:r>
              <a:rPr lang="en-US" sz="3000" b="1" dirty="0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 </a:t>
            </a:r>
            <a:r>
              <a:rPr lang="en-US" sz="3000" b="1" dirty="0" err="1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sukurt</a:t>
            </a:r>
            <a:r>
              <a:rPr lang="lt-LT" sz="3000" b="1" dirty="0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ų programų įvertinimas Europinėse programose (Outokumpu pvz.)</a:t>
            </a:r>
            <a:b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</a:br>
            <a:endParaRPr lang="lt-LT" sz="3000" b="1" dirty="0">
              <a:solidFill>
                <a:srgbClr val="37291D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368E14-9DED-2A6C-7342-2B9553E008AD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9A039C4-D1B2-9C86-CBA8-C465BD2480EB}"/>
              </a:ext>
            </a:extLst>
          </p:cNvPr>
          <p:cNvSpPr txBox="1">
            <a:spLocks/>
          </p:cNvSpPr>
          <p:nvPr/>
        </p:nvSpPr>
        <p:spPr>
          <a:xfrm>
            <a:off x="2118732" y="4015479"/>
            <a:ext cx="7916881" cy="446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D76D0-3DF9-0614-FAB8-101AEEB57E0A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D9448A-88D5-7B3F-B971-BF9A89D68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751" y="1492057"/>
            <a:ext cx="10331981" cy="43753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90CFDAC-64DE-C2BF-85ED-B5B345508B49}"/>
              </a:ext>
            </a:extLst>
          </p:cNvPr>
          <p:cNvSpPr/>
          <p:nvPr/>
        </p:nvSpPr>
        <p:spPr>
          <a:xfrm>
            <a:off x="543422" y="462989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2099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47269EA-0E57-F1AD-5E79-47AC18594AA5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21F9297-ED3E-ACE8-7352-B4A66935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00BE08-AAA5-33B5-B9A6-2FA87FFC1AA3}"/>
              </a:ext>
            </a:extLst>
          </p:cNvPr>
          <p:cNvSpPr/>
          <p:nvPr/>
        </p:nvSpPr>
        <p:spPr>
          <a:xfrm>
            <a:off x="0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D383155-5766-C9C6-09D5-EAAC9D6F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253315" y="-724396"/>
            <a:ext cx="18774828" cy="11212984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3B60BCD-2341-8EF8-0037-8D8001B50069}"/>
              </a:ext>
            </a:extLst>
          </p:cNvPr>
          <p:cNvSpPr txBox="1">
            <a:spLocks/>
          </p:cNvSpPr>
          <p:nvPr/>
        </p:nvSpPr>
        <p:spPr>
          <a:xfrm>
            <a:off x="202963" y="247695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en-US" sz="3000" b="1" dirty="0">
                <a:solidFill>
                  <a:srgbClr val="BA141C"/>
                </a:solidFill>
                <a:latin typeface="Poppins SemiBold" pitchFamily="2" charset="77"/>
                <a:cs typeface="Poppins SemiBold" pitchFamily="2" charset="77"/>
              </a:rPr>
              <a:t>PLACER</a:t>
            </a:r>
            <a:r>
              <a:rPr lang="lt-LT" sz="30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 </a:t>
            </a:r>
            <a:r>
              <a:rPr lang="en-US" sz="30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&amp;</a:t>
            </a:r>
            <a:r>
              <a:rPr lang="lt-LT" sz="30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 </a:t>
            </a:r>
            <a:r>
              <a:rPr lang="en-US" sz="3000" b="1" dirty="0" err="1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GoForward</a:t>
            </a:r>
            <a:r>
              <a:rPr lang="en-US" sz="30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 </a:t>
            </a:r>
            <a:r>
              <a:rPr lang="en-US" sz="3000" b="1" dirty="0" err="1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individualizuota</a:t>
            </a:r>
            <a:r>
              <a:rPr lang="en-US" sz="30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 </a:t>
            </a:r>
            <a:r>
              <a:rPr lang="en-US" sz="3000" b="1" dirty="0" err="1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sveikatingumo</a:t>
            </a:r>
            <a:r>
              <a:rPr lang="en-US" sz="30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 </a:t>
            </a:r>
            <a:r>
              <a:rPr lang="en-US" sz="3000" b="1" dirty="0" err="1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programa</a:t>
            </a:r>
            <a:r>
              <a:rPr lang="lt-LT" sz="30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 nuo online iki gyvų susitikimų </a:t>
            </a:r>
            <a:b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</a:br>
            <a:endParaRPr lang="lt-LT" sz="3000" b="1" dirty="0">
              <a:solidFill>
                <a:srgbClr val="37291D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368E14-9DED-2A6C-7342-2B9553E008AD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9A039C4-D1B2-9C86-CBA8-C465BD2480EB}"/>
              </a:ext>
            </a:extLst>
          </p:cNvPr>
          <p:cNvSpPr txBox="1">
            <a:spLocks/>
          </p:cNvSpPr>
          <p:nvPr/>
        </p:nvSpPr>
        <p:spPr>
          <a:xfrm>
            <a:off x="2118732" y="4015479"/>
            <a:ext cx="7916881" cy="446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D76D0-3DF9-0614-FAB8-101AEEB57E0A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EEE816-BDB1-0CB9-3247-F556D6F80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569" y="1256727"/>
            <a:ext cx="10024533" cy="563880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18F479A-EA64-561E-06EB-874859356E03}"/>
              </a:ext>
            </a:extLst>
          </p:cNvPr>
          <p:cNvSpPr/>
          <p:nvPr/>
        </p:nvSpPr>
        <p:spPr>
          <a:xfrm>
            <a:off x="106634" y="150861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39396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47269EA-0E57-F1AD-5E79-47AC18594AA5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21F9297-ED3E-ACE8-7352-B4A66935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00BE08-AAA5-33B5-B9A6-2FA87FFC1AA3}"/>
              </a:ext>
            </a:extLst>
          </p:cNvPr>
          <p:cNvSpPr/>
          <p:nvPr/>
        </p:nvSpPr>
        <p:spPr>
          <a:xfrm>
            <a:off x="0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D383155-5766-C9C6-09D5-EAAC9D6F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215214" y="-724396"/>
            <a:ext cx="18774828" cy="11212984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3B60BCD-2341-8EF8-0037-8D8001B50069}"/>
              </a:ext>
            </a:extLst>
          </p:cNvPr>
          <p:cNvSpPr txBox="1">
            <a:spLocks/>
          </p:cNvSpPr>
          <p:nvPr/>
        </p:nvSpPr>
        <p:spPr>
          <a:xfrm>
            <a:off x="369684" y="793857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endParaRPr lang="lt-LT" sz="3000" b="1" dirty="0">
              <a:solidFill>
                <a:schemeClr val="tx1">
                  <a:lumMod val="75000"/>
                  <a:lumOff val="25000"/>
                </a:schemeClr>
              </a:solidFill>
              <a:latin typeface="Poppins SemiBold" pitchFamily="2" charset="77"/>
              <a:cs typeface="Poppins SemiBold" pitchFamily="2" charset="77"/>
            </a:endParaRPr>
          </a:p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SemiBold" pitchFamily="2" charset="77"/>
                <a:cs typeface="Poppins SemiBold" pitchFamily="2" charset="77"/>
              </a:rPr>
              <a:t>Kodėl verta atiduoti į profesionalų rankas?</a:t>
            </a:r>
            <a:endParaRPr 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Poppins SemiBold" pitchFamily="2" charset="77"/>
              <a:cs typeface="Poppins SemiBold" pitchFamily="2" charset="77"/>
            </a:endParaRPr>
          </a:p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b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</a:br>
            <a:endParaRPr lang="lt-LT" sz="3000" b="1" dirty="0">
              <a:solidFill>
                <a:srgbClr val="37291D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368E14-9DED-2A6C-7342-2B9553E008AD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9A039C4-D1B2-9C86-CBA8-C465BD2480EB}"/>
              </a:ext>
            </a:extLst>
          </p:cNvPr>
          <p:cNvSpPr txBox="1">
            <a:spLocks/>
          </p:cNvSpPr>
          <p:nvPr/>
        </p:nvSpPr>
        <p:spPr>
          <a:xfrm>
            <a:off x="2118732" y="4015479"/>
            <a:ext cx="7916881" cy="446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D76D0-3DF9-0614-FAB8-101AEEB57E0A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80D03-3DF7-03F9-7954-910D463C771D}"/>
              </a:ext>
            </a:extLst>
          </p:cNvPr>
          <p:cNvSpPr txBox="1">
            <a:spLocks/>
          </p:cNvSpPr>
          <p:nvPr/>
        </p:nvSpPr>
        <p:spPr>
          <a:xfrm>
            <a:off x="698040" y="370853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1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latin typeface="Poppins" panose="00000500000000000000" pitchFamily="2" charset="0"/>
                <a:cs typeface="Poppins" panose="00000500000000000000" pitchFamily="2" charset="0"/>
              </a:rPr>
              <a:t>Paruošiama individualizuota  įmonės sveikatingumo programa dabuotojams</a:t>
            </a:r>
          </a:p>
          <a:p>
            <a:pPr marL="457200" indent="-457200">
              <a:lnSpc>
                <a:spcPct val="11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latin typeface="Poppins" panose="00000500000000000000" pitchFamily="2" charset="0"/>
                <a:cs typeface="Poppins" panose="00000500000000000000" pitchFamily="2" charset="0"/>
              </a:rPr>
              <a:t>Taupote laiką ir atrenkami geriausi lektoriai kiekvienai temai</a:t>
            </a:r>
          </a:p>
          <a:p>
            <a:pPr marL="457200" indent="-457200">
              <a:lnSpc>
                <a:spcPct val="11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latin typeface="Poppins" panose="00000500000000000000" pitchFamily="2" charset="0"/>
                <a:cs typeface="Poppins" panose="00000500000000000000" pitchFamily="2" charset="0"/>
              </a:rPr>
              <a:t>Pasirūpinama  programos pristatymu darbuotojams  </a:t>
            </a:r>
          </a:p>
          <a:p>
            <a:pPr marL="457200" indent="-457200">
              <a:lnSpc>
                <a:spcPct val="11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latin typeface="Poppins" panose="00000500000000000000" pitchFamily="2" charset="0"/>
                <a:cs typeface="Poppins" panose="00000500000000000000" pitchFamily="2" charset="0"/>
              </a:rPr>
              <a:t>Dirbame su geriausiais ir turime ilgaikes sutartis – o tai garantuoja konkurencingą kainą</a:t>
            </a:r>
          </a:p>
          <a:p>
            <a:pPr marL="457200" indent="-457200">
              <a:lnSpc>
                <a:spcPct val="11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latin typeface="Poppins" panose="00000500000000000000" pitchFamily="2" charset="0"/>
                <a:cs typeface="Poppins" panose="00000500000000000000" pitchFamily="2" charset="0"/>
              </a:rPr>
              <a:t>Turime palaikymo programas t.y. GoForward mokymų platformą tęstinėms sveikatingumo veikloms ir paskaitoms </a:t>
            </a:r>
            <a:br>
              <a:rPr lang="lt-LT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lt-LT" sz="240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A6983EC-9F09-54D4-2DBD-9F5D946CAED8}"/>
              </a:ext>
            </a:extLst>
          </p:cNvPr>
          <p:cNvSpPr/>
          <p:nvPr/>
        </p:nvSpPr>
        <p:spPr>
          <a:xfrm>
            <a:off x="1344601" y="1038311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0668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47269EA-0E57-F1AD-5E79-47AC18594AA5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21F9297-ED3E-ACE8-7352-B4A66935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00BE08-AAA5-33B5-B9A6-2FA87FFC1AA3}"/>
              </a:ext>
            </a:extLst>
          </p:cNvPr>
          <p:cNvSpPr/>
          <p:nvPr/>
        </p:nvSpPr>
        <p:spPr>
          <a:xfrm>
            <a:off x="-170432" y="143423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D383155-5766-C9C6-09D5-EAAC9D6F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10139" y="143423"/>
            <a:ext cx="18774828" cy="112129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1368E14-9DED-2A6C-7342-2B9553E008AD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D4878BE-3912-504C-C32B-0BCCC2D36AB1}"/>
              </a:ext>
            </a:extLst>
          </p:cNvPr>
          <p:cNvSpPr txBox="1">
            <a:spLocks/>
          </p:cNvSpPr>
          <p:nvPr/>
        </p:nvSpPr>
        <p:spPr>
          <a:xfrm>
            <a:off x="1397391" y="4761187"/>
            <a:ext cx="9473416" cy="4427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Padedama darbuotojams įsitraukti į bendras veikla, kurios apjungia žmones ir kuria įpročius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Galimybė atskleisti darbuotojų g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e</a:t>
            </a: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bėjimus užklasinėje veikloje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Motyvuotas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ir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įsitraukęs darbuotojas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Galimybė pabendrauti darbuotojams neformalioje aplinkoje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Bendrystė, pažinimas, naujos patirtys</a:t>
            </a: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20000"/>
              </a:lnSpc>
              <a:buClr>
                <a:srgbClr val="BA141C"/>
              </a:buClr>
              <a:buSzPct val="130000"/>
              <a:buFont typeface="Arial" panose="020B0604020202020204" pitchFamily="34" charset="0"/>
              <a:buChar char="•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endParaRPr lang="lt-LT" sz="22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20000"/>
              </a:lnSpc>
              <a:buClr>
                <a:srgbClr val="BA141C"/>
              </a:buClr>
              <a:buSzPct val="130000"/>
            </a:pPr>
            <a:r>
              <a:rPr lang="lt-LT" sz="22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                                                                                           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D76D0-3DF9-0614-FAB8-101AEEB57E0A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A208CB-9AF7-359D-5C62-1C8B95C425D9}"/>
              </a:ext>
            </a:extLst>
          </p:cNvPr>
          <p:cNvSpPr txBox="1">
            <a:spLocks/>
          </p:cNvSpPr>
          <p:nvPr/>
        </p:nvSpPr>
        <p:spPr>
          <a:xfrm>
            <a:off x="454899" y="974763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Kokios galimos vertės įmonei ir darbuotojams rengiant RENGINIUS?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2F7945E-3E2A-A6E5-A1CF-2B180B7B3164}"/>
              </a:ext>
            </a:extLst>
          </p:cNvPr>
          <p:cNvSpPr/>
          <p:nvPr/>
        </p:nvSpPr>
        <p:spPr>
          <a:xfrm>
            <a:off x="253591" y="1189689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78267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2FA2A-D10D-CC00-F038-E02A04251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AE19DB94-D64D-F1D2-FC4A-9780768B292E}"/>
              </a:ext>
            </a:extLst>
          </p:cNvPr>
          <p:cNvSpPr/>
          <p:nvPr/>
        </p:nvSpPr>
        <p:spPr>
          <a:xfrm>
            <a:off x="-1" y="0"/>
            <a:ext cx="16677861" cy="6858000"/>
          </a:xfrm>
          <a:prstGeom prst="rect">
            <a:avLst/>
          </a:prstGeom>
          <a:solidFill>
            <a:srgbClr val="FFFB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/>
              <a:t>v</a:t>
            </a:r>
            <a:endParaRPr lang="lt-LT" dirty="0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6F67A3C7-5B41-64FE-1F67-A0783FE62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1" y="-98861"/>
            <a:ext cx="12420601" cy="7099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A70E346-8614-C00E-F9CF-8C003AA97F3B}"/>
              </a:ext>
            </a:extLst>
          </p:cNvPr>
          <p:cNvSpPr/>
          <p:nvPr/>
        </p:nvSpPr>
        <p:spPr>
          <a:xfrm>
            <a:off x="-170432" y="143423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4E2865E1-A869-40B9-13F0-C004C87275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10139" y="143423"/>
            <a:ext cx="18774828" cy="112129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95DEAA0-5FD2-FF38-8C21-37D4A33DFDC0}"/>
              </a:ext>
            </a:extLst>
          </p:cNvPr>
          <p:cNvSpPr txBox="1">
            <a:spLocks/>
          </p:cNvSpPr>
          <p:nvPr/>
        </p:nvSpPr>
        <p:spPr>
          <a:xfrm>
            <a:off x="11760782" y="1940312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Kodėl PLACER.LT naudingas klientui,</a:t>
            </a:r>
            <a:b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</a:br>
            <a:r>
              <a:rPr lang="lt-LT" sz="2700" b="1" dirty="0">
                <a:solidFill>
                  <a:srgbClr val="FFFBF0"/>
                </a:solidFill>
                <a:latin typeface="Poppins SemiBold" pitchFamily="2" charset="77"/>
                <a:cs typeface="Poppins SemiBold" pitchFamily="2" charset="77"/>
              </a:rPr>
              <a:t>kuris ieško erdvių ir pramogų?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F1CECF-F364-7689-9D47-3F0E8F7703C4}"/>
              </a:ext>
            </a:extLst>
          </p:cNvPr>
          <p:cNvSpPr txBox="1"/>
          <p:nvPr/>
        </p:nvSpPr>
        <p:spPr>
          <a:xfrm>
            <a:off x="3841993" y="15498467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F9349-B744-EA82-FE61-21016BCD31DA}"/>
              </a:ext>
            </a:extLst>
          </p:cNvPr>
          <p:cNvSpPr txBox="1">
            <a:spLocks/>
          </p:cNvSpPr>
          <p:nvPr/>
        </p:nvSpPr>
        <p:spPr>
          <a:xfrm>
            <a:off x="1472282" y="-238174"/>
            <a:ext cx="10872118" cy="1060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buClr>
                <a:srgbClr val="BA141C"/>
              </a:buClr>
              <a:buSzPct val="130000"/>
            </a:pPr>
            <a:r>
              <a:rPr lang="en-US" sz="3000" b="1" dirty="0" err="1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Registruokit</a:t>
            </a:r>
            <a:r>
              <a:rPr lang="lt-LT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ės ir Jūs balandžio </a:t>
            </a:r>
            <a:r>
              <a:rPr lang="en-US" sz="3000" b="1" dirty="0">
                <a:solidFill>
                  <a:srgbClr val="37291D"/>
                </a:solidFill>
                <a:latin typeface="Poppins SemiBold" pitchFamily="2" charset="77"/>
                <a:cs typeface="Poppins SemiBold" pitchFamily="2" charset="77"/>
              </a:rPr>
              <a:t>23-24d. Palanga</a:t>
            </a:r>
            <a:endParaRPr lang="lt-LT" sz="3000" b="1" dirty="0">
              <a:solidFill>
                <a:srgbClr val="37291D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9BF7865-28F3-E3F8-349A-15C5C5C309F2}"/>
              </a:ext>
            </a:extLst>
          </p:cNvPr>
          <p:cNvSpPr/>
          <p:nvPr/>
        </p:nvSpPr>
        <p:spPr>
          <a:xfrm>
            <a:off x="1883609" y="195828"/>
            <a:ext cx="192658" cy="192658"/>
          </a:xfrm>
          <a:prstGeom prst="ellipse">
            <a:avLst/>
          </a:prstGeom>
          <a:solidFill>
            <a:srgbClr val="BA1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94096E-7058-B29E-97C0-67629CE7A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201" y="630770"/>
            <a:ext cx="887767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2B9562-6E3C-3B1D-4FA3-906D2E403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4111" y="4208713"/>
            <a:ext cx="2649287" cy="26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75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&#10;&#10;Description automatically generated">
            <a:extLst>
              <a:ext uri="{FF2B5EF4-FFF2-40B4-BE49-F238E27FC236}">
                <a16:creationId xmlns:a16="http://schemas.microsoft.com/office/drawing/2014/main" id="{52B2AF49-5CF7-6EAA-D5C6-424CBC27F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652978" y="-98861"/>
            <a:ext cx="12420601" cy="70992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B146BD-2411-AC52-59F7-26FA20D84FC5}"/>
              </a:ext>
            </a:extLst>
          </p:cNvPr>
          <p:cNvSpPr/>
          <p:nvPr/>
        </p:nvSpPr>
        <p:spPr>
          <a:xfrm>
            <a:off x="-13576777" y="505"/>
            <a:ext cx="12344400" cy="6856990"/>
          </a:xfrm>
          <a:prstGeom prst="rect">
            <a:avLst/>
          </a:prstGeom>
          <a:solidFill>
            <a:srgbClr val="FFFBF0">
              <a:alpha val="295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6CDD74-D87C-C98A-05F9-7EC58997E811}"/>
              </a:ext>
            </a:extLst>
          </p:cNvPr>
          <p:cNvSpPr txBox="1"/>
          <p:nvPr/>
        </p:nvSpPr>
        <p:spPr>
          <a:xfrm>
            <a:off x="1389017" y="1901776"/>
            <a:ext cx="1754233" cy="65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3200" b="1" u="none" strike="noStrike" dirty="0" err="1">
                <a:solidFill>
                  <a:schemeClr val="bg1"/>
                </a:solidFill>
                <a:effectLst/>
                <a:latin typeface="Poppins ExtraBold" pitchFamily="2" charset="77"/>
                <a:cs typeface="Poppins ExtraBold" pitchFamily="2" charset="77"/>
              </a:rPr>
              <a:t>Esame</a:t>
            </a:r>
            <a:r>
              <a:rPr lang="en-GB" sz="3200" b="1" dirty="0">
                <a:solidFill>
                  <a:schemeClr val="bg1"/>
                </a:solidFill>
                <a:latin typeface="Poppins ExtraBold" pitchFamily="2" charset="77"/>
                <a:cs typeface="Poppins ExtraBold" pitchFamily="2" charset="77"/>
              </a:rPr>
              <a:t>:</a:t>
            </a:r>
            <a:endParaRPr lang="lt-LT" sz="3200" b="1" dirty="0">
              <a:solidFill>
                <a:schemeClr val="bg1"/>
              </a:solidFill>
              <a:latin typeface="Poppins ExtraBold" pitchFamily="2" charset="77"/>
              <a:cs typeface="Poppins ExtraBold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737819-932F-DBA4-94A3-4E1331C3222B}"/>
              </a:ext>
            </a:extLst>
          </p:cNvPr>
          <p:cNvSpPr txBox="1"/>
          <p:nvPr/>
        </p:nvSpPr>
        <p:spPr>
          <a:xfrm>
            <a:off x="3841993" y="-4686901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Lietuvos konferencijų ir renginių asociacijos (LKRA)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B8C09E-B45D-9D4C-0940-652BA238E652}"/>
              </a:ext>
            </a:extLst>
          </p:cNvPr>
          <p:cNvSpPr txBox="1"/>
          <p:nvPr/>
        </p:nvSpPr>
        <p:spPr>
          <a:xfrm>
            <a:off x="3841993" y="-2890185"/>
            <a:ext cx="6426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Kaunas </a:t>
            </a:r>
            <a:r>
              <a:rPr lang="lt-LT" sz="3000" u="none" strike="noStrike" dirty="0" err="1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Startup</a:t>
            </a: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 </a:t>
            </a:r>
            <a:r>
              <a:rPr lang="lt-LT" sz="3000" u="none" strike="noStrike" dirty="0" err="1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Accelerator</a:t>
            </a:r>
            <a:r>
              <a:rPr lang="lt-LT" sz="30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 prizininkai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8522E6-6575-401E-3E58-74EA0702E7D1}"/>
              </a:ext>
            </a:extLst>
          </p:cNvPr>
          <p:cNvSpPr txBox="1"/>
          <p:nvPr/>
        </p:nvSpPr>
        <p:spPr>
          <a:xfrm>
            <a:off x="6858000" y="990758"/>
            <a:ext cx="5041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t-LT" sz="2400" b="1" dirty="0">
                <a:solidFill>
                  <a:srgbClr val="BA141C"/>
                </a:solidFill>
                <a:latin typeface="Poppins" panose="00000500000000000000" pitchFamily="2" charset="0"/>
              </a:rPr>
              <a:t>        </a:t>
            </a:r>
            <a:r>
              <a:rPr lang="en-US" sz="2400" b="1" dirty="0">
                <a:solidFill>
                  <a:srgbClr val="BA141C"/>
                </a:solidFill>
                <a:latin typeface="Poppins" panose="00000500000000000000" pitchFamily="2" charset="0"/>
              </a:rPr>
              <a:t>         PLACER.LT </a:t>
            </a:r>
            <a:r>
              <a:rPr lang="lt-LT" sz="2400" b="1" dirty="0">
                <a:solidFill>
                  <a:srgbClr val="BA141C"/>
                </a:solidFill>
                <a:latin typeface="Poppins" panose="00000500000000000000" pitchFamily="2" charset="0"/>
              </a:rPr>
              <a:t>Jums ir Jūsų </a:t>
            </a:r>
          </a:p>
          <a:p>
            <a:pPr algn="ctr"/>
            <a:r>
              <a:rPr lang="lt-LT" sz="2400" b="1" dirty="0">
                <a:solidFill>
                  <a:srgbClr val="BA141C"/>
                </a:solidFill>
                <a:latin typeface="Poppins" panose="00000500000000000000" pitchFamily="2" charset="0"/>
              </a:rPr>
              <a:t>komandai</a:t>
            </a:r>
            <a:endParaRPr lang="en-US" sz="2400" b="1" dirty="0">
              <a:solidFill>
                <a:srgbClr val="BA141C"/>
              </a:solidFill>
              <a:latin typeface="Poppins" panose="00000500000000000000" pitchFamily="2" charset="0"/>
            </a:endParaRPr>
          </a:p>
          <a:p>
            <a:pPr algn="l"/>
            <a:endParaRPr lang="lt-LT" sz="2400" dirty="0">
              <a:solidFill>
                <a:srgbClr val="1A1A1A"/>
              </a:solidFill>
              <a:latin typeface="Poppins" panose="00000500000000000000" pitchFamily="2" charset="0"/>
            </a:endParaRPr>
          </a:p>
          <a:p>
            <a:r>
              <a:rPr lang="lt-LT" sz="2400" b="0" i="0" dirty="0">
                <a:solidFill>
                  <a:srgbClr val="FF0000"/>
                </a:solidFill>
                <a:effectLst/>
              </a:rPr>
              <a:t>Interaktyvus maršrutas Vilniaus mieste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A538406F-E71C-9C66-BBFA-8689CE0B1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58000" cy="68797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7E4B81-6BC7-5D7E-7883-9E6FD3E397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747" y="3047495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704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group of white chairs&#10;&#10;Description automatically generated with low confidence">
            <a:extLst>
              <a:ext uri="{FF2B5EF4-FFF2-40B4-BE49-F238E27FC236}">
                <a16:creationId xmlns:a16="http://schemas.microsoft.com/office/drawing/2014/main" id="{2C6C298D-8185-9A86-E787-85D78023C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0325" y="-2001795"/>
            <a:ext cx="15752650" cy="885979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975302-BB3E-FC9E-634D-C34D837DB1D9}"/>
              </a:ext>
            </a:extLst>
          </p:cNvPr>
          <p:cNvSpPr/>
          <p:nvPr/>
        </p:nvSpPr>
        <p:spPr>
          <a:xfrm>
            <a:off x="3034393" y="505"/>
            <a:ext cx="6123215" cy="6856990"/>
          </a:xfrm>
          <a:prstGeom prst="rect">
            <a:avLst/>
          </a:prstGeom>
          <a:solidFill>
            <a:srgbClr val="FFFBF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D470DDC6-C819-9C3A-DEEA-C2BE9C4E08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291414" y="-696929"/>
            <a:ext cx="18774828" cy="112129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0CD7517-C85C-3557-CBD6-C05451FD4A49}"/>
              </a:ext>
            </a:extLst>
          </p:cNvPr>
          <p:cNvSpPr txBox="1"/>
          <p:nvPr/>
        </p:nvSpPr>
        <p:spPr>
          <a:xfrm>
            <a:off x="3841993" y="-17006498"/>
            <a:ext cx="5693893" cy="2512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lnSpc>
                <a:spcPct val="120000"/>
              </a:lnSpc>
              <a:buClr>
                <a:srgbClr val="BA141C"/>
              </a:buClr>
              <a:buSzPct val="120000"/>
              <a:buFont typeface="Arial" panose="020B0604020202020204" pitchFamily="34" charset="0"/>
              <a:buChar char="•"/>
            </a:pPr>
            <a:r>
              <a:rPr lang="lt-LT" sz="2200" u="none" strike="noStrike" dirty="0">
                <a:solidFill>
                  <a:srgbClr val="2C2D2E"/>
                </a:solidFill>
                <a:effectLst/>
                <a:latin typeface="Poppins" pitchFamily="2" charset="77"/>
                <a:cs typeface="Poppins" pitchFamily="2" charset="77"/>
              </a:rPr>
              <a:t>socialiai atsakingi, suteikiame su narių pagalbą erdves socialiniams partneriams ne pelno siekiančioms organizacijoms, remiame meno renginius, koncertus (pvz. XX Čiurlionio festivalį, Vaikų liniją).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940E2288-AAA8-2FBD-F0A9-6CED5EEB6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634" y="919746"/>
            <a:ext cx="2342731" cy="886439"/>
          </a:xfrm>
          <a:prstGeom prst="rect">
            <a:avLst/>
          </a:prstGeom>
        </p:spPr>
      </p:pic>
      <p:pic>
        <p:nvPicPr>
          <p:cNvPr id="2" name="Picture 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C2BFFBA-4520-1319-6573-D82FA180A0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475" r="2475"/>
          <a:stretch/>
        </p:blipFill>
        <p:spPr>
          <a:xfrm>
            <a:off x="4449985" y="-14182224"/>
            <a:ext cx="4477908" cy="25188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3E3284-50CC-C4E3-1760-D8865CE73103}"/>
              </a:ext>
            </a:extLst>
          </p:cNvPr>
          <p:cNvSpPr txBox="1"/>
          <p:nvPr/>
        </p:nvSpPr>
        <p:spPr>
          <a:xfrm>
            <a:off x="3792908" y="3024365"/>
            <a:ext cx="4606185" cy="251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lt-LT" sz="2400" u="none" strike="noStrike" dirty="0">
                <a:solidFill>
                  <a:srgbClr val="37291D"/>
                </a:solidFill>
                <a:effectLst/>
                <a:latin typeface="Poppins" pitchFamily="2" charset="77"/>
                <a:cs typeface="Poppins" pitchFamily="2" charset="77"/>
              </a:rPr>
              <a:t>Technologijos keičia pasaulį, </a:t>
            </a:r>
            <a:r>
              <a:rPr lang="lt-LT" sz="2400" u="none" strike="noStrike" dirty="0">
                <a:solidFill>
                  <a:srgbClr val="BA141C"/>
                </a:solidFill>
                <a:effectLst/>
                <a:latin typeface="Poppins" pitchFamily="2" charset="77"/>
                <a:cs typeface="Poppins" pitchFamily="2" charset="77"/>
              </a:rPr>
              <a:t>PLACER.LT </a:t>
            </a:r>
            <a:endParaRPr lang="lt-LT" sz="2400" dirty="0">
              <a:solidFill>
                <a:srgbClr val="BA141C"/>
              </a:solidFill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ct val="110000"/>
              </a:lnSpc>
            </a:pPr>
            <a:r>
              <a:rPr lang="en-US" sz="2400" u="none" strike="noStrike" dirty="0">
                <a:solidFill>
                  <a:srgbClr val="BA141C"/>
                </a:solidFill>
                <a:effectLst/>
                <a:latin typeface="Poppins" pitchFamily="2" charset="77"/>
                <a:cs typeface="Poppins" pitchFamily="2" charset="77"/>
              </a:rPr>
              <a:t> </a:t>
            </a:r>
            <a:r>
              <a:rPr lang="lt-LT" sz="2400" u="none" strike="noStrike" dirty="0">
                <a:solidFill>
                  <a:srgbClr val="BA141C"/>
                </a:solidFill>
                <a:effectLst/>
                <a:latin typeface="Poppins" pitchFamily="2" charset="77"/>
                <a:cs typeface="Poppins" pitchFamily="2" charset="77"/>
              </a:rPr>
              <a:t> </a:t>
            </a:r>
            <a:r>
              <a:rPr lang="lt-LT" sz="2400" u="none" strike="noStrike" dirty="0">
                <a:solidFill>
                  <a:srgbClr val="37291D"/>
                </a:solidFill>
                <a:effectLst/>
                <a:latin typeface="Poppins" pitchFamily="2" charset="77"/>
                <a:cs typeface="Poppins" pitchFamily="2" charset="77"/>
              </a:rPr>
              <a:t>padės taupyti Jūsų laiką</a:t>
            </a:r>
            <a:r>
              <a:rPr lang="en-US" sz="2400" u="none" strike="noStrike" dirty="0">
                <a:solidFill>
                  <a:srgbClr val="37291D"/>
                </a:solidFill>
                <a:effectLst/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u="none" strike="noStrike" dirty="0" err="1">
                <a:solidFill>
                  <a:srgbClr val="37291D"/>
                </a:solidFill>
                <a:effectLst/>
                <a:latin typeface="Poppins" pitchFamily="2" charset="77"/>
                <a:cs typeface="Poppins" pitchFamily="2" charset="77"/>
              </a:rPr>
              <a:t>ir</a:t>
            </a:r>
            <a:r>
              <a:rPr lang="en-US" sz="2400" u="none" strike="noStrike" dirty="0">
                <a:solidFill>
                  <a:srgbClr val="37291D"/>
                </a:solidFill>
                <a:effectLst/>
                <a:latin typeface="Poppins" pitchFamily="2" charset="77"/>
                <a:cs typeface="Poppins" pitchFamily="2" charset="77"/>
              </a:rPr>
              <a:t> </a:t>
            </a: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atrasti</a:t>
            </a:r>
            <a:r>
              <a:rPr lang="en-US" sz="2400" u="none" strike="noStrike" dirty="0">
                <a:solidFill>
                  <a:srgbClr val="37291D"/>
                </a:solidFill>
                <a:effectLst/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u="none" strike="noStrike" dirty="0" err="1">
                <a:solidFill>
                  <a:srgbClr val="37291D"/>
                </a:solidFill>
                <a:effectLst/>
                <a:latin typeface="Poppins" pitchFamily="2" charset="77"/>
                <a:cs typeface="Poppins" pitchFamily="2" charset="77"/>
              </a:rPr>
              <a:t>i</a:t>
            </a:r>
            <a:r>
              <a:rPr lang="lt-LT" sz="2400" u="none" strike="noStrike" dirty="0">
                <a:solidFill>
                  <a:srgbClr val="37291D"/>
                </a:solidFill>
                <a:effectLst/>
                <a:latin typeface="Poppins" pitchFamily="2" charset="77"/>
                <a:cs typeface="Poppins" pitchFamily="2" charset="77"/>
              </a:rPr>
              <a:t>šskirtines erves ir pramogas</a:t>
            </a:r>
            <a:r>
              <a:rPr lang="en-US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!</a:t>
            </a:r>
          </a:p>
          <a:p>
            <a:pPr algn="ctr">
              <a:lnSpc>
                <a:spcPct val="110000"/>
              </a:lnSpc>
            </a:pPr>
            <a:r>
              <a:rPr lang="lt-LT" sz="2400" dirty="0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Įkūrėja Lina Nosevič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20ADEA-4BEE-3314-FAA2-08544900E31F}"/>
              </a:ext>
            </a:extLst>
          </p:cNvPr>
          <p:cNvSpPr txBox="1"/>
          <p:nvPr/>
        </p:nvSpPr>
        <p:spPr>
          <a:xfrm>
            <a:off x="3792908" y="5661341"/>
            <a:ext cx="4606185" cy="555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lt-LT" sz="2800" dirty="0" err="1">
                <a:solidFill>
                  <a:srgbClr val="37291D"/>
                </a:solidFill>
                <a:latin typeface="Poppins" pitchFamily="2" charset="77"/>
                <a:cs typeface="Poppins" pitchFamily="2" charset="77"/>
              </a:rPr>
              <a:t>www.placer.lt</a:t>
            </a:r>
            <a:endParaRPr lang="lt-LT" sz="2800" dirty="0">
              <a:solidFill>
                <a:srgbClr val="37291D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27501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14065</TotalTime>
  <Words>1003</Words>
  <Application>Microsoft Office PowerPoint</Application>
  <PresentationFormat>Widescreen</PresentationFormat>
  <Paragraphs>174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Poppins</vt:lpstr>
      <vt:lpstr>Poppins ExtraBold</vt:lpstr>
      <vt:lpstr>Poppins Light</vt:lpstr>
      <vt:lpstr>Poppins SemiBold</vt:lpstr>
      <vt:lpstr>Segoe UI</vt:lpstr>
      <vt:lpstr>Wingdings</vt:lpstr>
      <vt:lpstr>Office Theme</vt:lpstr>
      <vt:lpstr>PowerPoint Presentation</vt:lpstr>
      <vt:lpstr>Susipažinkime Lina Nosevič atstovauja   PLACER.LT- vienintelė erdvių ir pramogų platforma Lietuvoje, kuri apjungia Lietuvos erdves ir pramogas įvairiuose Lietuvos miestuose  Sveikatinimo projektai bei mokymai   Nacionalinės sanatorijų ir reabilitacijos įstaigų asociacijos vadovė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Monika Pociute</dc:creator>
  <cp:lastModifiedBy>Lina Nosevic</cp:lastModifiedBy>
  <cp:revision>77</cp:revision>
  <cp:lastPrinted>2024-01-14T20:18:00Z</cp:lastPrinted>
  <dcterms:created xsi:type="dcterms:W3CDTF">2022-11-11T08:40:18Z</dcterms:created>
  <dcterms:modified xsi:type="dcterms:W3CDTF">2026-03-20T08:45:38Z</dcterms:modified>
</cp:coreProperties>
</file>