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82" r:id="rId3"/>
    <p:sldId id="342" r:id="rId4"/>
    <p:sldId id="332" r:id="rId5"/>
    <p:sldId id="263" r:id="rId6"/>
    <p:sldId id="278" r:id="rId7"/>
    <p:sldId id="328" r:id="rId8"/>
    <p:sldId id="260" r:id="rId9"/>
    <p:sldId id="313" r:id="rId10"/>
    <p:sldId id="343" r:id="rId11"/>
    <p:sldId id="329" r:id="rId12"/>
    <p:sldId id="344" r:id="rId13"/>
    <p:sldId id="316" r:id="rId14"/>
  </p:sldIdLst>
  <p:sldSz cx="12192000" cy="6858000"/>
  <p:notesSz cx="6808788" cy="9940925"/>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605107C-3A73-4691-906E-9BE3E4F5AEB7}">
          <p14:sldIdLst>
            <p14:sldId id="256"/>
            <p14:sldId id="282"/>
            <p14:sldId id="342"/>
            <p14:sldId id="332"/>
            <p14:sldId id="263"/>
            <p14:sldId id="278"/>
            <p14:sldId id="328"/>
            <p14:sldId id="260"/>
            <p14:sldId id="313"/>
            <p14:sldId id="343"/>
            <p14:sldId id="329"/>
            <p14:sldId id="344"/>
            <p14:sldId id="316"/>
          </p14:sldIdLst>
        </p14:section>
        <p14:section name="Untitled Section" id="{B94870F1-FA30-41A8-A44A-6F89401EB4F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ena Nomeikaitė" initials="LN" lastIdx="1" clrIdx="0">
    <p:extLst>
      <p:ext uri="{19B8F6BF-5375-455C-9EA6-DF929625EA0E}">
        <p15:presenceInfo xmlns:p15="http://schemas.microsoft.com/office/powerpoint/2012/main" userId="S::Lorena.Nomeikaite@kt.gov.lt::b855821b-3f27-437d-ba10-0f9a60648bd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7A27"/>
    <a:srgbClr val="58595B"/>
    <a:srgbClr val="F4CC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9C404-1721-4FB8-8F75-508E2158D546}" v="4" dt="2024-05-03T12:56:53.8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2047" autoAdjust="0"/>
  </p:normalViewPr>
  <p:slideViewPr>
    <p:cSldViewPr snapToGrid="0">
      <p:cViewPr varScale="1">
        <p:scale>
          <a:sx n="87" d="100"/>
          <a:sy n="87" d="100"/>
        </p:scale>
        <p:origin x="1771"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6ECFF6-A203-435D-9F1A-B6E5FB420240}"/>
              </a:ext>
            </a:extLst>
          </p:cNvPr>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lt-LT"/>
          </a:p>
        </p:txBody>
      </p:sp>
      <p:sp>
        <p:nvSpPr>
          <p:cNvPr id="3" name="Date Placeholder 2">
            <a:extLst>
              <a:ext uri="{FF2B5EF4-FFF2-40B4-BE49-F238E27FC236}">
                <a16:creationId xmlns:a16="http://schemas.microsoft.com/office/drawing/2014/main" id="{AFF61BC7-E599-4BD5-BE74-EDE650EDCF33}"/>
              </a:ext>
            </a:extLst>
          </p:cNvPr>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F85D23B8-0B67-47B9-98E8-29571EB15912}" type="datetimeFigureOut">
              <a:rPr lang="lt-LT" smtClean="0"/>
              <a:t>2026-02-05</a:t>
            </a:fld>
            <a:endParaRPr lang="lt-LT"/>
          </a:p>
        </p:txBody>
      </p:sp>
      <p:sp>
        <p:nvSpPr>
          <p:cNvPr id="4" name="Footer Placeholder 3">
            <a:extLst>
              <a:ext uri="{FF2B5EF4-FFF2-40B4-BE49-F238E27FC236}">
                <a16:creationId xmlns:a16="http://schemas.microsoft.com/office/drawing/2014/main" id="{FF9C9D9D-AFD0-434D-8FA2-4193F95E026D}"/>
              </a:ext>
            </a:extLst>
          </p:cNvPr>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lt-LT"/>
          </a:p>
        </p:txBody>
      </p:sp>
      <p:sp>
        <p:nvSpPr>
          <p:cNvPr id="5" name="Slide Number Placeholder 4">
            <a:extLst>
              <a:ext uri="{FF2B5EF4-FFF2-40B4-BE49-F238E27FC236}">
                <a16:creationId xmlns:a16="http://schemas.microsoft.com/office/drawing/2014/main" id="{A5EF5C40-7AF7-4B0C-BE03-A3A9C73864C8}"/>
              </a:ext>
            </a:extLst>
          </p:cNvPr>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E5F8A167-4E1D-4AB5-94EA-F7A86B348706}" type="slidenum">
              <a:rPr lang="lt-LT" smtClean="0"/>
              <a:t>‹#›</a:t>
            </a:fld>
            <a:endParaRPr lang="lt-LT"/>
          </a:p>
        </p:txBody>
      </p:sp>
    </p:spTree>
    <p:extLst>
      <p:ext uri="{BB962C8B-B14F-4D97-AF65-F5344CB8AC3E}">
        <p14:creationId xmlns:p14="http://schemas.microsoft.com/office/powerpoint/2010/main" val="3314885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C734D7EC-EF7E-402B-ADC2-22DA5A0EAC44}" type="datetimeFigureOut">
              <a:rPr lang="en-US" smtClean="0"/>
              <a:t>2/5/2026</a:t>
            </a:fld>
            <a:endParaRPr lang="en-US"/>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E4F08A2F-25D8-4899-B849-CAEEF4F06C11}" type="slidenum">
              <a:rPr lang="en-US" smtClean="0"/>
              <a:t>‹#›</a:t>
            </a:fld>
            <a:endParaRPr lang="en-US"/>
          </a:p>
        </p:txBody>
      </p:sp>
    </p:spTree>
    <p:extLst>
      <p:ext uri="{BB962C8B-B14F-4D97-AF65-F5344CB8AC3E}">
        <p14:creationId xmlns:p14="http://schemas.microsoft.com/office/powerpoint/2010/main" val="77233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F08A2F-25D8-4899-B849-CAEEF4F06C11}" type="slidenum">
              <a:rPr lang="en-US" smtClean="0"/>
              <a:t>1</a:t>
            </a:fld>
            <a:endParaRPr lang="en-US"/>
          </a:p>
        </p:txBody>
      </p:sp>
    </p:spTree>
    <p:extLst>
      <p:ext uri="{BB962C8B-B14F-4D97-AF65-F5344CB8AC3E}">
        <p14:creationId xmlns:p14="http://schemas.microsoft.com/office/powerpoint/2010/main" val="2272356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08A2F-25D8-4899-B849-CAEEF4F06C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2005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08A2F-25D8-4899-B849-CAEEF4F06C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776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08A2F-25D8-4899-B849-CAEEF4F06C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4588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08A2F-25D8-4899-B849-CAEEF4F06C11}" type="slidenum">
              <a:rPr lang="en-US" smtClean="0"/>
              <a:t>5</a:t>
            </a:fld>
            <a:endParaRPr lang="en-US"/>
          </a:p>
        </p:txBody>
      </p:sp>
    </p:spTree>
    <p:extLst>
      <p:ext uri="{BB962C8B-B14F-4D97-AF65-F5344CB8AC3E}">
        <p14:creationId xmlns:p14="http://schemas.microsoft.com/office/powerpoint/2010/main" val="1039895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08A2F-25D8-4899-B849-CAEEF4F06C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5852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08A2F-25D8-4899-B849-CAEEF4F06C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928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08A2F-25D8-4899-B849-CAEEF4F06C11}" type="slidenum">
              <a:rPr lang="en-US" smtClean="0"/>
              <a:t>8</a:t>
            </a:fld>
            <a:endParaRPr lang="en-US"/>
          </a:p>
        </p:txBody>
      </p:sp>
    </p:spTree>
    <p:extLst>
      <p:ext uri="{BB962C8B-B14F-4D97-AF65-F5344CB8AC3E}">
        <p14:creationId xmlns:p14="http://schemas.microsoft.com/office/powerpoint/2010/main" val="1693092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F08A2F-25D8-4899-B849-CAEEF4F06C11}" type="slidenum">
              <a:rPr lang="en-US" smtClean="0"/>
              <a:t>9</a:t>
            </a:fld>
            <a:endParaRPr lang="en-US"/>
          </a:p>
        </p:txBody>
      </p:sp>
    </p:spTree>
    <p:extLst>
      <p:ext uri="{BB962C8B-B14F-4D97-AF65-F5344CB8AC3E}">
        <p14:creationId xmlns:p14="http://schemas.microsoft.com/office/powerpoint/2010/main" val="4292209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08A2F-25D8-4899-B849-CAEEF4F06C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861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F08A2F-25D8-4899-B849-CAEEF4F06C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9435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E4F08A2F-25D8-4899-B849-CAEEF4F06C11}" type="slidenum">
              <a:rPr lang="en-US" smtClean="0"/>
              <a:t>12</a:t>
            </a:fld>
            <a:endParaRPr lang="en-US"/>
          </a:p>
        </p:txBody>
      </p:sp>
    </p:spTree>
    <p:extLst>
      <p:ext uri="{BB962C8B-B14F-4D97-AF65-F5344CB8AC3E}">
        <p14:creationId xmlns:p14="http://schemas.microsoft.com/office/powerpoint/2010/main" val="3609629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E4F08A2F-25D8-4899-B849-CAEEF4F06C11}" type="slidenum">
              <a:rPr lang="en-US" smtClean="0"/>
              <a:t>13</a:t>
            </a:fld>
            <a:endParaRPr lang="en-US"/>
          </a:p>
        </p:txBody>
      </p:sp>
    </p:spTree>
    <p:extLst>
      <p:ext uri="{BB962C8B-B14F-4D97-AF65-F5344CB8AC3E}">
        <p14:creationId xmlns:p14="http://schemas.microsoft.com/office/powerpoint/2010/main" val="1230487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p:cNvSpPr>
            <a:spLocks noGrp="1"/>
          </p:cNvSpPr>
          <p:nvPr>
            <p:ph type="dt" sz="half" idx="10"/>
          </p:nvPr>
        </p:nvSpPr>
        <p:spPr/>
        <p:txBody>
          <a:bodyPr/>
          <a:lstStyle/>
          <a:p>
            <a:fld id="{1C876FC7-191B-4F37-A3AE-411C9878F396}" type="datetimeFigureOut">
              <a:rPr lang="lt-LT" smtClean="0"/>
              <a:t>2026-02-05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181586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1C876FC7-191B-4F37-A3AE-411C9878F396}" type="datetimeFigureOut">
              <a:rPr lang="lt-LT" smtClean="0"/>
              <a:t>2026-02-05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35080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876FC7-191B-4F37-A3AE-411C9878F396}" type="datetimeFigureOut">
              <a:rPr lang="lt-LT" smtClean="0"/>
              <a:t>2026-02-05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141867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p>
            <a:fld id="{1C876FC7-191B-4F37-A3AE-411C9878F396}" type="datetimeFigureOut">
              <a:rPr lang="lt-LT" smtClean="0"/>
              <a:t>2026-02-05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108443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p>
            <a:fld id="{1C876FC7-191B-4F37-A3AE-411C9878F396}" type="datetimeFigureOut">
              <a:rPr lang="lt-LT" smtClean="0"/>
              <a:t>2026-02-05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51233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2"/>
          <p:cNvSpPr>
            <a:spLocks noGrp="1"/>
          </p:cNvSpPr>
          <p:nvPr>
            <p:ph type="dt" sz="half" idx="10"/>
          </p:nvPr>
        </p:nvSpPr>
        <p:spPr/>
        <p:txBody>
          <a:bodyPr/>
          <a:lstStyle/>
          <a:p>
            <a:fld id="{1C876FC7-191B-4F37-A3AE-411C9878F396}" type="datetimeFigureOut">
              <a:rPr lang="lt-LT" smtClean="0"/>
              <a:t>2026-02-05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202989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876FC7-191B-4F37-A3AE-411C9878F396}" type="datetimeFigureOut">
              <a:rPr lang="lt-LT" smtClean="0"/>
              <a:t>2026-02-05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219689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876FC7-191B-4F37-A3AE-411C9878F396}" type="datetimeFigureOut">
              <a:rPr lang="lt-LT" smtClean="0"/>
              <a:t>2026-02-05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409645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876FC7-191B-4F37-A3AE-411C9878F396}" type="datetimeFigureOut">
              <a:rPr lang="lt-LT" smtClean="0"/>
              <a:t>2026-02-05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1434201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1C876FC7-191B-4F37-A3AE-411C9878F396}" type="datetimeFigureOut">
              <a:rPr lang="lt-LT" smtClean="0"/>
              <a:t>2026-02-05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21280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1C876FC7-191B-4F37-A3AE-411C9878F396}" type="datetimeFigureOut">
              <a:rPr lang="lt-LT" smtClean="0"/>
              <a:t>2026-02-05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B253664-BEBE-4D12-BEDA-2B3A772789D1}" type="slidenum">
              <a:rPr lang="lt-LT" smtClean="0"/>
              <a:t>‹#›</a:t>
            </a:fld>
            <a:endParaRPr lang="lt-LT"/>
          </a:p>
        </p:txBody>
      </p:sp>
    </p:spTree>
    <p:extLst>
      <p:ext uri="{BB962C8B-B14F-4D97-AF65-F5344CB8AC3E}">
        <p14:creationId xmlns:p14="http://schemas.microsoft.com/office/powerpoint/2010/main" val="385758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76FC7-191B-4F37-A3AE-411C9878F396}" type="datetimeFigureOut">
              <a:rPr lang="lt-LT" smtClean="0"/>
              <a:t>2026-02-05</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53664-BEBE-4D12-BEDA-2B3A772789D1}" type="slidenum">
              <a:rPr lang="lt-LT" smtClean="0"/>
              <a:t>‹#›</a:t>
            </a:fld>
            <a:endParaRPr lang="lt-LT"/>
          </a:p>
        </p:txBody>
      </p:sp>
    </p:spTree>
    <p:extLst>
      <p:ext uri="{BB962C8B-B14F-4D97-AF65-F5344CB8AC3E}">
        <p14:creationId xmlns:p14="http://schemas.microsoft.com/office/powerpoint/2010/main" val="3749843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1731" y="4375308"/>
            <a:ext cx="12192000" cy="1200329"/>
          </a:xfrm>
          <a:prstGeom prst="rect">
            <a:avLst/>
          </a:prstGeom>
          <a:noFill/>
        </p:spPr>
        <p:txBody>
          <a:bodyPr wrap="square" rtlCol="0">
            <a:spAutoFit/>
          </a:bodyPr>
          <a:lstStyle/>
          <a:p>
            <a:pPr algn="ctr"/>
            <a:r>
              <a:rPr lang="lt-LT" sz="3600" b="1" dirty="0">
                <a:solidFill>
                  <a:schemeClr val="accent1">
                    <a:lumMod val="50000"/>
                  </a:schemeClr>
                </a:solidFill>
              </a:rPr>
              <a:t>Kodėl verslo asociacijoms verta išmanyti konkurencijos taisykles?</a:t>
            </a:r>
          </a:p>
        </p:txBody>
      </p:sp>
      <p:sp>
        <p:nvSpPr>
          <p:cNvPr id="10" name="TextBox 9"/>
          <p:cNvSpPr txBox="1"/>
          <p:nvPr/>
        </p:nvSpPr>
        <p:spPr>
          <a:xfrm>
            <a:off x="0" y="5708987"/>
            <a:ext cx="12315463" cy="1015663"/>
          </a:xfrm>
          <a:prstGeom prst="rect">
            <a:avLst/>
          </a:prstGeom>
          <a:noFill/>
        </p:spPr>
        <p:txBody>
          <a:bodyPr wrap="square" rtlCol="0">
            <a:spAutoFit/>
          </a:bodyPr>
          <a:lstStyle/>
          <a:p>
            <a:pPr algn="ctr"/>
            <a:r>
              <a:rPr lang="lt-LT" sz="2000" dirty="0"/>
              <a:t>EGLĖ MALONYTĖ</a:t>
            </a:r>
          </a:p>
          <a:p>
            <a:pPr algn="ctr"/>
            <a:r>
              <a:rPr lang="lt-LT" sz="2000" dirty="0"/>
              <a:t>LIETUVOS RESPUBLIKOS KONKURENCIJOS TARYBA</a:t>
            </a:r>
          </a:p>
          <a:p>
            <a:pPr algn="ctr"/>
            <a:r>
              <a:rPr lang="lt-LT" sz="2000" dirty="0">
                <a:solidFill>
                  <a:prstClr val="black"/>
                </a:solidFill>
              </a:rPr>
              <a:t>KONKURENCIJOS POLITIKOS GRUPĖ</a:t>
            </a:r>
            <a:r>
              <a:rPr lang="lt-LT" sz="2000" dirty="0"/>
              <a:t> </a:t>
            </a:r>
          </a:p>
        </p:txBody>
      </p:sp>
      <p:sp>
        <p:nvSpPr>
          <p:cNvPr id="5" name="Rectangle 4">
            <a:extLst>
              <a:ext uri="{FF2B5EF4-FFF2-40B4-BE49-F238E27FC236}">
                <a16:creationId xmlns:a16="http://schemas.microsoft.com/office/drawing/2014/main" id="{399F63EB-17FF-4A07-B904-E39227FD0CF4}"/>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accent1">
                  <a:lumMod val="75000"/>
                </a:schemeClr>
              </a:solidFill>
            </a:endParaRPr>
          </a:p>
        </p:txBody>
      </p:sp>
      <p:pic>
        <p:nvPicPr>
          <p:cNvPr id="7" name="Picture 6">
            <a:extLst>
              <a:ext uri="{FF2B5EF4-FFF2-40B4-BE49-F238E27FC236}">
                <a16:creationId xmlns:a16="http://schemas.microsoft.com/office/drawing/2014/main" id="{9421CBC2-99F5-4F33-83F0-97C221A184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1053" y="3501157"/>
            <a:ext cx="2520279" cy="1158460"/>
          </a:xfrm>
          <a:prstGeom prst="rect">
            <a:avLst/>
          </a:prstGeom>
        </p:spPr>
      </p:pic>
      <p:pic>
        <p:nvPicPr>
          <p:cNvPr id="13" name="Picture 12">
            <a:extLst>
              <a:ext uri="{FF2B5EF4-FFF2-40B4-BE49-F238E27FC236}">
                <a16:creationId xmlns:a16="http://schemas.microsoft.com/office/drawing/2014/main" id="{3A9D9A2F-16CA-42EE-8BE5-A317F6972584}"/>
              </a:ext>
            </a:extLst>
          </p:cNvPr>
          <p:cNvPicPr>
            <a:picLocks noChangeAspect="1"/>
          </p:cNvPicPr>
          <p:nvPr/>
        </p:nvPicPr>
        <p:blipFill rotWithShape="1">
          <a:blip r:embed="rId4">
            <a:extLst>
              <a:ext uri="{28A0092B-C50C-407E-A947-70E740481C1C}">
                <a14:useLocalDpi xmlns:a14="http://schemas.microsoft.com/office/drawing/2010/main" val="0"/>
              </a:ext>
            </a:extLst>
          </a:blip>
          <a:srcRect t="60386" r="12659"/>
          <a:stretch/>
        </p:blipFill>
        <p:spPr>
          <a:xfrm>
            <a:off x="0" y="-17364"/>
            <a:ext cx="12192000" cy="3686538"/>
          </a:xfrm>
          <a:prstGeom prst="rect">
            <a:avLst/>
          </a:prstGeom>
        </p:spPr>
      </p:pic>
    </p:spTree>
    <p:extLst>
      <p:ext uri="{BB962C8B-B14F-4D97-AF65-F5344CB8AC3E}">
        <p14:creationId xmlns:p14="http://schemas.microsoft.com/office/powerpoint/2010/main" val="34965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28F9FA5-46A6-4073-AAFA-0F15655C3132}"/>
              </a:ext>
            </a:extLst>
          </p:cNvPr>
          <p:cNvPicPr>
            <a:picLocks noChangeAspect="1"/>
          </p:cNvPicPr>
          <p:nvPr/>
        </p:nvPicPr>
        <p:blipFill rotWithShape="1">
          <a:blip r:embed="rId3">
            <a:extLst>
              <a:ext uri="{28A0092B-C50C-407E-A947-70E740481C1C}">
                <a14:useLocalDpi xmlns:a14="http://schemas.microsoft.com/office/drawing/2010/main" val="0"/>
              </a:ext>
            </a:extLst>
          </a:blip>
          <a:srcRect l="41314" r="5459"/>
          <a:stretch/>
        </p:blipFill>
        <p:spPr>
          <a:xfrm>
            <a:off x="6723810" y="0"/>
            <a:ext cx="5468190" cy="6858000"/>
          </a:xfrm>
          <a:prstGeom prst="rect">
            <a:avLst/>
          </a:prstGeom>
        </p:spPr>
      </p:pic>
      <p:sp>
        <p:nvSpPr>
          <p:cNvPr id="2" name="Title 1">
            <a:extLst>
              <a:ext uri="{FF2B5EF4-FFF2-40B4-BE49-F238E27FC236}">
                <a16:creationId xmlns:a16="http://schemas.microsoft.com/office/drawing/2014/main" id="{D16AF0F1-3466-4A4F-921B-D8D46C026323}"/>
              </a:ext>
            </a:extLst>
          </p:cNvPr>
          <p:cNvSpPr>
            <a:spLocks noGrp="1"/>
          </p:cNvSpPr>
          <p:nvPr>
            <p:ph type="title"/>
          </p:nvPr>
        </p:nvSpPr>
        <p:spPr>
          <a:xfrm>
            <a:off x="416688" y="356362"/>
            <a:ext cx="5787342" cy="1325563"/>
          </a:xfrm>
          <a:noFill/>
        </p:spPr>
        <p:txBody>
          <a:bodyPr>
            <a:normAutofit/>
          </a:bodyPr>
          <a:lstStyle/>
          <a:p>
            <a:r>
              <a:rPr lang="lt-LT" sz="3600" b="1" dirty="0">
                <a:solidFill>
                  <a:schemeClr val="accent1">
                    <a:lumMod val="50000"/>
                  </a:schemeClr>
                </a:solidFill>
                <a:latin typeface="+mn-lt"/>
              </a:rPr>
              <a:t>APIE KĄ KALBĖSIME?</a:t>
            </a:r>
          </a:p>
        </p:txBody>
      </p:sp>
      <p:sp>
        <p:nvSpPr>
          <p:cNvPr id="3" name="Content Placeholder 2">
            <a:extLst>
              <a:ext uri="{FF2B5EF4-FFF2-40B4-BE49-F238E27FC236}">
                <a16:creationId xmlns:a16="http://schemas.microsoft.com/office/drawing/2014/main" id="{1512DC86-049A-4442-9944-28CBA4C03AC0}"/>
              </a:ext>
            </a:extLst>
          </p:cNvPr>
          <p:cNvSpPr>
            <a:spLocks noGrp="1"/>
          </p:cNvSpPr>
          <p:nvPr>
            <p:ph idx="1"/>
          </p:nvPr>
        </p:nvSpPr>
        <p:spPr>
          <a:xfrm>
            <a:off x="300942" y="1690688"/>
            <a:ext cx="5903088" cy="5029199"/>
          </a:xfrm>
        </p:spPr>
        <p:txBody>
          <a:bodyPr>
            <a:normAutofit/>
          </a:bodyPr>
          <a:lstStyle/>
          <a:p>
            <a:pPr>
              <a:spcAft>
                <a:spcPts val="1200"/>
              </a:spcAft>
              <a:buFont typeface="Wingdings" panose="05000000000000000000" pitchFamily="2" charset="2"/>
              <a:buChar char="Ø"/>
            </a:pPr>
            <a:r>
              <a:rPr lang="lt-LT" sz="2400" dirty="0"/>
              <a:t>Konkurencijos tarybos veikla</a:t>
            </a:r>
          </a:p>
          <a:p>
            <a:pPr>
              <a:spcAft>
                <a:spcPts val="1200"/>
              </a:spcAft>
              <a:buFont typeface="Wingdings" panose="05000000000000000000" pitchFamily="2" charset="2"/>
              <a:buChar char="Ø"/>
            </a:pPr>
            <a:r>
              <a:rPr lang="lt-LT" sz="2400" dirty="0"/>
              <a:t>Draudžiamų susitarimų samprata ir formos</a:t>
            </a:r>
          </a:p>
          <a:p>
            <a:pPr marR="0" lvl="0" defTabSz="914400" rtl="0" eaLnBrk="1" fontAlgn="auto" latinLnBrk="0" hangingPunct="1">
              <a:lnSpc>
                <a:spcPct val="90000"/>
              </a:lnSpc>
              <a:spcBef>
                <a:spcPts val="1000"/>
              </a:spcBef>
              <a:spcAft>
                <a:spcPts val="1200"/>
              </a:spcAft>
              <a:buClrTx/>
              <a:buSzTx/>
              <a:buFont typeface="Wingdings" panose="05000000000000000000" pitchFamily="2" charset="2"/>
              <a:buChar char="Ø"/>
              <a:tabLst/>
              <a:defRPr/>
            </a:pPr>
            <a:r>
              <a:rPr kumimoji="0" lang="lt-LT" sz="2400" i="0" u="none" strike="noStrike" kern="1200" cap="none" spc="0" normalizeH="0" baseline="0" noProof="0" dirty="0">
                <a:ln>
                  <a:noFill/>
                </a:ln>
                <a:solidFill>
                  <a:prstClr val="black"/>
                </a:solidFill>
                <a:effectLst/>
                <a:uLnTx/>
                <a:uFillTx/>
                <a:latin typeface="Calibri" panose="020F0502020204030204"/>
                <a:ea typeface="+mn-ea"/>
                <a:cs typeface="+mn-cs"/>
              </a:rPr>
              <a:t>Atsakomybė</a:t>
            </a:r>
            <a:r>
              <a:rPr kumimoji="0" lang="lt-LT"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lt-LT" sz="2400" b="0" i="0" u="none" strike="noStrike" kern="1200" cap="none" spc="0" normalizeH="0" baseline="0" noProof="0" dirty="0">
                <a:ln>
                  <a:noFill/>
                </a:ln>
                <a:solidFill>
                  <a:prstClr val="black"/>
                </a:solidFill>
                <a:effectLst/>
                <a:uLnTx/>
                <a:uFillTx/>
                <a:latin typeface="Calibri" panose="020F0502020204030204"/>
                <a:ea typeface="+mn-ea"/>
                <a:cs typeface="+mn-cs"/>
              </a:rPr>
              <a:t>už pažeidimus</a:t>
            </a:r>
          </a:p>
          <a:p>
            <a:pPr>
              <a:spcAft>
                <a:spcPts val="1200"/>
              </a:spcAft>
              <a:buFont typeface="Wingdings" panose="05000000000000000000" pitchFamily="2" charset="2"/>
              <a:buChar char="Ø"/>
            </a:pPr>
            <a:r>
              <a:rPr lang="lt-LT" sz="2400" dirty="0"/>
              <a:t>Konkurenciją ribojančių asociacijų veiksmų pavyzdžiai</a:t>
            </a:r>
          </a:p>
          <a:p>
            <a:pPr>
              <a:spcAft>
                <a:spcPts val="1200"/>
              </a:spcAft>
              <a:buFont typeface="Wingdings" panose="05000000000000000000" pitchFamily="2" charset="2"/>
              <a:buChar char="Ø"/>
            </a:pPr>
            <a:r>
              <a:rPr lang="lt-LT" sz="2400" dirty="0"/>
              <a:t>Kodėl</a:t>
            </a:r>
            <a:r>
              <a:rPr lang="lt-LT" sz="2400" b="1" dirty="0"/>
              <a:t> </a:t>
            </a:r>
            <a:r>
              <a:rPr lang="lt-LT" sz="2400" dirty="0"/>
              <a:t>konkurencijos teisė naudinga asociacijoms?</a:t>
            </a:r>
          </a:p>
          <a:p>
            <a:pPr>
              <a:spcAft>
                <a:spcPts val="1200"/>
              </a:spcAft>
              <a:buFont typeface="Wingdings" panose="05000000000000000000" pitchFamily="2" charset="2"/>
              <a:buChar char="Ø"/>
            </a:pPr>
            <a:r>
              <a:rPr lang="lt-LT" sz="2400" dirty="0"/>
              <a:t>Patarimai asociacijoms</a:t>
            </a:r>
            <a:endParaRPr lang="lt-LT" sz="3200" dirty="0"/>
          </a:p>
          <a:p>
            <a:pPr algn="just">
              <a:spcAft>
                <a:spcPts val="1200"/>
              </a:spcAft>
            </a:pPr>
            <a:endParaRPr lang="lt-LT" sz="3200" b="1" dirty="0">
              <a:solidFill>
                <a:srgbClr val="58595B"/>
              </a:solidFill>
            </a:endParaRPr>
          </a:p>
          <a:p>
            <a:pPr algn="just">
              <a:spcAft>
                <a:spcPts val="1200"/>
              </a:spcAft>
            </a:pPr>
            <a:endParaRPr lang="lt-LT" sz="3200" b="1" dirty="0">
              <a:solidFill>
                <a:srgbClr val="58595B"/>
              </a:solidFill>
            </a:endParaRPr>
          </a:p>
          <a:p>
            <a:pPr algn="just">
              <a:spcAft>
                <a:spcPts val="1200"/>
              </a:spcAft>
            </a:pPr>
            <a:endParaRPr lang="lt-LT" sz="3200" b="1" dirty="0">
              <a:solidFill>
                <a:srgbClr val="58595B"/>
              </a:solidFill>
            </a:endParaRPr>
          </a:p>
          <a:p>
            <a:pPr algn="just">
              <a:spcAft>
                <a:spcPts val="1200"/>
              </a:spcAft>
            </a:pPr>
            <a:endParaRPr lang="lt-LT" sz="3200" b="1" dirty="0">
              <a:solidFill>
                <a:srgbClr val="58595B"/>
              </a:solidFill>
            </a:endParaRPr>
          </a:p>
          <a:p>
            <a:pPr marL="0" indent="0">
              <a:buNone/>
            </a:pPr>
            <a:endParaRPr lang="en-GB" dirty="0">
              <a:solidFill>
                <a:srgbClr val="58595B"/>
              </a:solidFill>
            </a:endParaRPr>
          </a:p>
          <a:p>
            <a:pPr marL="514350" indent="-514350">
              <a:buFont typeface="+mj-lt"/>
              <a:buAutoNum type="arabicPeriod"/>
            </a:pPr>
            <a:endParaRPr lang="en-GB" dirty="0">
              <a:solidFill>
                <a:srgbClr val="58595B"/>
              </a:solidFill>
            </a:endParaRPr>
          </a:p>
          <a:p>
            <a:pPr marL="514350" indent="-514350">
              <a:buFont typeface="+mj-lt"/>
              <a:buAutoNum type="arabicPeriod"/>
            </a:pPr>
            <a:endParaRPr lang="en-GB" dirty="0"/>
          </a:p>
        </p:txBody>
      </p:sp>
      <p:sp>
        <p:nvSpPr>
          <p:cNvPr id="8" name="Rectangle 7">
            <a:extLst>
              <a:ext uri="{FF2B5EF4-FFF2-40B4-BE49-F238E27FC236}">
                <a16:creationId xmlns:a16="http://schemas.microsoft.com/office/drawing/2014/main" id="{6F688564-61D9-41F2-ADAD-EF49767D8F48}"/>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accent1">
                  <a:lumMod val="75000"/>
                </a:schemeClr>
              </a:solidFill>
            </a:endParaRPr>
          </a:p>
        </p:txBody>
      </p:sp>
    </p:spTree>
    <p:extLst>
      <p:ext uri="{BB962C8B-B14F-4D97-AF65-F5344CB8AC3E}">
        <p14:creationId xmlns:p14="http://schemas.microsoft.com/office/powerpoint/2010/main" val="266219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5346" b="42328"/>
          <a:stretch/>
        </p:blipFill>
        <p:spPr>
          <a:xfrm>
            <a:off x="0" y="0"/>
            <a:ext cx="12190011" cy="1862337"/>
          </a:xfrm>
          <a:prstGeom prst="rect">
            <a:avLst/>
          </a:prstGeom>
        </p:spPr>
      </p:pic>
      <p:sp>
        <p:nvSpPr>
          <p:cNvPr id="6" name="Rectangle 5"/>
          <p:cNvSpPr/>
          <p:nvPr/>
        </p:nvSpPr>
        <p:spPr>
          <a:xfrm>
            <a:off x="-1" y="291626"/>
            <a:ext cx="11244944" cy="11707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p:cNvSpPr txBox="1">
            <a:spLocks/>
          </p:cNvSpPr>
          <p:nvPr/>
        </p:nvSpPr>
        <p:spPr>
          <a:xfrm>
            <a:off x="510634" y="2117824"/>
            <a:ext cx="1073430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90000"/>
              </a:lnSpc>
              <a:spcBef>
                <a:spcPts val="0"/>
              </a:spcBef>
              <a:spcAft>
                <a:spcPts val="1200"/>
              </a:spcAft>
              <a:buClrTx/>
              <a:buSzTx/>
              <a:buFont typeface="Wingdings" panose="05000000000000000000" pitchFamily="2" charset="2"/>
              <a:buChar char="Ø"/>
              <a:tabLst/>
              <a:defRPr/>
            </a:pPr>
            <a:r>
              <a:rPr kumimoji="0" lang="lt-LT" sz="2800" b="0" u="none" strike="noStrike" kern="1200" cap="none" spc="0" normalizeH="0" baseline="0" noProof="0" dirty="0">
                <a:ln>
                  <a:noFill/>
                </a:ln>
                <a:solidFill>
                  <a:prstClr val="black"/>
                </a:solidFill>
                <a:effectLst/>
                <a:uLnTx/>
                <a:uFillTx/>
                <a:latin typeface="Calibri" panose="020F0502020204030204"/>
                <a:ea typeface="+mn-ea"/>
                <a:cs typeface="+mn-cs"/>
              </a:rPr>
              <a:t>Koncentracijų priežiūra</a:t>
            </a:r>
          </a:p>
          <a:p>
            <a:pPr marR="0" lvl="0" algn="just" defTabSz="914400" rtl="0" eaLnBrk="1" fontAlgn="auto" latinLnBrk="0" hangingPunct="1">
              <a:lnSpc>
                <a:spcPct val="90000"/>
              </a:lnSpc>
              <a:spcBef>
                <a:spcPts val="0"/>
              </a:spcBef>
              <a:spcAft>
                <a:spcPts val="1200"/>
              </a:spcAft>
              <a:buClrTx/>
              <a:buSzTx/>
              <a:buFont typeface="Wingdings" panose="05000000000000000000" pitchFamily="2" charset="2"/>
              <a:buChar char="Ø"/>
              <a:tabLst/>
              <a:defRPr/>
            </a:pPr>
            <a:r>
              <a:rPr kumimoji="0" lang="lt-LT" sz="2800" b="0" i="0" u="none" strike="noStrike" kern="1200" cap="none" spc="0" normalizeH="0" baseline="0" noProof="0" dirty="0">
                <a:ln>
                  <a:noFill/>
                </a:ln>
                <a:solidFill>
                  <a:prstClr val="black"/>
                </a:solidFill>
                <a:effectLst/>
                <a:uLnTx/>
                <a:uFillTx/>
                <a:latin typeface="Calibri" panose="020F0502020204030204"/>
                <a:ea typeface="+mn-ea"/>
                <a:cs typeface="+mn-cs"/>
              </a:rPr>
              <a:t>Valstybės pagalbos taisyklių laikymosi koordinavimas</a:t>
            </a:r>
            <a:endParaRPr kumimoji="0" lang="lt-LT"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just" defTabSz="914400" rtl="0" eaLnBrk="1" fontAlgn="auto" latinLnBrk="0" hangingPunct="1">
              <a:lnSpc>
                <a:spcPct val="90000"/>
              </a:lnSpc>
              <a:spcBef>
                <a:spcPts val="0"/>
              </a:spcBef>
              <a:spcAft>
                <a:spcPts val="1200"/>
              </a:spcAft>
              <a:buClrTx/>
              <a:buSzTx/>
              <a:buFont typeface="Wingdings" panose="05000000000000000000" pitchFamily="2" charset="2"/>
              <a:buChar char="Ø"/>
              <a:tabLst/>
              <a:defRPr/>
            </a:pPr>
            <a:r>
              <a:rPr kumimoji="0" lang="lt-LT" sz="2800" b="0" i="0" u="none" strike="noStrike" kern="1200" cap="none" spc="0" normalizeH="0" baseline="0" noProof="0" dirty="0">
                <a:ln>
                  <a:noFill/>
                </a:ln>
                <a:solidFill>
                  <a:prstClr val="black"/>
                </a:solidFill>
                <a:effectLst/>
                <a:uLnTx/>
                <a:uFillTx/>
                <a:latin typeface="Calibri" panose="020F0502020204030204"/>
                <a:ea typeface="+mn-ea"/>
                <a:cs typeface="+mn-cs"/>
              </a:rPr>
              <a:t>Teisės aktų projektų vertinimas</a:t>
            </a:r>
          </a:p>
          <a:p>
            <a:pPr marR="0" lvl="0" algn="just" defTabSz="914400" rtl="0" eaLnBrk="1" fontAlgn="auto" latinLnBrk="0" hangingPunct="1">
              <a:lnSpc>
                <a:spcPct val="90000"/>
              </a:lnSpc>
              <a:spcBef>
                <a:spcPts val="0"/>
              </a:spcBef>
              <a:spcAft>
                <a:spcPts val="1200"/>
              </a:spcAft>
              <a:buClrTx/>
              <a:buSzTx/>
              <a:buFont typeface="Wingdings" panose="05000000000000000000" pitchFamily="2" charset="2"/>
              <a:buChar char="Ø"/>
              <a:tabLst/>
              <a:defRPr/>
            </a:pPr>
            <a:r>
              <a:rPr lang="lt-LT" dirty="0">
                <a:solidFill>
                  <a:prstClr val="black"/>
                </a:solidFill>
                <a:latin typeface="Calibri" panose="020F0502020204030204"/>
              </a:rPr>
              <a:t>Viešųjų subjektų priežiūra</a:t>
            </a:r>
          </a:p>
          <a:p>
            <a:pPr marR="0" lvl="0" algn="just" defTabSz="914400" rtl="0" eaLnBrk="1" fontAlgn="auto" latinLnBrk="0" hangingPunct="1">
              <a:lnSpc>
                <a:spcPct val="90000"/>
              </a:lnSpc>
              <a:spcBef>
                <a:spcPts val="0"/>
              </a:spcBef>
              <a:spcAft>
                <a:spcPts val="1200"/>
              </a:spcAft>
              <a:buClrTx/>
              <a:buSzTx/>
              <a:buFont typeface="Wingdings" panose="05000000000000000000" pitchFamily="2" charset="2"/>
              <a:buChar char="Ø"/>
              <a:tabLst/>
              <a:defRPr/>
            </a:pPr>
            <a:r>
              <a:rPr kumimoji="0" lang="lt-LT" sz="2800" i="0" u="none" strike="noStrike" kern="1200" cap="none" spc="0" normalizeH="0" baseline="0" noProof="0" dirty="0">
                <a:ln>
                  <a:noFill/>
                </a:ln>
                <a:solidFill>
                  <a:prstClr val="black"/>
                </a:solidFill>
                <a:effectLst/>
                <a:uLnTx/>
                <a:uFillTx/>
                <a:latin typeface="Calibri" panose="020F0502020204030204"/>
                <a:ea typeface="+mn-ea"/>
                <a:cs typeface="+mn-cs"/>
              </a:rPr>
              <a:t>Mažmeninės prekybos įmonių nesąžiningų veiksmų priežiūra</a:t>
            </a:r>
          </a:p>
          <a:p>
            <a:pPr marR="0" lvl="0" algn="just" defTabSz="914400" rtl="0" eaLnBrk="1" fontAlgn="auto" latinLnBrk="0" hangingPunct="1">
              <a:lnSpc>
                <a:spcPct val="90000"/>
              </a:lnSpc>
              <a:spcBef>
                <a:spcPts val="0"/>
              </a:spcBef>
              <a:spcAft>
                <a:spcPts val="1200"/>
              </a:spcAft>
              <a:buClrTx/>
              <a:buSzTx/>
              <a:buFont typeface="Wingdings" panose="05000000000000000000" pitchFamily="2" charset="2"/>
              <a:buChar char="Ø"/>
              <a:tabLst/>
              <a:defRPr/>
            </a:pPr>
            <a:r>
              <a:rPr kumimoji="0" lang="lt-LT" sz="2800" b="0" i="0" u="none" strike="noStrike" kern="1200" cap="none" spc="0" normalizeH="0" baseline="0" noProof="0" dirty="0">
                <a:ln>
                  <a:noFill/>
                </a:ln>
                <a:solidFill>
                  <a:prstClr val="black"/>
                </a:solidFill>
                <a:effectLst/>
                <a:uLnTx/>
                <a:uFillTx/>
                <a:latin typeface="Calibri" panose="020F0502020204030204"/>
                <a:ea typeface="+mn-ea"/>
                <a:cs typeface="+mn-cs"/>
              </a:rPr>
              <a:t>Piktnaudžiavimo dominuojančia padėtimi ir </a:t>
            </a:r>
            <a:r>
              <a:rPr kumimoji="0" lang="lt-LT" sz="2800" b="1" i="0" u="none" strike="noStrike" kern="1200" cap="none" spc="0" normalizeH="0" baseline="0" noProof="0" dirty="0">
                <a:ln>
                  <a:noFill/>
                </a:ln>
                <a:solidFill>
                  <a:prstClr val="black"/>
                </a:solidFill>
                <a:effectLst/>
                <a:uLnTx/>
                <a:uFillTx/>
                <a:latin typeface="Calibri" panose="020F0502020204030204"/>
                <a:ea typeface="+mn-ea"/>
                <a:cs typeface="+mn-cs"/>
              </a:rPr>
              <a:t>draudžiamų susitarimų tyrimai</a:t>
            </a:r>
          </a:p>
        </p:txBody>
      </p:sp>
      <p:sp>
        <p:nvSpPr>
          <p:cNvPr id="9" name="Rectangle 8">
            <a:extLst>
              <a:ext uri="{FF2B5EF4-FFF2-40B4-BE49-F238E27FC236}">
                <a16:creationId xmlns:a16="http://schemas.microsoft.com/office/drawing/2014/main" id="{14646492-3276-445A-9A7B-7C2C98774E91}"/>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257A6777-AB14-41A8-9C2F-B58786983932}"/>
              </a:ext>
            </a:extLst>
          </p:cNvPr>
          <p:cNvSpPr>
            <a:spLocks noGrp="1"/>
          </p:cNvSpPr>
          <p:nvPr>
            <p:ph type="title"/>
          </p:nvPr>
        </p:nvSpPr>
        <p:spPr>
          <a:xfrm>
            <a:off x="-2" y="328531"/>
            <a:ext cx="11728176" cy="1325563"/>
          </a:xfrm>
          <a:solidFill>
            <a:schemeClr val="bg1"/>
          </a:solidFill>
        </p:spPr>
        <p:txBody>
          <a:bodyPr>
            <a:normAutofit/>
          </a:bodyPr>
          <a:lstStyle/>
          <a:p>
            <a:r>
              <a:rPr lang="lt-LT" sz="3600" b="1" dirty="0">
                <a:solidFill>
                  <a:schemeClr val="accent1">
                    <a:lumMod val="50000"/>
                  </a:schemeClr>
                </a:solidFill>
                <a:latin typeface="+mn-lt"/>
              </a:rPr>
              <a:t>Konkurencijos tarybos veiklos sritys</a:t>
            </a:r>
            <a:endParaRPr lang="fi-FI" sz="3600" b="1" dirty="0">
              <a:solidFill>
                <a:schemeClr val="accent1">
                  <a:lumMod val="50000"/>
                </a:schemeClr>
              </a:solidFill>
              <a:latin typeface="+mn-lt"/>
            </a:endParaRPr>
          </a:p>
        </p:txBody>
      </p:sp>
    </p:spTree>
    <p:extLst>
      <p:ext uri="{BB962C8B-B14F-4D97-AF65-F5344CB8AC3E}">
        <p14:creationId xmlns:p14="http://schemas.microsoft.com/office/powerpoint/2010/main" val="2355843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2009D14-FDD7-47E7-AE53-B8720BF9CE8B}"/>
              </a:ext>
            </a:extLst>
          </p:cNvPr>
          <p:cNvSpPr>
            <a:spLocks noGrp="1"/>
          </p:cNvSpPr>
          <p:nvPr>
            <p:ph type="title"/>
          </p:nvPr>
        </p:nvSpPr>
        <p:spPr>
          <a:xfrm>
            <a:off x="838201" y="186706"/>
            <a:ext cx="7243118" cy="1807305"/>
          </a:xfrm>
        </p:spPr>
        <p:txBody>
          <a:bodyPr>
            <a:normAutofit/>
          </a:bodyPr>
          <a:lstStyle/>
          <a:p>
            <a:r>
              <a:rPr lang="lt-LT" sz="3600" b="1" dirty="0">
                <a:latin typeface="+mn-lt"/>
              </a:rPr>
              <a:t>KONKURENCIJĄ RIBOJANTYS SUSITARIMAI</a:t>
            </a:r>
          </a:p>
        </p:txBody>
      </p:sp>
      <p:sp>
        <p:nvSpPr>
          <p:cNvPr id="3" name="Content Placeholder 2">
            <a:extLst>
              <a:ext uri="{FF2B5EF4-FFF2-40B4-BE49-F238E27FC236}">
                <a16:creationId xmlns:a16="http://schemas.microsoft.com/office/drawing/2014/main" id="{73336ED4-BF14-42B8-8B0A-5F348F7E019B}"/>
              </a:ext>
            </a:extLst>
          </p:cNvPr>
          <p:cNvSpPr>
            <a:spLocks noGrp="1"/>
          </p:cNvSpPr>
          <p:nvPr>
            <p:ph idx="1"/>
          </p:nvPr>
        </p:nvSpPr>
        <p:spPr>
          <a:xfrm>
            <a:off x="838199" y="1643448"/>
            <a:ext cx="6316363" cy="4905633"/>
          </a:xfrm>
        </p:spPr>
        <p:txBody>
          <a:bodyPr>
            <a:noAutofit/>
          </a:bodyPr>
          <a:lstStyle/>
          <a:p>
            <a:pPr marL="0" indent="0">
              <a:buNone/>
            </a:pPr>
            <a:r>
              <a:rPr lang="lt-LT" sz="1600" b="0" i="0" dirty="0">
                <a:effectLst/>
              </a:rPr>
              <a:t>Vartotojai patiria didžiausią naudą tuomet, kai įmonės konkuruoja tarpusavyje paslaugų ar prekių kokybe, kaina, novatoriškomis idėjomis. Plačiąja prasme kartelis yra vienoje rinkoje veikiančių bendrovių susitarimas, užuot konkuravus tarpusavyje, veikti kartu ir riboti konkurenciją. Tokių susitarimų tikslas yra padidinti kartelio narių pelną vartotojų sąskaita. Bendrai nustatydamos kainas arba pasidalindamos rinkas bendrovės nustoja konkuruoti, nejaučia spaudimo tiekti į rinką naujus produktus, gerinti kokybę ar mažinti kainas. Rezultatas – vartotojams tenka mokėti brangiau.</a:t>
            </a:r>
          </a:p>
          <a:p>
            <a:pPr marL="0" indent="0">
              <a:buNone/>
            </a:pPr>
            <a:r>
              <a:rPr lang="lt-LT" sz="1600" dirty="0"/>
              <a:t>Beveik visais atvejais neteisėtais laikomi bendrovių susitarimai:</a:t>
            </a:r>
          </a:p>
          <a:p>
            <a:pPr>
              <a:buFont typeface="Wingdings" panose="05000000000000000000" pitchFamily="2" charset="2"/>
              <a:buChar char="Ø"/>
            </a:pPr>
            <a:r>
              <a:rPr lang="lt-LT" sz="1600" dirty="0"/>
              <a:t>nustatyti kainas</a:t>
            </a:r>
          </a:p>
          <a:p>
            <a:pPr>
              <a:buFont typeface="Wingdings" panose="05000000000000000000" pitchFamily="2" charset="2"/>
              <a:buChar char="Ø"/>
            </a:pPr>
            <a:r>
              <a:rPr lang="lt-LT" sz="1600" dirty="0"/>
              <a:t>riboti gamybą</a:t>
            </a:r>
          </a:p>
          <a:p>
            <a:pPr>
              <a:buFont typeface="Wingdings" panose="05000000000000000000" pitchFamily="2" charset="2"/>
              <a:buChar char="Ø"/>
            </a:pPr>
            <a:r>
              <a:rPr lang="lt-LT" sz="1600" dirty="0"/>
              <a:t>dalytis rinkomis ar klientais</a:t>
            </a:r>
          </a:p>
          <a:p>
            <a:pPr>
              <a:buFont typeface="Wingdings" panose="05000000000000000000" pitchFamily="2" charset="2"/>
              <a:buChar char="Ø"/>
            </a:pPr>
            <a:r>
              <a:rPr lang="lt-LT" sz="1600" dirty="0"/>
              <a:t>keistis komerciškai jautria informacija</a:t>
            </a:r>
          </a:p>
          <a:p>
            <a:pPr>
              <a:buFont typeface="Wingdings" panose="05000000000000000000" pitchFamily="2" charset="2"/>
              <a:buChar char="Ø"/>
            </a:pPr>
            <a:r>
              <a:rPr lang="lt-LT" sz="1600" dirty="0"/>
              <a:t>derinti teikiamus pasiūlymus viešuosiuose pirkimuose</a:t>
            </a:r>
          </a:p>
          <a:p>
            <a:pPr>
              <a:buFont typeface="Wingdings" panose="05000000000000000000" pitchFamily="2" charset="2"/>
              <a:buChar char="Ø"/>
            </a:pPr>
            <a:r>
              <a:rPr lang="lt-LT" sz="1600" dirty="0"/>
              <a:t>nustatyti perpardavimo kainas (tarp gamintojo ir platintojų)</a:t>
            </a:r>
          </a:p>
          <a:p>
            <a:pPr>
              <a:buFont typeface="Wingdings" panose="05000000000000000000" pitchFamily="2" charset="2"/>
              <a:buChar char="Ø"/>
            </a:pPr>
            <a:r>
              <a:rPr lang="lt-LT" sz="1600" dirty="0"/>
              <a:t>„nevilioti“ vienas kito darbuotojų ar suderinti jų užmokesčio dydį</a:t>
            </a:r>
          </a:p>
        </p:txBody>
      </p:sp>
      <p:pic>
        <p:nvPicPr>
          <p:cNvPr id="9" name="Picture 8" descr="Invisible man in suit">
            <a:extLst>
              <a:ext uri="{FF2B5EF4-FFF2-40B4-BE49-F238E27FC236}">
                <a16:creationId xmlns:a16="http://schemas.microsoft.com/office/drawing/2014/main" id="{F00510B0-7001-4AF0-96CE-55FEBBFFA0C0}"/>
              </a:ext>
            </a:extLst>
          </p:cNvPr>
          <p:cNvPicPr>
            <a:picLocks noChangeAspect="1"/>
          </p:cNvPicPr>
          <p:nvPr/>
        </p:nvPicPr>
        <p:blipFill rotWithShape="1">
          <a:blip r:embed="rId3">
            <a:extLst>
              <a:ext uri="{28A0092B-C50C-407E-A947-70E740481C1C}">
                <a14:useLocalDpi xmlns:a14="http://schemas.microsoft.com/office/drawing/2010/main" val="0"/>
              </a:ext>
            </a:extLst>
          </a:blip>
          <a:srcRect l="20542" r="21421" b="-1"/>
          <a:stretch/>
        </p:blipFill>
        <p:spPr>
          <a:xfrm>
            <a:off x="6734181" y="10"/>
            <a:ext cx="545781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Rectangle 3">
            <a:extLst>
              <a:ext uri="{FF2B5EF4-FFF2-40B4-BE49-F238E27FC236}">
                <a16:creationId xmlns:a16="http://schemas.microsoft.com/office/drawing/2014/main" id="{7CD04E5B-7399-4BDB-9427-6EC9D9C8F752}"/>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3417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0" y="3429000"/>
            <a:ext cx="12192000" cy="573157"/>
          </a:xfrm>
        </p:spPr>
        <p:txBody>
          <a:bodyPr>
            <a:normAutofit lnSpcReduction="10000"/>
          </a:bodyPr>
          <a:lstStyle/>
          <a:p>
            <a:pPr marL="0" indent="0" algn="ctr">
              <a:spcBef>
                <a:spcPts val="0"/>
              </a:spcBef>
              <a:spcAft>
                <a:spcPts val="1200"/>
              </a:spcAft>
              <a:buNone/>
            </a:pPr>
            <a:r>
              <a:rPr lang="lt-LT" sz="3600" b="1" dirty="0">
                <a:solidFill>
                  <a:schemeClr val="accent1">
                    <a:lumMod val="50000"/>
                  </a:schemeClr>
                </a:solidFill>
              </a:rPr>
              <a:t>SUSITARIMO SAMPRATA</a:t>
            </a:r>
          </a:p>
        </p:txBody>
      </p:sp>
      <p:sp>
        <p:nvSpPr>
          <p:cNvPr id="9" name="Content Placeholder 2"/>
          <p:cNvSpPr txBox="1">
            <a:spLocks/>
          </p:cNvSpPr>
          <p:nvPr/>
        </p:nvSpPr>
        <p:spPr>
          <a:xfrm>
            <a:off x="838200" y="4197626"/>
            <a:ext cx="10515600" cy="245010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spcAft>
                <a:spcPts val="1200"/>
              </a:spcAft>
              <a:buNone/>
            </a:pPr>
            <a:r>
              <a:rPr lang="lt-LT" sz="3200" b="1" dirty="0"/>
              <a:t>Susitarimas</a:t>
            </a:r>
            <a:r>
              <a:rPr lang="lt-LT" sz="3200" dirty="0"/>
              <a:t> – </a:t>
            </a:r>
            <a:r>
              <a:rPr lang="lt-LT" sz="3200" b="1" dirty="0"/>
              <a:t>bet kuria forma </a:t>
            </a:r>
            <a:r>
              <a:rPr lang="lt-LT" sz="3200" dirty="0"/>
              <a:t>(raštu ar žodžiu) dviejų ar daugiau ūkio subjektų </a:t>
            </a:r>
            <a:r>
              <a:rPr lang="lt-LT" sz="3200" b="1" dirty="0"/>
              <a:t>sudarytos sutartys arba </a:t>
            </a:r>
            <a:r>
              <a:rPr lang="lt-LT" sz="3200" dirty="0"/>
              <a:t>ūkio subjektų </a:t>
            </a:r>
            <a:r>
              <a:rPr lang="lt-LT" sz="3200" b="1" dirty="0"/>
              <a:t>suderinti veiksmai</a:t>
            </a:r>
            <a:r>
              <a:rPr lang="lt-LT" sz="3200" dirty="0"/>
              <a:t>, </a:t>
            </a:r>
            <a:r>
              <a:rPr lang="lt-LT" sz="3200" b="1" dirty="0"/>
              <a:t>įskaitant</a:t>
            </a:r>
            <a:r>
              <a:rPr lang="lt-LT" sz="3200" dirty="0"/>
              <a:t> bet kurio ūkio subjektų junginio (</a:t>
            </a:r>
            <a:r>
              <a:rPr lang="lt-LT" sz="3200" b="1" dirty="0"/>
              <a:t>asociacijos</a:t>
            </a:r>
            <a:r>
              <a:rPr lang="lt-LT" sz="3200" dirty="0"/>
              <a:t>, susivienijimo, konsorciumo ir panašiai) (toliau – ūkio subjektų junginys) arba šio ūkio subjektų junginio atstovų </a:t>
            </a:r>
            <a:r>
              <a:rPr lang="lt-LT" sz="3200" b="1" dirty="0"/>
              <a:t>priimtą sprendimą</a:t>
            </a:r>
            <a:r>
              <a:rPr lang="lt-LT" sz="3200" dirty="0"/>
              <a:t>.</a:t>
            </a:r>
          </a:p>
        </p:txBody>
      </p:sp>
      <p:sp>
        <p:nvSpPr>
          <p:cNvPr id="7" name="Rectangle 6">
            <a:extLst>
              <a:ext uri="{FF2B5EF4-FFF2-40B4-BE49-F238E27FC236}">
                <a16:creationId xmlns:a16="http://schemas.microsoft.com/office/drawing/2014/main" id="{D5393A1F-50C5-47E1-ABA0-1C75F9D81D15}"/>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accent1">
                  <a:lumMod val="75000"/>
                </a:schemeClr>
              </a:solidFill>
            </a:endParaRPr>
          </a:p>
        </p:txBody>
      </p:sp>
      <p:pic>
        <p:nvPicPr>
          <p:cNvPr id="3" name="Picture 2">
            <a:extLst>
              <a:ext uri="{FF2B5EF4-FFF2-40B4-BE49-F238E27FC236}">
                <a16:creationId xmlns:a16="http://schemas.microsoft.com/office/drawing/2014/main" id="{7D52F74B-BCAD-4BC5-83D0-F81A64D6B20C}"/>
              </a:ext>
            </a:extLst>
          </p:cNvPr>
          <p:cNvPicPr>
            <a:picLocks noChangeAspect="1"/>
          </p:cNvPicPr>
          <p:nvPr/>
        </p:nvPicPr>
        <p:blipFill rotWithShape="1">
          <a:blip r:embed="rId3">
            <a:extLst>
              <a:ext uri="{28A0092B-C50C-407E-A947-70E740481C1C}">
                <a14:useLocalDpi xmlns:a14="http://schemas.microsoft.com/office/drawing/2010/main" val="0"/>
              </a:ext>
            </a:extLst>
          </a:blip>
          <a:srcRect l="-64" t="18506" r="64" b="21437"/>
          <a:stretch/>
        </p:blipFill>
        <p:spPr>
          <a:xfrm>
            <a:off x="0" y="1"/>
            <a:ext cx="12192000" cy="3233530"/>
          </a:xfrm>
          <a:prstGeom prst="rect">
            <a:avLst/>
          </a:prstGeom>
        </p:spPr>
      </p:pic>
    </p:spTree>
    <p:extLst>
      <p:ext uri="{BB962C8B-B14F-4D97-AF65-F5344CB8AC3E}">
        <p14:creationId xmlns:p14="http://schemas.microsoft.com/office/powerpoint/2010/main" val="71495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12DC86-049A-4442-9944-28CBA4C03AC0}"/>
              </a:ext>
            </a:extLst>
          </p:cNvPr>
          <p:cNvSpPr>
            <a:spLocks noGrp="1"/>
          </p:cNvSpPr>
          <p:nvPr>
            <p:ph idx="1"/>
          </p:nvPr>
        </p:nvSpPr>
        <p:spPr>
          <a:xfrm>
            <a:off x="185530" y="1417983"/>
            <a:ext cx="7182676" cy="5087250"/>
          </a:xfrm>
        </p:spPr>
        <p:txBody>
          <a:bodyPr>
            <a:normAutofit/>
          </a:bodyPr>
          <a:lstStyle/>
          <a:p>
            <a:pPr indent="0" algn="just">
              <a:buNone/>
            </a:pPr>
            <a:endParaRPr lang="lt-LT" sz="2400" dirty="0"/>
          </a:p>
          <a:p>
            <a:pPr marL="0" indent="0">
              <a:buNone/>
            </a:pPr>
            <a:r>
              <a:rPr lang="lt-LT" dirty="0"/>
              <a:t>Dalyvavimo draudžiamame susitarime pasekmės:</a:t>
            </a:r>
          </a:p>
          <a:p>
            <a:pPr>
              <a:buFont typeface="Wingdings" panose="05000000000000000000" pitchFamily="2" charset="2"/>
              <a:buChar char="Ø"/>
            </a:pPr>
            <a:r>
              <a:rPr lang="lt-LT" dirty="0"/>
              <a:t>bauda iki 10 proc. bendrųjų metinių pasaulinių pajamų praėjusiais ūkiniais metais</a:t>
            </a:r>
          </a:p>
          <a:p>
            <a:pPr>
              <a:buFont typeface="Wingdings" panose="05000000000000000000" pitchFamily="2" charset="2"/>
              <a:buChar char="Ø"/>
            </a:pPr>
            <a:r>
              <a:rPr lang="lt-LT" dirty="0"/>
              <a:t>individuali atsakomybė bendrovės vadovui – draudimas iki 5 metų eiti vadovaujančias pareigas bei bauda iki 14 481 EUR</a:t>
            </a:r>
          </a:p>
          <a:p>
            <a:pPr>
              <a:buFont typeface="Wingdings" panose="05000000000000000000" pitchFamily="2" charset="2"/>
              <a:buChar char="Ø"/>
            </a:pPr>
            <a:r>
              <a:rPr lang="lt-LT" dirty="0"/>
              <a:t>iki 3 metų diskvalifikavimas iš viešųjų pirkimų</a:t>
            </a:r>
          </a:p>
          <a:p>
            <a:pPr>
              <a:buFont typeface="Wingdings" panose="05000000000000000000" pitchFamily="2" charset="2"/>
              <a:buChar char="Ø"/>
            </a:pPr>
            <a:r>
              <a:rPr lang="lt-LT" dirty="0"/>
              <a:t>privatūs ieškiniai dėl žalos atlyginimo</a:t>
            </a:r>
          </a:p>
          <a:p>
            <a:pPr>
              <a:buFont typeface="Wingdings" panose="05000000000000000000" pitchFamily="2" charset="2"/>
              <a:buChar char="Ø"/>
            </a:pPr>
            <a:r>
              <a:rPr lang="lt-LT" dirty="0"/>
              <a:t>reputacijos praradimas</a:t>
            </a:r>
          </a:p>
          <a:p>
            <a:pPr marL="514350" indent="-514350">
              <a:buFont typeface="+mj-lt"/>
              <a:buAutoNum type="arabicPeriod"/>
            </a:pPr>
            <a:endParaRPr lang="en-GB" dirty="0">
              <a:solidFill>
                <a:srgbClr val="58595B"/>
              </a:solidFill>
            </a:endParaRPr>
          </a:p>
          <a:p>
            <a:pPr marL="514350" indent="-514350">
              <a:buFont typeface="+mj-lt"/>
              <a:buAutoNum type="arabicPeriod"/>
            </a:pPr>
            <a:endParaRPr lang="en-GB" dirty="0"/>
          </a:p>
        </p:txBody>
      </p:sp>
      <p:sp>
        <p:nvSpPr>
          <p:cNvPr id="7" name="Rectangle 6">
            <a:extLst>
              <a:ext uri="{FF2B5EF4-FFF2-40B4-BE49-F238E27FC236}">
                <a16:creationId xmlns:a16="http://schemas.microsoft.com/office/drawing/2014/main" id="{F0B19295-2054-4AC1-B66F-94AA3FAF218A}"/>
              </a:ext>
            </a:extLst>
          </p:cNvPr>
          <p:cNvSpPr/>
          <p:nvPr/>
        </p:nvSpPr>
        <p:spPr>
          <a:xfrm>
            <a:off x="304797" y="661943"/>
            <a:ext cx="6944141" cy="646331"/>
          </a:xfrm>
          <a:prstGeom prst="rect">
            <a:avLst/>
          </a:prstGeom>
        </p:spPr>
        <p:txBody>
          <a:bodyPr wrap="square">
            <a:spAutoFit/>
          </a:bodyPr>
          <a:lstStyle/>
          <a:p>
            <a:r>
              <a:rPr lang="lt-LT" sz="3600" b="1" dirty="0">
                <a:solidFill>
                  <a:schemeClr val="accent1">
                    <a:lumMod val="50000"/>
                  </a:schemeClr>
                </a:solidFill>
              </a:rPr>
              <a:t>ATSAKOMYBĖ</a:t>
            </a:r>
            <a:endParaRPr lang="fi-FI" sz="3600" b="1" dirty="0">
              <a:solidFill>
                <a:schemeClr val="accent1">
                  <a:lumMod val="50000"/>
                </a:schemeClr>
              </a:solidFill>
            </a:endParaRPr>
          </a:p>
        </p:txBody>
      </p:sp>
      <p:pic>
        <p:nvPicPr>
          <p:cNvPr id="9" name="Picture 8">
            <a:extLst>
              <a:ext uri="{FF2B5EF4-FFF2-40B4-BE49-F238E27FC236}">
                <a16:creationId xmlns:a16="http://schemas.microsoft.com/office/drawing/2014/main" id="{489957A6-8EAE-4607-98A5-9CBFD54F0ABC}"/>
              </a:ext>
            </a:extLst>
          </p:cNvPr>
          <p:cNvPicPr>
            <a:picLocks noChangeAspect="1"/>
          </p:cNvPicPr>
          <p:nvPr/>
        </p:nvPicPr>
        <p:blipFill rotWithShape="1">
          <a:blip r:embed="rId3">
            <a:extLst>
              <a:ext uri="{28A0092B-C50C-407E-A947-70E740481C1C}">
                <a14:useLocalDpi xmlns:a14="http://schemas.microsoft.com/office/drawing/2010/main" val="0"/>
              </a:ext>
            </a:extLst>
          </a:blip>
          <a:srcRect l="18554" r="27251"/>
          <a:stretch/>
        </p:blipFill>
        <p:spPr>
          <a:xfrm>
            <a:off x="7368208" y="0"/>
            <a:ext cx="4823791" cy="6858000"/>
          </a:xfrm>
          <a:prstGeom prst="rect">
            <a:avLst/>
          </a:prstGeom>
        </p:spPr>
      </p:pic>
      <p:sp>
        <p:nvSpPr>
          <p:cNvPr id="10" name="Rectangle 9">
            <a:extLst>
              <a:ext uri="{FF2B5EF4-FFF2-40B4-BE49-F238E27FC236}">
                <a16:creationId xmlns:a16="http://schemas.microsoft.com/office/drawing/2014/main" id="{F364F3B3-8FC3-40AD-9287-C510A86F7900}"/>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accent1">
                  <a:lumMod val="75000"/>
                </a:schemeClr>
              </a:solidFill>
            </a:endParaRPr>
          </a:p>
        </p:txBody>
      </p:sp>
    </p:spTree>
    <p:extLst>
      <p:ext uri="{BB962C8B-B14F-4D97-AF65-F5344CB8AC3E}">
        <p14:creationId xmlns:p14="http://schemas.microsoft.com/office/powerpoint/2010/main" val="158774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6BFBB38-7390-452C-88A7-B9CC363562B1}"/>
              </a:ext>
            </a:extLst>
          </p:cNvPr>
          <p:cNvPicPr>
            <a:picLocks noChangeAspect="1"/>
          </p:cNvPicPr>
          <p:nvPr/>
        </p:nvPicPr>
        <p:blipFill rotWithShape="1">
          <a:blip r:embed="rId3">
            <a:extLst>
              <a:ext uri="{28A0092B-C50C-407E-A947-70E740481C1C}">
                <a14:useLocalDpi xmlns:a14="http://schemas.microsoft.com/office/drawing/2010/main" val="0"/>
              </a:ext>
            </a:extLst>
          </a:blip>
          <a:srcRect t="29648" b="33189"/>
          <a:stretch/>
        </p:blipFill>
        <p:spPr>
          <a:xfrm>
            <a:off x="0" y="8027"/>
            <a:ext cx="12192000" cy="1862337"/>
          </a:xfrm>
          <a:prstGeom prst="rect">
            <a:avLst/>
          </a:prstGeom>
        </p:spPr>
      </p:pic>
      <p:sp>
        <p:nvSpPr>
          <p:cNvPr id="3" name="Content Placeholder 2">
            <a:extLst>
              <a:ext uri="{FF2B5EF4-FFF2-40B4-BE49-F238E27FC236}">
                <a16:creationId xmlns:a16="http://schemas.microsoft.com/office/drawing/2014/main" id="{A1A233DB-6E2C-4A11-A148-8DE699A96020}"/>
              </a:ext>
            </a:extLst>
          </p:cNvPr>
          <p:cNvSpPr>
            <a:spLocks noGrp="1"/>
          </p:cNvSpPr>
          <p:nvPr>
            <p:ph idx="1"/>
          </p:nvPr>
        </p:nvSpPr>
        <p:spPr>
          <a:xfrm>
            <a:off x="838200" y="2125178"/>
            <a:ext cx="10515600" cy="4599472"/>
          </a:xfrm>
        </p:spPr>
        <p:txBody>
          <a:bodyPr anchor="ctr">
            <a:normAutofit fontScale="85000" lnSpcReduction="20000"/>
          </a:bodyPr>
          <a:lstStyle/>
          <a:p>
            <a:pPr marL="0" indent="0">
              <a:buNone/>
            </a:pPr>
            <a:r>
              <a:rPr lang="lt-LT" sz="3200" b="1" dirty="0"/>
              <a:t>Atleidimas nuo baudos gali būti taikomas, jeigu įmonė:</a:t>
            </a:r>
            <a:endParaRPr lang="lt-LT" sz="3200" dirty="0"/>
          </a:p>
          <a:p>
            <a:r>
              <a:rPr lang="lt-LT" sz="3200" dirty="0"/>
              <a:t>pirma pranešė Konkurencijos tarybai apie draudžiamą susitarimą iki patikrinimo atlikimo</a:t>
            </a:r>
          </a:p>
          <a:p>
            <a:r>
              <a:rPr lang="lt-LT" sz="3200" dirty="0"/>
              <a:t>nėra draudžiamo susitarimo iniciatorius</a:t>
            </a:r>
          </a:p>
          <a:p>
            <a:r>
              <a:rPr lang="lt-LT" sz="3200" dirty="0"/>
              <a:t>bendradarbiaus su Konkurencijos taryba</a:t>
            </a:r>
          </a:p>
          <a:p>
            <a:endParaRPr lang="lt-LT" sz="3200" dirty="0"/>
          </a:p>
          <a:p>
            <a:pPr marL="0" indent="0" algn="just">
              <a:buNone/>
            </a:pPr>
            <a:r>
              <a:rPr lang="lt-LT" sz="3200" b="1" dirty="0"/>
              <a:t>Nesate tikri?</a:t>
            </a:r>
          </a:p>
          <a:p>
            <a:pPr marL="0" indent="0" algn="just">
              <a:buNone/>
            </a:pPr>
            <a:r>
              <a:rPr lang="lt-LT" sz="3200" dirty="0"/>
              <a:t>Jei svarstote pateikti prašymą dėl atleidimo nuo baudos ar jos sumažinimo arba norite gauti daugiau informacijos, galite anonimiškai kreiptis į Konkurencijos tarybą dėl konsultacijos telefonu +370 5 212 6641 arba el. paštu </a:t>
            </a:r>
            <a:r>
              <a:rPr lang="lt-LT" sz="3200" b="1" dirty="0"/>
              <a:t>praneskmums@kt.gov.lt</a:t>
            </a:r>
            <a:r>
              <a:rPr lang="lt-LT" sz="3200" dirty="0"/>
              <a:t>. Jei po konsultacijos nuspręsite neteikti prašymo, Jūsų pateikta informacija liks konfidenciali.</a:t>
            </a:r>
          </a:p>
        </p:txBody>
      </p:sp>
      <p:sp>
        <p:nvSpPr>
          <p:cNvPr id="4" name="Rectangle 3">
            <a:extLst>
              <a:ext uri="{FF2B5EF4-FFF2-40B4-BE49-F238E27FC236}">
                <a16:creationId xmlns:a16="http://schemas.microsoft.com/office/drawing/2014/main" id="{FE8290DF-BFF0-4E67-800F-ED1A9CA35797}"/>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9F84647-52F6-48E3-9F38-09F6B5AE3954}"/>
              </a:ext>
            </a:extLst>
          </p:cNvPr>
          <p:cNvSpPr/>
          <p:nvPr/>
        </p:nvSpPr>
        <p:spPr>
          <a:xfrm>
            <a:off x="0" y="442519"/>
            <a:ext cx="7782406" cy="1170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7C423E9-C117-40F9-AC02-C57B9A093226}"/>
              </a:ext>
            </a:extLst>
          </p:cNvPr>
          <p:cNvSpPr>
            <a:spLocks noGrp="1"/>
          </p:cNvSpPr>
          <p:nvPr>
            <p:ph type="title"/>
          </p:nvPr>
        </p:nvSpPr>
        <p:spPr>
          <a:noFill/>
        </p:spPr>
        <p:txBody>
          <a:bodyPr>
            <a:normAutofit/>
          </a:bodyPr>
          <a:lstStyle/>
          <a:p>
            <a:r>
              <a:rPr lang="lt-LT" sz="3600" b="1" dirty="0">
                <a:solidFill>
                  <a:schemeClr val="accent1">
                    <a:lumMod val="50000"/>
                  </a:schemeClr>
                </a:solidFill>
                <a:latin typeface="+mn-lt"/>
              </a:rPr>
              <a:t>ATLEIDIMAS NUO BAUDOS</a:t>
            </a:r>
          </a:p>
        </p:txBody>
      </p:sp>
    </p:spTree>
    <p:extLst>
      <p:ext uri="{BB962C8B-B14F-4D97-AF65-F5344CB8AC3E}">
        <p14:creationId xmlns:p14="http://schemas.microsoft.com/office/powerpoint/2010/main" val="379128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5346" b="42328"/>
          <a:stretch/>
        </p:blipFill>
        <p:spPr>
          <a:xfrm>
            <a:off x="0" y="0"/>
            <a:ext cx="12190011" cy="1862337"/>
          </a:xfrm>
          <a:prstGeom prst="rect">
            <a:avLst/>
          </a:prstGeom>
        </p:spPr>
      </p:pic>
      <p:sp>
        <p:nvSpPr>
          <p:cNvPr id="6" name="Rectangle 5"/>
          <p:cNvSpPr/>
          <p:nvPr/>
        </p:nvSpPr>
        <p:spPr>
          <a:xfrm>
            <a:off x="-1" y="291626"/>
            <a:ext cx="11244944" cy="11707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Content Placeholder 2"/>
          <p:cNvSpPr txBox="1">
            <a:spLocks/>
          </p:cNvSpPr>
          <p:nvPr/>
        </p:nvSpPr>
        <p:spPr>
          <a:xfrm>
            <a:off x="510634" y="2117824"/>
            <a:ext cx="10734309"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spcAft>
                <a:spcPts val="1200"/>
              </a:spcAft>
              <a:buFont typeface="Wingdings" panose="05000000000000000000" pitchFamily="2" charset="2"/>
              <a:buChar char="Ø"/>
            </a:pPr>
            <a:r>
              <a:rPr lang="lt-LT" dirty="0"/>
              <a:t>Europos Sąjungos Teisingumo Teismas nusprendė, kad Tarptautinės čiuožimo asociacijos taisyklės, ribojančios čiuožėjų galimybę varžytis kituose turnyruose, ribojo konkurenciją</a:t>
            </a:r>
          </a:p>
          <a:p>
            <a:pPr algn="just">
              <a:spcBef>
                <a:spcPts val="0"/>
              </a:spcBef>
              <a:spcAft>
                <a:spcPts val="1200"/>
              </a:spcAft>
              <a:buFont typeface="Wingdings" panose="05000000000000000000" pitchFamily="2" charset="2"/>
              <a:buChar char="Ø"/>
            </a:pPr>
            <a:r>
              <a:rPr lang="lt-LT" dirty="0"/>
              <a:t>Europos Komisija vertino, ar Kipro advokatų asociacijos patvirtinti minimalūs paslaugų įkainiai pažeidžia konkurencijos taisykles</a:t>
            </a:r>
            <a:endParaRPr lang="lt-LT" b="1" dirty="0"/>
          </a:p>
          <a:p>
            <a:pPr algn="just">
              <a:spcBef>
                <a:spcPts val="0"/>
              </a:spcBef>
              <a:spcAft>
                <a:spcPts val="1200"/>
              </a:spcAft>
              <a:buFont typeface="Wingdings" panose="05000000000000000000" pitchFamily="2" charset="2"/>
              <a:buChar char="Ø"/>
            </a:pPr>
            <a:r>
              <a:rPr lang="lt-LT" dirty="0"/>
              <a:t>Europos Komisija nubaudė Belgijos architektų asociaciją už rekomenduojamų minimalių paslaugų įkainių nustatymą</a:t>
            </a:r>
            <a:endParaRPr lang="lt-LT" b="1" dirty="0"/>
          </a:p>
          <a:p>
            <a:pPr algn="just">
              <a:spcBef>
                <a:spcPts val="0"/>
              </a:spcBef>
              <a:spcAft>
                <a:spcPts val="1200"/>
              </a:spcAft>
              <a:buFont typeface="Wingdings" panose="05000000000000000000" pitchFamily="2" charset="2"/>
              <a:buChar char="Ø"/>
            </a:pPr>
            <a:r>
              <a:rPr lang="lt-LT" dirty="0"/>
              <a:t>Graikijos konkurencijos priežiūros institucija skyrė baudą Graikijos bankų asociacijai ir keliems šalies bankams už keitimąsi komerciškai jautria informacija apie taikomus paslaugų įkainius</a:t>
            </a:r>
          </a:p>
        </p:txBody>
      </p:sp>
      <p:sp>
        <p:nvSpPr>
          <p:cNvPr id="9" name="Rectangle 8">
            <a:extLst>
              <a:ext uri="{FF2B5EF4-FFF2-40B4-BE49-F238E27FC236}">
                <a16:creationId xmlns:a16="http://schemas.microsoft.com/office/drawing/2014/main" id="{14646492-3276-445A-9A7B-7C2C98774E91}"/>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accent1">
                  <a:lumMod val="75000"/>
                </a:schemeClr>
              </a:solidFill>
            </a:endParaRPr>
          </a:p>
        </p:txBody>
      </p:sp>
      <p:sp>
        <p:nvSpPr>
          <p:cNvPr id="11" name="Title 1">
            <a:extLst>
              <a:ext uri="{FF2B5EF4-FFF2-40B4-BE49-F238E27FC236}">
                <a16:creationId xmlns:a16="http://schemas.microsoft.com/office/drawing/2014/main" id="{257A6777-AB14-41A8-9C2F-B58786983932}"/>
              </a:ext>
            </a:extLst>
          </p:cNvPr>
          <p:cNvSpPr>
            <a:spLocks noGrp="1"/>
          </p:cNvSpPr>
          <p:nvPr>
            <p:ph type="title"/>
          </p:nvPr>
        </p:nvSpPr>
        <p:spPr>
          <a:xfrm>
            <a:off x="-2" y="328531"/>
            <a:ext cx="11728176" cy="1325563"/>
          </a:xfrm>
          <a:solidFill>
            <a:schemeClr val="bg1"/>
          </a:solidFill>
        </p:spPr>
        <p:txBody>
          <a:bodyPr>
            <a:normAutofit/>
          </a:bodyPr>
          <a:lstStyle/>
          <a:p>
            <a:r>
              <a:rPr lang="lt-LT" sz="3600" b="1" dirty="0">
                <a:solidFill>
                  <a:schemeClr val="accent1">
                    <a:lumMod val="50000"/>
                  </a:schemeClr>
                </a:solidFill>
                <a:latin typeface="+mn-lt"/>
              </a:rPr>
              <a:t>	Tarptautinės praktikos pavyzdžiai</a:t>
            </a:r>
            <a:endParaRPr lang="fi-FI" sz="3600" b="1" dirty="0">
              <a:solidFill>
                <a:schemeClr val="accent1">
                  <a:lumMod val="50000"/>
                </a:schemeClr>
              </a:solidFill>
              <a:latin typeface="+mn-lt"/>
            </a:endParaRPr>
          </a:p>
        </p:txBody>
      </p:sp>
    </p:spTree>
    <p:extLst>
      <p:ext uri="{BB962C8B-B14F-4D97-AF65-F5344CB8AC3E}">
        <p14:creationId xmlns:p14="http://schemas.microsoft.com/office/powerpoint/2010/main" val="45875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1687" b="65419"/>
          <a:stretch/>
        </p:blipFill>
        <p:spPr>
          <a:xfrm>
            <a:off x="0" y="-23685"/>
            <a:ext cx="12201926" cy="1862337"/>
          </a:xfrm>
          <a:prstGeom prst="rect">
            <a:avLst/>
          </a:prstGeom>
        </p:spPr>
      </p:pic>
      <p:sp>
        <p:nvSpPr>
          <p:cNvPr id="6" name="Rectangle 5"/>
          <p:cNvSpPr/>
          <p:nvPr/>
        </p:nvSpPr>
        <p:spPr>
          <a:xfrm>
            <a:off x="295796" y="620535"/>
            <a:ext cx="10906538" cy="1099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7" name="Content Placeholder 2"/>
          <p:cNvSpPr>
            <a:spLocks noGrp="1"/>
          </p:cNvSpPr>
          <p:nvPr>
            <p:ph idx="1"/>
          </p:nvPr>
        </p:nvSpPr>
        <p:spPr>
          <a:xfrm>
            <a:off x="686734" y="620535"/>
            <a:ext cx="10515600" cy="4460079"/>
          </a:xfrm>
        </p:spPr>
        <p:txBody>
          <a:bodyPr/>
          <a:lstStyle/>
          <a:p>
            <a:pPr marL="0" indent="0">
              <a:spcBef>
                <a:spcPts val="0"/>
              </a:spcBef>
              <a:spcAft>
                <a:spcPts val="1200"/>
              </a:spcAft>
              <a:buNone/>
            </a:pPr>
            <a:r>
              <a:rPr lang="lt-LT" sz="3600" b="1" dirty="0">
                <a:solidFill>
                  <a:schemeClr val="accent1">
                    <a:lumMod val="50000"/>
                  </a:schemeClr>
                </a:solidFill>
                <a:latin typeface="Calibri" pitchFamily="34" charset="0"/>
              </a:rPr>
              <a:t>Konkurencijos tarybos tyrimų pavyzdžiai</a:t>
            </a:r>
            <a:endParaRPr lang="lt-LT" sz="3600" dirty="0">
              <a:solidFill>
                <a:schemeClr val="bg1"/>
              </a:solidFill>
            </a:endParaRPr>
          </a:p>
        </p:txBody>
      </p:sp>
      <p:sp>
        <p:nvSpPr>
          <p:cNvPr id="8" name="Content Placeholder 2"/>
          <p:cNvSpPr txBox="1">
            <a:spLocks/>
          </p:cNvSpPr>
          <p:nvPr/>
        </p:nvSpPr>
        <p:spPr>
          <a:xfrm>
            <a:off x="686732" y="1986056"/>
            <a:ext cx="11249025" cy="4173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0"/>
              </a:spcBef>
              <a:spcAft>
                <a:spcPts val="1200"/>
              </a:spcAft>
              <a:buClr>
                <a:srgbClr val="C00000"/>
              </a:buClr>
              <a:buNone/>
            </a:pPr>
            <a:endParaRPr lang="de-DE" sz="1600" dirty="0">
              <a:solidFill>
                <a:srgbClr val="58595B"/>
              </a:solidFill>
              <a:latin typeface="Calibri" pitchFamily="34" charset="0"/>
            </a:endParaRPr>
          </a:p>
        </p:txBody>
      </p:sp>
      <p:sp>
        <p:nvSpPr>
          <p:cNvPr id="9" name="Rectangle 8">
            <a:extLst>
              <a:ext uri="{FF2B5EF4-FFF2-40B4-BE49-F238E27FC236}">
                <a16:creationId xmlns:a16="http://schemas.microsoft.com/office/drawing/2014/main" id="{CA7D7478-ACC3-46F6-BA6F-5FAABFE30C8B}"/>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accent1">
                  <a:lumMod val="75000"/>
                </a:schemeClr>
              </a:solidFill>
            </a:endParaRPr>
          </a:p>
        </p:txBody>
      </p:sp>
      <p:sp>
        <p:nvSpPr>
          <p:cNvPr id="4" name="Rectangle 3">
            <a:extLst>
              <a:ext uri="{FF2B5EF4-FFF2-40B4-BE49-F238E27FC236}">
                <a16:creationId xmlns:a16="http://schemas.microsoft.com/office/drawing/2014/main" id="{B81E11CC-50AF-4120-B813-89B51033FCE0}"/>
              </a:ext>
            </a:extLst>
          </p:cNvPr>
          <p:cNvSpPr/>
          <p:nvPr/>
        </p:nvSpPr>
        <p:spPr>
          <a:xfrm>
            <a:off x="686733" y="2482872"/>
            <a:ext cx="11249026" cy="5601533"/>
          </a:xfrm>
          <a:prstGeom prst="rect">
            <a:avLst/>
          </a:prstGeom>
        </p:spPr>
        <p:txBody>
          <a:bodyPr wrap="square">
            <a:spAutoFit/>
          </a:bodyPr>
          <a:lstStyle/>
          <a:p>
            <a:pPr marL="457200" indent="-457200" algn="just">
              <a:buFont typeface="Wingdings" panose="05000000000000000000" pitchFamily="2" charset="2"/>
              <a:buChar char="Ø"/>
            </a:pPr>
            <a:r>
              <a:rPr lang="lt-LT" sz="2800" dirty="0"/>
              <a:t>Vairavimo mokyklų ir jas vienijančios asociacijos susitarimas dėl vairavimo mokymo paslaugų kainų</a:t>
            </a:r>
          </a:p>
          <a:p>
            <a:pPr marL="457200" indent="-457200" algn="just">
              <a:buFont typeface="Wingdings" panose="05000000000000000000" pitchFamily="2" charset="2"/>
              <a:buChar char="Ø"/>
            </a:pPr>
            <a:r>
              <a:rPr lang="lt-LT" sz="2800" dirty="0"/>
              <a:t>LKL ir krepšinio klubų susitarimas nutraukus 2019–2020 m. čempionatą nemokėti žaidėjams atlyginimų ar kitų kompensacijų</a:t>
            </a:r>
          </a:p>
          <a:p>
            <a:pPr marL="457200" indent="-457200" algn="just">
              <a:buFont typeface="Wingdings" panose="05000000000000000000" pitchFamily="2" charset="2"/>
              <a:buChar char="Ø"/>
            </a:pPr>
            <a:r>
              <a:rPr lang="lt-LT" sz="2800" dirty="0"/>
              <a:t>Nekilnojamojo turto agentūrų ir jas vienijančios asociacijos susitarimas nevilioti klientų ir darbuotojų</a:t>
            </a:r>
          </a:p>
          <a:p>
            <a:pPr marL="457200" indent="-457200" algn="just">
              <a:buFont typeface="Wingdings" panose="05000000000000000000" pitchFamily="2" charset="2"/>
              <a:buChar char="Ø"/>
            </a:pPr>
            <a:r>
              <a:rPr lang="lt-LT" sz="2800" dirty="0"/>
              <a:t>Notarų rūmų sprendimai riboti notarų konkurenciją taikomais įkainiais</a:t>
            </a:r>
          </a:p>
          <a:p>
            <a:pPr marL="457200" indent="-457200" algn="just">
              <a:buFont typeface="Wingdings" panose="05000000000000000000" pitchFamily="2" charset="2"/>
              <a:buChar char="Ø"/>
            </a:pPr>
            <a:r>
              <a:rPr lang="lt-LT" sz="2800" dirty="0"/>
              <a:t>Lietuvos vaistinių asociacijos, didmeninių vaistų platintojų ir vaistinių susitarimais netiesiogiai nustatyti kompensuojamųjų vaistų antkainius</a:t>
            </a:r>
          </a:p>
          <a:p>
            <a:pPr marL="342900" indent="-342900" algn="just">
              <a:buFont typeface="Arial" panose="020B0604020202020204" pitchFamily="34" charset="0"/>
              <a:buChar char="•"/>
            </a:pPr>
            <a:endParaRPr lang="lt-LT" sz="2200" dirty="0"/>
          </a:p>
          <a:p>
            <a:pPr algn="just"/>
            <a:endParaRPr lang="lt-LT" sz="2000" dirty="0"/>
          </a:p>
          <a:p>
            <a:pPr marL="342900" indent="-342900">
              <a:buFont typeface="Arial" panose="020B0604020202020204" pitchFamily="34" charset="0"/>
              <a:buChar char="•"/>
            </a:pPr>
            <a:endParaRPr lang="lt-LT" sz="2000" dirty="0"/>
          </a:p>
          <a:p>
            <a:endParaRPr lang="lt-LT" sz="2000" dirty="0"/>
          </a:p>
          <a:p>
            <a:endParaRPr lang="lt-LT" sz="2400" dirty="0"/>
          </a:p>
        </p:txBody>
      </p:sp>
    </p:spTree>
    <p:extLst>
      <p:ext uri="{BB962C8B-B14F-4D97-AF65-F5344CB8AC3E}">
        <p14:creationId xmlns:p14="http://schemas.microsoft.com/office/powerpoint/2010/main" val="417274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1687" b="65419"/>
          <a:stretch/>
        </p:blipFill>
        <p:spPr>
          <a:xfrm>
            <a:off x="0" y="-23685"/>
            <a:ext cx="12201926" cy="1862337"/>
          </a:xfrm>
          <a:prstGeom prst="rect">
            <a:avLst/>
          </a:prstGeom>
        </p:spPr>
      </p:pic>
      <p:sp>
        <p:nvSpPr>
          <p:cNvPr id="6" name="Rectangle 5"/>
          <p:cNvSpPr/>
          <p:nvPr/>
        </p:nvSpPr>
        <p:spPr>
          <a:xfrm>
            <a:off x="295796" y="620535"/>
            <a:ext cx="10906538" cy="1099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ontent Placeholder 2"/>
          <p:cNvSpPr>
            <a:spLocks noGrp="1"/>
          </p:cNvSpPr>
          <p:nvPr>
            <p:ph idx="1"/>
          </p:nvPr>
        </p:nvSpPr>
        <p:spPr>
          <a:xfrm>
            <a:off x="686734" y="620535"/>
            <a:ext cx="10515600" cy="4460079"/>
          </a:xfrm>
        </p:spPr>
        <p:txBody>
          <a:bodyPr/>
          <a:lstStyle/>
          <a:p>
            <a:pPr marL="0" indent="0">
              <a:spcBef>
                <a:spcPts val="0"/>
              </a:spcBef>
              <a:spcAft>
                <a:spcPts val="1200"/>
              </a:spcAft>
              <a:buNone/>
            </a:pPr>
            <a:r>
              <a:rPr lang="lt-LT" sz="3600" b="1" dirty="0">
                <a:solidFill>
                  <a:schemeClr val="accent1">
                    <a:lumMod val="50000"/>
                  </a:schemeClr>
                </a:solidFill>
                <a:latin typeface="Calibri" pitchFamily="34" charset="0"/>
              </a:rPr>
              <a:t>Konkurencijos taisyklių nauda</a:t>
            </a:r>
            <a:endParaRPr lang="lt-LT" sz="3600" dirty="0">
              <a:solidFill>
                <a:schemeClr val="bg1"/>
              </a:solidFill>
            </a:endParaRPr>
          </a:p>
        </p:txBody>
      </p:sp>
      <p:sp>
        <p:nvSpPr>
          <p:cNvPr id="8" name="Content Placeholder 2"/>
          <p:cNvSpPr txBox="1">
            <a:spLocks/>
          </p:cNvSpPr>
          <p:nvPr/>
        </p:nvSpPr>
        <p:spPr>
          <a:xfrm>
            <a:off x="686732" y="1986056"/>
            <a:ext cx="11249025" cy="4173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0"/>
              </a:spcBef>
              <a:spcAft>
                <a:spcPts val="1200"/>
              </a:spcAft>
              <a:buClr>
                <a:srgbClr val="C00000"/>
              </a:buClr>
              <a:buSzTx/>
              <a:buFont typeface="Arial" panose="020B0604020202020204" pitchFamily="34" charset="0"/>
              <a:buNone/>
              <a:tabLst/>
              <a:defRPr/>
            </a:pPr>
            <a:endParaRPr kumimoji="0" lang="de-DE" sz="1600" b="0" i="0" u="none" strike="noStrike" kern="1200" cap="none" spc="0" normalizeH="0" baseline="0" noProof="0" dirty="0">
              <a:ln>
                <a:noFill/>
              </a:ln>
              <a:solidFill>
                <a:srgbClr val="58595B"/>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CA7D7478-ACC3-46F6-BA6F-5FAABFE30C8B}"/>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81E11CC-50AF-4120-B813-89B51033FCE0}"/>
              </a:ext>
            </a:extLst>
          </p:cNvPr>
          <p:cNvSpPr/>
          <p:nvPr/>
        </p:nvSpPr>
        <p:spPr>
          <a:xfrm>
            <a:off x="686733" y="2482872"/>
            <a:ext cx="11249026" cy="3447098"/>
          </a:xfrm>
          <a:prstGeom prst="rect">
            <a:avLst/>
          </a:prstGeom>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lt-LT" sz="2800" dirty="0">
                <a:solidFill>
                  <a:prstClr val="black"/>
                </a:solidFill>
                <a:latin typeface="Calibri" panose="020F0502020204030204"/>
              </a:rPr>
              <a:t>Saugo sąžiningą verslą</a:t>
            </a:r>
            <a:endParaRPr kumimoji="0" lang="lt-LT"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lvl="0" indent="-457200" algn="just">
              <a:buFont typeface="Wingdings" panose="05000000000000000000" pitchFamily="2" charset="2"/>
              <a:buChar char="Ø"/>
            </a:pPr>
            <a:r>
              <a:rPr kumimoji="0" lang="lt-LT" sz="2800" b="0" i="0" u="none" strike="noStrike" kern="1200" cap="none" spc="0" normalizeH="0" baseline="0" noProof="0" dirty="0">
                <a:ln>
                  <a:noFill/>
                </a:ln>
                <a:solidFill>
                  <a:prstClr val="black"/>
                </a:solidFill>
                <a:effectLst/>
                <a:uLnTx/>
                <a:uFillTx/>
                <a:latin typeface="Calibri" panose="020F0502020204030204"/>
                <a:ea typeface="+mn-ea"/>
                <a:cs typeface="+mn-cs"/>
              </a:rPr>
              <a:t>Galimybė prisiteisti žalą, patirtą dėl konkurenciją ribojančių veiksmų</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lt-LT" sz="2800" dirty="0">
                <a:solidFill>
                  <a:prstClr val="black"/>
                </a:solidFill>
                <a:latin typeface="Calibri" panose="020F0502020204030204"/>
              </a:rPr>
              <a:t>Konkurencijos taisyklės – pagrindas nustatyti teisinį reglamentavimą, palankų privačioms ūkinėms iniciatyvoms</a:t>
            </a:r>
            <a:endParaRPr kumimoji="0" lang="lt-LT"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lt-LT"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lt-LT"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32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28F9FA5-46A6-4073-AAFA-0F15655C3132}"/>
              </a:ext>
            </a:extLst>
          </p:cNvPr>
          <p:cNvPicPr>
            <a:picLocks noChangeAspect="1"/>
          </p:cNvPicPr>
          <p:nvPr/>
        </p:nvPicPr>
        <p:blipFill rotWithShape="1">
          <a:blip r:embed="rId3">
            <a:extLst>
              <a:ext uri="{28A0092B-C50C-407E-A947-70E740481C1C}">
                <a14:useLocalDpi xmlns:a14="http://schemas.microsoft.com/office/drawing/2010/main" val="0"/>
              </a:ext>
            </a:extLst>
          </a:blip>
          <a:srcRect l="41314" r="5459"/>
          <a:stretch/>
        </p:blipFill>
        <p:spPr>
          <a:xfrm>
            <a:off x="6723810" y="0"/>
            <a:ext cx="5468190" cy="6858000"/>
          </a:xfrm>
          <a:prstGeom prst="rect">
            <a:avLst/>
          </a:prstGeom>
        </p:spPr>
      </p:pic>
      <p:sp>
        <p:nvSpPr>
          <p:cNvPr id="2" name="Title 1">
            <a:extLst>
              <a:ext uri="{FF2B5EF4-FFF2-40B4-BE49-F238E27FC236}">
                <a16:creationId xmlns:a16="http://schemas.microsoft.com/office/drawing/2014/main" id="{D16AF0F1-3466-4A4F-921B-D8D46C026323}"/>
              </a:ext>
            </a:extLst>
          </p:cNvPr>
          <p:cNvSpPr>
            <a:spLocks noGrp="1"/>
          </p:cNvSpPr>
          <p:nvPr>
            <p:ph type="title"/>
          </p:nvPr>
        </p:nvSpPr>
        <p:spPr>
          <a:xfrm>
            <a:off x="416688" y="356362"/>
            <a:ext cx="5787342" cy="1325563"/>
          </a:xfrm>
          <a:noFill/>
        </p:spPr>
        <p:txBody>
          <a:bodyPr>
            <a:normAutofit/>
          </a:bodyPr>
          <a:lstStyle/>
          <a:p>
            <a:r>
              <a:rPr lang="lt-LT" sz="3600" b="1" dirty="0">
                <a:solidFill>
                  <a:schemeClr val="accent1">
                    <a:lumMod val="50000"/>
                  </a:schemeClr>
                </a:solidFill>
                <a:latin typeface="+mn-lt"/>
              </a:rPr>
              <a:t>PATARIMAI ASOCIACIJOMS</a:t>
            </a:r>
          </a:p>
        </p:txBody>
      </p:sp>
      <p:sp>
        <p:nvSpPr>
          <p:cNvPr id="3" name="Content Placeholder 2">
            <a:extLst>
              <a:ext uri="{FF2B5EF4-FFF2-40B4-BE49-F238E27FC236}">
                <a16:creationId xmlns:a16="http://schemas.microsoft.com/office/drawing/2014/main" id="{1512DC86-049A-4442-9944-28CBA4C03AC0}"/>
              </a:ext>
            </a:extLst>
          </p:cNvPr>
          <p:cNvSpPr>
            <a:spLocks noGrp="1"/>
          </p:cNvSpPr>
          <p:nvPr>
            <p:ph idx="1"/>
          </p:nvPr>
        </p:nvSpPr>
        <p:spPr>
          <a:xfrm>
            <a:off x="198783" y="1690688"/>
            <a:ext cx="6005247" cy="5029199"/>
          </a:xfrm>
        </p:spPr>
        <p:txBody>
          <a:bodyPr>
            <a:normAutofit fontScale="85000" lnSpcReduction="20000"/>
          </a:bodyPr>
          <a:lstStyle/>
          <a:p>
            <a:pPr marL="514350" indent="-514350">
              <a:spcAft>
                <a:spcPts val="1200"/>
              </a:spcAft>
              <a:buAutoNum type="arabicPeriod"/>
            </a:pPr>
            <a:r>
              <a:rPr lang="lt-LT" sz="3200" dirty="0"/>
              <a:t>Susipažinti su konkurencijos taisyklėmis</a:t>
            </a:r>
          </a:p>
          <a:p>
            <a:pPr marL="514350" indent="-514350">
              <a:spcAft>
                <a:spcPts val="1200"/>
              </a:spcAft>
              <a:buAutoNum type="arabicPeriod"/>
            </a:pPr>
            <a:r>
              <a:rPr lang="lt-LT" sz="3200" dirty="0"/>
              <a:t>Domėtis asociacijų, kurių nariais esate, sprendimais</a:t>
            </a:r>
          </a:p>
          <a:p>
            <a:pPr marL="514350" indent="-514350">
              <a:spcAft>
                <a:spcPts val="1200"/>
              </a:spcAft>
              <a:buAutoNum type="arabicPeriod"/>
            </a:pPr>
            <a:r>
              <a:rPr lang="lt-LT" sz="3200" dirty="0"/>
              <a:t>Mokyti darbuotojus ir formuoti įmonės kultūrą</a:t>
            </a:r>
          </a:p>
          <a:p>
            <a:pPr marL="514350" indent="-514350">
              <a:spcAft>
                <a:spcPts val="1200"/>
              </a:spcAft>
              <a:buAutoNum type="arabicPeriod"/>
            </a:pPr>
            <a:r>
              <a:rPr lang="lt-LT" sz="3200" dirty="0"/>
              <a:t>Konsultuotis su Konkurencijos taryba</a:t>
            </a:r>
          </a:p>
          <a:p>
            <a:pPr marL="514350" indent="-514350">
              <a:spcAft>
                <a:spcPts val="1200"/>
              </a:spcAft>
              <a:buAutoNum type="arabicPeriod"/>
            </a:pPr>
            <a:r>
              <a:rPr lang="lt-LT" sz="3200" dirty="0"/>
              <a:t>Sudalyvavus kartelyje, pasinaudoti atleidimo nuo baudos institutu</a:t>
            </a:r>
          </a:p>
          <a:p>
            <a:pPr marL="514350" indent="-514350">
              <a:spcAft>
                <a:spcPts val="1200"/>
              </a:spcAft>
              <a:buAutoNum type="arabicPeriod"/>
            </a:pPr>
            <a:r>
              <a:rPr lang="lt-LT" sz="3200" dirty="0"/>
              <a:t>Nedalyvauti draudžiamuose susitarimuose</a:t>
            </a:r>
          </a:p>
          <a:p>
            <a:pPr algn="just">
              <a:spcAft>
                <a:spcPts val="1200"/>
              </a:spcAft>
            </a:pPr>
            <a:endParaRPr lang="lt-LT" sz="3200" b="1" dirty="0">
              <a:solidFill>
                <a:srgbClr val="58595B"/>
              </a:solidFill>
            </a:endParaRPr>
          </a:p>
          <a:p>
            <a:pPr algn="just">
              <a:spcAft>
                <a:spcPts val="1200"/>
              </a:spcAft>
            </a:pPr>
            <a:endParaRPr lang="lt-LT" sz="3200" b="1" dirty="0">
              <a:solidFill>
                <a:srgbClr val="58595B"/>
              </a:solidFill>
            </a:endParaRPr>
          </a:p>
          <a:p>
            <a:pPr algn="just">
              <a:spcAft>
                <a:spcPts val="1200"/>
              </a:spcAft>
            </a:pPr>
            <a:endParaRPr lang="lt-LT" sz="3200" b="1" dirty="0">
              <a:solidFill>
                <a:srgbClr val="58595B"/>
              </a:solidFill>
            </a:endParaRPr>
          </a:p>
          <a:p>
            <a:pPr algn="just">
              <a:spcAft>
                <a:spcPts val="1200"/>
              </a:spcAft>
            </a:pPr>
            <a:endParaRPr lang="lt-LT" sz="3200" b="1" dirty="0">
              <a:solidFill>
                <a:srgbClr val="58595B"/>
              </a:solidFill>
            </a:endParaRPr>
          </a:p>
          <a:p>
            <a:pPr marL="0" indent="0">
              <a:buNone/>
            </a:pPr>
            <a:endParaRPr lang="en-GB" dirty="0">
              <a:solidFill>
                <a:srgbClr val="58595B"/>
              </a:solidFill>
            </a:endParaRPr>
          </a:p>
          <a:p>
            <a:pPr marL="514350" indent="-514350">
              <a:buFont typeface="+mj-lt"/>
              <a:buAutoNum type="arabicPeriod"/>
            </a:pPr>
            <a:endParaRPr lang="en-GB" dirty="0">
              <a:solidFill>
                <a:srgbClr val="58595B"/>
              </a:solidFill>
            </a:endParaRPr>
          </a:p>
          <a:p>
            <a:pPr marL="514350" indent="-514350">
              <a:buFont typeface="+mj-lt"/>
              <a:buAutoNum type="arabicPeriod"/>
            </a:pPr>
            <a:endParaRPr lang="en-GB" dirty="0"/>
          </a:p>
        </p:txBody>
      </p:sp>
      <p:sp>
        <p:nvSpPr>
          <p:cNvPr id="8" name="Rectangle 7">
            <a:extLst>
              <a:ext uri="{FF2B5EF4-FFF2-40B4-BE49-F238E27FC236}">
                <a16:creationId xmlns:a16="http://schemas.microsoft.com/office/drawing/2014/main" id="{6F688564-61D9-41F2-ADAD-EF49767D8F48}"/>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77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descr="Paveikslėlis, kuriame yra tekstas, vidaus, kompiuteris, baldai&#10;&#10;Dirbtinio intelekto sugeneruotas turinys gali būti neteisingas.">
            <a:extLst>
              <a:ext uri="{FF2B5EF4-FFF2-40B4-BE49-F238E27FC236}">
                <a16:creationId xmlns:a16="http://schemas.microsoft.com/office/drawing/2014/main" id="{75D8B7E4-0ED4-9ACA-927B-C47ED5064A7C}"/>
              </a:ext>
            </a:extLst>
          </p:cNvPr>
          <p:cNvPicPr>
            <a:picLocks noChangeAspect="1"/>
          </p:cNvPicPr>
          <p:nvPr/>
        </p:nvPicPr>
        <p:blipFill>
          <a:blip r:embed="rId3">
            <a:extLst>
              <a:ext uri="{28A0092B-C50C-407E-A947-70E740481C1C}">
                <a14:useLocalDpi xmlns:a14="http://schemas.microsoft.com/office/drawing/2010/main" val="0"/>
              </a:ext>
            </a:extLst>
          </a:blip>
          <a:srcRect l="7404" b="18492"/>
          <a:stretch>
            <a:fillRect/>
          </a:stretch>
        </p:blipFill>
        <p:spPr>
          <a:xfrm>
            <a:off x="101277" y="1270904"/>
            <a:ext cx="8598105" cy="5142451"/>
          </a:xfrm>
          <a:prstGeom prst="rect">
            <a:avLst/>
          </a:prstGeom>
        </p:spPr>
      </p:pic>
      <p:sp>
        <p:nvSpPr>
          <p:cNvPr id="5" name="TextBox 4">
            <a:extLst>
              <a:ext uri="{FF2B5EF4-FFF2-40B4-BE49-F238E27FC236}">
                <a16:creationId xmlns:a16="http://schemas.microsoft.com/office/drawing/2014/main" id="{FACEDF37-E60C-A1C7-F6F5-944A55CB0721}"/>
              </a:ext>
            </a:extLst>
          </p:cNvPr>
          <p:cNvSpPr txBox="1"/>
          <p:nvPr/>
        </p:nvSpPr>
        <p:spPr>
          <a:xfrm>
            <a:off x="327170" y="313278"/>
            <a:ext cx="11400639" cy="646331"/>
          </a:xfrm>
          <a:prstGeom prst="rect">
            <a:avLst/>
          </a:prstGeom>
          <a:noFill/>
        </p:spPr>
        <p:txBody>
          <a:bodyPr wrap="square">
            <a:spAutoFit/>
          </a:bodyPr>
          <a:lstStyle/>
          <a:p>
            <a:pPr marL="0" indent="0">
              <a:spcBef>
                <a:spcPts val="0"/>
              </a:spcBef>
              <a:spcAft>
                <a:spcPts val="1200"/>
              </a:spcAft>
              <a:buNone/>
            </a:pPr>
            <a:r>
              <a:rPr lang="lt-LT" sz="3600" b="1" dirty="0">
                <a:solidFill>
                  <a:schemeClr val="accent1">
                    <a:lumMod val="50000"/>
                  </a:schemeClr>
                </a:solidFill>
                <a:latin typeface="Calibri" pitchFamily="34" charset="0"/>
              </a:rPr>
              <a:t>Konkurencijos tarybos e. mokymų platforma</a:t>
            </a:r>
            <a:endParaRPr lang="lt-LT" sz="3600" dirty="0">
              <a:solidFill>
                <a:schemeClr val="bg1"/>
              </a:solidFill>
            </a:endParaRPr>
          </a:p>
        </p:txBody>
      </p:sp>
      <p:pic>
        <p:nvPicPr>
          <p:cNvPr id="7" name="Paveikslėlis 6" descr="Paveikslėlis, kuriame yra rašas, Grafika, pikselis, dizainas&#10;&#10;Dirbtinio intelekto sugeneruotas turinys gali būti neteisingas.">
            <a:extLst>
              <a:ext uri="{FF2B5EF4-FFF2-40B4-BE49-F238E27FC236}">
                <a16:creationId xmlns:a16="http://schemas.microsoft.com/office/drawing/2014/main" id="{1374EFE0-0840-770E-1FF0-5CC6BBD247D9}"/>
              </a:ext>
            </a:extLst>
          </p:cNvPr>
          <p:cNvPicPr>
            <a:picLocks noChangeAspect="1"/>
          </p:cNvPicPr>
          <p:nvPr/>
        </p:nvPicPr>
        <p:blipFill>
          <a:blip r:embed="rId4">
            <a:extLst>
              <a:ext uri="{28A0092B-C50C-407E-A947-70E740481C1C}">
                <a14:useLocalDpi xmlns:a14="http://schemas.microsoft.com/office/drawing/2010/main" val="0"/>
              </a:ext>
            </a:extLst>
          </a:blip>
          <a:srcRect l="12979" t="9622" r="15235" b="9059"/>
          <a:stretch>
            <a:fillRect/>
          </a:stretch>
        </p:blipFill>
        <p:spPr>
          <a:xfrm>
            <a:off x="8760294" y="2260805"/>
            <a:ext cx="3330429" cy="3162650"/>
          </a:xfrm>
          <a:prstGeom prst="rect">
            <a:avLst/>
          </a:prstGeom>
        </p:spPr>
      </p:pic>
      <p:sp>
        <p:nvSpPr>
          <p:cNvPr id="8" name="Rectangle 8">
            <a:extLst>
              <a:ext uri="{FF2B5EF4-FFF2-40B4-BE49-F238E27FC236}">
                <a16:creationId xmlns:a16="http://schemas.microsoft.com/office/drawing/2014/main" id="{512AA708-2F89-A5B5-4781-7362B639E596}"/>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srgbClr val="4472C4">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63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A928CC-DC5E-4A8E-927D-102CAB487255}"/>
              </a:ext>
            </a:extLst>
          </p:cNvPr>
          <p:cNvPicPr>
            <a:picLocks noChangeAspect="1"/>
          </p:cNvPicPr>
          <p:nvPr/>
        </p:nvPicPr>
        <p:blipFill rotWithShape="1">
          <a:blip r:embed="rId3">
            <a:extLst>
              <a:ext uri="{28A0092B-C50C-407E-A947-70E740481C1C}">
                <a14:useLocalDpi xmlns:a14="http://schemas.microsoft.com/office/drawing/2010/main" val="0"/>
              </a:ext>
            </a:extLst>
          </a:blip>
          <a:srcRect t="27994" r="17332" b="2255"/>
          <a:stretch/>
        </p:blipFill>
        <p:spPr>
          <a:xfrm>
            <a:off x="0" y="0"/>
            <a:ext cx="12192000" cy="6858000"/>
          </a:xfrm>
          <a:prstGeom prst="rect">
            <a:avLst/>
          </a:prstGeom>
        </p:spPr>
      </p:pic>
      <p:sp>
        <p:nvSpPr>
          <p:cNvPr id="8" name="Rectangle 7">
            <a:extLst>
              <a:ext uri="{FF2B5EF4-FFF2-40B4-BE49-F238E27FC236}">
                <a16:creationId xmlns:a16="http://schemas.microsoft.com/office/drawing/2014/main" id="{8E430CD3-FF6A-48C3-88CD-7A05AEF95F57}"/>
              </a:ext>
            </a:extLst>
          </p:cNvPr>
          <p:cNvSpPr/>
          <p:nvPr/>
        </p:nvSpPr>
        <p:spPr>
          <a:xfrm>
            <a:off x="0" y="-20153"/>
            <a:ext cx="12192000" cy="6898306"/>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Title 1">
            <a:extLst>
              <a:ext uri="{FF2B5EF4-FFF2-40B4-BE49-F238E27FC236}">
                <a16:creationId xmlns:a16="http://schemas.microsoft.com/office/drawing/2014/main" id="{510CA50C-1039-4173-A59C-38027705579E}"/>
              </a:ext>
            </a:extLst>
          </p:cNvPr>
          <p:cNvSpPr txBox="1">
            <a:spLocks/>
          </p:cNvSpPr>
          <p:nvPr/>
        </p:nvSpPr>
        <p:spPr>
          <a:xfrm>
            <a:off x="180110" y="5349042"/>
            <a:ext cx="5167746" cy="609600"/>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b="1" dirty="0">
                <a:solidFill>
                  <a:schemeClr val="accent1">
                    <a:lumMod val="50000"/>
                  </a:schemeClr>
                </a:solidFill>
                <a:latin typeface="+mn-lt"/>
              </a:rPr>
              <a:t>AČIŪ</a:t>
            </a:r>
          </a:p>
        </p:txBody>
      </p:sp>
      <p:sp>
        <p:nvSpPr>
          <p:cNvPr id="6" name="Rectangle 5">
            <a:extLst>
              <a:ext uri="{FF2B5EF4-FFF2-40B4-BE49-F238E27FC236}">
                <a16:creationId xmlns:a16="http://schemas.microsoft.com/office/drawing/2014/main" id="{9BF31BB5-7C52-453D-ABAC-7D1F90F770DA}"/>
              </a:ext>
            </a:extLst>
          </p:cNvPr>
          <p:cNvSpPr/>
          <p:nvPr/>
        </p:nvSpPr>
        <p:spPr>
          <a:xfrm>
            <a:off x="0" y="6724650"/>
            <a:ext cx="12192000" cy="1333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accent1">
                  <a:lumMod val="75000"/>
                </a:schemeClr>
              </a:solidFill>
            </a:endParaRPr>
          </a:p>
        </p:txBody>
      </p:sp>
    </p:spTree>
    <p:extLst>
      <p:ext uri="{BB962C8B-B14F-4D97-AF65-F5344CB8AC3E}">
        <p14:creationId xmlns:p14="http://schemas.microsoft.com/office/powerpoint/2010/main" val="62729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a401ad3-c3c3-4b29-b009-5b1524060aa8}" enabled="1" method="Standard" siteId="{aca392c0-3934-41ec-a6fc-1be04b6ed0b9}" removed="0"/>
</clbl:labelList>
</file>

<file path=docProps/app.xml><?xml version="1.0" encoding="utf-8"?>
<Properties xmlns="http://schemas.openxmlformats.org/officeDocument/2006/extended-properties" xmlns:vt="http://schemas.openxmlformats.org/officeDocument/2006/docPropsVTypes">
  <TotalTime>10722</TotalTime>
  <Words>625</Words>
  <Application>Microsoft Office PowerPoint</Application>
  <PresentationFormat>Widescreen</PresentationFormat>
  <Paragraphs>99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Wingdings</vt:lpstr>
      <vt:lpstr>Office Theme</vt:lpstr>
      <vt:lpstr>PowerPoint Presentation</vt:lpstr>
      <vt:lpstr>APIE KĄ KALBĖSIME?</vt:lpstr>
      <vt:lpstr>Konkurencijos tarybos veiklos sritys</vt:lpstr>
      <vt:lpstr>KONKURENCIJĄ RIBOJANTYS SUSITARIMAI</vt:lpstr>
      <vt:lpstr>PowerPoint Presentation</vt:lpstr>
      <vt:lpstr>PowerPoint Presentation</vt:lpstr>
      <vt:lpstr>ATLEIDIMAS NUO BAUDOS</vt:lpstr>
      <vt:lpstr> Tarptautinės praktikos pavyzdžiai</vt:lpstr>
      <vt:lpstr>PowerPoint Presentation</vt:lpstr>
      <vt:lpstr>PowerPoint Presentation</vt:lpstr>
      <vt:lpstr>PATARIMAI ASOCIACIJOMS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Marija Grybauskaitė</dc:creator>
  <cp:lastModifiedBy>Eglė Malonytė</cp:lastModifiedBy>
  <cp:revision>475</cp:revision>
  <cp:lastPrinted>2019-10-03T12:12:29Z</cp:lastPrinted>
  <dcterms:created xsi:type="dcterms:W3CDTF">2017-03-22T10:19:58Z</dcterms:created>
  <dcterms:modified xsi:type="dcterms:W3CDTF">2026-02-05T14:59:31Z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401ad3-c3c3-4b29-b009-5b1524060aa8_Enabled">
    <vt:lpwstr>true</vt:lpwstr>
  </property>
  <property fmtid="{D5CDD505-2E9C-101B-9397-08002B2CF9AE}" pid="3" name="MSIP_Label_fa401ad3-c3c3-4b29-b009-5b1524060aa8_SetDate">
    <vt:lpwstr>2021-08-16T14:09:06Z</vt:lpwstr>
  </property>
  <property fmtid="{D5CDD505-2E9C-101B-9397-08002B2CF9AE}" pid="4" name="MSIP_Label_fa401ad3-c3c3-4b29-b009-5b1524060aa8_Method">
    <vt:lpwstr>Standard</vt:lpwstr>
  </property>
  <property fmtid="{D5CDD505-2E9C-101B-9397-08002B2CF9AE}" pid="5" name="MSIP_Label_fa401ad3-c3c3-4b29-b009-5b1524060aa8_Name">
    <vt:lpwstr>Vieša</vt:lpwstr>
  </property>
  <property fmtid="{D5CDD505-2E9C-101B-9397-08002B2CF9AE}" pid="6" name="MSIP_Label_fa401ad3-c3c3-4b29-b009-5b1524060aa8_SiteId">
    <vt:lpwstr>aca392c0-3934-41ec-a6fc-1be04b6ed0b9</vt:lpwstr>
  </property>
  <property fmtid="{D5CDD505-2E9C-101B-9397-08002B2CF9AE}" pid="7" name="MSIP_Label_fa401ad3-c3c3-4b29-b009-5b1524060aa8_ActionId">
    <vt:lpwstr>bd72015d-8b14-43ee-b29b-86487efdda12</vt:lpwstr>
  </property>
  <property fmtid="{D5CDD505-2E9C-101B-9397-08002B2CF9AE}" pid="8" name="MSIP_Label_fa401ad3-c3c3-4b29-b009-5b1524060aa8_ContentBits">
    <vt:lpwstr>0</vt:lpwstr>
  </property>
</Properties>
</file>