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3" r:id="rId2"/>
    <p:sldId id="294" r:id="rId3"/>
    <p:sldId id="275" r:id="rId4"/>
    <p:sldId id="276" r:id="rId5"/>
    <p:sldId id="287" r:id="rId6"/>
    <p:sldId id="279" r:id="rId7"/>
    <p:sldId id="289" r:id="rId8"/>
    <p:sldId id="280" r:id="rId9"/>
    <p:sldId id="288" r:id="rId10"/>
    <p:sldId id="290" r:id="rId11"/>
    <p:sldId id="292" r:id="rId12"/>
    <p:sldId id="293" r:id="rId13"/>
    <p:sldId id="271" r:id="rId14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Vidutinis stilius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94"/>
  </p:normalViewPr>
  <p:slideViewPr>
    <p:cSldViewPr snapToGrid="0">
      <p:cViewPr varScale="1">
        <p:scale>
          <a:sx n="105" d="100"/>
          <a:sy n="105" d="100"/>
        </p:scale>
        <p:origin x="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6F4EE0-161D-4C4C-A230-B2AF1C8C8367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5F1C9EE-9F8F-4972-BC29-3F5EEFBAE579}">
      <dgm:prSet/>
      <dgm:spPr/>
      <dgm:t>
        <a:bodyPr/>
        <a:lstStyle/>
        <a:p>
          <a:r>
            <a:rPr lang="pt-BR" b="1" dirty="0"/>
            <a:t>Darbo jėgos trūkumas ir augantys atlyginimai</a:t>
          </a:r>
          <a:r>
            <a:rPr lang="lt-LT" b="1" dirty="0"/>
            <a:t>:</a:t>
          </a:r>
          <a:endParaRPr lang="en-US" dirty="0"/>
        </a:p>
      </dgm:t>
    </dgm:pt>
    <dgm:pt modelId="{B6459CE3-C65E-4AB3-80B5-699B6E505E95}" type="parTrans" cxnId="{D26F04DB-4DD9-4EC0-918A-99BF0AD34A1A}">
      <dgm:prSet/>
      <dgm:spPr/>
      <dgm:t>
        <a:bodyPr/>
        <a:lstStyle/>
        <a:p>
          <a:endParaRPr lang="en-US"/>
        </a:p>
      </dgm:t>
    </dgm:pt>
    <dgm:pt modelId="{59768B26-D9DB-4E6E-BF85-CE0549599D11}" type="sibTrans" cxnId="{D26F04DB-4DD9-4EC0-918A-99BF0AD34A1A}">
      <dgm:prSet/>
      <dgm:spPr/>
      <dgm:t>
        <a:bodyPr/>
        <a:lstStyle/>
        <a:p>
          <a:endParaRPr lang="en-US"/>
        </a:p>
      </dgm:t>
    </dgm:pt>
    <dgm:pt modelId="{82E5845D-9B8E-455C-BBEC-6C81A1187BAC}">
      <dgm:prSet/>
      <dgm:spPr/>
      <dgm:t>
        <a:bodyPr/>
        <a:lstStyle/>
        <a:p>
          <a:r>
            <a:rPr lang="lt-LT" b="1" dirty="0"/>
            <a:t>Demografiniai pokyčiai – mažėjantis darbingo amžiaus gyventojų skaičius</a:t>
          </a:r>
          <a:endParaRPr lang="en-US" dirty="0"/>
        </a:p>
      </dgm:t>
    </dgm:pt>
    <dgm:pt modelId="{519AAF43-D3F5-4315-8BB1-B3BC2C88D879}" type="parTrans" cxnId="{02923384-464B-4539-879B-AF0F03E8B14B}">
      <dgm:prSet/>
      <dgm:spPr/>
      <dgm:t>
        <a:bodyPr/>
        <a:lstStyle/>
        <a:p>
          <a:endParaRPr lang="en-US"/>
        </a:p>
      </dgm:t>
    </dgm:pt>
    <dgm:pt modelId="{D8EB98A0-FEAA-46F8-BF4E-EEE6176B5D3D}" type="sibTrans" cxnId="{02923384-464B-4539-879B-AF0F03E8B14B}">
      <dgm:prSet/>
      <dgm:spPr/>
      <dgm:t>
        <a:bodyPr/>
        <a:lstStyle/>
        <a:p>
          <a:endParaRPr lang="en-US"/>
        </a:p>
      </dgm:t>
    </dgm:pt>
    <dgm:pt modelId="{C099ACAA-746E-460A-9A74-F311EC7AD098}">
      <dgm:prSet/>
      <dgm:spPr/>
      <dgm:t>
        <a:bodyPr/>
        <a:lstStyle/>
        <a:p>
          <a:r>
            <a:rPr lang="lt-LT" b="1" dirty="0"/>
            <a:t>Lietuvos darbo rinkoje mažėja jaunų darbuotojų</a:t>
          </a:r>
          <a:r>
            <a:rPr lang="lt-LT" dirty="0"/>
            <a:t>, o vyresnio amžiaus žmonių dalis auga.</a:t>
          </a:r>
          <a:endParaRPr lang="en-US" dirty="0"/>
        </a:p>
      </dgm:t>
    </dgm:pt>
    <dgm:pt modelId="{ED42D480-7DE8-4FD3-8B7D-EB05FE6FBA72}" type="parTrans" cxnId="{ED53F319-9DA0-4991-872B-B7F54A48363D}">
      <dgm:prSet/>
      <dgm:spPr/>
      <dgm:t>
        <a:bodyPr/>
        <a:lstStyle/>
        <a:p>
          <a:endParaRPr lang="en-US"/>
        </a:p>
      </dgm:t>
    </dgm:pt>
    <dgm:pt modelId="{8D241CCA-4127-4E94-AB94-D6159DF99F78}" type="sibTrans" cxnId="{ED53F319-9DA0-4991-872B-B7F54A48363D}">
      <dgm:prSet/>
      <dgm:spPr/>
      <dgm:t>
        <a:bodyPr/>
        <a:lstStyle/>
        <a:p>
          <a:endParaRPr lang="en-US"/>
        </a:p>
      </dgm:t>
    </dgm:pt>
    <dgm:pt modelId="{B3117D17-0A74-4C98-96D5-57E447CA79E2}">
      <dgm:prSet/>
      <dgm:spPr/>
      <dgm:t>
        <a:bodyPr/>
        <a:lstStyle/>
        <a:p>
          <a:r>
            <a:rPr lang="lt-LT" b="1"/>
            <a:t>Emigracija daro įtaką verslui</a:t>
          </a:r>
          <a:r>
            <a:rPr lang="lt-LT"/>
            <a:t> – dalis kvalifikuotų darbuotojų išvyksta į kitas ES šalis, kur atlyginimai didesni.</a:t>
          </a:r>
          <a:endParaRPr lang="en-US"/>
        </a:p>
      </dgm:t>
    </dgm:pt>
    <dgm:pt modelId="{C0521CC7-625A-46FF-A270-415D1741C674}" type="parTrans" cxnId="{F644F17F-B0E8-4253-B9B1-25A972FF0926}">
      <dgm:prSet/>
      <dgm:spPr/>
      <dgm:t>
        <a:bodyPr/>
        <a:lstStyle/>
        <a:p>
          <a:endParaRPr lang="en-US"/>
        </a:p>
      </dgm:t>
    </dgm:pt>
    <dgm:pt modelId="{9EE3C7D6-27C0-41F1-81FC-1751BE1CB4CC}" type="sibTrans" cxnId="{F644F17F-B0E8-4253-B9B1-25A972FF0926}">
      <dgm:prSet/>
      <dgm:spPr/>
      <dgm:t>
        <a:bodyPr/>
        <a:lstStyle/>
        <a:p>
          <a:endParaRPr lang="en-US"/>
        </a:p>
      </dgm:t>
    </dgm:pt>
    <dgm:pt modelId="{38627CF2-F55E-402E-AEA9-0AFE08BC9822}">
      <dgm:prSet/>
      <dgm:spPr/>
      <dgm:t>
        <a:bodyPr/>
        <a:lstStyle/>
        <a:p>
          <a:r>
            <a:rPr lang="lt-LT" dirty="0"/>
            <a:t>Prognozės rodo, kad </a:t>
          </a:r>
          <a:r>
            <a:rPr lang="lt-LT" b="1" dirty="0"/>
            <a:t>2030 m. Lietuvoje darbingo amžiaus žmonių skaičius sumažės apie 15%</a:t>
          </a:r>
          <a:r>
            <a:rPr lang="lt-LT" dirty="0"/>
            <a:t>, todėl darbdaviai turės ieškoti alternatyvų.</a:t>
          </a:r>
          <a:endParaRPr lang="en-US" dirty="0"/>
        </a:p>
      </dgm:t>
    </dgm:pt>
    <dgm:pt modelId="{18CEF922-0FDB-4801-8460-3CE1CDD9529E}" type="parTrans" cxnId="{738BA5D2-F55D-4505-90B9-7EA4877C79BF}">
      <dgm:prSet/>
      <dgm:spPr/>
      <dgm:t>
        <a:bodyPr/>
        <a:lstStyle/>
        <a:p>
          <a:endParaRPr lang="en-US"/>
        </a:p>
      </dgm:t>
    </dgm:pt>
    <dgm:pt modelId="{D8A12BEF-CCED-4B60-AEC8-249F97AD2B0A}" type="sibTrans" cxnId="{738BA5D2-F55D-4505-90B9-7EA4877C79BF}">
      <dgm:prSet/>
      <dgm:spPr/>
      <dgm:t>
        <a:bodyPr/>
        <a:lstStyle/>
        <a:p>
          <a:endParaRPr lang="en-US"/>
        </a:p>
      </dgm:t>
    </dgm:pt>
    <dgm:pt modelId="{0FA3CA5B-79CD-4D19-94E6-F83DC120530A}">
      <dgm:prSet/>
      <dgm:spPr/>
      <dgm:t>
        <a:bodyPr/>
        <a:lstStyle/>
        <a:p>
          <a:r>
            <a:rPr lang="lt-LT" b="1" dirty="0"/>
            <a:t>Kaip tai susiję su automatizacija?</a:t>
          </a:r>
          <a:endParaRPr lang="en-US" dirty="0"/>
        </a:p>
      </dgm:t>
    </dgm:pt>
    <dgm:pt modelId="{44604CE1-5CD1-4C58-AC0D-686F92F7203D}" type="parTrans" cxnId="{705C284A-459A-4C4D-8CE7-2459B8E86F91}">
      <dgm:prSet/>
      <dgm:spPr/>
      <dgm:t>
        <a:bodyPr/>
        <a:lstStyle/>
        <a:p>
          <a:endParaRPr lang="en-US"/>
        </a:p>
      </dgm:t>
    </dgm:pt>
    <dgm:pt modelId="{BDDC7A10-F9D3-456E-9FFC-65530981A5E6}" type="sibTrans" cxnId="{705C284A-459A-4C4D-8CE7-2459B8E86F91}">
      <dgm:prSet/>
      <dgm:spPr/>
      <dgm:t>
        <a:bodyPr/>
        <a:lstStyle/>
        <a:p>
          <a:endParaRPr lang="en-US"/>
        </a:p>
      </dgm:t>
    </dgm:pt>
    <dgm:pt modelId="{C7DC66D6-8173-4BDA-907D-33CDA1B77CF7}">
      <dgm:prSet/>
      <dgm:spPr/>
      <dgm:t>
        <a:bodyPr/>
        <a:lstStyle/>
        <a:p>
          <a:r>
            <a:rPr lang="lt-LT"/>
            <a:t>Įmonėms tampa sunkiau rasti reikiamą darbo jėgą, ypač </a:t>
          </a:r>
          <a:r>
            <a:rPr lang="lt-LT" b="1"/>
            <a:t>rutininėms ir fiziškai sunkioms užduotims</a:t>
          </a:r>
          <a:r>
            <a:rPr lang="lt-LT"/>
            <a:t> atlikti.</a:t>
          </a:r>
          <a:endParaRPr lang="en-US"/>
        </a:p>
      </dgm:t>
    </dgm:pt>
    <dgm:pt modelId="{A8C0A0C0-8A05-4B55-8D37-3687FBA80F62}" type="parTrans" cxnId="{381C0E52-9202-4026-BF1D-C5B4FF4A5E37}">
      <dgm:prSet/>
      <dgm:spPr/>
      <dgm:t>
        <a:bodyPr/>
        <a:lstStyle/>
        <a:p>
          <a:endParaRPr lang="en-US"/>
        </a:p>
      </dgm:t>
    </dgm:pt>
    <dgm:pt modelId="{D280DE62-A2EB-4DCE-A7E5-48C58BA3CBFA}" type="sibTrans" cxnId="{381C0E52-9202-4026-BF1D-C5B4FF4A5E37}">
      <dgm:prSet/>
      <dgm:spPr/>
      <dgm:t>
        <a:bodyPr/>
        <a:lstStyle/>
        <a:p>
          <a:endParaRPr lang="en-US"/>
        </a:p>
      </dgm:t>
    </dgm:pt>
    <dgm:pt modelId="{91F13310-2BE7-490E-939C-2081C39E4722}">
      <dgm:prSet/>
      <dgm:spPr/>
      <dgm:t>
        <a:bodyPr/>
        <a:lstStyle/>
        <a:p>
          <a:r>
            <a:rPr lang="lt-LT" b="1"/>
            <a:t>Robotizavimas ir automatizavimas leidžia kompensuoti darbo jėgos trūkumą</a:t>
          </a:r>
          <a:r>
            <a:rPr lang="lt-LT"/>
            <a:t> ir išlaikyti gamybos apimtis.</a:t>
          </a:r>
          <a:endParaRPr lang="en-US"/>
        </a:p>
      </dgm:t>
    </dgm:pt>
    <dgm:pt modelId="{CF83AE30-30AD-44C5-8040-FFD9F00432BD}" type="parTrans" cxnId="{9823A9FC-C130-4BE2-AB04-F1329B31C4C2}">
      <dgm:prSet/>
      <dgm:spPr/>
      <dgm:t>
        <a:bodyPr/>
        <a:lstStyle/>
        <a:p>
          <a:endParaRPr lang="en-US"/>
        </a:p>
      </dgm:t>
    </dgm:pt>
    <dgm:pt modelId="{08D12D8B-C3FE-4D63-BE40-2F907542DF65}" type="sibTrans" cxnId="{9823A9FC-C130-4BE2-AB04-F1329B31C4C2}">
      <dgm:prSet/>
      <dgm:spPr/>
      <dgm:t>
        <a:bodyPr/>
        <a:lstStyle/>
        <a:p>
          <a:endParaRPr lang="en-US"/>
        </a:p>
      </dgm:t>
    </dgm:pt>
    <dgm:pt modelId="{CC168554-31D3-4E0F-86E9-C554B928A838}">
      <dgm:prSet/>
      <dgm:spPr/>
      <dgm:t>
        <a:bodyPr/>
        <a:lstStyle/>
        <a:p>
          <a:r>
            <a:rPr lang="lt-LT" b="1"/>
            <a:t>Pavyzdys:</a:t>
          </a:r>
          <a:endParaRPr lang="en-US"/>
        </a:p>
      </dgm:t>
    </dgm:pt>
    <dgm:pt modelId="{C1E6B9C0-5926-4FFA-BB17-48A567A4E163}" type="parTrans" cxnId="{F65A8B42-03C8-496A-8455-EE74281C38DD}">
      <dgm:prSet/>
      <dgm:spPr/>
      <dgm:t>
        <a:bodyPr/>
        <a:lstStyle/>
        <a:p>
          <a:endParaRPr lang="en-US"/>
        </a:p>
      </dgm:t>
    </dgm:pt>
    <dgm:pt modelId="{31CCF492-ED1F-4F25-9626-29B3780F8B51}" type="sibTrans" cxnId="{F65A8B42-03C8-496A-8455-EE74281C38DD}">
      <dgm:prSet/>
      <dgm:spPr/>
      <dgm:t>
        <a:bodyPr/>
        <a:lstStyle/>
        <a:p>
          <a:endParaRPr lang="en-US"/>
        </a:p>
      </dgm:t>
    </dgm:pt>
    <dgm:pt modelId="{CD94DB53-2110-4A68-93C8-812CE54A145D}">
      <dgm:prSet/>
      <dgm:spPr/>
      <dgm:t>
        <a:bodyPr/>
        <a:lstStyle/>
        <a:p>
          <a:r>
            <a:rPr lang="lt-LT"/>
            <a:t>Įmonės, kurios anksčiau samdydavo 100 žmonių gamybos linijoje, dabar ieško alternatyvų, nes nėra pakankamai norinčių dirbti tokius darbus. </a:t>
          </a:r>
          <a:r>
            <a:rPr lang="lt-LT" b="1"/>
            <a:t>Automatizuoti sprendimai leidžia sumažinti darbo jėgos poreikį perpus.</a:t>
          </a:r>
          <a:endParaRPr lang="en-US"/>
        </a:p>
      </dgm:t>
    </dgm:pt>
    <dgm:pt modelId="{10872341-48B0-4228-BC1F-413B31AF53C9}" type="parTrans" cxnId="{2119798A-AFFF-4E6F-B0A9-CBCC1AC3AA92}">
      <dgm:prSet/>
      <dgm:spPr/>
      <dgm:t>
        <a:bodyPr/>
        <a:lstStyle/>
        <a:p>
          <a:endParaRPr lang="en-US"/>
        </a:p>
      </dgm:t>
    </dgm:pt>
    <dgm:pt modelId="{5E773AE0-6C72-469E-A32B-7C9756130295}" type="sibTrans" cxnId="{2119798A-AFFF-4E6F-B0A9-CBCC1AC3AA92}">
      <dgm:prSet/>
      <dgm:spPr/>
      <dgm:t>
        <a:bodyPr/>
        <a:lstStyle/>
        <a:p>
          <a:endParaRPr lang="en-US"/>
        </a:p>
      </dgm:t>
    </dgm:pt>
    <dgm:pt modelId="{F655EBCC-36E1-415B-B2A9-797D81261C4A}" type="pres">
      <dgm:prSet presAssocID="{D66F4EE0-161D-4C4C-A230-B2AF1C8C8367}" presName="linear" presStyleCnt="0">
        <dgm:presLayoutVars>
          <dgm:animLvl val="lvl"/>
          <dgm:resizeHandles val="exact"/>
        </dgm:presLayoutVars>
      </dgm:prSet>
      <dgm:spPr/>
    </dgm:pt>
    <dgm:pt modelId="{EFCD7E92-73A6-4560-87AD-0692252F7283}" type="pres">
      <dgm:prSet presAssocID="{55F1C9EE-9F8F-4972-BC29-3F5EEFBAE57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12AA614-1B07-420C-B5BE-728BAD006CA5}" type="pres">
      <dgm:prSet presAssocID="{55F1C9EE-9F8F-4972-BC29-3F5EEFBAE579}" presName="childText" presStyleLbl="revTx" presStyleIdx="0" presStyleCnt="3">
        <dgm:presLayoutVars>
          <dgm:bulletEnabled val="1"/>
        </dgm:presLayoutVars>
      </dgm:prSet>
      <dgm:spPr/>
    </dgm:pt>
    <dgm:pt modelId="{A6794B17-79EA-42AD-B619-184A6742F122}" type="pres">
      <dgm:prSet presAssocID="{0FA3CA5B-79CD-4D19-94E6-F83DC120530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EE330DA-D748-40AC-B465-D7FBBCDFA67C}" type="pres">
      <dgm:prSet presAssocID="{0FA3CA5B-79CD-4D19-94E6-F83DC120530A}" presName="childText" presStyleLbl="revTx" presStyleIdx="1" presStyleCnt="3">
        <dgm:presLayoutVars>
          <dgm:bulletEnabled val="1"/>
        </dgm:presLayoutVars>
      </dgm:prSet>
      <dgm:spPr/>
    </dgm:pt>
    <dgm:pt modelId="{991F61E4-BA91-423D-92D4-924965765A2D}" type="pres">
      <dgm:prSet presAssocID="{CC168554-31D3-4E0F-86E9-C554B928A838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1A467E9E-EED9-4BAE-8A12-0EC7C08690CD}" type="pres">
      <dgm:prSet presAssocID="{CC168554-31D3-4E0F-86E9-C554B928A838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F6FC8500-7ED7-4291-B37F-D0AF606FEEE0}" type="presOf" srcId="{CD94DB53-2110-4A68-93C8-812CE54A145D}" destId="{1A467E9E-EED9-4BAE-8A12-0EC7C08690CD}" srcOrd="0" destOrd="0" presId="urn:microsoft.com/office/officeart/2005/8/layout/vList2"/>
    <dgm:cxn modelId="{A1C8460A-E5E7-49AF-8BC2-3337D5827202}" type="presOf" srcId="{0FA3CA5B-79CD-4D19-94E6-F83DC120530A}" destId="{A6794B17-79EA-42AD-B619-184A6742F122}" srcOrd="0" destOrd="0" presId="urn:microsoft.com/office/officeart/2005/8/layout/vList2"/>
    <dgm:cxn modelId="{73C7C218-4DFB-4BE7-BA79-0402FCB33CCC}" type="presOf" srcId="{55F1C9EE-9F8F-4972-BC29-3F5EEFBAE579}" destId="{EFCD7E92-73A6-4560-87AD-0692252F7283}" srcOrd="0" destOrd="0" presId="urn:microsoft.com/office/officeart/2005/8/layout/vList2"/>
    <dgm:cxn modelId="{ED53F319-9DA0-4991-872B-B7F54A48363D}" srcId="{55F1C9EE-9F8F-4972-BC29-3F5EEFBAE579}" destId="{C099ACAA-746E-460A-9A74-F311EC7AD098}" srcOrd="1" destOrd="0" parTransId="{ED42D480-7DE8-4FD3-8B7D-EB05FE6FBA72}" sibTransId="{8D241CCA-4127-4E94-AB94-D6159DF99F78}"/>
    <dgm:cxn modelId="{5422D21F-E17D-4005-BC18-9803E49B11D9}" type="presOf" srcId="{38627CF2-F55E-402E-AEA9-0AFE08BC9822}" destId="{612AA614-1B07-420C-B5BE-728BAD006CA5}" srcOrd="0" destOrd="3" presId="urn:microsoft.com/office/officeart/2005/8/layout/vList2"/>
    <dgm:cxn modelId="{DE6CA52B-6F6B-4B61-9972-7F04924635F1}" type="presOf" srcId="{B3117D17-0A74-4C98-96D5-57E447CA79E2}" destId="{612AA614-1B07-420C-B5BE-728BAD006CA5}" srcOrd="0" destOrd="2" presId="urn:microsoft.com/office/officeart/2005/8/layout/vList2"/>
    <dgm:cxn modelId="{F65A8B42-03C8-496A-8455-EE74281C38DD}" srcId="{D66F4EE0-161D-4C4C-A230-B2AF1C8C8367}" destId="{CC168554-31D3-4E0F-86E9-C554B928A838}" srcOrd="2" destOrd="0" parTransId="{C1E6B9C0-5926-4FFA-BB17-48A567A4E163}" sibTransId="{31CCF492-ED1F-4F25-9626-29B3780F8B51}"/>
    <dgm:cxn modelId="{705C284A-459A-4C4D-8CE7-2459B8E86F91}" srcId="{D66F4EE0-161D-4C4C-A230-B2AF1C8C8367}" destId="{0FA3CA5B-79CD-4D19-94E6-F83DC120530A}" srcOrd="1" destOrd="0" parTransId="{44604CE1-5CD1-4C58-AC0D-686F92F7203D}" sibTransId="{BDDC7A10-F9D3-456E-9FFC-65530981A5E6}"/>
    <dgm:cxn modelId="{381C0E52-9202-4026-BF1D-C5B4FF4A5E37}" srcId="{0FA3CA5B-79CD-4D19-94E6-F83DC120530A}" destId="{C7DC66D6-8173-4BDA-907D-33CDA1B77CF7}" srcOrd="0" destOrd="0" parTransId="{A8C0A0C0-8A05-4B55-8D37-3687FBA80F62}" sibTransId="{D280DE62-A2EB-4DCE-A7E5-48C58BA3CBFA}"/>
    <dgm:cxn modelId="{F644F17F-B0E8-4253-B9B1-25A972FF0926}" srcId="{55F1C9EE-9F8F-4972-BC29-3F5EEFBAE579}" destId="{B3117D17-0A74-4C98-96D5-57E447CA79E2}" srcOrd="2" destOrd="0" parTransId="{C0521CC7-625A-46FF-A270-415D1741C674}" sibTransId="{9EE3C7D6-27C0-41F1-81FC-1751BE1CB4CC}"/>
    <dgm:cxn modelId="{02923384-464B-4539-879B-AF0F03E8B14B}" srcId="{55F1C9EE-9F8F-4972-BC29-3F5EEFBAE579}" destId="{82E5845D-9B8E-455C-BBEC-6C81A1187BAC}" srcOrd="0" destOrd="0" parTransId="{519AAF43-D3F5-4315-8BB1-B3BC2C88D879}" sibTransId="{D8EB98A0-FEAA-46F8-BF4E-EEE6176B5D3D}"/>
    <dgm:cxn modelId="{2119798A-AFFF-4E6F-B0A9-CBCC1AC3AA92}" srcId="{CC168554-31D3-4E0F-86E9-C554B928A838}" destId="{CD94DB53-2110-4A68-93C8-812CE54A145D}" srcOrd="0" destOrd="0" parTransId="{10872341-48B0-4228-BC1F-413B31AF53C9}" sibTransId="{5E773AE0-6C72-469E-A32B-7C9756130295}"/>
    <dgm:cxn modelId="{32AFD796-7DE4-40DE-A4B6-C6FC4D776FFB}" type="presOf" srcId="{82E5845D-9B8E-455C-BBEC-6C81A1187BAC}" destId="{612AA614-1B07-420C-B5BE-728BAD006CA5}" srcOrd="0" destOrd="0" presId="urn:microsoft.com/office/officeart/2005/8/layout/vList2"/>
    <dgm:cxn modelId="{F427E3BD-4863-472C-A37D-7B658AE62342}" type="presOf" srcId="{91F13310-2BE7-490E-939C-2081C39E4722}" destId="{0EE330DA-D748-40AC-B465-D7FBBCDFA67C}" srcOrd="0" destOrd="1" presId="urn:microsoft.com/office/officeart/2005/8/layout/vList2"/>
    <dgm:cxn modelId="{B3279AC4-160F-4D64-BBB5-E26C3636AB38}" type="presOf" srcId="{CC168554-31D3-4E0F-86E9-C554B928A838}" destId="{991F61E4-BA91-423D-92D4-924965765A2D}" srcOrd="0" destOrd="0" presId="urn:microsoft.com/office/officeart/2005/8/layout/vList2"/>
    <dgm:cxn modelId="{C20B32D0-ACEE-4371-A93D-04A8C951F43D}" type="presOf" srcId="{C099ACAA-746E-460A-9A74-F311EC7AD098}" destId="{612AA614-1B07-420C-B5BE-728BAD006CA5}" srcOrd="0" destOrd="1" presId="urn:microsoft.com/office/officeart/2005/8/layout/vList2"/>
    <dgm:cxn modelId="{738BA5D2-F55D-4505-90B9-7EA4877C79BF}" srcId="{55F1C9EE-9F8F-4972-BC29-3F5EEFBAE579}" destId="{38627CF2-F55E-402E-AEA9-0AFE08BC9822}" srcOrd="3" destOrd="0" parTransId="{18CEF922-0FDB-4801-8460-3CE1CDD9529E}" sibTransId="{D8A12BEF-CCED-4B60-AEC8-249F97AD2B0A}"/>
    <dgm:cxn modelId="{DCE0E5DA-2CC5-4304-96C8-77FE6AEF835B}" type="presOf" srcId="{C7DC66D6-8173-4BDA-907D-33CDA1B77CF7}" destId="{0EE330DA-D748-40AC-B465-D7FBBCDFA67C}" srcOrd="0" destOrd="0" presId="urn:microsoft.com/office/officeart/2005/8/layout/vList2"/>
    <dgm:cxn modelId="{D26F04DB-4DD9-4EC0-918A-99BF0AD34A1A}" srcId="{D66F4EE0-161D-4C4C-A230-B2AF1C8C8367}" destId="{55F1C9EE-9F8F-4972-BC29-3F5EEFBAE579}" srcOrd="0" destOrd="0" parTransId="{B6459CE3-C65E-4AB3-80B5-699B6E505E95}" sibTransId="{59768B26-D9DB-4E6E-BF85-CE0549599D11}"/>
    <dgm:cxn modelId="{0DD25FF8-EDED-4B4F-B7EA-DA9B4663DDEF}" type="presOf" srcId="{D66F4EE0-161D-4C4C-A230-B2AF1C8C8367}" destId="{F655EBCC-36E1-415B-B2A9-797D81261C4A}" srcOrd="0" destOrd="0" presId="urn:microsoft.com/office/officeart/2005/8/layout/vList2"/>
    <dgm:cxn modelId="{9823A9FC-C130-4BE2-AB04-F1329B31C4C2}" srcId="{0FA3CA5B-79CD-4D19-94E6-F83DC120530A}" destId="{91F13310-2BE7-490E-939C-2081C39E4722}" srcOrd="1" destOrd="0" parTransId="{CF83AE30-30AD-44C5-8040-FFD9F00432BD}" sibTransId="{08D12D8B-C3FE-4D63-BE40-2F907542DF65}"/>
    <dgm:cxn modelId="{4F6BD887-05E7-44F4-90BE-F981444801D7}" type="presParOf" srcId="{F655EBCC-36E1-415B-B2A9-797D81261C4A}" destId="{EFCD7E92-73A6-4560-87AD-0692252F7283}" srcOrd="0" destOrd="0" presId="urn:microsoft.com/office/officeart/2005/8/layout/vList2"/>
    <dgm:cxn modelId="{015E4B92-EDE7-419E-8744-A7BE62A2D862}" type="presParOf" srcId="{F655EBCC-36E1-415B-B2A9-797D81261C4A}" destId="{612AA614-1B07-420C-B5BE-728BAD006CA5}" srcOrd="1" destOrd="0" presId="urn:microsoft.com/office/officeart/2005/8/layout/vList2"/>
    <dgm:cxn modelId="{50FFE96B-B3FC-4083-BA8A-48A48CBDE792}" type="presParOf" srcId="{F655EBCC-36E1-415B-B2A9-797D81261C4A}" destId="{A6794B17-79EA-42AD-B619-184A6742F122}" srcOrd="2" destOrd="0" presId="urn:microsoft.com/office/officeart/2005/8/layout/vList2"/>
    <dgm:cxn modelId="{8BDCB00C-7956-4F4F-BC54-9104DC2F47E4}" type="presParOf" srcId="{F655EBCC-36E1-415B-B2A9-797D81261C4A}" destId="{0EE330DA-D748-40AC-B465-D7FBBCDFA67C}" srcOrd="3" destOrd="0" presId="urn:microsoft.com/office/officeart/2005/8/layout/vList2"/>
    <dgm:cxn modelId="{944B8538-C4D8-4F15-8633-E5B1854E8C5A}" type="presParOf" srcId="{F655EBCC-36E1-415B-B2A9-797D81261C4A}" destId="{991F61E4-BA91-423D-92D4-924965765A2D}" srcOrd="4" destOrd="0" presId="urn:microsoft.com/office/officeart/2005/8/layout/vList2"/>
    <dgm:cxn modelId="{CA677359-2BD1-43A7-9E0D-2519D84B2763}" type="presParOf" srcId="{F655EBCC-36E1-415B-B2A9-797D81261C4A}" destId="{1A467E9E-EED9-4BAE-8A12-0EC7C08690CD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B0C199-DB70-4C4D-BDA9-901761C3D310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F2B941E-9B34-44CE-BA48-D7AD38B30A34}">
      <dgm:prSet custT="1"/>
      <dgm:spPr/>
      <dgm:t>
        <a:bodyPr/>
        <a:lstStyle/>
        <a:p>
          <a:r>
            <a:rPr lang="lt-LT" sz="1600" dirty="0">
              <a:latin typeface="Arial" panose="020B0604020202020204" pitchFamily="34" charset="0"/>
              <a:cs typeface="Arial" panose="020B0604020202020204" pitchFamily="34" charset="0"/>
            </a:rPr>
            <a:t>Vidutinis atlyginimas Lietuvoje per pastaruosius </a:t>
          </a:r>
          <a:r>
            <a:rPr lang="lt-LT" sz="1600" b="1" dirty="0">
              <a:latin typeface="Arial" panose="020B0604020202020204" pitchFamily="34" charset="0"/>
              <a:cs typeface="Arial" panose="020B0604020202020204" pitchFamily="34" charset="0"/>
            </a:rPr>
            <a:t>5 metus išaugo daugiau nei 50%</a:t>
          </a:r>
          <a:r>
            <a:rPr lang="lt-LT" sz="16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BD75A9-8523-469E-ACE9-7A2AADA7284F}" type="parTrans" cxnId="{DEF56E47-7DA7-4C7C-A50E-A283FC5FCE2B}">
      <dgm:prSet/>
      <dgm:spPr/>
      <dgm:t>
        <a:bodyPr/>
        <a:lstStyle/>
        <a:p>
          <a:endParaRPr lang="en-US"/>
        </a:p>
      </dgm:t>
    </dgm:pt>
    <dgm:pt modelId="{2E100349-724F-42E1-8CA9-81C949F16DAB}" type="sibTrans" cxnId="{DEF56E47-7DA7-4C7C-A50E-A283FC5FCE2B}">
      <dgm:prSet/>
      <dgm:spPr/>
      <dgm:t>
        <a:bodyPr/>
        <a:lstStyle/>
        <a:p>
          <a:endParaRPr lang="en-US"/>
        </a:p>
      </dgm:t>
    </dgm:pt>
    <dgm:pt modelId="{4DC23DEB-EBE8-417E-9CE9-7EABF6A0A6FF}">
      <dgm:prSet custT="1"/>
      <dgm:spPr/>
      <dgm:t>
        <a:bodyPr/>
        <a:lstStyle/>
        <a:p>
          <a:r>
            <a:rPr lang="lt-LT" sz="16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Darbo jėgos kaštai auga ne tik dėl atlyginimų, bet ir dėl didėjančių socialinių garantijų, mokesčių, pensijų kaupimo sistemų.</a:t>
          </a:r>
          <a:endParaRPr lang="en-US" sz="1600" kern="1200" dirty="0">
            <a:solidFill>
              <a:prstClr val="white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E199E94C-527A-47B3-B479-CFF385EE17CA}" type="parTrans" cxnId="{DC981299-675E-440B-9A03-393FEFD9BA58}">
      <dgm:prSet/>
      <dgm:spPr/>
      <dgm:t>
        <a:bodyPr/>
        <a:lstStyle/>
        <a:p>
          <a:endParaRPr lang="en-US"/>
        </a:p>
      </dgm:t>
    </dgm:pt>
    <dgm:pt modelId="{24757814-BFC0-406C-8294-2EACF14B909C}" type="sibTrans" cxnId="{DC981299-675E-440B-9A03-393FEFD9BA58}">
      <dgm:prSet/>
      <dgm:spPr/>
      <dgm:t>
        <a:bodyPr/>
        <a:lstStyle/>
        <a:p>
          <a:endParaRPr lang="en-US"/>
        </a:p>
      </dgm:t>
    </dgm:pt>
    <dgm:pt modelId="{908F3AF8-D1A4-4824-9D83-15D00E40F2EB}">
      <dgm:prSet custT="1"/>
      <dgm:spPr/>
      <dgm:t>
        <a:bodyPr/>
        <a:lstStyle/>
        <a:p>
          <a:r>
            <a:rPr lang="lt-LT" sz="16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Palyginus su kaimyninėmis šalimis, Lietuvos įmonės jaučia didelį konkurencinį spaudimą, nes atlyginimai artėja prie Vakarų Europos lygių.</a:t>
          </a:r>
          <a:endParaRPr lang="en-US" sz="1600" kern="1200" dirty="0">
            <a:solidFill>
              <a:prstClr val="white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DA7425FE-CEA5-4673-A430-632538AC1E88}" type="parTrans" cxnId="{32C4C80E-44BB-4AB2-B938-A1A400340929}">
      <dgm:prSet/>
      <dgm:spPr/>
      <dgm:t>
        <a:bodyPr/>
        <a:lstStyle/>
        <a:p>
          <a:endParaRPr lang="en-US"/>
        </a:p>
      </dgm:t>
    </dgm:pt>
    <dgm:pt modelId="{BCBFA293-5215-4611-8AE1-1CE1961B90E8}" type="sibTrans" cxnId="{32C4C80E-44BB-4AB2-B938-A1A400340929}">
      <dgm:prSet/>
      <dgm:spPr/>
      <dgm:t>
        <a:bodyPr/>
        <a:lstStyle/>
        <a:p>
          <a:endParaRPr lang="en-US"/>
        </a:p>
      </dgm:t>
    </dgm:pt>
    <dgm:pt modelId="{549F3BEC-E2A3-49B4-8607-A8D0638DB344}">
      <dgm:prSet custT="1"/>
      <dgm:spPr/>
      <dgm:t>
        <a:bodyPr/>
        <a:lstStyle/>
        <a:p>
          <a:r>
            <a:rPr lang="lt-LT" sz="16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Kaip tai susiję su automatizacija?</a:t>
          </a:r>
          <a:endParaRPr lang="en-US" sz="1600" kern="1200" dirty="0">
            <a:solidFill>
              <a:prstClr val="white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F404D05B-8D90-4333-90B0-59D24A515B0B}" type="parTrans" cxnId="{F72DC724-E200-4339-A69F-FEA0FE1ECD47}">
      <dgm:prSet/>
      <dgm:spPr/>
      <dgm:t>
        <a:bodyPr/>
        <a:lstStyle/>
        <a:p>
          <a:endParaRPr lang="en-US"/>
        </a:p>
      </dgm:t>
    </dgm:pt>
    <dgm:pt modelId="{B9080BBF-1DD5-42E5-ABD1-9411AF891316}" type="sibTrans" cxnId="{F72DC724-E200-4339-A69F-FEA0FE1ECD47}">
      <dgm:prSet/>
      <dgm:spPr/>
      <dgm:t>
        <a:bodyPr/>
        <a:lstStyle/>
        <a:p>
          <a:endParaRPr lang="en-US"/>
        </a:p>
      </dgm:t>
    </dgm:pt>
    <dgm:pt modelId="{0B5B2C53-CEB5-49CE-9CAD-F68B303A03AC}">
      <dgm:prSet custT="1"/>
      <dgm:spPr/>
      <dgm:t>
        <a:bodyPr/>
        <a:lstStyle/>
        <a:p>
          <a:r>
            <a:rPr lang="lt-LT" sz="16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Investicija į robotus ir automatines sistemas padeda sumažinti fiksuotus darbo kaštus ilgalaikėje perspektyvoje.</a:t>
          </a:r>
          <a:endParaRPr lang="en-US" sz="1600" kern="1200" dirty="0">
            <a:solidFill>
              <a:prstClr val="white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1D99B3A1-2168-49EF-BCDC-4D7B9AF59CAC}" type="parTrans" cxnId="{5E8C32BD-7DC1-4467-95EB-F909A07A7228}">
      <dgm:prSet/>
      <dgm:spPr/>
      <dgm:t>
        <a:bodyPr/>
        <a:lstStyle/>
        <a:p>
          <a:endParaRPr lang="en-US"/>
        </a:p>
      </dgm:t>
    </dgm:pt>
    <dgm:pt modelId="{0F55DB32-F7F2-43D8-9254-BF0D1C15A0A3}" type="sibTrans" cxnId="{5E8C32BD-7DC1-4467-95EB-F909A07A7228}">
      <dgm:prSet/>
      <dgm:spPr/>
      <dgm:t>
        <a:bodyPr/>
        <a:lstStyle/>
        <a:p>
          <a:endParaRPr lang="en-US"/>
        </a:p>
      </dgm:t>
    </dgm:pt>
    <dgm:pt modelId="{AD1275ED-09C6-467D-A9E0-BCAC7E6A8A15}">
      <dgm:prSet custT="1"/>
      <dgm:spPr/>
      <dgm:t>
        <a:bodyPr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Automatizacija ne tik mažina išlaidas atlyginimams, bet ir sumažina klaidų kiekį, kas dar labiau optimizuoja gamybą.</a:t>
          </a:r>
          <a:endParaRPr lang="en-US" sz="1600" kern="1200" dirty="0">
            <a:solidFill>
              <a:prstClr val="white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3C011252-2D9A-4500-A112-379852D203C3}" type="parTrans" cxnId="{628FF025-F2E2-44D5-8DC3-926FB750FAC0}">
      <dgm:prSet/>
      <dgm:spPr/>
      <dgm:t>
        <a:bodyPr/>
        <a:lstStyle/>
        <a:p>
          <a:endParaRPr lang="en-US"/>
        </a:p>
      </dgm:t>
    </dgm:pt>
    <dgm:pt modelId="{E2A912CE-E4E3-42AA-935F-B9599BDD9FAA}" type="sibTrans" cxnId="{628FF025-F2E2-44D5-8DC3-926FB750FAC0}">
      <dgm:prSet/>
      <dgm:spPr/>
      <dgm:t>
        <a:bodyPr/>
        <a:lstStyle/>
        <a:p>
          <a:endParaRPr lang="en-US"/>
        </a:p>
      </dgm:t>
    </dgm:pt>
    <dgm:pt modelId="{FEB9876F-0DF0-462F-88FC-95745E448187}">
      <dgm:prSet custT="1"/>
      <dgm:spPr/>
      <dgm:t>
        <a:bodyPr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Pavyzdys: </a:t>
          </a:r>
          <a:endParaRPr lang="en-US" sz="1600" kern="1200" dirty="0">
            <a:solidFill>
              <a:prstClr val="white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7D75DA7D-2C8B-419B-A12D-BDAB4CF12558}" type="parTrans" cxnId="{18FC65A1-A727-4498-8284-6B334CFF5A37}">
      <dgm:prSet/>
      <dgm:spPr/>
      <dgm:t>
        <a:bodyPr/>
        <a:lstStyle/>
        <a:p>
          <a:endParaRPr lang="en-US"/>
        </a:p>
      </dgm:t>
    </dgm:pt>
    <dgm:pt modelId="{D681EF86-6393-40E8-8E39-B8014450BDBB}" type="sibTrans" cxnId="{18FC65A1-A727-4498-8284-6B334CFF5A37}">
      <dgm:prSet/>
      <dgm:spPr/>
      <dgm:t>
        <a:bodyPr/>
        <a:lstStyle/>
        <a:p>
          <a:endParaRPr lang="en-US"/>
        </a:p>
      </dgm:t>
    </dgm:pt>
    <dgm:pt modelId="{C7E00E18-E0BD-4853-9F90-68A0185C3EFD}">
      <dgm:prSet custT="1"/>
      <dgm:spPr/>
      <dgm:t>
        <a:bodyPr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Jei darbuotojo mėnesinis atlyginimas sudaro 2000€, o vidutinė automatizavimo sprendimo investicija per metus siekia 50 000€, tai po 2–3 metų investicija atsiperka ir suteikia didesnį našumą nei žmogaus darbas ( neskaičiuojama ligos, išėjimai iš darbo ir t.t.).</a:t>
          </a:r>
          <a:endParaRPr lang="en-US" sz="1600" kern="1200" dirty="0">
            <a:solidFill>
              <a:prstClr val="white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85F79E53-AD8E-40DD-AD05-EB611E45E173}" type="parTrans" cxnId="{C5D74969-BA30-4EBE-8536-0CA792CFA2BC}">
      <dgm:prSet/>
      <dgm:spPr/>
      <dgm:t>
        <a:bodyPr/>
        <a:lstStyle/>
        <a:p>
          <a:endParaRPr lang="en-US"/>
        </a:p>
      </dgm:t>
    </dgm:pt>
    <dgm:pt modelId="{E33078C9-5E6C-443B-9AF1-32AAEDCB4855}" type="sibTrans" cxnId="{C5D74969-BA30-4EBE-8536-0CA792CFA2BC}">
      <dgm:prSet/>
      <dgm:spPr/>
      <dgm:t>
        <a:bodyPr/>
        <a:lstStyle/>
        <a:p>
          <a:endParaRPr lang="en-US"/>
        </a:p>
      </dgm:t>
    </dgm:pt>
    <dgm:pt modelId="{3015BF71-2B1A-4873-871E-C9E3B09757BE}" type="pres">
      <dgm:prSet presAssocID="{2CB0C199-DB70-4C4D-BDA9-901761C3D310}" presName="diagram" presStyleCnt="0">
        <dgm:presLayoutVars>
          <dgm:dir/>
          <dgm:resizeHandles val="exact"/>
        </dgm:presLayoutVars>
      </dgm:prSet>
      <dgm:spPr/>
    </dgm:pt>
    <dgm:pt modelId="{5C566064-D1C5-4625-8A37-45B32C7FF01D}" type="pres">
      <dgm:prSet presAssocID="{3F2B941E-9B34-44CE-BA48-D7AD38B30A34}" presName="node" presStyleLbl="node1" presStyleIdx="0" presStyleCnt="7" custLinFactNeighborX="-126" custLinFactNeighborY="1871">
        <dgm:presLayoutVars>
          <dgm:bulletEnabled val="1"/>
        </dgm:presLayoutVars>
      </dgm:prSet>
      <dgm:spPr/>
    </dgm:pt>
    <dgm:pt modelId="{D9EC2D30-1200-44CC-8A6D-ACB2B3621340}" type="pres">
      <dgm:prSet presAssocID="{2E100349-724F-42E1-8CA9-81C949F16DAB}" presName="sibTrans" presStyleCnt="0"/>
      <dgm:spPr/>
    </dgm:pt>
    <dgm:pt modelId="{8580BD6E-44C5-4151-9276-9DDD201142C2}" type="pres">
      <dgm:prSet presAssocID="{4DC23DEB-EBE8-417E-9CE9-7EABF6A0A6FF}" presName="node" presStyleLbl="node1" presStyleIdx="1" presStyleCnt="7">
        <dgm:presLayoutVars>
          <dgm:bulletEnabled val="1"/>
        </dgm:presLayoutVars>
      </dgm:prSet>
      <dgm:spPr/>
    </dgm:pt>
    <dgm:pt modelId="{E08AECB0-4AF4-47F3-8B65-141FBEF48E62}" type="pres">
      <dgm:prSet presAssocID="{24757814-BFC0-406C-8294-2EACF14B909C}" presName="sibTrans" presStyleCnt="0"/>
      <dgm:spPr/>
    </dgm:pt>
    <dgm:pt modelId="{28827319-1885-40A0-91AD-C385CE54419D}" type="pres">
      <dgm:prSet presAssocID="{908F3AF8-D1A4-4824-9D83-15D00E40F2EB}" presName="node" presStyleLbl="node1" presStyleIdx="2" presStyleCnt="7">
        <dgm:presLayoutVars>
          <dgm:bulletEnabled val="1"/>
        </dgm:presLayoutVars>
      </dgm:prSet>
      <dgm:spPr/>
    </dgm:pt>
    <dgm:pt modelId="{C11C82D1-C481-4123-9018-F8E96315A5FF}" type="pres">
      <dgm:prSet presAssocID="{BCBFA293-5215-4611-8AE1-1CE1961B90E8}" presName="sibTrans" presStyleCnt="0"/>
      <dgm:spPr/>
    </dgm:pt>
    <dgm:pt modelId="{9C6EBC35-BB34-4E1E-A03D-405138A84D90}" type="pres">
      <dgm:prSet presAssocID="{549F3BEC-E2A3-49B4-8607-A8D0638DB344}" presName="node" presStyleLbl="node1" presStyleIdx="3" presStyleCnt="7" custLinFactNeighborX="126" custLinFactNeighborY="-2494">
        <dgm:presLayoutVars>
          <dgm:bulletEnabled val="1"/>
        </dgm:presLayoutVars>
      </dgm:prSet>
      <dgm:spPr/>
    </dgm:pt>
    <dgm:pt modelId="{A95C2E2E-7317-4A41-9DA7-388026EE9F78}" type="pres">
      <dgm:prSet presAssocID="{B9080BBF-1DD5-42E5-ABD1-9411AF891316}" presName="sibTrans" presStyleCnt="0"/>
      <dgm:spPr/>
    </dgm:pt>
    <dgm:pt modelId="{6A903C28-BE15-420B-9FEF-9A2266B0AC91}" type="pres">
      <dgm:prSet presAssocID="{0B5B2C53-CEB5-49CE-9CAD-F68B303A03AC}" presName="node" presStyleLbl="node1" presStyleIdx="4" presStyleCnt="7" custLinFactNeighborX="-20028">
        <dgm:presLayoutVars>
          <dgm:bulletEnabled val="1"/>
        </dgm:presLayoutVars>
      </dgm:prSet>
      <dgm:spPr/>
    </dgm:pt>
    <dgm:pt modelId="{11D21845-0772-4644-910F-6E15A0ABF8C2}" type="pres">
      <dgm:prSet presAssocID="{0F55DB32-F7F2-43D8-9254-BF0D1C15A0A3}" presName="sibTrans" presStyleCnt="0"/>
      <dgm:spPr/>
    </dgm:pt>
    <dgm:pt modelId="{8AD57ADF-1FD2-4ECE-9721-98C9119A2084}" type="pres">
      <dgm:prSet presAssocID="{AD1275ED-09C6-467D-A9E0-BCAC7E6A8A15}" presName="node" presStyleLbl="node1" presStyleIdx="5" presStyleCnt="7" custLinFactNeighborX="-3622" custLinFactNeighborY="-1152">
        <dgm:presLayoutVars>
          <dgm:bulletEnabled val="1"/>
        </dgm:presLayoutVars>
      </dgm:prSet>
      <dgm:spPr/>
    </dgm:pt>
    <dgm:pt modelId="{0D086D1A-D3C4-4338-8790-44F888F9B713}" type="pres">
      <dgm:prSet presAssocID="{E2A912CE-E4E3-42AA-935F-B9599BDD9FAA}" presName="sibTrans" presStyleCnt="0"/>
      <dgm:spPr/>
    </dgm:pt>
    <dgm:pt modelId="{79E293B9-35AC-46C4-A6FA-C1076DD5FD3E}" type="pres">
      <dgm:prSet presAssocID="{FEB9876F-0DF0-462F-88FC-95745E448187}" presName="node" presStyleLbl="node1" presStyleIdx="6" presStyleCnt="7" custScaleX="204116">
        <dgm:presLayoutVars>
          <dgm:bulletEnabled val="1"/>
        </dgm:presLayoutVars>
      </dgm:prSet>
      <dgm:spPr/>
    </dgm:pt>
  </dgm:ptLst>
  <dgm:cxnLst>
    <dgm:cxn modelId="{32C4C80E-44BB-4AB2-B938-A1A400340929}" srcId="{2CB0C199-DB70-4C4D-BDA9-901761C3D310}" destId="{908F3AF8-D1A4-4824-9D83-15D00E40F2EB}" srcOrd="2" destOrd="0" parTransId="{DA7425FE-CEA5-4673-A430-632538AC1E88}" sibTransId="{BCBFA293-5215-4611-8AE1-1CE1961B90E8}"/>
    <dgm:cxn modelId="{11162F20-A991-4721-B12A-44980E059B85}" type="presOf" srcId="{908F3AF8-D1A4-4824-9D83-15D00E40F2EB}" destId="{28827319-1885-40A0-91AD-C385CE54419D}" srcOrd="0" destOrd="0" presId="urn:microsoft.com/office/officeart/2005/8/layout/default"/>
    <dgm:cxn modelId="{F72DC724-E200-4339-A69F-FEA0FE1ECD47}" srcId="{2CB0C199-DB70-4C4D-BDA9-901761C3D310}" destId="{549F3BEC-E2A3-49B4-8607-A8D0638DB344}" srcOrd="3" destOrd="0" parTransId="{F404D05B-8D90-4333-90B0-59D24A515B0B}" sibTransId="{B9080BBF-1DD5-42E5-ABD1-9411AF891316}"/>
    <dgm:cxn modelId="{628FF025-F2E2-44D5-8DC3-926FB750FAC0}" srcId="{2CB0C199-DB70-4C4D-BDA9-901761C3D310}" destId="{AD1275ED-09C6-467D-A9E0-BCAC7E6A8A15}" srcOrd="5" destOrd="0" parTransId="{3C011252-2D9A-4500-A112-379852D203C3}" sibTransId="{E2A912CE-E4E3-42AA-935F-B9599BDD9FAA}"/>
    <dgm:cxn modelId="{F6C42A60-5280-4360-842E-BEECB8C7F35D}" type="presOf" srcId="{2CB0C199-DB70-4C4D-BDA9-901761C3D310}" destId="{3015BF71-2B1A-4873-871E-C9E3B09757BE}" srcOrd="0" destOrd="0" presId="urn:microsoft.com/office/officeart/2005/8/layout/default"/>
    <dgm:cxn modelId="{A4392664-933F-4B0D-A2FD-29F7D7C652CC}" type="presOf" srcId="{4DC23DEB-EBE8-417E-9CE9-7EABF6A0A6FF}" destId="{8580BD6E-44C5-4151-9276-9DDD201142C2}" srcOrd="0" destOrd="0" presId="urn:microsoft.com/office/officeart/2005/8/layout/default"/>
    <dgm:cxn modelId="{DEF56E47-7DA7-4C7C-A50E-A283FC5FCE2B}" srcId="{2CB0C199-DB70-4C4D-BDA9-901761C3D310}" destId="{3F2B941E-9B34-44CE-BA48-D7AD38B30A34}" srcOrd="0" destOrd="0" parTransId="{52BD75A9-8523-469E-ACE9-7A2AADA7284F}" sibTransId="{2E100349-724F-42E1-8CA9-81C949F16DAB}"/>
    <dgm:cxn modelId="{C5D74969-BA30-4EBE-8536-0CA792CFA2BC}" srcId="{FEB9876F-0DF0-462F-88FC-95745E448187}" destId="{C7E00E18-E0BD-4853-9F90-68A0185C3EFD}" srcOrd="0" destOrd="0" parTransId="{85F79E53-AD8E-40DD-AD05-EB611E45E173}" sibTransId="{E33078C9-5E6C-443B-9AF1-32AAEDCB4855}"/>
    <dgm:cxn modelId="{FEFEB695-B83D-4E61-8DDD-F786B69D1272}" type="presOf" srcId="{FEB9876F-0DF0-462F-88FC-95745E448187}" destId="{79E293B9-35AC-46C4-A6FA-C1076DD5FD3E}" srcOrd="0" destOrd="0" presId="urn:microsoft.com/office/officeart/2005/8/layout/default"/>
    <dgm:cxn modelId="{DC981299-675E-440B-9A03-393FEFD9BA58}" srcId="{2CB0C199-DB70-4C4D-BDA9-901761C3D310}" destId="{4DC23DEB-EBE8-417E-9CE9-7EABF6A0A6FF}" srcOrd="1" destOrd="0" parTransId="{E199E94C-527A-47B3-B479-CFF385EE17CA}" sibTransId="{24757814-BFC0-406C-8294-2EACF14B909C}"/>
    <dgm:cxn modelId="{18FC65A1-A727-4498-8284-6B334CFF5A37}" srcId="{2CB0C199-DB70-4C4D-BDA9-901761C3D310}" destId="{FEB9876F-0DF0-462F-88FC-95745E448187}" srcOrd="6" destOrd="0" parTransId="{7D75DA7D-2C8B-419B-A12D-BDAB4CF12558}" sibTransId="{D681EF86-6393-40E8-8E39-B8014450BDBB}"/>
    <dgm:cxn modelId="{4E64DEAD-C81B-4541-9692-66B996EBE858}" type="presOf" srcId="{AD1275ED-09C6-467D-A9E0-BCAC7E6A8A15}" destId="{8AD57ADF-1FD2-4ECE-9721-98C9119A2084}" srcOrd="0" destOrd="0" presId="urn:microsoft.com/office/officeart/2005/8/layout/default"/>
    <dgm:cxn modelId="{5E8C32BD-7DC1-4467-95EB-F909A07A7228}" srcId="{2CB0C199-DB70-4C4D-BDA9-901761C3D310}" destId="{0B5B2C53-CEB5-49CE-9CAD-F68B303A03AC}" srcOrd="4" destOrd="0" parTransId="{1D99B3A1-2168-49EF-BCDC-4D7B9AF59CAC}" sibTransId="{0F55DB32-F7F2-43D8-9254-BF0D1C15A0A3}"/>
    <dgm:cxn modelId="{E40142BE-2528-4099-8EA9-60A7E086BB14}" type="presOf" srcId="{C7E00E18-E0BD-4853-9F90-68A0185C3EFD}" destId="{79E293B9-35AC-46C4-A6FA-C1076DD5FD3E}" srcOrd="0" destOrd="1" presId="urn:microsoft.com/office/officeart/2005/8/layout/default"/>
    <dgm:cxn modelId="{EED748D5-C5FF-45E4-9BEF-00F077ADB2F4}" type="presOf" srcId="{0B5B2C53-CEB5-49CE-9CAD-F68B303A03AC}" destId="{6A903C28-BE15-420B-9FEF-9A2266B0AC91}" srcOrd="0" destOrd="0" presId="urn:microsoft.com/office/officeart/2005/8/layout/default"/>
    <dgm:cxn modelId="{131FB0FC-291A-4CFD-95A2-934297F1A91B}" type="presOf" srcId="{549F3BEC-E2A3-49B4-8607-A8D0638DB344}" destId="{9C6EBC35-BB34-4E1E-A03D-405138A84D90}" srcOrd="0" destOrd="0" presId="urn:microsoft.com/office/officeart/2005/8/layout/default"/>
    <dgm:cxn modelId="{87C426FD-7445-4B1A-8C1A-1CB662B58824}" type="presOf" srcId="{3F2B941E-9B34-44CE-BA48-D7AD38B30A34}" destId="{5C566064-D1C5-4625-8A37-45B32C7FF01D}" srcOrd="0" destOrd="0" presId="urn:microsoft.com/office/officeart/2005/8/layout/default"/>
    <dgm:cxn modelId="{A7F4DC34-7975-4B97-997F-249522CB152F}" type="presParOf" srcId="{3015BF71-2B1A-4873-871E-C9E3B09757BE}" destId="{5C566064-D1C5-4625-8A37-45B32C7FF01D}" srcOrd="0" destOrd="0" presId="urn:microsoft.com/office/officeart/2005/8/layout/default"/>
    <dgm:cxn modelId="{17A22611-B9BC-42B7-9AFF-93C909002A60}" type="presParOf" srcId="{3015BF71-2B1A-4873-871E-C9E3B09757BE}" destId="{D9EC2D30-1200-44CC-8A6D-ACB2B3621340}" srcOrd="1" destOrd="0" presId="urn:microsoft.com/office/officeart/2005/8/layout/default"/>
    <dgm:cxn modelId="{70B7EFDB-9627-4363-B78B-23C9FDFCEA12}" type="presParOf" srcId="{3015BF71-2B1A-4873-871E-C9E3B09757BE}" destId="{8580BD6E-44C5-4151-9276-9DDD201142C2}" srcOrd="2" destOrd="0" presId="urn:microsoft.com/office/officeart/2005/8/layout/default"/>
    <dgm:cxn modelId="{AA863379-47C4-4D50-BC0D-FBD693A2B15B}" type="presParOf" srcId="{3015BF71-2B1A-4873-871E-C9E3B09757BE}" destId="{E08AECB0-4AF4-47F3-8B65-141FBEF48E62}" srcOrd="3" destOrd="0" presId="urn:microsoft.com/office/officeart/2005/8/layout/default"/>
    <dgm:cxn modelId="{F8CDA1AD-A2BC-4C08-A372-26BF18961778}" type="presParOf" srcId="{3015BF71-2B1A-4873-871E-C9E3B09757BE}" destId="{28827319-1885-40A0-91AD-C385CE54419D}" srcOrd="4" destOrd="0" presId="urn:microsoft.com/office/officeart/2005/8/layout/default"/>
    <dgm:cxn modelId="{533988F6-B252-4E4D-A0BF-EE3173D23563}" type="presParOf" srcId="{3015BF71-2B1A-4873-871E-C9E3B09757BE}" destId="{C11C82D1-C481-4123-9018-F8E96315A5FF}" srcOrd="5" destOrd="0" presId="urn:microsoft.com/office/officeart/2005/8/layout/default"/>
    <dgm:cxn modelId="{CCC3C76B-21F8-4FCE-A82F-FFC89E042EF6}" type="presParOf" srcId="{3015BF71-2B1A-4873-871E-C9E3B09757BE}" destId="{9C6EBC35-BB34-4E1E-A03D-405138A84D90}" srcOrd="6" destOrd="0" presId="urn:microsoft.com/office/officeart/2005/8/layout/default"/>
    <dgm:cxn modelId="{AB9873AA-0BE9-4908-8C07-A60B61BB6374}" type="presParOf" srcId="{3015BF71-2B1A-4873-871E-C9E3B09757BE}" destId="{A95C2E2E-7317-4A41-9DA7-388026EE9F78}" srcOrd="7" destOrd="0" presId="urn:microsoft.com/office/officeart/2005/8/layout/default"/>
    <dgm:cxn modelId="{DA846995-17F7-4E22-A22A-8ED1388C52BE}" type="presParOf" srcId="{3015BF71-2B1A-4873-871E-C9E3B09757BE}" destId="{6A903C28-BE15-420B-9FEF-9A2266B0AC91}" srcOrd="8" destOrd="0" presId="urn:microsoft.com/office/officeart/2005/8/layout/default"/>
    <dgm:cxn modelId="{F0DC4329-BA5F-40F9-BF85-0A6A850E9953}" type="presParOf" srcId="{3015BF71-2B1A-4873-871E-C9E3B09757BE}" destId="{11D21845-0772-4644-910F-6E15A0ABF8C2}" srcOrd="9" destOrd="0" presId="urn:microsoft.com/office/officeart/2005/8/layout/default"/>
    <dgm:cxn modelId="{D4EE9B11-07C4-4FBC-AB42-303ED1E76534}" type="presParOf" srcId="{3015BF71-2B1A-4873-871E-C9E3B09757BE}" destId="{8AD57ADF-1FD2-4ECE-9721-98C9119A2084}" srcOrd="10" destOrd="0" presId="urn:microsoft.com/office/officeart/2005/8/layout/default"/>
    <dgm:cxn modelId="{4570E712-D98B-41C4-8A0C-0CE3A4EF7D76}" type="presParOf" srcId="{3015BF71-2B1A-4873-871E-C9E3B09757BE}" destId="{0D086D1A-D3C4-4338-8790-44F888F9B713}" srcOrd="11" destOrd="0" presId="urn:microsoft.com/office/officeart/2005/8/layout/default"/>
    <dgm:cxn modelId="{BAF658A1-6A77-4D3A-BADE-8610547E88C3}" type="presParOf" srcId="{3015BF71-2B1A-4873-871E-C9E3B09757BE}" destId="{79E293B9-35AC-46C4-A6FA-C1076DD5FD3E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23178E-6105-437F-B5C9-42C0CE211678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8BE5A6C-BBB1-4BC9-868A-5EF16655B19D}">
      <dgm:prSet/>
      <dgm:spPr/>
      <dgm:t>
        <a:bodyPr/>
        <a:lstStyle/>
        <a:p>
          <a:r>
            <a:rPr lang="lt-LT"/>
            <a:t>Daugelis įmonių skundžiasi, kad </a:t>
          </a:r>
          <a:r>
            <a:rPr lang="lt-LT" b="1"/>
            <a:t>nėra kvalifikuotų darbininkų</a:t>
          </a:r>
          <a:r>
            <a:rPr lang="lt-LT"/>
            <a:t>, ypač pramonės ir logistikos sektoriuose.</a:t>
          </a:r>
          <a:endParaRPr lang="en-US"/>
        </a:p>
      </dgm:t>
    </dgm:pt>
    <dgm:pt modelId="{C2F55EF4-272F-4C5D-A0B3-45B65617DC10}" type="parTrans" cxnId="{FC1547A9-4A9B-4852-BF68-29E9709FF939}">
      <dgm:prSet/>
      <dgm:spPr/>
      <dgm:t>
        <a:bodyPr/>
        <a:lstStyle/>
        <a:p>
          <a:endParaRPr lang="en-US"/>
        </a:p>
      </dgm:t>
    </dgm:pt>
    <dgm:pt modelId="{10312DAC-F99E-41CD-AFEA-9A3906EB1CC8}" type="sibTrans" cxnId="{FC1547A9-4A9B-4852-BF68-29E9709FF939}">
      <dgm:prSet/>
      <dgm:spPr/>
      <dgm:t>
        <a:bodyPr/>
        <a:lstStyle/>
        <a:p>
          <a:endParaRPr lang="en-US"/>
        </a:p>
      </dgm:t>
    </dgm:pt>
    <dgm:pt modelId="{5AF4BAD4-98F0-48BE-B022-11ADFC83372F}">
      <dgm:prSet/>
      <dgm:spPr/>
      <dgm:t>
        <a:bodyPr/>
        <a:lstStyle/>
        <a:p>
          <a:r>
            <a:rPr lang="lt-LT"/>
            <a:t>Jauni specialistai vis dažniau renkasi </a:t>
          </a:r>
          <a:r>
            <a:rPr lang="lt-LT" b="1"/>
            <a:t>IT, finansų ar kitus sektorius</a:t>
          </a:r>
          <a:r>
            <a:rPr lang="lt-LT"/>
            <a:t>, todėl gamybos sektorius </a:t>
          </a:r>
          <a:r>
            <a:rPr lang="lt-LT" b="1"/>
            <a:t>nebeturi pakankamai naujų darbuotojų</a:t>
          </a:r>
          <a:r>
            <a:rPr lang="lt-LT"/>
            <a:t>.</a:t>
          </a:r>
          <a:endParaRPr lang="en-US"/>
        </a:p>
      </dgm:t>
    </dgm:pt>
    <dgm:pt modelId="{093A5E5B-F512-456A-8BB9-6F4F8322E9AC}" type="parTrans" cxnId="{EE926DA8-386F-473C-9B03-BE452524BC5B}">
      <dgm:prSet/>
      <dgm:spPr/>
      <dgm:t>
        <a:bodyPr/>
        <a:lstStyle/>
        <a:p>
          <a:endParaRPr lang="en-US"/>
        </a:p>
      </dgm:t>
    </dgm:pt>
    <dgm:pt modelId="{94FF78D6-1ACB-4E16-8B83-39246485E070}" type="sibTrans" cxnId="{EE926DA8-386F-473C-9B03-BE452524BC5B}">
      <dgm:prSet/>
      <dgm:spPr/>
      <dgm:t>
        <a:bodyPr/>
        <a:lstStyle/>
        <a:p>
          <a:endParaRPr lang="en-US"/>
        </a:p>
      </dgm:t>
    </dgm:pt>
    <dgm:pt modelId="{DE031464-28E5-413B-9B4C-4CBF36D4CB19}">
      <dgm:prSet/>
      <dgm:spPr/>
      <dgm:t>
        <a:bodyPr/>
        <a:lstStyle/>
        <a:p>
          <a:r>
            <a:rPr lang="lt-LT"/>
            <a:t>Net ir turint kandidatų, daugelis neturi reikiamų įgūdžių dirbti su naujausia įranga ir sistemomis.</a:t>
          </a:r>
          <a:endParaRPr lang="en-US"/>
        </a:p>
      </dgm:t>
    </dgm:pt>
    <dgm:pt modelId="{645C01AE-0A5D-4EE3-8BE5-C08775FDF61E}" type="parTrans" cxnId="{3116B735-E600-48B3-97CF-54A939B537F0}">
      <dgm:prSet/>
      <dgm:spPr/>
      <dgm:t>
        <a:bodyPr/>
        <a:lstStyle/>
        <a:p>
          <a:endParaRPr lang="en-US"/>
        </a:p>
      </dgm:t>
    </dgm:pt>
    <dgm:pt modelId="{5109AFB1-6DFB-4462-AEDA-4C8E0713E259}" type="sibTrans" cxnId="{3116B735-E600-48B3-97CF-54A939B537F0}">
      <dgm:prSet/>
      <dgm:spPr/>
      <dgm:t>
        <a:bodyPr/>
        <a:lstStyle/>
        <a:p>
          <a:endParaRPr lang="en-US"/>
        </a:p>
      </dgm:t>
    </dgm:pt>
    <dgm:pt modelId="{F3F2C0DD-F5BA-46A7-A136-B3418B610762}">
      <dgm:prSet/>
      <dgm:spPr/>
      <dgm:t>
        <a:bodyPr/>
        <a:lstStyle/>
        <a:p>
          <a:r>
            <a:rPr lang="lt-LT" b="1"/>
            <a:t>Kaip tai susiję su automatizacija?</a:t>
          </a:r>
          <a:endParaRPr lang="en-US"/>
        </a:p>
      </dgm:t>
    </dgm:pt>
    <dgm:pt modelId="{2DE8DA39-FE2A-4175-9B75-B80E468D5F72}" type="parTrans" cxnId="{F74CE9E8-7CAF-439C-8414-D9981EAA5E45}">
      <dgm:prSet/>
      <dgm:spPr/>
      <dgm:t>
        <a:bodyPr/>
        <a:lstStyle/>
        <a:p>
          <a:endParaRPr lang="en-US"/>
        </a:p>
      </dgm:t>
    </dgm:pt>
    <dgm:pt modelId="{FF018110-E91B-4E6A-8318-AA3ECCDF1014}" type="sibTrans" cxnId="{F74CE9E8-7CAF-439C-8414-D9981EAA5E45}">
      <dgm:prSet/>
      <dgm:spPr/>
      <dgm:t>
        <a:bodyPr/>
        <a:lstStyle/>
        <a:p>
          <a:endParaRPr lang="en-US"/>
        </a:p>
      </dgm:t>
    </dgm:pt>
    <dgm:pt modelId="{D4D2F3FC-9F24-44D6-A680-BC234E623F2C}">
      <dgm:prSet/>
      <dgm:spPr/>
      <dgm:t>
        <a:bodyPr/>
        <a:lstStyle/>
        <a:p>
          <a:r>
            <a:rPr lang="lt-LT" dirty="0"/>
            <a:t>Automatizuotos sistemos reikalauja </a:t>
          </a:r>
          <a:r>
            <a:rPr lang="lt-LT" b="1" dirty="0"/>
            <a:t>mažiau darbuotojų</a:t>
          </a:r>
          <a:r>
            <a:rPr lang="lt-LT" dirty="0"/>
            <a:t>, tačiau tam tikrų specialistų poreikis išlieka – čia svarbu </a:t>
          </a:r>
          <a:r>
            <a:rPr lang="lt-LT" b="1" dirty="0"/>
            <a:t>investuoti į darbuotojų perkvalifikavimą</a:t>
          </a:r>
          <a:r>
            <a:rPr lang="lt-LT" dirty="0"/>
            <a:t>.</a:t>
          </a:r>
          <a:endParaRPr lang="en-US" dirty="0"/>
        </a:p>
      </dgm:t>
    </dgm:pt>
    <dgm:pt modelId="{B4EDB9AD-A4F2-4488-A4A7-FCF3D806BDA8}" type="parTrans" cxnId="{4EFE1FA9-7647-42B3-8BA1-F60172C05232}">
      <dgm:prSet/>
      <dgm:spPr/>
      <dgm:t>
        <a:bodyPr/>
        <a:lstStyle/>
        <a:p>
          <a:endParaRPr lang="en-US"/>
        </a:p>
      </dgm:t>
    </dgm:pt>
    <dgm:pt modelId="{A301BA82-7158-4B99-8CF1-7DCDAE132615}" type="sibTrans" cxnId="{4EFE1FA9-7647-42B3-8BA1-F60172C05232}">
      <dgm:prSet/>
      <dgm:spPr/>
      <dgm:t>
        <a:bodyPr/>
        <a:lstStyle/>
        <a:p>
          <a:endParaRPr lang="en-US"/>
        </a:p>
      </dgm:t>
    </dgm:pt>
    <dgm:pt modelId="{5C873CB9-CFF8-48BD-95EE-42D191E96931}">
      <dgm:prSet/>
      <dgm:spPr/>
      <dgm:t>
        <a:bodyPr/>
        <a:lstStyle/>
        <a:p>
          <a:r>
            <a:rPr lang="lt-LT"/>
            <a:t>Robotizuoti sprendimai padeda įmonėms sumažinti </a:t>
          </a:r>
          <a:r>
            <a:rPr lang="lt-LT" b="1"/>
            <a:t>priklausomybę nuo darbuotojų rotacijos</a:t>
          </a:r>
          <a:r>
            <a:rPr lang="lt-LT"/>
            <a:t> – ypač svarbu sezoniškai veikiančiose įmonėse.</a:t>
          </a:r>
          <a:endParaRPr lang="en-US"/>
        </a:p>
      </dgm:t>
    </dgm:pt>
    <dgm:pt modelId="{74B6D3F0-0C28-4FF6-8B23-CF6823ACE8C6}" type="parTrans" cxnId="{06C5FFE1-651A-469A-8DAF-7AB321D8CBC9}">
      <dgm:prSet/>
      <dgm:spPr/>
      <dgm:t>
        <a:bodyPr/>
        <a:lstStyle/>
        <a:p>
          <a:endParaRPr lang="en-US"/>
        </a:p>
      </dgm:t>
    </dgm:pt>
    <dgm:pt modelId="{91537E73-3BBB-4041-B773-8E2E40D5E0C2}" type="sibTrans" cxnId="{06C5FFE1-651A-469A-8DAF-7AB321D8CBC9}">
      <dgm:prSet/>
      <dgm:spPr/>
      <dgm:t>
        <a:bodyPr/>
        <a:lstStyle/>
        <a:p>
          <a:endParaRPr lang="en-US"/>
        </a:p>
      </dgm:t>
    </dgm:pt>
    <dgm:pt modelId="{A1627055-AC59-42F3-82A3-D74F644A487B}" type="pres">
      <dgm:prSet presAssocID="{7423178E-6105-437F-B5C9-42C0CE211678}" presName="diagram" presStyleCnt="0">
        <dgm:presLayoutVars>
          <dgm:dir/>
          <dgm:resizeHandles val="exact"/>
        </dgm:presLayoutVars>
      </dgm:prSet>
      <dgm:spPr/>
    </dgm:pt>
    <dgm:pt modelId="{FA127592-9EFD-44A3-8E33-3B41213A2514}" type="pres">
      <dgm:prSet presAssocID="{D8BE5A6C-BBB1-4BC9-868A-5EF16655B19D}" presName="node" presStyleLbl="node1" presStyleIdx="0" presStyleCnt="6">
        <dgm:presLayoutVars>
          <dgm:bulletEnabled val="1"/>
        </dgm:presLayoutVars>
      </dgm:prSet>
      <dgm:spPr/>
    </dgm:pt>
    <dgm:pt modelId="{D0ABAB63-997D-4D6B-9674-36081383F3E8}" type="pres">
      <dgm:prSet presAssocID="{10312DAC-F99E-41CD-AFEA-9A3906EB1CC8}" presName="sibTrans" presStyleCnt="0"/>
      <dgm:spPr/>
    </dgm:pt>
    <dgm:pt modelId="{1E48E2C2-0799-4E9E-879B-11297C837C98}" type="pres">
      <dgm:prSet presAssocID="{5AF4BAD4-98F0-48BE-B022-11ADFC83372F}" presName="node" presStyleLbl="node1" presStyleIdx="1" presStyleCnt="6">
        <dgm:presLayoutVars>
          <dgm:bulletEnabled val="1"/>
        </dgm:presLayoutVars>
      </dgm:prSet>
      <dgm:spPr/>
    </dgm:pt>
    <dgm:pt modelId="{FE07E819-9B1E-4387-9D7C-161121B20ACB}" type="pres">
      <dgm:prSet presAssocID="{94FF78D6-1ACB-4E16-8B83-39246485E070}" presName="sibTrans" presStyleCnt="0"/>
      <dgm:spPr/>
    </dgm:pt>
    <dgm:pt modelId="{D8D168B1-A81B-42E2-880C-EEC05B1B228C}" type="pres">
      <dgm:prSet presAssocID="{DE031464-28E5-413B-9B4C-4CBF36D4CB19}" presName="node" presStyleLbl="node1" presStyleIdx="2" presStyleCnt="6">
        <dgm:presLayoutVars>
          <dgm:bulletEnabled val="1"/>
        </dgm:presLayoutVars>
      </dgm:prSet>
      <dgm:spPr/>
    </dgm:pt>
    <dgm:pt modelId="{94D61009-F395-408F-98F6-BE1915EEBDEB}" type="pres">
      <dgm:prSet presAssocID="{5109AFB1-6DFB-4462-AEDA-4C8E0713E259}" presName="sibTrans" presStyleCnt="0"/>
      <dgm:spPr/>
    </dgm:pt>
    <dgm:pt modelId="{0EC44A1A-144D-4419-BF87-93C5ADBAFE3C}" type="pres">
      <dgm:prSet presAssocID="{F3F2C0DD-F5BA-46A7-A136-B3418B610762}" presName="node" presStyleLbl="node1" presStyleIdx="3" presStyleCnt="6">
        <dgm:presLayoutVars>
          <dgm:bulletEnabled val="1"/>
        </dgm:presLayoutVars>
      </dgm:prSet>
      <dgm:spPr/>
    </dgm:pt>
    <dgm:pt modelId="{15078156-68C8-4E10-9A89-85C57D5CC9AB}" type="pres">
      <dgm:prSet presAssocID="{FF018110-E91B-4E6A-8318-AA3ECCDF1014}" presName="sibTrans" presStyleCnt="0"/>
      <dgm:spPr/>
    </dgm:pt>
    <dgm:pt modelId="{3B58CFA2-BA22-404D-93C4-ADCBF8495BA8}" type="pres">
      <dgm:prSet presAssocID="{D4D2F3FC-9F24-44D6-A680-BC234E623F2C}" presName="node" presStyleLbl="node1" presStyleIdx="4" presStyleCnt="6">
        <dgm:presLayoutVars>
          <dgm:bulletEnabled val="1"/>
        </dgm:presLayoutVars>
      </dgm:prSet>
      <dgm:spPr/>
    </dgm:pt>
    <dgm:pt modelId="{57680FBF-8943-4D76-A31A-4383037C2D18}" type="pres">
      <dgm:prSet presAssocID="{A301BA82-7158-4B99-8CF1-7DCDAE132615}" presName="sibTrans" presStyleCnt="0"/>
      <dgm:spPr/>
    </dgm:pt>
    <dgm:pt modelId="{EC1968C9-8DB1-4467-B3F9-73629728A215}" type="pres">
      <dgm:prSet presAssocID="{5C873CB9-CFF8-48BD-95EE-42D191E96931}" presName="node" presStyleLbl="node1" presStyleIdx="5" presStyleCnt="6">
        <dgm:presLayoutVars>
          <dgm:bulletEnabled val="1"/>
        </dgm:presLayoutVars>
      </dgm:prSet>
      <dgm:spPr/>
    </dgm:pt>
  </dgm:ptLst>
  <dgm:cxnLst>
    <dgm:cxn modelId="{B4E82E00-0E5F-4FCA-918D-E2E68CF50FAF}" type="presOf" srcId="{DE031464-28E5-413B-9B4C-4CBF36D4CB19}" destId="{D8D168B1-A81B-42E2-880C-EEC05B1B228C}" srcOrd="0" destOrd="0" presId="urn:microsoft.com/office/officeart/2005/8/layout/default"/>
    <dgm:cxn modelId="{93BFF10B-29D5-488D-945A-86F4D443C881}" type="presOf" srcId="{5C873CB9-CFF8-48BD-95EE-42D191E96931}" destId="{EC1968C9-8DB1-4467-B3F9-73629728A215}" srcOrd="0" destOrd="0" presId="urn:microsoft.com/office/officeart/2005/8/layout/default"/>
    <dgm:cxn modelId="{3116B735-E600-48B3-97CF-54A939B537F0}" srcId="{7423178E-6105-437F-B5C9-42C0CE211678}" destId="{DE031464-28E5-413B-9B4C-4CBF36D4CB19}" srcOrd="2" destOrd="0" parTransId="{645C01AE-0A5D-4EE3-8BE5-C08775FDF61E}" sibTransId="{5109AFB1-6DFB-4462-AEDA-4C8E0713E259}"/>
    <dgm:cxn modelId="{34859546-F952-4C8B-A6A1-C3413C277AA4}" type="presOf" srcId="{F3F2C0DD-F5BA-46A7-A136-B3418B610762}" destId="{0EC44A1A-144D-4419-BF87-93C5ADBAFE3C}" srcOrd="0" destOrd="0" presId="urn:microsoft.com/office/officeart/2005/8/layout/default"/>
    <dgm:cxn modelId="{5ADAEE8C-5C0A-4892-A48E-9214A21A7C5C}" type="presOf" srcId="{5AF4BAD4-98F0-48BE-B022-11ADFC83372F}" destId="{1E48E2C2-0799-4E9E-879B-11297C837C98}" srcOrd="0" destOrd="0" presId="urn:microsoft.com/office/officeart/2005/8/layout/default"/>
    <dgm:cxn modelId="{EE926DA8-386F-473C-9B03-BE452524BC5B}" srcId="{7423178E-6105-437F-B5C9-42C0CE211678}" destId="{5AF4BAD4-98F0-48BE-B022-11ADFC83372F}" srcOrd="1" destOrd="0" parTransId="{093A5E5B-F512-456A-8BB9-6F4F8322E9AC}" sibTransId="{94FF78D6-1ACB-4E16-8B83-39246485E070}"/>
    <dgm:cxn modelId="{4EFE1FA9-7647-42B3-8BA1-F60172C05232}" srcId="{7423178E-6105-437F-B5C9-42C0CE211678}" destId="{D4D2F3FC-9F24-44D6-A680-BC234E623F2C}" srcOrd="4" destOrd="0" parTransId="{B4EDB9AD-A4F2-4488-A4A7-FCF3D806BDA8}" sibTransId="{A301BA82-7158-4B99-8CF1-7DCDAE132615}"/>
    <dgm:cxn modelId="{FC1547A9-4A9B-4852-BF68-29E9709FF939}" srcId="{7423178E-6105-437F-B5C9-42C0CE211678}" destId="{D8BE5A6C-BBB1-4BC9-868A-5EF16655B19D}" srcOrd="0" destOrd="0" parTransId="{C2F55EF4-272F-4C5D-A0B3-45B65617DC10}" sibTransId="{10312DAC-F99E-41CD-AFEA-9A3906EB1CC8}"/>
    <dgm:cxn modelId="{0176C4AC-9433-4D34-9C07-6BFA52AFA329}" type="presOf" srcId="{D8BE5A6C-BBB1-4BC9-868A-5EF16655B19D}" destId="{FA127592-9EFD-44A3-8E33-3B41213A2514}" srcOrd="0" destOrd="0" presId="urn:microsoft.com/office/officeart/2005/8/layout/default"/>
    <dgm:cxn modelId="{BDE2D1D2-0CFD-40A4-9AE1-7680A0F47467}" type="presOf" srcId="{7423178E-6105-437F-B5C9-42C0CE211678}" destId="{A1627055-AC59-42F3-82A3-D74F644A487B}" srcOrd="0" destOrd="0" presId="urn:microsoft.com/office/officeart/2005/8/layout/default"/>
    <dgm:cxn modelId="{8F06E4D5-93B7-45B1-B1EA-52D54CBE980A}" type="presOf" srcId="{D4D2F3FC-9F24-44D6-A680-BC234E623F2C}" destId="{3B58CFA2-BA22-404D-93C4-ADCBF8495BA8}" srcOrd="0" destOrd="0" presId="urn:microsoft.com/office/officeart/2005/8/layout/default"/>
    <dgm:cxn modelId="{06C5FFE1-651A-469A-8DAF-7AB321D8CBC9}" srcId="{7423178E-6105-437F-B5C9-42C0CE211678}" destId="{5C873CB9-CFF8-48BD-95EE-42D191E96931}" srcOrd="5" destOrd="0" parTransId="{74B6D3F0-0C28-4FF6-8B23-CF6823ACE8C6}" sibTransId="{91537E73-3BBB-4041-B773-8E2E40D5E0C2}"/>
    <dgm:cxn modelId="{F74CE9E8-7CAF-439C-8414-D9981EAA5E45}" srcId="{7423178E-6105-437F-B5C9-42C0CE211678}" destId="{F3F2C0DD-F5BA-46A7-A136-B3418B610762}" srcOrd="3" destOrd="0" parTransId="{2DE8DA39-FE2A-4175-9B75-B80E468D5F72}" sibTransId="{FF018110-E91B-4E6A-8318-AA3ECCDF1014}"/>
    <dgm:cxn modelId="{829EFAC1-DB6C-4687-915A-587DDF827572}" type="presParOf" srcId="{A1627055-AC59-42F3-82A3-D74F644A487B}" destId="{FA127592-9EFD-44A3-8E33-3B41213A2514}" srcOrd="0" destOrd="0" presId="urn:microsoft.com/office/officeart/2005/8/layout/default"/>
    <dgm:cxn modelId="{B104FE7E-FE88-4C59-B57A-CD068E8C629A}" type="presParOf" srcId="{A1627055-AC59-42F3-82A3-D74F644A487B}" destId="{D0ABAB63-997D-4D6B-9674-36081383F3E8}" srcOrd="1" destOrd="0" presId="urn:microsoft.com/office/officeart/2005/8/layout/default"/>
    <dgm:cxn modelId="{62093EB3-C5CF-4CD3-A1ED-97385460E5E9}" type="presParOf" srcId="{A1627055-AC59-42F3-82A3-D74F644A487B}" destId="{1E48E2C2-0799-4E9E-879B-11297C837C98}" srcOrd="2" destOrd="0" presId="urn:microsoft.com/office/officeart/2005/8/layout/default"/>
    <dgm:cxn modelId="{A2E2DCBB-B3C1-44C9-8979-7714F1F3B05F}" type="presParOf" srcId="{A1627055-AC59-42F3-82A3-D74F644A487B}" destId="{FE07E819-9B1E-4387-9D7C-161121B20ACB}" srcOrd="3" destOrd="0" presId="urn:microsoft.com/office/officeart/2005/8/layout/default"/>
    <dgm:cxn modelId="{0EA2BE44-0CB5-44B2-A12D-D2D6CE89E945}" type="presParOf" srcId="{A1627055-AC59-42F3-82A3-D74F644A487B}" destId="{D8D168B1-A81B-42E2-880C-EEC05B1B228C}" srcOrd="4" destOrd="0" presId="urn:microsoft.com/office/officeart/2005/8/layout/default"/>
    <dgm:cxn modelId="{8F14CAB7-2691-4ACB-B0C5-B3C015BB6AA0}" type="presParOf" srcId="{A1627055-AC59-42F3-82A3-D74F644A487B}" destId="{94D61009-F395-408F-98F6-BE1915EEBDEB}" srcOrd="5" destOrd="0" presId="urn:microsoft.com/office/officeart/2005/8/layout/default"/>
    <dgm:cxn modelId="{E67D9E01-8097-41AC-9FC2-3177D31DA3DE}" type="presParOf" srcId="{A1627055-AC59-42F3-82A3-D74F644A487B}" destId="{0EC44A1A-144D-4419-BF87-93C5ADBAFE3C}" srcOrd="6" destOrd="0" presId="urn:microsoft.com/office/officeart/2005/8/layout/default"/>
    <dgm:cxn modelId="{AD8E08AA-3552-44D1-AFE7-07BD77EC7CEB}" type="presParOf" srcId="{A1627055-AC59-42F3-82A3-D74F644A487B}" destId="{15078156-68C8-4E10-9A89-85C57D5CC9AB}" srcOrd="7" destOrd="0" presId="urn:microsoft.com/office/officeart/2005/8/layout/default"/>
    <dgm:cxn modelId="{D4377A98-E31C-4E90-A576-4A09ABCBCE09}" type="presParOf" srcId="{A1627055-AC59-42F3-82A3-D74F644A487B}" destId="{3B58CFA2-BA22-404D-93C4-ADCBF8495BA8}" srcOrd="8" destOrd="0" presId="urn:microsoft.com/office/officeart/2005/8/layout/default"/>
    <dgm:cxn modelId="{AFD09A8D-BF94-4591-9761-7F8B6B012BCE}" type="presParOf" srcId="{A1627055-AC59-42F3-82A3-D74F644A487B}" destId="{57680FBF-8943-4D76-A31A-4383037C2D18}" srcOrd="9" destOrd="0" presId="urn:microsoft.com/office/officeart/2005/8/layout/default"/>
    <dgm:cxn modelId="{9B05A226-A721-4A39-8D60-912C63BA409A}" type="presParOf" srcId="{A1627055-AC59-42F3-82A3-D74F644A487B}" destId="{EC1968C9-8DB1-4467-B3F9-73629728A21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14C2A52-6DB0-424D-A54A-503EF0903EE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24C402C-CAD9-441E-BE54-D58DBA5A90C9}">
      <dgm:prSet/>
      <dgm:spPr/>
      <dgm:t>
        <a:bodyPr/>
        <a:lstStyle/>
        <a:p>
          <a:r>
            <a:rPr lang="lt-LT" b="1"/>
            <a:t>Pavyzdys:</a:t>
          </a:r>
          <a:endParaRPr lang="en-US"/>
        </a:p>
      </dgm:t>
    </dgm:pt>
    <dgm:pt modelId="{E91D159E-0745-4403-A91E-14E558887AF5}" type="parTrans" cxnId="{7114FE42-2D47-4A45-94EF-39F2AD5BAE76}">
      <dgm:prSet/>
      <dgm:spPr/>
      <dgm:t>
        <a:bodyPr/>
        <a:lstStyle/>
        <a:p>
          <a:endParaRPr lang="en-US"/>
        </a:p>
      </dgm:t>
    </dgm:pt>
    <dgm:pt modelId="{D29A7A91-CC9A-461E-AB80-58D8C33EFFC1}" type="sibTrans" cxnId="{7114FE42-2D47-4A45-94EF-39F2AD5BAE76}">
      <dgm:prSet/>
      <dgm:spPr/>
      <dgm:t>
        <a:bodyPr/>
        <a:lstStyle/>
        <a:p>
          <a:endParaRPr lang="en-US"/>
        </a:p>
      </dgm:t>
    </dgm:pt>
    <dgm:pt modelId="{AA547A6C-28B5-493A-B1DA-DDA8A935F4D8}">
      <dgm:prSet/>
      <dgm:spPr/>
      <dgm:t>
        <a:bodyPr/>
        <a:lstStyle/>
        <a:p>
          <a:r>
            <a:rPr lang="lt-LT" b="1"/>
            <a:t>Lietuviškos pramonės įmonės patirtis</a:t>
          </a:r>
          <a:endParaRPr lang="en-US"/>
        </a:p>
      </dgm:t>
    </dgm:pt>
    <dgm:pt modelId="{F5120148-5659-46ED-A724-51EC33752BED}" type="parTrans" cxnId="{E58D050C-F7F3-4E44-A833-9C3DC3C47CEF}">
      <dgm:prSet/>
      <dgm:spPr/>
      <dgm:t>
        <a:bodyPr/>
        <a:lstStyle/>
        <a:p>
          <a:endParaRPr lang="en-US"/>
        </a:p>
      </dgm:t>
    </dgm:pt>
    <dgm:pt modelId="{F2705FE0-5C04-41C2-9976-BA739B558B4C}" type="sibTrans" cxnId="{E58D050C-F7F3-4E44-A833-9C3DC3C47CEF}">
      <dgm:prSet/>
      <dgm:spPr/>
      <dgm:t>
        <a:bodyPr/>
        <a:lstStyle/>
        <a:p>
          <a:endParaRPr lang="en-US"/>
        </a:p>
      </dgm:t>
    </dgm:pt>
    <dgm:pt modelId="{02A3D9AF-CA58-40B2-9DD1-637B2B393BD2}">
      <dgm:prSet/>
      <dgm:spPr/>
      <dgm:t>
        <a:bodyPr/>
        <a:lstStyle/>
        <a:p>
          <a:r>
            <a:rPr lang="lt-LT" b="1"/>
            <a:t>Metalo apdirbimo įmonė</a:t>
          </a:r>
          <a:r>
            <a:rPr lang="lt-LT"/>
            <a:t> susidūrė su problema – trūko aukštos kvalifikacijos suvirintojų ir metalo apdirbimo specialistų. Įmonė nusprendė investuoti į </a:t>
          </a:r>
          <a:r>
            <a:rPr lang="lt-LT" b="1"/>
            <a:t>robotizuotas suvirinimo ir CNC staklių valdymo sistemas</a:t>
          </a:r>
          <a:r>
            <a:rPr lang="lt-LT"/>
            <a:t>.</a:t>
          </a:r>
          <a:endParaRPr lang="en-US"/>
        </a:p>
      </dgm:t>
    </dgm:pt>
    <dgm:pt modelId="{2F5AF5CC-5019-4985-B174-40356FC8D579}" type="parTrans" cxnId="{F3755A79-B8F0-443C-9079-3CC455129680}">
      <dgm:prSet/>
      <dgm:spPr/>
      <dgm:t>
        <a:bodyPr/>
        <a:lstStyle/>
        <a:p>
          <a:endParaRPr lang="en-US"/>
        </a:p>
      </dgm:t>
    </dgm:pt>
    <dgm:pt modelId="{6139FD8A-DFFD-4341-A98F-40A0767AC6F3}" type="sibTrans" cxnId="{F3755A79-B8F0-443C-9079-3CC455129680}">
      <dgm:prSet/>
      <dgm:spPr/>
      <dgm:t>
        <a:bodyPr/>
        <a:lstStyle/>
        <a:p>
          <a:endParaRPr lang="en-US"/>
        </a:p>
      </dgm:t>
    </dgm:pt>
    <dgm:pt modelId="{68132A52-0FEB-40D5-898C-0FA91E6F79D2}">
      <dgm:prSet/>
      <dgm:spPr/>
      <dgm:t>
        <a:bodyPr/>
        <a:lstStyle/>
        <a:p>
          <a:r>
            <a:rPr lang="lt-LT" b="1"/>
            <a:t>Rezultatai po investicijos:</a:t>
          </a:r>
          <a:endParaRPr lang="en-US"/>
        </a:p>
      </dgm:t>
    </dgm:pt>
    <dgm:pt modelId="{EFE1D833-FA49-4F97-95CE-5C327220AB2D}" type="parTrans" cxnId="{3729F6F0-55B1-4EFD-AFC9-2BF319029F31}">
      <dgm:prSet/>
      <dgm:spPr/>
      <dgm:t>
        <a:bodyPr/>
        <a:lstStyle/>
        <a:p>
          <a:endParaRPr lang="en-US"/>
        </a:p>
      </dgm:t>
    </dgm:pt>
    <dgm:pt modelId="{644666E0-E16B-4E76-8984-1778402D5E64}" type="sibTrans" cxnId="{3729F6F0-55B1-4EFD-AFC9-2BF319029F31}">
      <dgm:prSet/>
      <dgm:spPr/>
      <dgm:t>
        <a:bodyPr/>
        <a:lstStyle/>
        <a:p>
          <a:endParaRPr lang="en-US"/>
        </a:p>
      </dgm:t>
    </dgm:pt>
    <dgm:pt modelId="{058F87FA-2611-4B0D-A3C2-CA59C5FE635D}">
      <dgm:prSet/>
      <dgm:spPr/>
      <dgm:t>
        <a:bodyPr/>
        <a:lstStyle/>
        <a:p>
          <a:r>
            <a:rPr lang="lt-LT" b="1"/>
            <a:t>60% mažesnis</a:t>
          </a:r>
          <a:r>
            <a:rPr lang="lt-LT"/>
            <a:t> priklausomumas nuo kvalifikuotų darbuotojų – dalį procesų perėmė robotai.</a:t>
          </a:r>
          <a:endParaRPr lang="en-US"/>
        </a:p>
      </dgm:t>
    </dgm:pt>
    <dgm:pt modelId="{A30223D9-6054-43B6-9FFC-D74F2EFDDECB}" type="parTrans" cxnId="{D088D43C-2050-4502-88C5-33980ED657CB}">
      <dgm:prSet/>
      <dgm:spPr/>
      <dgm:t>
        <a:bodyPr/>
        <a:lstStyle/>
        <a:p>
          <a:endParaRPr lang="en-US"/>
        </a:p>
      </dgm:t>
    </dgm:pt>
    <dgm:pt modelId="{4A5DBB1A-6242-416C-A52A-C467357E2DB6}" type="sibTrans" cxnId="{D088D43C-2050-4502-88C5-33980ED657CB}">
      <dgm:prSet/>
      <dgm:spPr/>
      <dgm:t>
        <a:bodyPr/>
        <a:lstStyle/>
        <a:p>
          <a:endParaRPr lang="en-US"/>
        </a:p>
      </dgm:t>
    </dgm:pt>
    <dgm:pt modelId="{DAE8B5C2-68CF-420A-BE6A-141F0A13C784}">
      <dgm:prSet/>
      <dgm:spPr/>
      <dgm:t>
        <a:bodyPr/>
        <a:lstStyle/>
        <a:p>
          <a:r>
            <a:rPr lang="lt-LT" b="1"/>
            <a:t>20% padidėjo gamybos našumas</a:t>
          </a:r>
          <a:r>
            <a:rPr lang="lt-LT"/>
            <a:t>, nes automatizuotos linijos gali dirbti be pertraukų.</a:t>
          </a:r>
          <a:endParaRPr lang="en-US"/>
        </a:p>
      </dgm:t>
    </dgm:pt>
    <dgm:pt modelId="{051EFB3A-DBA6-4B97-911F-32014FD737A3}" type="parTrans" cxnId="{D767E749-2709-4284-9E2C-79B1D257D387}">
      <dgm:prSet/>
      <dgm:spPr/>
      <dgm:t>
        <a:bodyPr/>
        <a:lstStyle/>
        <a:p>
          <a:endParaRPr lang="en-US"/>
        </a:p>
      </dgm:t>
    </dgm:pt>
    <dgm:pt modelId="{81C11FFD-F984-4403-86A3-9A9C5C1E6D5B}" type="sibTrans" cxnId="{D767E749-2709-4284-9E2C-79B1D257D387}">
      <dgm:prSet/>
      <dgm:spPr/>
      <dgm:t>
        <a:bodyPr/>
        <a:lstStyle/>
        <a:p>
          <a:endParaRPr lang="en-US"/>
        </a:p>
      </dgm:t>
    </dgm:pt>
    <dgm:pt modelId="{561253FA-3202-485B-B854-548602CE4FAC}">
      <dgm:prSet/>
      <dgm:spPr/>
      <dgm:t>
        <a:bodyPr/>
        <a:lstStyle/>
        <a:p>
          <a:r>
            <a:rPr lang="lt-LT" b="1"/>
            <a:t>Sumažėjo broko lygis</a:t>
          </a:r>
          <a:r>
            <a:rPr lang="lt-LT"/>
            <a:t>, nes automatizuoti suvirinimo robotai užtikrina tikslumą ir vienodą kokybę.</a:t>
          </a:r>
          <a:endParaRPr lang="en-US"/>
        </a:p>
      </dgm:t>
    </dgm:pt>
    <dgm:pt modelId="{44167998-AC4C-4A7D-B327-2D00EDC0A781}" type="parTrans" cxnId="{C0FDB0F9-9252-46F8-9EE2-3D48FBEE801D}">
      <dgm:prSet/>
      <dgm:spPr/>
      <dgm:t>
        <a:bodyPr/>
        <a:lstStyle/>
        <a:p>
          <a:endParaRPr lang="en-US"/>
        </a:p>
      </dgm:t>
    </dgm:pt>
    <dgm:pt modelId="{52668429-F691-4187-B8D6-6E86FE12C932}" type="sibTrans" cxnId="{C0FDB0F9-9252-46F8-9EE2-3D48FBEE801D}">
      <dgm:prSet/>
      <dgm:spPr/>
      <dgm:t>
        <a:bodyPr/>
        <a:lstStyle/>
        <a:p>
          <a:endParaRPr lang="en-US"/>
        </a:p>
      </dgm:t>
    </dgm:pt>
    <dgm:pt modelId="{256D64F4-E98B-4357-BB91-1AB4AB2D3F26}">
      <dgm:prSet/>
      <dgm:spPr/>
      <dgm:t>
        <a:bodyPr/>
        <a:lstStyle/>
        <a:p>
          <a:r>
            <a:rPr lang="lt-LT"/>
            <a:t>Tai rodo, kad net ir specifinių įgūdžių reikalaujančios gamybos įmonės gali sėkmingai prisitaikyti prie darbo jėgos trūkumo investuodamos į automatizaciją.</a:t>
          </a:r>
          <a:endParaRPr lang="en-US"/>
        </a:p>
      </dgm:t>
    </dgm:pt>
    <dgm:pt modelId="{2B7976BF-7CCB-4070-BB0E-0F85B209C11A}" type="parTrans" cxnId="{2F4DEB73-A1A3-40E8-A35B-CEDCFA5040B6}">
      <dgm:prSet/>
      <dgm:spPr/>
      <dgm:t>
        <a:bodyPr/>
        <a:lstStyle/>
        <a:p>
          <a:endParaRPr lang="en-US"/>
        </a:p>
      </dgm:t>
    </dgm:pt>
    <dgm:pt modelId="{339BCF7C-EE64-4B75-B0E4-DBFA673AFB59}" type="sibTrans" cxnId="{2F4DEB73-A1A3-40E8-A35B-CEDCFA5040B6}">
      <dgm:prSet/>
      <dgm:spPr/>
      <dgm:t>
        <a:bodyPr/>
        <a:lstStyle/>
        <a:p>
          <a:endParaRPr lang="en-US"/>
        </a:p>
      </dgm:t>
    </dgm:pt>
    <dgm:pt modelId="{9C6FD586-0D55-4FB5-9E68-8810903DF7E7}" type="pres">
      <dgm:prSet presAssocID="{814C2A52-6DB0-424D-A54A-503EF0903EE1}" presName="linear" presStyleCnt="0">
        <dgm:presLayoutVars>
          <dgm:animLvl val="lvl"/>
          <dgm:resizeHandles val="exact"/>
        </dgm:presLayoutVars>
      </dgm:prSet>
      <dgm:spPr/>
    </dgm:pt>
    <dgm:pt modelId="{58501BBA-4B00-4A35-AA69-3FE9A544F5AE}" type="pres">
      <dgm:prSet presAssocID="{424C402C-CAD9-441E-BE54-D58DBA5A90C9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ED0E72CA-356D-4875-9D03-EED04FA2C479}" type="pres">
      <dgm:prSet presAssocID="{D29A7A91-CC9A-461E-AB80-58D8C33EFFC1}" presName="spacer" presStyleCnt="0"/>
      <dgm:spPr/>
    </dgm:pt>
    <dgm:pt modelId="{2341539E-F790-4F82-A340-55C228249D76}" type="pres">
      <dgm:prSet presAssocID="{AA547A6C-28B5-493A-B1DA-DDA8A935F4D8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D84D007C-ACE9-4752-B6D1-7C7B36872F41}" type="pres">
      <dgm:prSet presAssocID="{F2705FE0-5C04-41C2-9976-BA739B558B4C}" presName="spacer" presStyleCnt="0"/>
      <dgm:spPr/>
    </dgm:pt>
    <dgm:pt modelId="{87EDE6C2-9D1C-4FDA-83C9-E214105A99D8}" type="pres">
      <dgm:prSet presAssocID="{02A3D9AF-CA58-40B2-9DD1-637B2B393BD2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4D115D03-871C-464E-ABB1-E0E0B9BBB610}" type="pres">
      <dgm:prSet presAssocID="{6139FD8A-DFFD-4341-A98F-40A0767AC6F3}" presName="spacer" presStyleCnt="0"/>
      <dgm:spPr/>
    </dgm:pt>
    <dgm:pt modelId="{5F403C62-C49C-45A7-B518-A4AEA29A70FD}" type="pres">
      <dgm:prSet presAssocID="{68132A52-0FEB-40D5-898C-0FA91E6F79D2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B1122F1A-F4B9-493A-A112-5AA065ED9063}" type="pres">
      <dgm:prSet presAssocID="{644666E0-E16B-4E76-8984-1778402D5E64}" presName="spacer" presStyleCnt="0"/>
      <dgm:spPr/>
    </dgm:pt>
    <dgm:pt modelId="{F33C5B18-F83A-46DC-81DE-9CB543333BEB}" type="pres">
      <dgm:prSet presAssocID="{058F87FA-2611-4B0D-A3C2-CA59C5FE635D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6ECE6962-C2DA-4C28-9D82-35EE62C713DD}" type="pres">
      <dgm:prSet presAssocID="{4A5DBB1A-6242-416C-A52A-C467357E2DB6}" presName="spacer" presStyleCnt="0"/>
      <dgm:spPr/>
    </dgm:pt>
    <dgm:pt modelId="{C2711529-7A8D-4E7D-8737-254C182B8E42}" type="pres">
      <dgm:prSet presAssocID="{DAE8B5C2-68CF-420A-BE6A-141F0A13C784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EB37FD99-5B83-4205-8086-F20CCA8BD1BA}" type="pres">
      <dgm:prSet presAssocID="{81C11FFD-F984-4403-86A3-9A9C5C1E6D5B}" presName="spacer" presStyleCnt="0"/>
      <dgm:spPr/>
    </dgm:pt>
    <dgm:pt modelId="{BAABF8DB-7B51-4937-9BEC-72F41E46634A}" type="pres">
      <dgm:prSet presAssocID="{561253FA-3202-485B-B854-548602CE4FAC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0588E7DD-D9AC-4588-941D-A0F026740B7A}" type="pres">
      <dgm:prSet presAssocID="{52668429-F691-4187-B8D6-6E86FE12C932}" presName="spacer" presStyleCnt="0"/>
      <dgm:spPr/>
    </dgm:pt>
    <dgm:pt modelId="{A769FD99-DEE8-47FA-9F01-5126D5ECFF02}" type="pres">
      <dgm:prSet presAssocID="{256D64F4-E98B-4357-BB91-1AB4AB2D3F26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E58D050C-F7F3-4E44-A833-9C3DC3C47CEF}" srcId="{814C2A52-6DB0-424D-A54A-503EF0903EE1}" destId="{AA547A6C-28B5-493A-B1DA-DDA8A935F4D8}" srcOrd="1" destOrd="0" parTransId="{F5120148-5659-46ED-A724-51EC33752BED}" sibTransId="{F2705FE0-5C04-41C2-9976-BA739B558B4C}"/>
    <dgm:cxn modelId="{226BB310-482E-4BB5-837E-8E54EE30E6E9}" type="presOf" srcId="{02A3D9AF-CA58-40B2-9DD1-637B2B393BD2}" destId="{87EDE6C2-9D1C-4FDA-83C9-E214105A99D8}" srcOrd="0" destOrd="0" presId="urn:microsoft.com/office/officeart/2005/8/layout/vList2"/>
    <dgm:cxn modelId="{D088D43C-2050-4502-88C5-33980ED657CB}" srcId="{814C2A52-6DB0-424D-A54A-503EF0903EE1}" destId="{058F87FA-2611-4B0D-A3C2-CA59C5FE635D}" srcOrd="4" destOrd="0" parTransId="{A30223D9-6054-43B6-9FFC-D74F2EFDDECB}" sibTransId="{4A5DBB1A-6242-416C-A52A-C467357E2DB6}"/>
    <dgm:cxn modelId="{7114FE42-2D47-4A45-94EF-39F2AD5BAE76}" srcId="{814C2A52-6DB0-424D-A54A-503EF0903EE1}" destId="{424C402C-CAD9-441E-BE54-D58DBA5A90C9}" srcOrd="0" destOrd="0" parTransId="{E91D159E-0745-4403-A91E-14E558887AF5}" sibTransId="{D29A7A91-CC9A-461E-AB80-58D8C33EFFC1}"/>
    <dgm:cxn modelId="{6FB96763-F4D9-49F8-AEDF-ED52B73E7CBC}" type="presOf" srcId="{AA547A6C-28B5-493A-B1DA-DDA8A935F4D8}" destId="{2341539E-F790-4F82-A340-55C228249D76}" srcOrd="0" destOrd="0" presId="urn:microsoft.com/office/officeart/2005/8/layout/vList2"/>
    <dgm:cxn modelId="{A0E43C68-B873-4D40-AA33-B76FC44F7385}" type="presOf" srcId="{DAE8B5C2-68CF-420A-BE6A-141F0A13C784}" destId="{C2711529-7A8D-4E7D-8737-254C182B8E42}" srcOrd="0" destOrd="0" presId="urn:microsoft.com/office/officeart/2005/8/layout/vList2"/>
    <dgm:cxn modelId="{D767E749-2709-4284-9E2C-79B1D257D387}" srcId="{814C2A52-6DB0-424D-A54A-503EF0903EE1}" destId="{DAE8B5C2-68CF-420A-BE6A-141F0A13C784}" srcOrd="5" destOrd="0" parTransId="{051EFB3A-DBA6-4B97-911F-32014FD737A3}" sibTransId="{81C11FFD-F984-4403-86A3-9A9C5C1E6D5B}"/>
    <dgm:cxn modelId="{2F4DEB73-A1A3-40E8-A35B-CEDCFA5040B6}" srcId="{814C2A52-6DB0-424D-A54A-503EF0903EE1}" destId="{256D64F4-E98B-4357-BB91-1AB4AB2D3F26}" srcOrd="7" destOrd="0" parTransId="{2B7976BF-7CCB-4070-BB0E-0F85B209C11A}" sibTransId="{339BCF7C-EE64-4B75-B0E4-DBFA673AFB59}"/>
    <dgm:cxn modelId="{E30D1F56-0712-44DA-8DCF-6CB3F63F6CD3}" type="presOf" srcId="{561253FA-3202-485B-B854-548602CE4FAC}" destId="{BAABF8DB-7B51-4937-9BEC-72F41E46634A}" srcOrd="0" destOrd="0" presId="urn:microsoft.com/office/officeart/2005/8/layout/vList2"/>
    <dgm:cxn modelId="{F3755A79-B8F0-443C-9079-3CC455129680}" srcId="{814C2A52-6DB0-424D-A54A-503EF0903EE1}" destId="{02A3D9AF-CA58-40B2-9DD1-637B2B393BD2}" srcOrd="2" destOrd="0" parTransId="{2F5AF5CC-5019-4985-B174-40356FC8D579}" sibTransId="{6139FD8A-DFFD-4341-A98F-40A0767AC6F3}"/>
    <dgm:cxn modelId="{05BC7585-181A-418B-A5CD-55466C7145D2}" type="presOf" srcId="{058F87FA-2611-4B0D-A3C2-CA59C5FE635D}" destId="{F33C5B18-F83A-46DC-81DE-9CB543333BEB}" srcOrd="0" destOrd="0" presId="urn:microsoft.com/office/officeart/2005/8/layout/vList2"/>
    <dgm:cxn modelId="{0CDEEB98-54F0-43D3-9C9E-50BC3FFA76E0}" type="presOf" srcId="{424C402C-CAD9-441E-BE54-D58DBA5A90C9}" destId="{58501BBA-4B00-4A35-AA69-3FE9A544F5AE}" srcOrd="0" destOrd="0" presId="urn:microsoft.com/office/officeart/2005/8/layout/vList2"/>
    <dgm:cxn modelId="{0307E6AB-01B1-4397-9702-27F7A3CEA5EA}" type="presOf" srcId="{814C2A52-6DB0-424D-A54A-503EF0903EE1}" destId="{9C6FD586-0D55-4FB5-9E68-8810903DF7E7}" srcOrd="0" destOrd="0" presId="urn:microsoft.com/office/officeart/2005/8/layout/vList2"/>
    <dgm:cxn modelId="{70AE27B4-EB27-4F0C-B268-E63C2261857B}" type="presOf" srcId="{256D64F4-E98B-4357-BB91-1AB4AB2D3F26}" destId="{A769FD99-DEE8-47FA-9F01-5126D5ECFF02}" srcOrd="0" destOrd="0" presId="urn:microsoft.com/office/officeart/2005/8/layout/vList2"/>
    <dgm:cxn modelId="{5E6218EE-E022-4283-9C83-D2F74F525A3E}" type="presOf" srcId="{68132A52-0FEB-40D5-898C-0FA91E6F79D2}" destId="{5F403C62-C49C-45A7-B518-A4AEA29A70FD}" srcOrd="0" destOrd="0" presId="urn:microsoft.com/office/officeart/2005/8/layout/vList2"/>
    <dgm:cxn modelId="{3729F6F0-55B1-4EFD-AFC9-2BF319029F31}" srcId="{814C2A52-6DB0-424D-A54A-503EF0903EE1}" destId="{68132A52-0FEB-40D5-898C-0FA91E6F79D2}" srcOrd="3" destOrd="0" parTransId="{EFE1D833-FA49-4F97-95CE-5C327220AB2D}" sibTransId="{644666E0-E16B-4E76-8984-1778402D5E64}"/>
    <dgm:cxn modelId="{C0FDB0F9-9252-46F8-9EE2-3D48FBEE801D}" srcId="{814C2A52-6DB0-424D-A54A-503EF0903EE1}" destId="{561253FA-3202-485B-B854-548602CE4FAC}" srcOrd="6" destOrd="0" parTransId="{44167998-AC4C-4A7D-B327-2D00EDC0A781}" sibTransId="{52668429-F691-4187-B8D6-6E86FE12C932}"/>
    <dgm:cxn modelId="{26B9A50F-C421-4CCA-B628-23B6773B5D4F}" type="presParOf" srcId="{9C6FD586-0D55-4FB5-9E68-8810903DF7E7}" destId="{58501BBA-4B00-4A35-AA69-3FE9A544F5AE}" srcOrd="0" destOrd="0" presId="urn:microsoft.com/office/officeart/2005/8/layout/vList2"/>
    <dgm:cxn modelId="{5CB13379-E527-4B0B-B5EE-57E09A9D912F}" type="presParOf" srcId="{9C6FD586-0D55-4FB5-9E68-8810903DF7E7}" destId="{ED0E72CA-356D-4875-9D03-EED04FA2C479}" srcOrd="1" destOrd="0" presId="urn:microsoft.com/office/officeart/2005/8/layout/vList2"/>
    <dgm:cxn modelId="{5B6DEE7D-4263-4300-B536-6CA6521D1C23}" type="presParOf" srcId="{9C6FD586-0D55-4FB5-9E68-8810903DF7E7}" destId="{2341539E-F790-4F82-A340-55C228249D76}" srcOrd="2" destOrd="0" presId="urn:microsoft.com/office/officeart/2005/8/layout/vList2"/>
    <dgm:cxn modelId="{30EEA62F-E49A-43BE-8B68-81AED6A1334A}" type="presParOf" srcId="{9C6FD586-0D55-4FB5-9E68-8810903DF7E7}" destId="{D84D007C-ACE9-4752-B6D1-7C7B36872F41}" srcOrd="3" destOrd="0" presId="urn:microsoft.com/office/officeart/2005/8/layout/vList2"/>
    <dgm:cxn modelId="{4982760E-3A70-438A-A7CD-49473446402F}" type="presParOf" srcId="{9C6FD586-0D55-4FB5-9E68-8810903DF7E7}" destId="{87EDE6C2-9D1C-4FDA-83C9-E214105A99D8}" srcOrd="4" destOrd="0" presId="urn:microsoft.com/office/officeart/2005/8/layout/vList2"/>
    <dgm:cxn modelId="{9EF0BE0C-50B7-469B-8A86-70B7302BAD52}" type="presParOf" srcId="{9C6FD586-0D55-4FB5-9E68-8810903DF7E7}" destId="{4D115D03-871C-464E-ABB1-E0E0B9BBB610}" srcOrd="5" destOrd="0" presId="urn:microsoft.com/office/officeart/2005/8/layout/vList2"/>
    <dgm:cxn modelId="{10192615-B1C1-49BB-B879-CE673B8DA4F4}" type="presParOf" srcId="{9C6FD586-0D55-4FB5-9E68-8810903DF7E7}" destId="{5F403C62-C49C-45A7-B518-A4AEA29A70FD}" srcOrd="6" destOrd="0" presId="urn:microsoft.com/office/officeart/2005/8/layout/vList2"/>
    <dgm:cxn modelId="{AD934F75-6108-408A-91B0-3F75925F8672}" type="presParOf" srcId="{9C6FD586-0D55-4FB5-9E68-8810903DF7E7}" destId="{B1122F1A-F4B9-493A-A112-5AA065ED9063}" srcOrd="7" destOrd="0" presId="urn:microsoft.com/office/officeart/2005/8/layout/vList2"/>
    <dgm:cxn modelId="{4A6A3BEF-3B01-4FA8-8939-F4211251857E}" type="presParOf" srcId="{9C6FD586-0D55-4FB5-9E68-8810903DF7E7}" destId="{F33C5B18-F83A-46DC-81DE-9CB543333BEB}" srcOrd="8" destOrd="0" presId="urn:microsoft.com/office/officeart/2005/8/layout/vList2"/>
    <dgm:cxn modelId="{70483EFF-DCEB-42B2-AFEA-8A5A0A9CA5F3}" type="presParOf" srcId="{9C6FD586-0D55-4FB5-9E68-8810903DF7E7}" destId="{6ECE6962-C2DA-4C28-9D82-35EE62C713DD}" srcOrd="9" destOrd="0" presId="urn:microsoft.com/office/officeart/2005/8/layout/vList2"/>
    <dgm:cxn modelId="{C1241440-60F3-4062-957D-7DC87196C23B}" type="presParOf" srcId="{9C6FD586-0D55-4FB5-9E68-8810903DF7E7}" destId="{C2711529-7A8D-4E7D-8737-254C182B8E42}" srcOrd="10" destOrd="0" presId="urn:microsoft.com/office/officeart/2005/8/layout/vList2"/>
    <dgm:cxn modelId="{EC9F953D-1435-40CC-878B-1B1FEC979A36}" type="presParOf" srcId="{9C6FD586-0D55-4FB5-9E68-8810903DF7E7}" destId="{EB37FD99-5B83-4205-8086-F20CCA8BD1BA}" srcOrd="11" destOrd="0" presId="urn:microsoft.com/office/officeart/2005/8/layout/vList2"/>
    <dgm:cxn modelId="{FAEE7A36-E74E-48C5-859E-E4308E449AEA}" type="presParOf" srcId="{9C6FD586-0D55-4FB5-9E68-8810903DF7E7}" destId="{BAABF8DB-7B51-4937-9BEC-72F41E46634A}" srcOrd="12" destOrd="0" presId="urn:microsoft.com/office/officeart/2005/8/layout/vList2"/>
    <dgm:cxn modelId="{D8B2A95F-9D4B-40E9-A3F1-72406E50D031}" type="presParOf" srcId="{9C6FD586-0D55-4FB5-9E68-8810903DF7E7}" destId="{0588E7DD-D9AC-4588-941D-A0F026740B7A}" srcOrd="13" destOrd="0" presId="urn:microsoft.com/office/officeart/2005/8/layout/vList2"/>
    <dgm:cxn modelId="{09EAA437-98AC-44EE-B0A8-3073BC7F654C}" type="presParOf" srcId="{9C6FD586-0D55-4FB5-9E68-8810903DF7E7}" destId="{A769FD99-DEE8-47FA-9F01-5126D5ECFF02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4579652-BA75-4F5E-980A-169BD901E219}" type="doc">
      <dgm:prSet loTypeId="urn:microsoft.com/office/officeart/2005/8/layout/vList2" loCatId="list" qsTypeId="urn:microsoft.com/office/officeart/2005/8/quickstyle/simple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32462AB-CB0C-49A2-AC3C-DEA4956EC509}">
      <dgm:prSet/>
      <dgm:spPr/>
      <dgm:t>
        <a:bodyPr/>
        <a:lstStyle/>
        <a:p>
          <a:r>
            <a:rPr lang="lt-LT" b="1"/>
            <a:t>Gamybos proceso optimizavimas</a:t>
          </a:r>
          <a:endParaRPr lang="en-US"/>
        </a:p>
      </dgm:t>
    </dgm:pt>
    <dgm:pt modelId="{8D2CC337-BA26-4627-9DBC-E3061D916ADD}" type="parTrans" cxnId="{41394DD3-4DE1-4748-809D-D3D13169AF7E}">
      <dgm:prSet/>
      <dgm:spPr/>
      <dgm:t>
        <a:bodyPr/>
        <a:lstStyle/>
        <a:p>
          <a:endParaRPr lang="en-US"/>
        </a:p>
      </dgm:t>
    </dgm:pt>
    <dgm:pt modelId="{A4A4FCBB-C6FC-4A68-A933-AAB910C6FF30}" type="sibTrans" cxnId="{41394DD3-4DE1-4748-809D-D3D13169AF7E}">
      <dgm:prSet/>
      <dgm:spPr/>
      <dgm:t>
        <a:bodyPr/>
        <a:lstStyle/>
        <a:p>
          <a:endParaRPr lang="en-US"/>
        </a:p>
      </dgm:t>
    </dgm:pt>
    <dgm:pt modelId="{7A5BA187-EB04-48CE-90A9-721F4D9C1BB9}">
      <dgm:prSet/>
      <dgm:spPr/>
      <dgm:t>
        <a:bodyPr/>
        <a:lstStyle/>
        <a:p>
          <a:r>
            <a:rPr lang="lt-LT" b="1"/>
            <a:t>Kaip robotizacija</a:t>
          </a:r>
          <a:r>
            <a:rPr lang="en-US" b="1"/>
            <a:t>/automatizacija</a:t>
          </a:r>
          <a:r>
            <a:rPr lang="lt-LT" b="1"/>
            <a:t> padeda optimizuoti gamybą?</a:t>
          </a:r>
          <a:endParaRPr lang="en-US"/>
        </a:p>
      </dgm:t>
    </dgm:pt>
    <dgm:pt modelId="{B0385074-6248-4C77-9466-003F5209E0B1}" type="parTrans" cxnId="{91B4056B-31C3-484C-927C-9704C37655BE}">
      <dgm:prSet/>
      <dgm:spPr/>
      <dgm:t>
        <a:bodyPr/>
        <a:lstStyle/>
        <a:p>
          <a:endParaRPr lang="en-US"/>
        </a:p>
      </dgm:t>
    </dgm:pt>
    <dgm:pt modelId="{7C7BBB42-DB47-460F-A8F1-CBF25D7DFB4D}" type="sibTrans" cxnId="{91B4056B-31C3-484C-927C-9704C37655BE}">
      <dgm:prSet/>
      <dgm:spPr/>
      <dgm:t>
        <a:bodyPr/>
        <a:lstStyle/>
        <a:p>
          <a:endParaRPr lang="en-US"/>
        </a:p>
      </dgm:t>
    </dgm:pt>
    <dgm:pt modelId="{A7B03CB4-C7A3-4F97-B814-232D042733BF}">
      <dgm:prSet/>
      <dgm:spPr/>
      <dgm:t>
        <a:bodyPr/>
        <a:lstStyle/>
        <a:p>
          <a:r>
            <a:rPr lang="lt-LT"/>
            <a:t>Robotizuotos</a:t>
          </a:r>
          <a:r>
            <a:rPr lang="en-US"/>
            <a:t>/automatizuotos</a:t>
          </a:r>
          <a:r>
            <a:rPr lang="lt-LT"/>
            <a:t> linijos gali dirbti </a:t>
          </a:r>
          <a:r>
            <a:rPr lang="lt-LT" b="1"/>
            <a:t>24/7 be pertraukų</a:t>
          </a:r>
          <a:r>
            <a:rPr lang="lt-LT"/>
            <a:t>, sumažinant prastovų laiką.</a:t>
          </a:r>
          <a:endParaRPr lang="en-US"/>
        </a:p>
      </dgm:t>
    </dgm:pt>
    <dgm:pt modelId="{D0B3A864-4BDB-4730-A39F-94A8117A7C9A}" type="parTrans" cxnId="{170E20F3-4420-42B9-A2BF-3EDDA2015918}">
      <dgm:prSet/>
      <dgm:spPr/>
      <dgm:t>
        <a:bodyPr/>
        <a:lstStyle/>
        <a:p>
          <a:endParaRPr lang="en-US"/>
        </a:p>
      </dgm:t>
    </dgm:pt>
    <dgm:pt modelId="{62098366-B18D-4AAF-A935-88E5705B64A4}" type="sibTrans" cxnId="{170E20F3-4420-42B9-A2BF-3EDDA2015918}">
      <dgm:prSet/>
      <dgm:spPr/>
      <dgm:t>
        <a:bodyPr/>
        <a:lstStyle/>
        <a:p>
          <a:endParaRPr lang="en-US"/>
        </a:p>
      </dgm:t>
    </dgm:pt>
    <dgm:pt modelId="{24D867F7-33FC-432A-9561-FE168F0970F5}">
      <dgm:prSet/>
      <dgm:spPr/>
      <dgm:t>
        <a:bodyPr/>
        <a:lstStyle/>
        <a:p>
          <a:r>
            <a:rPr lang="lt-LT" b="1"/>
            <a:t>Automatizuoti procesai</a:t>
          </a:r>
          <a:r>
            <a:rPr lang="lt-LT"/>
            <a:t> leidžia gaminti nuosekliai ir išvengti gamybos trikdžių, nereikalingų darbo pertraukų.</a:t>
          </a:r>
          <a:endParaRPr lang="en-US"/>
        </a:p>
      </dgm:t>
    </dgm:pt>
    <dgm:pt modelId="{0FC461D3-68D5-4B1B-A43D-29F6435BC0A6}" type="parTrans" cxnId="{36F87939-4D85-46F6-8A4E-AFE78B8A5BA6}">
      <dgm:prSet/>
      <dgm:spPr/>
      <dgm:t>
        <a:bodyPr/>
        <a:lstStyle/>
        <a:p>
          <a:endParaRPr lang="en-US"/>
        </a:p>
      </dgm:t>
    </dgm:pt>
    <dgm:pt modelId="{FFFB1A80-2998-4A73-B445-058E3B929926}" type="sibTrans" cxnId="{36F87939-4D85-46F6-8A4E-AFE78B8A5BA6}">
      <dgm:prSet/>
      <dgm:spPr/>
      <dgm:t>
        <a:bodyPr/>
        <a:lstStyle/>
        <a:p>
          <a:endParaRPr lang="en-US"/>
        </a:p>
      </dgm:t>
    </dgm:pt>
    <dgm:pt modelId="{94970BF9-FF04-414D-B917-7390EFF142B1}">
      <dgm:prSet/>
      <dgm:spPr/>
      <dgm:t>
        <a:bodyPr/>
        <a:lstStyle/>
        <a:p>
          <a:r>
            <a:rPr lang="lt-LT" b="1"/>
            <a:t>Lankstumas gamyboje</a:t>
          </a:r>
          <a:r>
            <a:rPr lang="lt-LT"/>
            <a:t> – galima greitai perkonfigūruoti linijas naujiems produktams.</a:t>
          </a:r>
          <a:endParaRPr lang="en-US"/>
        </a:p>
      </dgm:t>
    </dgm:pt>
    <dgm:pt modelId="{DAE140CE-637E-475C-9FE2-E03E4A3F5FEF}" type="parTrans" cxnId="{48FF33DD-E1FD-4DD3-B794-0291F5EA54D6}">
      <dgm:prSet/>
      <dgm:spPr/>
      <dgm:t>
        <a:bodyPr/>
        <a:lstStyle/>
        <a:p>
          <a:endParaRPr lang="en-US"/>
        </a:p>
      </dgm:t>
    </dgm:pt>
    <dgm:pt modelId="{964C160B-CCB4-41B7-B7D0-6EB1ED8E5691}" type="sibTrans" cxnId="{48FF33DD-E1FD-4DD3-B794-0291F5EA54D6}">
      <dgm:prSet/>
      <dgm:spPr/>
      <dgm:t>
        <a:bodyPr/>
        <a:lstStyle/>
        <a:p>
          <a:endParaRPr lang="en-US"/>
        </a:p>
      </dgm:t>
    </dgm:pt>
    <dgm:pt modelId="{955664B7-CCFF-4D14-A7BB-DE9997953755}">
      <dgm:prSet/>
      <dgm:spPr/>
      <dgm:t>
        <a:bodyPr/>
        <a:lstStyle/>
        <a:p>
          <a:r>
            <a:rPr lang="lt-LT"/>
            <a:t>Svarbus aspektas – </a:t>
          </a:r>
          <a:r>
            <a:rPr lang="lt-LT" b="1"/>
            <a:t>spartesnis užsakymų įvykdymas</a:t>
          </a:r>
          <a:r>
            <a:rPr lang="lt-LT"/>
            <a:t>, tai didina konkurencingumą.</a:t>
          </a:r>
          <a:endParaRPr lang="en-US"/>
        </a:p>
      </dgm:t>
    </dgm:pt>
    <dgm:pt modelId="{67DEC4A2-92F9-4359-BD27-8ED16358BD62}" type="parTrans" cxnId="{67B1A507-AB59-4BA6-A809-AB0D4FD7B6F2}">
      <dgm:prSet/>
      <dgm:spPr/>
      <dgm:t>
        <a:bodyPr/>
        <a:lstStyle/>
        <a:p>
          <a:endParaRPr lang="en-US"/>
        </a:p>
      </dgm:t>
    </dgm:pt>
    <dgm:pt modelId="{1BD88F8C-5C4F-4019-BB83-0EFE5273073E}" type="sibTrans" cxnId="{67B1A507-AB59-4BA6-A809-AB0D4FD7B6F2}">
      <dgm:prSet/>
      <dgm:spPr/>
      <dgm:t>
        <a:bodyPr/>
        <a:lstStyle/>
        <a:p>
          <a:endParaRPr lang="en-US"/>
        </a:p>
      </dgm:t>
    </dgm:pt>
    <dgm:pt modelId="{3A3CF6C3-125C-42DD-8B17-5FD949D71811}">
      <dgm:prSet/>
      <dgm:spPr/>
      <dgm:t>
        <a:bodyPr/>
        <a:lstStyle/>
        <a:p>
          <a:r>
            <a:rPr lang="lt-LT" b="1"/>
            <a:t>Pavyzdys:</a:t>
          </a:r>
          <a:br>
            <a:rPr lang="lt-LT"/>
          </a:br>
          <a:r>
            <a:rPr lang="lt-LT"/>
            <a:t>Automobilių dalių gamintojas, įdiegęs robotizuotas</a:t>
          </a:r>
          <a:r>
            <a:rPr lang="en-US"/>
            <a:t>/automatizuotas</a:t>
          </a:r>
          <a:r>
            <a:rPr lang="lt-LT"/>
            <a:t> suvirinimo ir surinkimo sistemas, </a:t>
          </a:r>
          <a:r>
            <a:rPr lang="lt-LT" b="1"/>
            <a:t>padidino gamybos tempą 30%</a:t>
          </a:r>
          <a:r>
            <a:rPr lang="lt-LT"/>
            <a:t> ir sumažino prastovų laiką </a:t>
          </a:r>
          <a:r>
            <a:rPr lang="lt-LT" b="1"/>
            <a:t>perpus</a:t>
          </a:r>
          <a:r>
            <a:rPr lang="lt-LT"/>
            <a:t>.</a:t>
          </a:r>
          <a:endParaRPr lang="en-US"/>
        </a:p>
      </dgm:t>
    </dgm:pt>
    <dgm:pt modelId="{719E6E34-644D-41C0-9AAF-CBFBD81382F7}" type="parTrans" cxnId="{BE0846FF-C422-4977-A753-8E7AB90D9A78}">
      <dgm:prSet/>
      <dgm:spPr/>
      <dgm:t>
        <a:bodyPr/>
        <a:lstStyle/>
        <a:p>
          <a:endParaRPr lang="en-US"/>
        </a:p>
      </dgm:t>
    </dgm:pt>
    <dgm:pt modelId="{02C41C7D-1D5C-462E-A483-CD396D747098}" type="sibTrans" cxnId="{BE0846FF-C422-4977-A753-8E7AB90D9A78}">
      <dgm:prSet/>
      <dgm:spPr/>
      <dgm:t>
        <a:bodyPr/>
        <a:lstStyle/>
        <a:p>
          <a:endParaRPr lang="en-US"/>
        </a:p>
      </dgm:t>
    </dgm:pt>
    <dgm:pt modelId="{2BD5CDF0-DB19-47F3-A63D-843714A65443}" type="pres">
      <dgm:prSet presAssocID="{44579652-BA75-4F5E-980A-169BD901E219}" presName="linear" presStyleCnt="0">
        <dgm:presLayoutVars>
          <dgm:animLvl val="lvl"/>
          <dgm:resizeHandles val="exact"/>
        </dgm:presLayoutVars>
      </dgm:prSet>
      <dgm:spPr/>
    </dgm:pt>
    <dgm:pt modelId="{3A6FD62E-73C1-4E0D-8DAD-2D83886539F5}" type="pres">
      <dgm:prSet presAssocID="{E32462AB-CB0C-49A2-AC3C-DEA4956EC50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7CBCB42-F9E5-4F69-855C-503DA3708DAD}" type="pres">
      <dgm:prSet presAssocID="{A4A4FCBB-C6FC-4A68-A933-AAB910C6FF30}" presName="spacer" presStyleCnt="0"/>
      <dgm:spPr/>
    </dgm:pt>
    <dgm:pt modelId="{535E1EF2-09F7-4A9C-B1EC-742620390F1C}" type="pres">
      <dgm:prSet presAssocID="{7A5BA187-EB04-48CE-90A9-721F4D9C1BB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B9E7E0C-8E95-42C9-85A4-48EBC83C33A3}" type="pres">
      <dgm:prSet presAssocID="{7A5BA187-EB04-48CE-90A9-721F4D9C1BB9}" presName="childText" presStyleLbl="revTx" presStyleIdx="0" presStyleCnt="1">
        <dgm:presLayoutVars>
          <dgm:bulletEnabled val="1"/>
        </dgm:presLayoutVars>
      </dgm:prSet>
      <dgm:spPr/>
    </dgm:pt>
    <dgm:pt modelId="{16013864-951D-4712-AB67-5D77746AEA7C}" type="pres">
      <dgm:prSet presAssocID="{3A3CF6C3-125C-42DD-8B17-5FD949D7181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8897202-0F63-4D48-A37B-B5B81EF03177}" type="presOf" srcId="{3A3CF6C3-125C-42DD-8B17-5FD949D71811}" destId="{16013864-951D-4712-AB67-5D77746AEA7C}" srcOrd="0" destOrd="0" presId="urn:microsoft.com/office/officeart/2005/8/layout/vList2"/>
    <dgm:cxn modelId="{67B1A507-AB59-4BA6-A809-AB0D4FD7B6F2}" srcId="{7A5BA187-EB04-48CE-90A9-721F4D9C1BB9}" destId="{955664B7-CCFF-4D14-A7BB-DE9997953755}" srcOrd="3" destOrd="0" parTransId="{67DEC4A2-92F9-4359-BD27-8ED16358BD62}" sibTransId="{1BD88F8C-5C4F-4019-BB83-0EFE5273073E}"/>
    <dgm:cxn modelId="{5D8A3224-861C-425A-908D-C4A07B850591}" type="presOf" srcId="{94970BF9-FF04-414D-B917-7390EFF142B1}" destId="{5B9E7E0C-8E95-42C9-85A4-48EBC83C33A3}" srcOrd="0" destOrd="2" presId="urn:microsoft.com/office/officeart/2005/8/layout/vList2"/>
    <dgm:cxn modelId="{36F87939-4D85-46F6-8A4E-AFE78B8A5BA6}" srcId="{7A5BA187-EB04-48CE-90A9-721F4D9C1BB9}" destId="{24D867F7-33FC-432A-9561-FE168F0970F5}" srcOrd="1" destOrd="0" parTransId="{0FC461D3-68D5-4B1B-A43D-29F6435BC0A6}" sibTransId="{FFFB1A80-2998-4A73-B445-058E3B929926}"/>
    <dgm:cxn modelId="{49B48549-DE68-4797-9EAE-66CAF01829FC}" type="presOf" srcId="{A7B03CB4-C7A3-4F97-B814-232D042733BF}" destId="{5B9E7E0C-8E95-42C9-85A4-48EBC83C33A3}" srcOrd="0" destOrd="0" presId="urn:microsoft.com/office/officeart/2005/8/layout/vList2"/>
    <dgm:cxn modelId="{91B4056B-31C3-484C-927C-9704C37655BE}" srcId="{44579652-BA75-4F5E-980A-169BD901E219}" destId="{7A5BA187-EB04-48CE-90A9-721F4D9C1BB9}" srcOrd="1" destOrd="0" parTransId="{B0385074-6248-4C77-9466-003F5209E0B1}" sibTransId="{7C7BBB42-DB47-460F-A8F1-CBF25D7DFB4D}"/>
    <dgm:cxn modelId="{6D17B672-01A1-4CFB-B719-965F2DB8A7CD}" type="presOf" srcId="{24D867F7-33FC-432A-9561-FE168F0970F5}" destId="{5B9E7E0C-8E95-42C9-85A4-48EBC83C33A3}" srcOrd="0" destOrd="1" presId="urn:microsoft.com/office/officeart/2005/8/layout/vList2"/>
    <dgm:cxn modelId="{B6978184-286A-4B2A-BAC1-2B7CBCB05FB6}" type="presOf" srcId="{44579652-BA75-4F5E-980A-169BD901E219}" destId="{2BD5CDF0-DB19-47F3-A63D-843714A65443}" srcOrd="0" destOrd="0" presId="urn:microsoft.com/office/officeart/2005/8/layout/vList2"/>
    <dgm:cxn modelId="{18E5B588-7A02-45EA-85F8-7E6B8D788369}" type="presOf" srcId="{7A5BA187-EB04-48CE-90A9-721F4D9C1BB9}" destId="{535E1EF2-09F7-4A9C-B1EC-742620390F1C}" srcOrd="0" destOrd="0" presId="urn:microsoft.com/office/officeart/2005/8/layout/vList2"/>
    <dgm:cxn modelId="{18B275A2-6BBA-4FC0-8D37-22EA7220C0E8}" type="presOf" srcId="{955664B7-CCFF-4D14-A7BB-DE9997953755}" destId="{5B9E7E0C-8E95-42C9-85A4-48EBC83C33A3}" srcOrd="0" destOrd="3" presId="urn:microsoft.com/office/officeart/2005/8/layout/vList2"/>
    <dgm:cxn modelId="{31C6E5A8-F12A-455E-BD99-21B3AAD20981}" type="presOf" srcId="{E32462AB-CB0C-49A2-AC3C-DEA4956EC509}" destId="{3A6FD62E-73C1-4E0D-8DAD-2D83886539F5}" srcOrd="0" destOrd="0" presId="urn:microsoft.com/office/officeart/2005/8/layout/vList2"/>
    <dgm:cxn modelId="{41394DD3-4DE1-4748-809D-D3D13169AF7E}" srcId="{44579652-BA75-4F5E-980A-169BD901E219}" destId="{E32462AB-CB0C-49A2-AC3C-DEA4956EC509}" srcOrd="0" destOrd="0" parTransId="{8D2CC337-BA26-4627-9DBC-E3061D916ADD}" sibTransId="{A4A4FCBB-C6FC-4A68-A933-AAB910C6FF30}"/>
    <dgm:cxn modelId="{48FF33DD-E1FD-4DD3-B794-0291F5EA54D6}" srcId="{7A5BA187-EB04-48CE-90A9-721F4D9C1BB9}" destId="{94970BF9-FF04-414D-B917-7390EFF142B1}" srcOrd="2" destOrd="0" parTransId="{DAE140CE-637E-475C-9FE2-E03E4A3F5FEF}" sibTransId="{964C160B-CCB4-41B7-B7D0-6EB1ED8E5691}"/>
    <dgm:cxn modelId="{170E20F3-4420-42B9-A2BF-3EDDA2015918}" srcId="{7A5BA187-EB04-48CE-90A9-721F4D9C1BB9}" destId="{A7B03CB4-C7A3-4F97-B814-232D042733BF}" srcOrd="0" destOrd="0" parTransId="{D0B3A864-4BDB-4730-A39F-94A8117A7C9A}" sibTransId="{62098366-B18D-4AAF-A935-88E5705B64A4}"/>
    <dgm:cxn modelId="{BE0846FF-C422-4977-A753-8E7AB90D9A78}" srcId="{44579652-BA75-4F5E-980A-169BD901E219}" destId="{3A3CF6C3-125C-42DD-8B17-5FD949D71811}" srcOrd="2" destOrd="0" parTransId="{719E6E34-644D-41C0-9AAF-CBFBD81382F7}" sibTransId="{02C41C7D-1D5C-462E-A483-CD396D747098}"/>
    <dgm:cxn modelId="{2311B327-19AB-4FDC-BECE-A18210121245}" type="presParOf" srcId="{2BD5CDF0-DB19-47F3-A63D-843714A65443}" destId="{3A6FD62E-73C1-4E0D-8DAD-2D83886539F5}" srcOrd="0" destOrd="0" presId="urn:microsoft.com/office/officeart/2005/8/layout/vList2"/>
    <dgm:cxn modelId="{3833CDC8-BDC7-4C48-BDC8-B6FF3D53254C}" type="presParOf" srcId="{2BD5CDF0-DB19-47F3-A63D-843714A65443}" destId="{07CBCB42-F9E5-4F69-855C-503DA3708DAD}" srcOrd="1" destOrd="0" presId="urn:microsoft.com/office/officeart/2005/8/layout/vList2"/>
    <dgm:cxn modelId="{8E0041C0-0EC1-413C-AEA5-8EF6DA781085}" type="presParOf" srcId="{2BD5CDF0-DB19-47F3-A63D-843714A65443}" destId="{535E1EF2-09F7-4A9C-B1EC-742620390F1C}" srcOrd="2" destOrd="0" presId="urn:microsoft.com/office/officeart/2005/8/layout/vList2"/>
    <dgm:cxn modelId="{F78282E0-005E-4644-87D3-E72894DB642E}" type="presParOf" srcId="{2BD5CDF0-DB19-47F3-A63D-843714A65443}" destId="{5B9E7E0C-8E95-42C9-85A4-48EBC83C33A3}" srcOrd="3" destOrd="0" presId="urn:microsoft.com/office/officeart/2005/8/layout/vList2"/>
    <dgm:cxn modelId="{901E48E9-1FEA-46C3-8621-55E9984E8D23}" type="presParOf" srcId="{2BD5CDF0-DB19-47F3-A63D-843714A65443}" destId="{16013864-951D-4712-AB67-5D77746AEA7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4579652-BA75-4F5E-980A-169BD901E219}" type="doc">
      <dgm:prSet loTypeId="urn:microsoft.com/office/officeart/2005/8/layout/vList2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32462AB-CB0C-49A2-AC3C-DEA4956EC509}">
      <dgm:prSet/>
      <dgm:spPr/>
      <dgm:t>
        <a:bodyPr/>
        <a:lstStyle/>
        <a:p>
          <a:r>
            <a:rPr lang="lt-LT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Žmonės pavargsta ir suklysta, o robotai – ne.</a:t>
          </a:r>
        </a:p>
        <a:p>
          <a:pPr>
            <a:buSzPts val="1000"/>
            <a:buFont typeface="Symbol" panose="05050102010706020507" pitchFamily="18" charset="2"/>
            <a:buChar char=""/>
          </a:pPr>
          <a:r>
            <a:rPr lang="lt-LT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Automatizuoti sprendimai užtikrina maksimalų </a:t>
          </a:r>
          <a:r>
            <a:rPr lang="lt-LT" b="1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tikslumą</a:t>
          </a:r>
          <a:r>
            <a:rPr lang="lt-LT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.</a:t>
          </a:r>
        </a:p>
        <a:p>
          <a:pPr>
            <a:buSzPts val="1000"/>
            <a:buFont typeface="Symbol" panose="05050102010706020507" pitchFamily="18" charset="2"/>
            <a:buChar char=""/>
          </a:pPr>
          <a:r>
            <a:rPr lang="lt-LT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Standartizuota kokybė – kiekvienas produktas pagamintas </a:t>
          </a:r>
          <a:r>
            <a:rPr lang="lt-LT" b="1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vienodai tiksliai</a:t>
          </a:r>
          <a:r>
            <a:rPr lang="lt-LT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.</a:t>
          </a:r>
          <a:endParaRPr lang="en-US" dirty="0"/>
        </a:p>
      </dgm:t>
    </dgm:pt>
    <dgm:pt modelId="{8D2CC337-BA26-4627-9DBC-E3061D916ADD}" type="parTrans" cxnId="{41394DD3-4DE1-4748-809D-D3D13169AF7E}">
      <dgm:prSet/>
      <dgm:spPr/>
      <dgm:t>
        <a:bodyPr/>
        <a:lstStyle/>
        <a:p>
          <a:endParaRPr lang="en-US"/>
        </a:p>
      </dgm:t>
    </dgm:pt>
    <dgm:pt modelId="{A4A4FCBB-C6FC-4A68-A933-AAB910C6FF30}" type="sibTrans" cxnId="{41394DD3-4DE1-4748-809D-D3D13169AF7E}">
      <dgm:prSet/>
      <dgm:spPr/>
      <dgm:t>
        <a:bodyPr/>
        <a:lstStyle/>
        <a:p>
          <a:endParaRPr lang="en-US"/>
        </a:p>
      </dgm:t>
    </dgm:pt>
    <dgm:pt modelId="{7A5BA187-EB04-48CE-90A9-721F4D9C1BB9}">
      <dgm:prSet/>
      <dgm:spPr/>
      <dgm:t>
        <a:bodyPr/>
        <a:lstStyle/>
        <a:p>
          <a:r>
            <a:rPr lang="lt-LT" b="1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Pavyzdys:</a:t>
          </a:r>
          <a:br>
            <a:rPr lang="lt-LT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</a:br>
          <a:r>
            <a:rPr lang="lt-LT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Elektronikos gamykla įsidiegė </a:t>
          </a:r>
          <a:r>
            <a:rPr lang="lt-LT" dirty="0" err="1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robotizuotas</a:t>
          </a:r>
          <a:r>
            <a:rPr lang="lt-LT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/automatizuotas litavimo linijas ir sumažino </a:t>
          </a:r>
          <a:r>
            <a:rPr lang="lt-LT" b="1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broko lygį nuo 5% iki mažiau nei 1%</a:t>
          </a:r>
          <a:r>
            <a:rPr lang="lt-LT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 – tai padėjo išvengti tūkstančių eurų nuostolių.</a:t>
          </a:r>
          <a:endParaRPr lang="en-US" dirty="0"/>
        </a:p>
      </dgm:t>
    </dgm:pt>
    <dgm:pt modelId="{B0385074-6248-4C77-9466-003F5209E0B1}" type="parTrans" cxnId="{91B4056B-31C3-484C-927C-9704C37655BE}">
      <dgm:prSet/>
      <dgm:spPr/>
      <dgm:t>
        <a:bodyPr/>
        <a:lstStyle/>
        <a:p>
          <a:endParaRPr lang="en-US"/>
        </a:p>
      </dgm:t>
    </dgm:pt>
    <dgm:pt modelId="{7C7BBB42-DB47-460F-A8F1-CBF25D7DFB4D}" type="sibTrans" cxnId="{91B4056B-31C3-484C-927C-9704C37655BE}">
      <dgm:prSet/>
      <dgm:spPr/>
      <dgm:t>
        <a:bodyPr/>
        <a:lstStyle/>
        <a:p>
          <a:endParaRPr lang="en-US"/>
        </a:p>
      </dgm:t>
    </dgm:pt>
    <dgm:pt modelId="{A7B03CB4-C7A3-4F97-B814-232D042733BF}">
      <dgm:prSet custT="1"/>
      <dgm:spPr/>
      <dgm:t>
        <a:bodyPr/>
        <a:lstStyle/>
        <a:p>
          <a:r>
            <a:rPr lang="lt-LT" sz="1800">
              <a:latin typeface="Arial" panose="020B0604020202020204" pitchFamily="34" charset="0"/>
              <a:cs typeface="Arial" panose="020B0604020202020204" pitchFamily="34" charset="0"/>
            </a:rPr>
            <a:t>Lietuvos elektronikos įmonė įsidiegė automatizuotą plokščių surinkimo ir testavimo liniją. Rezultatai:</a:t>
          </a:r>
          <a:endParaRPr lang="en-US" sz="1800" dirty="0"/>
        </a:p>
      </dgm:t>
    </dgm:pt>
    <dgm:pt modelId="{D0B3A864-4BDB-4730-A39F-94A8117A7C9A}" type="parTrans" cxnId="{170E20F3-4420-42B9-A2BF-3EDDA2015918}">
      <dgm:prSet/>
      <dgm:spPr/>
      <dgm:t>
        <a:bodyPr/>
        <a:lstStyle/>
        <a:p>
          <a:endParaRPr lang="en-US"/>
        </a:p>
      </dgm:t>
    </dgm:pt>
    <dgm:pt modelId="{62098366-B18D-4AAF-A935-88E5705B64A4}" type="sibTrans" cxnId="{170E20F3-4420-42B9-A2BF-3EDDA2015918}">
      <dgm:prSet/>
      <dgm:spPr/>
      <dgm:t>
        <a:bodyPr/>
        <a:lstStyle/>
        <a:p>
          <a:endParaRPr lang="en-US"/>
        </a:p>
      </dgm:t>
    </dgm:pt>
    <dgm:pt modelId="{3A3CF6C3-125C-42DD-8B17-5FD949D71811}">
      <dgm:prSet/>
      <dgm:spPr/>
      <dgm:t>
        <a:bodyPr/>
        <a:lstStyle/>
        <a:p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Finansiniai skaičiavimai:</a:t>
          </a:r>
        </a:p>
        <a:p>
          <a:pPr>
            <a:buFont typeface="Arial" panose="020B0604020202020204" pitchFamily="34" charset="0"/>
            <a:buChar char="•"/>
          </a:pP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Jei įmonė kasmet pagamina 1 mln. gaminių, o broko sumažėjimas leidžia išvengti 30 000 € nuostolių per mėnesį, tai per metus sutaupoma 360 000 €.</a:t>
          </a:r>
          <a:endParaRPr lang="en-US" dirty="0"/>
        </a:p>
      </dgm:t>
    </dgm:pt>
    <dgm:pt modelId="{719E6E34-644D-41C0-9AAF-CBFBD81382F7}" type="parTrans" cxnId="{BE0846FF-C422-4977-A753-8E7AB90D9A78}">
      <dgm:prSet/>
      <dgm:spPr/>
      <dgm:t>
        <a:bodyPr/>
        <a:lstStyle/>
        <a:p>
          <a:endParaRPr lang="en-US"/>
        </a:p>
      </dgm:t>
    </dgm:pt>
    <dgm:pt modelId="{02C41C7D-1D5C-462E-A483-CD396D747098}" type="sibTrans" cxnId="{BE0846FF-C422-4977-A753-8E7AB90D9A78}">
      <dgm:prSet/>
      <dgm:spPr/>
      <dgm:t>
        <a:bodyPr/>
        <a:lstStyle/>
        <a:p>
          <a:endParaRPr lang="en-US"/>
        </a:p>
      </dgm:t>
    </dgm:pt>
    <dgm:pt modelId="{17310689-CBE9-4485-B6D3-95461327CF7E}">
      <dgm:prSet custT="1"/>
      <dgm:spPr/>
      <dgm:t>
        <a:bodyPr/>
        <a:lstStyle/>
        <a:p>
          <a:r>
            <a:rPr lang="lt-LT" sz="1800" dirty="0">
              <a:latin typeface="Arial" panose="020B0604020202020204" pitchFamily="34" charset="0"/>
              <a:cs typeface="Arial" panose="020B0604020202020204" pitchFamily="34" charset="0"/>
            </a:rPr>
            <a:t>Broko lygis sumažėjo nuo </a:t>
          </a:r>
          <a:r>
            <a:rPr lang="lt-LT" sz="1800" b="1" dirty="0">
              <a:latin typeface="Arial" panose="020B0604020202020204" pitchFamily="34" charset="0"/>
              <a:cs typeface="Arial" panose="020B0604020202020204" pitchFamily="34" charset="0"/>
            </a:rPr>
            <a:t>4,5% iki 0,8%.</a:t>
          </a:r>
          <a:r>
            <a:rPr lang="lt-LT" sz="1800" dirty="0">
              <a:latin typeface="Arial" panose="020B0604020202020204" pitchFamily="34" charset="0"/>
              <a:cs typeface="Arial" panose="020B0604020202020204" pitchFamily="34" charset="0"/>
            </a:rPr>
            <a:t> Metinės sutaupytos sąnaudos: </a:t>
          </a:r>
          <a:r>
            <a:rPr lang="lt-LT" sz="1800" b="1" dirty="0">
              <a:latin typeface="Arial" panose="020B0604020202020204" pitchFamily="34" charset="0"/>
              <a:cs typeface="Arial" panose="020B0604020202020204" pitchFamily="34" charset="0"/>
            </a:rPr>
            <a:t>200 000 € dėl sumažėjusio broko ir nereikalingų perdirbimų</a:t>
          </a:r>
          <a:r>
            <a:rPr lang="lt-LT" sz="18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BD48E7CA-506E-4212-8BC9-DF81468E552A}" type="parTrans" cxnId="{8636F7C3-EB17-407E-87F2-67CE87DAE655}">
      <dgm:prSet/>
      <dgm:spPr/>
      <dgm:t>
        <a:bodyPr/>
        <a:lstStyle/>
        <a:p>
          <a:endParaRPr lang="lt-LT"/>
        </a:p>
      </dgm:t>
    </dgm:pt>
    <dgm:pt modelId="{91D58944-709E-400A-B9C5-22A3931A0B4B}" type="sibTrans" cxnId="{8636F7C3-EB17-407E-87F2-67CE87DAE655}">
      <dgm:prSet/>
      <dgm:spPr/>
      <dgm:t>
        <a:bodyPr/>
        <a:lstStyle/>
        <a:p>
          <a:endParaRPr lang="lt-LT"/>
        </a:p>
      </dgm:t>
    </dgm:pt>
    <dgm:pt modelId="{2BD5CDF0-DB19-47F3-A63D-843714A65443}" type="pres">
      <dgm:prSet presAssocID="{44579652-BA75-4F5E-980A-169BD901E219}" presName="linear" presStyleCnt="0">
        <dgm:presLayoutVars>
          <dgm:animLvl val="lvl"/>
          <dgm:resizeHandles val="exact"/>
        </dgm:presLayoutVars>
      </dgm:prSet>
      <dgm:spPr/>
    </dgm:pt>
    <dgm:pt modelId="{3A6FD62E-73C1-4E0D-8DAD-2D83886539F5}" type="pres">
      <dgm:prSet presAssocID="{E32462AB-CB0C-49A2-AC3C-DEA4956EC50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7CBCB42-F9E5-4F69-855C-503DA3708DAD}" type="pres">
      <dgm:prSet presAssocID="{A4A4FCBB-C6FC-4A68-A933-AAB910C6FF30}" presName="spacer" presStyleCnt="0"/>
      <dgm:spPr/>
    </dgm:pt>
    <dgm:pt modelId="{535E1EF2-09F7-4A9C-B1EC-742620390F1C}" type="pres">
      <dgm:prSet presAssocID="{7A5BA187-EB04-48CE-90A9-721F4D9C1BB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B9E7E0C-8E95-42C9-85A4-48EBC83C33A3}" type="pres">
      <dgm:prSet presAssocID="{7A5BA187-EB04-48CE-90A9-721F4D9C1BB9}" presName="childText" presStyleLbl="revTx" presStyleIdx="0" presStyleCnt="1">
        <dgm:presLayoutVars>
          <dgm:bulletEnabled val="1"/>
        </dgm:presLayoutVars>
      </dgm:prSet>
      <dgm:spPr/>
    </dgm:pt>
    <dgm:pt modelId="{16013864-951D-4712-AB67-5D77746AEA7C}" type="pres">
      <dgm:prSet presAssocID="{3A3CF6C3-125C-42DD-8B17-5FD949D7181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8897202-0F63-4D48-A37B-B5B81EF03177}" type="presOf" srcId="{3A3CF6C3-125C-42DD-8B17-5FD949D71811}" destId="{16013864-951D-4712-AB67-5D77746AEA7C}" srcOrd="0" destOrd="0" presId="urn:microsoft.com/office/officeart/2005/8/layout/vList2"/>
    <dgm:cxn modelId="{49B48549-DE68-4797-9EAE-66CAF01829FC}" type="presOf" srcId="{A7B03CB4-C7A3-4F97-B814-232D042733BF}" destId="{5B9E7E0C-8E95-42C9-85A4-48EBC83C33A3}" srcOrd="0" destOrd="0" presId="urn:microsoft.com/office/officeart/2005/8/layout/vList2"/>
    <dgm:cxn modelId="{91B4056B-31C3-484C-927C-9704C37655BE}" srcId="{44579652-BA75-4F5E-980A-169BD901E219}" destId="{7A5BA187-EB04-48CE-90A9-721F4D9C1BB9}" srcOrd="1" destOrd="0" parTransId="{B0385074-6248-4C77-9466-003F5209E0B1}" sibTransId="{7C7BBB42-DB47-460F-A8F1-CBF25D7DFB4D}"/>
    <dgm:cxn modelId="{3F294370-A250-4BE0-A915-D80EB7457AB7}" type="presOf" srcId="{17310689-CBE9-4485-B6D3-95461327CF7E}" destId="{5B9E7E0C-8E95-42C9-85A4-48EBC83C33A3}" srcOrd="0" destOrd="1" presId="urn:microsoft.com/office/officeart/2005/8/layout/vList2"/>
    <dgm:cxn modelId="{B6978184-286A-4B2A-BAC1-2B7CBCB05FB6}" type="presOf" srcId="{44579652-BA75-4F5E-980A-169BD901E219}" destId="{2BD5CDF0-DB19-47F3-A63D-843714A65443}" srcOrd="0" destOrd="0" presId="urn:microsoft.com/office/officeart/2005/8/layout/vList2"/>
    <dgm:cxn modelId="{18E5B588-7A02-45EA-85F8-7E6B8D788369}" type="presOf" srcId="{7A5BA187-EB04-48CE-90A9-721F4D9C1BB9}" destId="{535E1EF2-09F7-4A9C-B1EC-742620390F1C}" srcOrd="0" destOrd="0" presId="urn:microsoft.com/office/officeart/2005/8/layout/vList2"/>
    <dgm:cxn modelId="{31C6E5A8-F12A-455E-BD99-21B3AAD20981}" type="presOf" srcId="{E32462AB-CB0C-49A2-AC3C-DEA4956EC509}" destId="{3A6FD62E-73C1-4E0D-8DAD-2D83886539F5}" srcOrd="0" destOrd="0" presId="urn:microsoft.com/office/officeart/2005/8/layout/vList2"/>
    <dgm:cxn modelId="{8636F7C3-EB17-407E-87F2-67CE87DAE655}" srcId="{7A5BA187-EB04-48CE-90A9-721F4D9C1BB9}" destId="{17310689-CBE9-4485-B6D3-95461327CF7E}" srcOrd="1" destOrd="0" parTransId="{BD48E7CA-506E-4212-8BC9-DF81468E552A}" sibTransId="{91D58944-709E-400A-B9C5-22A3931A0B4B}"/>
    <dgm:cxn modelId="{41394DD3-4DE1-4748-809D-D3D13169AF7E}" srcId="{44579652-BA75-4F5E-980A-169BD901E219}" destId="{E32462AB-CB0C-49A2-AC3C-DEA4956EC509}" srcOrd="0" destOrd="0" parTransId="{8D2CC337-BA26-4627-9DBC-E3061D916ADD}" sibTransId="{A4A4FCBB-C6FC-4A68-A933-AAB910C6FF30}"/>
    <dgm:cxn modelId="{170E20F3-4420-42B9-A2BF-3EDDA2015918}" srcId="{7A5BA187-EB04-48CE-90A9-721F4D9C1BB9}" destId="{A7B03CB4-C7A3-4F97-B814-232D042733BF}" srcOrd="0" destOrd="0" parTransId="{D0B3A864-4BDB-4730-A39F-94A8117A7C9A}" sibTransId="{62098366-B18D-4AAF-A935-88E5705B64A4}"/>
    <dgm:cxn modelId="{BE0846FF-C422-4977-A753-8E7AB90D9A78}" srcId="{44579652-BA75-4F5E-980A-169BD901E219}" destId="{3A3CF6C3-125C-42DD-8B17-5FD949D71811}" srcOrd="2" destOrd="0" parTransId="{719E6E34-644D-41C0-9AAF-CBFBD81382F7}" sibTransId="{02C41C7D-1D5C-462E-A483-CD396D747098}"/>
    <dgm:cxn modelId="{2311B327-19AB-4FDC-BECE-A18210121245}" type="presParOf" srcId="{2BD5CDF0-DB19-47F3-A63D-843714A65443}" destId="{3A6FD62E-73C1-4E0D-8DAD-2D83886539F5}" srcOrd="0" destOrd="0" presId="urn:microsoft.com/office/officeart/2005/8/layout/vList2"/>
    <dgm:cxn modelId="{3833CDC8-BDC7-4C48-BDC8-B6FF3D53254C}" type="presParOf" srcId="{2BD5CDF0-DB19-47F3-A63D-843714A65443}" destId="{07CBCB42-F9E5-4F69-855C-503DA3708DAD}" srcOrd="1" destOrd="0" presId="urn:microsoft.com/office/officeart/2005/8/layout/vList2"/>
    <dgm:cxn modelId="{8E0041C0-0EC1-413C-AEA5-8EF6DA781085}" type="presParOf" srcId="{2BD5CDF0-DB19-47F3-A63D-843714A65443}" destId="{535E1EF2-09F7-4A9C-B1EC-742620390F1C}" srcOrd="2" destOrd="0" presId="urn:microsoft.com/office/officeart/2005/8/layout/vList2"/>
    <dgm:cxn modelId="{F78282E0-005E-4644-87D3-E72894DB642E}" type="presParOf" srcId="{2BD5CDF0-DB19-47F3-A63D-843714A65443}" destId="{5B9E7E0C-8E95-42C9-85A4-48EBC83C33A3}" srcOrd="3" destOrd="0" presId="urn:microsoft.com/office/officeart/2005/8/layout/vList2"/>
    <dgm:cxn modelId="{901E48E9-1FEA-46C3-8621-55E9984E8D23}" type="presParOf" srcId="{2BD5CDF0-DB19-47F3-A63D-843714A65443}" destId="{16013864-951D-4712-AB67-5D77746AEA7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96AF8D5-8507-4264-B089-830233B8E812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5C868C7-8145-40DF-91F4-FA5680337982}">
      <dgm:prSet/>
      <dgm:spPr/>
      <dgm:t>
        <a:bodyPr/>
        <a:lstStyle/>
        <a:p>
          <a:r>
            <a:rPr lang="lt-LT" b="1"/>
            <a:t>Energijos ir žaliavų taupymas</a:t>
          </a:r>
          <a:endParaRPr lang="en-US"/>
        </a:p>
      </dgm:t>
    </dgm:pt>
    <dgm:pt modelId="{145D1CAA-C6D2-49CE-912F-8A319A129D8B}" type="parTrans" cxnId="{9D708F27-9ED7-439A-9433-0FAB9DCFC073}">
      <dgm:prSet/>
      <dgm:spPr/>
      <dgm:t>
        <a:bodyPr/>
        <a:lstStyle/>
        <a:p>
          <a:endParaRPr lang="en-US"/>
        </a:p>
      </dgm:t>
    </dgm:pt>
    <dgm:pt modelId="{2BE27FAC-F8A6-46EF-80A3-4CD18F22C3A3}" type="sibTrans" cxnId="{9D708F27-9ED7-439A-9433-0FAB9DCFC073}">
      <dgm:prSet/>
      <dgm:spPr/>
      <dgm:t>
        <a:bodyPr/>
        <a:lstStyle/>
        <a:p>
          <a:endParaRPr lang="en-US"/>
        </a:p>
      </dgm:t>
    </dgm:pt>
    <dgm:pt modelId="{BB678132-6FE8-43E1-86B4-166B31E47135}">
      <dgm:prSet/>
      <dgm:spPr/>
      <dgm:t>
        <a:bodyPr/>
        <a:lstStyle/>
        <a:p>
          <a:r>
            <a:rPr lang="lt-LT" b="1"/>
            <a:t>Kaip automatizacija/robotizacija padeda taupyti resursus?</a:t>
          </a:r>
          <a:endParaRPr lang="en-US"/>
        </a:p>
      </dgm:t>
    </dgm:pt>
    <dgm:pt modelId="{9D5E632E-FEC6-4F41-9EA0-60B6A2B99D5F}" type="parTrans" cxnId="{638AB5B5-18C6-4CB9-9FA0-DE5121A3FE97}">
      <dgm:prSet/>
      <dgm:spPr/>
      <dgm:t>
        <a:bodyPr/>
        <a:lstStyle/>
        <a:p>
          <a:endParaRPr lang="en-US"/>
        </a:p>
      </dgm:t>
    </dgm:pt>
    <dgm:pt modelId="{74D92B8B-7789-4D73-8DD5-41C04B838FBA}" type="sibTrans" cxnId="{638AB5B5-18C6-4CB9-9FA0-DE5121A3FE97}">
      <dgm:prSet/>
      <dgm:spPr/>
      <dgm:t>
        <a:bodyPr/>
        <a:lstStyle/>
        <a:p>
          <a:endParaRPr lang="en-US"/>
        </a:p>
      </dgm:t>
    </dgm:pt>
    <dgm:pt modelId="{AC7654CA-780D-4A31-984E-393D84C557C2}">
      <dgm:prSet/>
      <dgm:spPr/>
      <dgm:t>
        <a:bodyPr/>
        <a:lstStyle/>
        <a:p>
          <a:r>
            <a:rPr lang="lt-LT" b="1"/>
            <a:t>Sena įranga suvartoja daugiau elektros energijos</a:t>
          </a:r>
          <a:r>
            <a:rPr lang="lt-LT"/>
            <a:t> – net iki 30–50% daugiau nei modernios automatizuotos sistemos</a:t>
          </a:r>
          <a:endParaRPr lang="en-US"/>
        </a:p>
      </dgm:t>
    </dgm:pt>
    <dgm:pt modelId="{4DA7E6C3-4ECB-4636-9288-42766D685B1E}" type="parTrans" cxnId="{2883BF85-55C0-4C39-9607-4E438A7AC872}">
      <dgm:prSet/>
      <dgm:spPr/>
      <dgm:t>
        <a:bodyPr/>
        <a:lstStyle/>
        <a:p>
          <a:endParaRPr lang="en-US"/>
        </a:p>
      </dgm:t>
    </dgm:pt>
    <dgm:pt modelId="{085B3104-FF3A-4D41-8993-30979F6FAB89}" type="sibTrans" cxnId="{2883BF85-55C0-4C39-9607-4E438A7AC872}">
      <dgm:prSet/>
      <dgm:spPr/>
      <dgm:t>
        <a:bodyPr/>
        <a:lstStyle/>
        <a:p>
          <a:endParaRPr lang="en-US"/>
        </a:p>
      </dgm:t>
    </dgm:pt>
    <dgm:pt modelId="{52CE055A-ED50-4EEB-9897-8E70A7B1F176}">
      <dgm:prSet/>
      <dgm:spPr/>
      <dgm:t>
        <a:bodyPr/>
        <a:lstStyle/>
        <a:p>
          <a:r>
            <a:rPr lang="lt-LT"/>
            <a:t>Automatizuota gamyba leidžia </a:t>
          </a:r>
          <a:r>
            <a:rPr lang="lt-LT" b="1"/>
            <a:t>tiksliai dozuoti ir optimizuoti medžiagas</a:t>
          </a:r>
          <a:r>
            <a:rPr lang="lt-LT"/>
            <a:t>.</a:t>
          </a:r>
          <a:endParaRPr lang="en-US"/>
        </a:p>
      </dgm:t>
    </dgm:pt>
    <dgm:pt modelId="{5B86282C-A2AC-47DA-BC49-A6A54BFA2157}" type="parTrans" cxnId="{B48D2379-79D6-4F50-8A9B-0DC9317829B6}">
      <dgm:prSet/>
      <dgm:spPr/>
      <dgm:t>
        <a:bodyPr/>
        <a:lstStyle/>
        <a:p>
          <a:endParaRPr lang="en-US"/>
        </a:p>
      </dgm:t>
    </dgm:pt>
    <dgm:pt modelId="{E4E5A284-A26B-4B89-AEEA-982B85287141}" type="sibTrans" cxnId="{B48D2379-79D6-4F50-8A9B-0DC9317829B6}">
      <dgm:prSet/>
      <dgm:spPr/>
      <dgm:t>
        <a:bodyPr/>
        <a:lstStyle/>
        <a:p>
          <a:endParaRPr lang="en-US"/>
        </a:p>
      </dgm:t>
    </dgm:pt>
    <dgm:pt modelId="{53392F88-4C70-4190-9D96-6F020C7CCF89}">
      <dgm:prSet/>
      <dgm:spPr/>
      <dgm:t>
        <a:bodyPr/>
        <a:lstStyle/>
        <a:p>
          <a:r>
            <a:rPr lang="lt-LT"/>
            <a:t>Mažiau atliekų, reiškia mažesnes gamybos sąnaudas.</a:t>
          </a:r>
          <a:endParaRPr lang="en-US"/>
        </a:p>
      </dgm:t>
    </dgm:pt>
    <dgm:pt modelId="{7ADA9E2E-0D90-4FF0-9735-48C15FBFDAD1}" type="parTrans" cxnId="{772912CF-A363-4A3E-9066-A5EE141BBEE5}">
      <dgm:prSet/>
      <dgm:spPr/>
      <dgm:t>
        <a:bodyPr/>
        <a:lstStyle/>
        <a:p>
          <a:endParaRPr lang="en-US"/>
        </a:p>
      </dgm:t>
    </dgm:pt>
    <dgm:pt modelId="{7B79DD31-1A19-4D42-90C3-9D612C79A6F9}" type="sibTrans" cxnId="{772912CF-A363-4A3E-9066-A5EE141BBEE5}">
      <dgm:prSet/>
      <dgm:spPr/>
      <dgm:t>
        <a:bodyPr/>
        <a:lstStyle/>
        <a:p>
          <a:endParaRPr lang="en-US"/>
        </a:p>
      </dgm:t>
    </dgm:pt>
    <dgm:pt modelId="{348130DC-DADA-4690-A299-1F87C7123EE6}">
      <dgm:prSet/>
      <dgm:spPr/>
      <dgm:t>
        <a:bodyPr/>
        <a:lstStyle/>
        <a:p>
          <a:r>
            <a:rPr lang="lt-LT" b="1" dirty="0"/>
            <a:t>Pavyzdys:</a:t>
          </a:r>
          <a:br>
            <a:rPr lang="lt-LT" dirty="0"/>
          </a:br>
          <a:r>
            <a:rPr lang="lt-LT" dirty="0"/>
            <a:t>Maisto pramonės įmonė, automatizavusi pjaustymo ir </a:t>
          </a:r>
          <a:r>
            <a:rPr lang="lt-LT" dirty="0" err="1"/>
            <a:t>fasavymo</a:t>
          </a:r>
          <a:r>
            <a:rPr lang="lt-LT" dirty="0"/>
            <a:t> linijas, </a:t>
          </a:r>
          <a:r>
            <a:rPr lang="lt-LT" b="1" dirty="0"/>
            <a:t>sumažino atliekų kiekį 25%</a:t>
          </a:r>
          <a:r>
            <a:rPr lang="lt-LT" dirty="0"/>
            <a:t> ir ženkliai sumažino gamybos kaštus.</a:t>
          </a:r>
          <a:endParaRPr lang="en-US" dirty="0"/>
        </a:p>
      </dgm:t>
    </dgm:pt>
    <dgm:pt modelId="{2B25B235-FC51-4AE4-9247-AF546AEDAF0A}" type="parTrans" cxnId="{C12F8947-919B-4725-92A5-515466590DA2}">
      <dgm:prSet/>
      <dgm:spPr/>
      <dgm:t>
        <a:bodyPr/>
        <a:lstStyle/>
        <a:p>
          <a:endParaRPr lang="en-US"/>
        </a:p>
      </dgm:t>
    </dgm:pt>
    <dgm:pt modelId="{D7D24589-C7E0-481F-9D47-45C0A59C2881}" type="sibTrans" cxnId="{C12F8947-919B-4725-92A5-515466590DA2}">
      <dgm:prSet/>
      <dgm:spPr/>
      <dgm:t>
        <a:bodyPr/>
        <a:lstStyle/>
        <a:p>
          <a:endParaRPr lang="en-US"/>
        </a:p>
      </dgm:t>
    </dgm:pt>
    <dgm:pt modelId="{702AA2DE-4306-47EB-B5DC-EE706CE52813}" type="pres">
      <dgm:prSet presAssocID="{F96AF8D5-8507-4264-B089-830233B8E812}" presName="outerComposite" presStyleCnt="0">
        <dgm:presLayoutVars>
          <dgm:chMax val="5"/>
          <dgm:dir/>
          <dgm:resizeHandles val="exact"/>
        </dgm:presLayoutVars>
      </dgm:prSet>
      <dgm:spPr/>
    </dgm:pt>
    <dgm:pt modelId="{3D9450D5-F1C9-4883-BA28-D6E68007D620}" type="pres">
      <dgm:prSet presAssocID="{F96AF8D5-8507-4264-B089-830233B8E812}" presName="dummyMaxCanvas" presStyleCnt="0">
        <dgm:presLayoutVars/>
      </dgm:prSet>
      <dgm:spPr/>
    </dgm:pt>
    <dgm:pt modelId="{C5809342-452D-414D-A8F7-DEAA5E1BE4BF}" type="pres">
      <dgm:prSet presAssocID="{F96AF8D5-8507-4264-B089-830233B8E812}" presName="ThreeNodes_1" presStyleLbl="node1" presStyleIdx="0" presStyleCnt="3">
        <dgm:presLayoutVars>
          <dgm:bulletEnabled val="1"/>
        </dgm:presLayoutVars>
      </dgm:prSet>
      <dgm:spPr/>
    </dgm:pt>
    <dgm:pt modelId="{AEEF1BF0-2B87-4EE6-A975-6612CAB635D7}" type="pres">
      <dgm:prSet presAssocID="{F96AF8D5-8507-4264-B089-830233B8E812}" presName="ThreeNodes_2" presStyleLbl="node1" presStyleIdx="1" presStyleCnt="3">
        <dgm:presLayoutVars>
          <dgm:bulletEnabled val="1"/>
        </dgm:presLayoutVars>
      </dgm:prSet>
      <dgm:spPr/>
    </dgm:pt>
    <dgm:pt modelId="{EA7D6760-6B82-441A-B5ED-82317A03C023}" type="pres">
      <dgm:prSet presAssocID="{F96AF8D5-8507-4264-B089-830233B8E812}" presName="ThreeNodes_3" presStyleLbl="node1" presStyleIdx="2" presStyleCnt="3">
        <dgm:presLayoutVars>
          <dgm:bulletEnabled val="1"/>
        </dgm:presLayoutVars>
      </dgm:prSet>
      <dgm:spPr/>
    </dgm:pt>
    <dgm:pt modelId="{1FA00DB1-FE8E-4807-8EA8-3B7AD53F10C3}" type="pres">
      <dgm:prSet presAssocID="{F96AF8D5-8507-4264-B089-830233B8E812}" presName="ThreeConn_1-2" presStyleLbl="fgAccFollowNode1" presStyleIdx="0" presStyleCnt="2">
        <dgm:presLayoutVars>
          <dgm:bulletEnabled val="1"/>
        </dgm:presLayoutVars>
      </dgm:prSet>
      <dgm:spPr/>
    </dgm:pt>
    <dgm:pt modelId="{85E7A225-0876-44AE-974D-5C59F7B86DE4}" type="pres">
      <dgm:prSet presAssocID="{F96AF8D5-8507-4264-B089-830233B8E812}" presName="ThreeConn_2-3" presStyleLbl="fgAccFollowNode1" presStyleIdx="1" presStyleCnt="2">
        <dgm:presLayoutVars>
          <dgm:bulletEnabled val="1"/>
        </dgm:presLayoutVars>
      </dgm:prSet>
      <dgm:spPr/>
    </dgm:pt>
    <dgm:pt modelId="{34F96985-C539-425E-B7C9-C68A9BA2AC65}" type="pres">
      <dgm:prSet presAssocID="{F96AF8D5-8507-4264-B089-830233B8E812}" presName="ThreeNodes_1_text" presStyleLbl="node1" presStyleIdx="2" presStyleCnt="3">
        <dgm:presLayoutVars>
          <dgm:bulletEnabled val="1"/>
        </dgm:presLayoutVars>
      </dgm:prSet>
      <dgm:spPr/>
    </dgm:pt>
    <dgm:pt modelId="{3FB166A6-7F6E-4F87-A26A-497513AEBE94}" type="pres">
      <dgm:prSet presAssocID="{F96AF8D5-8507-4264-B089-830233B8E812}" presName="ThreeNodes_2_text" presStyleLbl="node1" presStyleIdx="2" presStyleCnt="3">
        <dgm:presLayoutVars>
          <dgm:bulletEnabled val="1"/>
        </dgm:presLayoutVars>
      </dgm:prSet>
      <dgm:spPr/>
    </dgm:pt>
    <dgm:pt modelId="{AB9B392B-9B5F-4F18-9A00-1E1B45343CA0}" type="pres">
      <dgm:prSet presAssocID="{F96AF8D5-8507-4264-B089-830233B8E812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0DF13703-BA16-4DA5-899B-88BBF5D14016}" type="presOf" srcId="{F5C868C7-8145-40DF-91F4-FA5680337982}" destId="{34F96985-C539-425E-B7C9-C68A9BA2AC65}" srcOrd="1" destOrd="0" presId="urn:microsoft.com/office/officeart/2005/8/layout/vProcess5"/>
    <dgm:cxn modelId="{1844F703-822A-4237-9C35-125D9991C117}" type="presOf" srcId="{BB678132-6FE8-43E1-86B4-166B31E47135}" destId="{3FB166A6-7F6E-4F87-A26A-497513AEBE94}" srcOrd="1" destOrd="0" presId="urn:microsoft.com/office/officeart/2005/8/layout/vProcess5"/>
    <dgm:cxn modelId="{9D708F27-9ED7-439A-9433-0FAB9DCFC073}" srcId="{F96AF8D5-8507-4264-B089-830233B8E812}" destId="{F5C868C7-8145-40DF-91F4-FA5680337982}" srcOrd="0" destOrd="0" parTransId="{145D1CAA-C6D2-49CE-912F-8A319A129D8B}" sibTransId="{2BE27FAC-F8A6-46EF-80A3-4CD18F22C3A3}"/>
    <dgm:cxn modelId="{DE09E232-B775-420A-A80A-E82A18C0450F}" type="presOf" srcId="{53392F88-4C70-4190-9D96-6F020C7CCF89}" destId="{AEEF1BF0-2B87-4EE6-A975-6612CAB635D7}" srcOrd="0" destOrd="3" presId="urn:microsoft.com/office/officeart/2005/8/layout/vProcess5"/>
    <dgm:cxn modelId="{21E8D23A-C928-4D5A-882F-02F466EE8E59}" type="presOf" srcId="{52CE055A-ED50-4EEB-9897-8E70A7B1F176}" destId="{AEEF1BF0-2B87-4EE6-A975-6612CAB635D7}" srcOrd="0" destOrd="2" presId="urn:microsoft.com/office/officeart/2005/8/layout/vProcess5"/>
    <dgm:cxn modelId="{1E57735B-47C3-4573-8FA9-9AE5E580C03E}" type="presOf" srcId="{F96AF8D5-8507-4264-B089-830233B8E812}" destId="{702AA2DE-4306-47EB-B5DC-EE706CE52813}" srcOrd="0" destOrd="0" presId="urn:microsoft.com/office/officeart/2005/8/layout/vProcess5"/>
    <dgm:cxn modelId="{B1E8AB41-D23D-439F-A0C8-FFF7A07BE48B}" type="presOf" srcId="{F5C868C7-8145-40DF-91F4-FA5680337982}" destId="{C5809342-452D-414D-A8F7-DEAA5E1BE4BF}" srcOrd="0" destOrd="0" presId="urn:microsoft.com/office/officeart/2005/8/layout/vProcess5"/>
    <dgm:cxn modelId="{E5162B65-4F9E-4516-AB62-4EAFE44DD1D9}" type="presOf" srcId="{2BE27FAC-F8A6-46EF-80A3-4CD18F22C3A3}" destId="{1FA00DB1-FE8E-4807-8EA8-3B7AD53F10C3}" srcOrd="0" destOrd="0" presId="urn:microsoft.com/office/officeart/2005/8/layout/vProcess5"/>
    <dgm:cxn modelId="{C12F8947-919B-4725-92A5-515466590DA2}" srcId="{F96AF8D5-8507-4264-B089-830233B8E812}" destId="{348130DC-DADA-4690-A299-1F87C7123EE6}" srcOrd="2" destOrd="0" parTransId="{2B25B235-FC51-4AE4-9247-AF546AEDAF0A}" sibTransId="{D7D24589-C7E0-481F-9D47-45C0A59C2881}"/>
    <dgm:cxn modelId="{57B7E668-941A-40CF-B619-7E0BFCC2CB22}" type="presOf" srcId="{52CE055A-ED50-4EEB-9897-8E70A7B1F176}" destId="{3FB166A6-7F6E-4F87-A26A-497513AEBE94}" srcOrd="1" destOrd="2" presId="urn:microsoft.com/office/officeart/2005/8/layout/vProcess5"/>
    <dgm:cxn modelId="{B48D2379-79D6-4F50-8A9B-0DC9317829B6}" srcId="{BB678132-6FE8-43E1-86B4-166B31E47135}" destId="{52CE055A-ED50-4EEB-9897-8E70A7B1F176}" srcOrd="1" destOrd="0" parTransId="{5B86282C-A2AC-47DA-BC49-A6A54BFA2157}" sibTransId="{E4E5A284-A26B-4B89-AEEA-982B85287141}"/>
    <dgm:cxn modelId="{4389747E-5EED-4010-B336-6C1A8D2D06C8}" type="presOf" srcId="{348130DC-DADA-4690-A299-1F87C7123EE6}" destId="{AB9B392B-9B5F-4F18-9A00-1E1B45343CA0}" srcOrd="1" destOrd="0" presId="urn:microsoft.com/office/officeart/2005/8/layout/vProcess5"/>
    <dgm:cxn modelId="{2883BF85-55C0-4C39-9607-4E438A7AC872}" srcId="{BB678132-6FE8-43E1-86B4-166B31E47135}" destId="{AC7654CA-780D-4A31-984E-393D84C557C2}" srcOrd="0" destOrd="0" parTransId="{4DA7E6C3-4ECB-4636-9288-42766D685B1E}" sibTransId="{085B3104-FF3A-4D41-8993-30979F6FAB89}"/>
    <dgm:cxn modelId="{E93BA893-6B00-4111-B439-803EF9F8C235}" type="presOf" srcId="{BB678132-6FE8-43E1-86B4-166B31E47135}" destId="{AEEF1BF0-2B87-4EE6-A975-6612CAB635D7}" srcOrd="0" destOrd="0" presId="urn:microsoft.com/office/officeart/2005/8/layout/vProcess5"/>
    <dgm:cxn modelId="{26D43199-5DBA-422C-920A-F33ACC92B619}" type="presOf" srcId="{53392F88-4C70-4190-9D96-6F020C7CCF89}" destId="{3FB166A6-7F6E-4F87-A26A-497513AEBE94}" srcOrd="1" destOrd="3" presId="urn:microsoft.com/office/officeart/2005/8/layout/vProcess5"/>
    <dgm:cxn modelId="{638AB5B5-18C6-4CB9-9FA0-DE5121A3FE97}" srcId="{F96AF8D5-8507-4264-B089-830233B8E812}" destId="{BB678132-6FE8-43E1-86B4-166B31E47135}" srcOrd="1" destOrd="0" parTransId="{9D5E632E-FEC6-4F41-9EA0-60B6A2B99D5F}" sibTransId="{74D92B8B-7789-4D73-8DD5-41C04B838FBA}"/>
    <dgm:cxn modelId="{6BAEADC7-AA7E-4093-80A7-5049460354E0}" type="presOf" srcId="{AC7654CA-780D-4A31-984E-393D84C557C2}" destId="{3FB166A6-7F6E-4F87-A26A-497513AEBE94}" srcOrd="1" destOrd="1" presId="urn:microsoft.com/office/officeart/2005/8/layout/vProcess5"/>
    <dgm:cxn modelId="{772912CF-A363-4A3E-9066-A5EE141BBEE5}" srcId="{BB678132-6FE8-43E1-86B4-166B31E47135}" destId="{53392F88-4C70-4190-9D96-6F020C7CCF89}" srcOrd="2" destOrd="0" parTransId="{7ADA9E2E-0D90-4FF0-9735-48C15FBFDAD1}" sibTransId="{7B79DD31-1A19-4D42-90C3-9D612C79A6F9}"/>
    <dgm:cxn modelId="{E1509ACF-40FC-41CB-9BF0-DD3630476E8E}" type="presOf" srcId="{74D92B8B-7789-4D73-8DD5-41C04B838FBA}" destId="{85E7A225-0876-44AE-974D-5C59F7B86DE4}" srcOrd="0" destOrd="0" presId="urn:microsoft.com/office/officeart/2005/8/layout/vProcess5"/>
    <dgm:cxn modelId="{8754D0E5-BE58-4475-92E5-9906A5FD2335}" type="presOf" srcId="{AC7654CA-780D-4A31-984E-393D84C557C2}" destId="{AEEF1BF0-2B87-4EE6-A975-6612CAB635D7}" srcOrd="0" destOrd="1" presId="urn:microsoft.com/office/officeart/2005/8/layout/vProcess5"/>
    <dgm:cxn modelId="{356993E9-9E01-4B2C-B0C6-E0FFDAA3B0A4}" type="presOf" srcId="{348130DC-DADA-4690-A299-1F87C7123EE6}" destId="{EA7D6760-6B82-441A-B5ED-82317A03C023}" srcOrd="0" destOrd="0" presId="urn:microsoft.com/office/officeart/2005/8/layout/vProcess5"/>
    <dgm:cxn modelId="{E2777B71-C88F-439E-B687-D65391AF1BD3}" type="presParOf" srcId="{702AA2DE-4306-47EB-B5DC-EE706CE52813}" destId="{3D9450D5-F1C9-4883-BA28-D6E68007D620}" srcOrd="0" destOrd="0" presId="urn:microsoft.com/office/officeart/2005/8/layout/vProcess5"/>
    <dgm:cxn modelId="{71DCA5D9-6A3A-4239-AD79-325E39C1028A}" type="presParOf" srcId="{702AA2DE-4306-47EB-B5DC-EE706CE52813}" destId="{C5809342-452D-414D-A8F7-DEAA5E1BE4BF}" srcOrd="1" destOrd="0" presId="urn:microsoft.com/office/officeart/2005/8/layout/vProcess5"/>
    <dgm:cxn modelId="{4069C4DC-675D-47C4-912E-0D9B044F7459}" type="presParOf" srcId="{702AA2DE-4306-47EB-B5DC-EE706CE52813}" destId="{AEEF1BF0-2B87-4EE6-A975-6612CAB635D7}" srcOrd="2" destOrd="0" presId="urn:microsoft.com/office/officeart/2005/8/layout/vProcess5"/>
    <dgm:cxn modelId="{93D05D76-3E4E-447B-8FDD-69EE62ACBBBC}" type="presParOf" srcId="{702AA2DE-4306-47EB-B5DC-EE706CE52813}" destId="{EA7D6760-6B82-441A-B5ED-82317A03C023}" srcOrd="3" destOrd="0" presId="urn:microsoft.com/office/officeart/2005/8/layout/vProcess5"/>
    <dgm:cxn modelId="{C19CCA51-EDF5-4D87-911E-724CB1E77DD7}" type="presParOf" srcId="{702AA2DE-4306-47EB-B5DC-EE706CE52813}" destId="{1FA00DB1-FE8E-4807-8EA8-3B7AD53F10C3}" srcOrd="4" destOrd="0" presId="urn:microsoft.com/office/officeart/2005/8/layout/vProcess5"/>
    <dgm:cxn modelId="{3424E2FB-7833-4BBC-9040-1A6E68473395}" type="presParOf" srcId="{702AA2DE-4306-47EB-B5DC-EE706CE52813}" destId="{85E7A225-0876-44AE-974D-5C59F7B86DE4}" srcOrd="5" destOrd="0" presId="urn:microsoft.com/office/officeart/2005/8/layout/vProcess5"/>
    <dgm:cxn modelId="{5E4C0BF6-314E-436D-A5D4-6C7707F6196D}" type="presParOf" srcId="{702AA2DE-4306-47EB-B5DC-EE706CE52813}" destId="{34F96985-C539-425E-B7C9-C68A9BA2AC65}" srcOrd="6" destOrd="0" presId="urn:microsoft.com/office/officeart/2005/8/layout/vProcess5"/>
    <dgm:cxn modelId="{6BCC574F-02DD-4B00-AA3A-91FE9E4FB136}" type="presParOf" srcId="{702AA2DE-4306-47EB-B5DC-EE706CE52813}" destId="{3FB166A6-7F6E-4F87-A26A-497513AEBE94}" srcOrd="7" destOrd="0" presId="urn:microsoft.com/office/officeart/2005/8/layout/vProcess5"/>
    <dgm:cxn modelId="{0FACD77D-7DD6-44CB-874A-9AD1FDBF52C2}" type="presParOf" srcId="{702AA2DE-4306-47EB-B5DC-EE706CE52813}" destId="{AB9B392B-9B5F-4F18-9A00-1E1B45343CA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96AF8D5-8507-4264-B089-830233B8E812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5C868C7-8145-40DF-91F4-FA5680337982}">
      <dgm:prSet/>
      <dgm:spPr/>
      <dgm:t>
        <a:bodyPr/>
        <a:lstStyle/>
        <a:p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Metalo apdirbimo įmonė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 pakeitė seną CNC staklių parką moderniais automatizuotais sprendimais su AI valdymu. </a:t>
          </a:r>
          <a:endParaRPr lang="en-US" dirty="0"/>
        </a:p>
      </dgm:t>
    </dgm:pt>
    <dgm:pt modelId="{145D1CAA-C6D2-49CE-912F-8A319A129D8B}" type="parTrans" cxnId="{9D708F27-9ED7-439A-9433-0FAB9DCFC073}">
      <dgm:prSet/>
      <dgm:spPr/>
      <dgm:t>
        <a:bodyPr/>
        <a:lstStyle/>
        <a:p>
          <a:endParaRPr lang="en-US"/>
        </a:p>
      </dgm:t>
    </dgm:pt>
    <dgm:pt modelId="{2BE27FAC-F8A6-46EF-80A3-4CD18F22C3A3}" type="sibTrans" cxnId="{9D708F27-9ED7-439A-9433-0FAB9DCFC073}">
      <dgm:prSet/>
      <dgm:spPr/>
      <dgm:t>
        <a:bodyPr/>
        <a:lstStyle/>
        <a:p>
          <a:endParaRPr lang="en-US"/>
        </a:p>
      </dgm:t>
    </dgm:pt>
    <dgm:pt modelId="{BB678132-6FE8-43E1-86B4-166B31E47135}">
      <dgm:prSet/>
      <dgm:spPr/>
      <dgm:t>
        <a:bodyPr/>
        <a:lstStyle/>
        <a:p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Rezultatai:</a:t>
          </a:r>
          <a:endParaRPr lang="lt-LT" dirty="0"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buFont typeface="Arial" panose="020B0604020202020204" pitchFamily="34" charset="0"/>
            <a:buChar char="•"/>
          </a:pP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Elektros sąnaudos sumažėjo </a:t>
          </a: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40%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, nes naujos staklės dirba efektyviau.</a:t>
          </a:r>
        </a:p>
        <a:p>
          <a:pPr>
            <a:buFont typeface="Arial" panose="020B0604020202020204" pitchFamily="34" charset="0"/>
            <a:buChar char="•"/>
          </a:pP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Kasmet sutaupoma apie 100 000 € elektros sąskaitoms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>
            <a:buFont typeface="Arial" panose="020B0604020202020204" pitchFamily="34" charset="0"/>
            <a:buChar char="•"/>
          </a:pP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Žaliavų atliekų sumažėjimas – 15%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, nes išmaniosios sistemos tiksliau optimizuoja medžiagų pjūvius.</a:t>
          </a:r>
          <a:endParaRPr lang="en-US" dirty="0"/>
        </a:p>
      </dgm:t>
    </dgm:pt>
    <dgm:pt modelId="{9D5E632E-FEC6-4F41-9EA0-60B6A2B99D5F}" type="parTrans" cxnId="{638AB5B5-18C6-4CB9-9FA0-DE5121A3FE97}">
      <dgm:prSet/>
      <dgm:spPr/>
      <dgm:t>
        <a:bodyPr/>
        <a:lstStyle/>
        <a:p>
          <a:endParaRPr lang="en-US"/>
        </a:p>
      </dgm:t>
    </dgm:pt>
    <dgm:pt modelId="{74D92B8B-7789-4D73-8DD5-41C04B838FBA}" type="sibTrans" cxnId="{638AB5B5-18C6-4CB9-9FA0-DE5121A3FE97}">
      <dgm:prSet/>
      <dgm:spPr/>
      <dgm:t>
        <a:bodyPr/>
        <a:lstStyle/>
        <a:p>
          <a:endParaRPr lang="en-US"/>
        </a:p>
      </dgm:t>
    </dgm:pt>
    <dgm:pt modelId="{348130DC-DADA-4690-A299-1F87C7123EE6}">
      <dgm:prSet/>
      <dgm:spPr/>
      <dgm:t>
        <a:bodyPr/>
        <a:lstStyle/>
        <a:p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Finansiniai skaičiavimai:</a:t>
          </a:r>
          <a:endParaRPr lang="lt-LT" dirty="0"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buFont typeface="Arial" panose="020B0604020202020204" pitchFamily="34" charset="0"/>
            <a:buChar char="•"/>
          </a:pP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Jei gamybos cechas sunaudoja </a:t>
          </a: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500 000 kWh per mėnesį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, o nauja įranga sutaupo </a:t>
          </a: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40%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, tai per mėnesį sutaupoma </a:t>
          </a: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200 000 kWh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>
            <a:buFont typeface="Arial" panose="020B0604020202020204" pitchFamily="34" charset="0"/>
            <a:buChar char="•"/>
          </a:pP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Su vidutine elektros kaina </a:t>
          </a: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0,15 €/kWh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, tai leidžia sutaupyti </a:t>
          </a: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30 000 € per mėnesį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 arba </a:t>
          </a: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360 000 € per metus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dirty="0"/>
        </a:p>
      </dgm:t>
    </dgm:pt>
    <dgm:pt modelId="{2B25B235-FC51-4AE4-9247-AF546AEDAF0A}" type="parTrans" cxnId="{C12F8947-919B-4725-92A5-515466590DA2}">
      <dgm:prSet/>
      <dgm:spPr/>
      <dgm:t>
        <a:bodyPr/>
        <a:lstStyle/>
        <a:p>
          <a:endParaRPr lang="en-US"/>
        </a:p>
      </dgm:t>
    </dgm:pt>
    <dgm:pt modelId="{D7D24589-C7E0-481F-9D47-45C0A59C2881}" type="sibTrans" cxnId="{C12F8947-919B-4725-92A5-515466590DA2}">
      <dgm:prSet/>
      <dgm:spPr/>
      <dgm:t>
        <a:bodyPr/>
        <a:lstStyle/>
        <a:p>
          <a:endParaRPr lang="en-US"/>
        </a:p>
      </dgm:t>
    </dgm:pt>
    <dgm:pt modelId="{702AA2DE-4306-47EB-B5DC-EE706CE52813}" type="pres">
      <dgm:prSet presAssocID="{F96AF8D5-8507-4264-B089-830233B8E812}" presName="outerComposite" presStyleCnt="0">
        <dgm:presLayoutVars>
          <dgm:chMax val="5"/>
          <dgm:dir/>
          <dgm:resizeHandles val="exact"/>
        </dgm:presLayoutVars>
      </dgm:prSet>
      <dgm:spPr/>
    </dgm:pt>
    <dgm:pt modelId="{3D9450D5-F1C9-4883-BA28-D6E68007D620}" type="pres">
      <dgm:prSet presAssocID="{F96AF8D5-8507-4264-B089-830233B8E812}" presName="dummyMaxCanvas" presStyleCnt="0">
        <dgm:presLayoutVars/>
      </dgm:prSet>
      <dgm:spPr/>
    </dgm:pt>
    <dgm:pt modelId="{C5809342-452D-414D-A8F7-DEAA5E1BE4BF}" type="pres">
      <dgm:prSet presAssocID="{F96AF8D5-8507-4264-B089-830233B8E812}" presName="ThreeNodes_1" presStyleLbl="node1" presStyleIdx="0" presStyleCnt="3">
        <dgm:presLayoutVars>
          <dgm:bulletEnabled val="1"/>
        </dgm:presLayoutVars>
      </dgm:prSet>
      <dgm:spPr/>
    </dgm:pt>
    <dgm:pt modelId="{AEEF1BF0-2B87-4EE6-A975-6612CAB635D7}" type="pres">
      <dgm:prSet presAssocID="{F96AF8D5-8507-4264-B089-830233B8E812}" presName="ThreeNodes_2" presStyleLbl="node1" presStyleIdx="1" presStyleCnt="3">
        <dgm:presLayoutVars>
          <dgm:bulletEnabled val="1"/>
        </dgm:presLayoutVars>
      </dgm:prSet>
      <dgm:spPr/>
    </dgm:pt>
    <dgm:pt modelId="{EA7D6760-6B82-441A-B5ED-82317A03C023}" type="pres">
      <dgm:prSet presAssocID="{F96AF8D5-8507-4264-B089-830233B8E812}" presName="ThreeNodes_3" presStyleLbl="node1" presStyleIdx="2" presStyleCnt="3">
        <dgm:presLayoutVars>
          <dgm:bulletEnabled val="1"/>
        </dgm:presLayoutVars>
      </dgm:prSet>
      <dgm:spPr/>
    </dgm:pt>
    <dgm:pt modelId="{1FA00DB1-FE8E-4807-8EA8-3B7AD53F10C3}" type="pres">
      <dgm:prSet presAssocID="{F96AF8D5-8507-4264-B089-830233B8E812}" presName="ThreeConn_1-2" presStyleLbl="fgAccFollowNode1" presStyleIdx="0" presStyleCnt="2">
        <dgm:presLayoutVars>
          <dgm:bulletEnabled val="1"/>
        </dgm:presLayoutVars>
      </dgm:prSet>
      <dgm:spPr/>
    </dgm:pt>
    <dgm:pt modelId="{85E7A225-0876-44AE-974D-5C59F7B86DE4}" type="pres">
      <dgm:prSet presAssocID="{F96AF8D5-8507-4264-B089-830233B8E812}" presName="ThreeConn_2-3" presStyleLbl="fgAccFollowNode1" presStyleIdx="1" presStyleCnt="2">
        <dgm:presLayoutVars>
          <dgm:bulletEnabled val="1"/>
        </dgm:presLayoutVars>
      </dgm:prSet>
      <dgm:spPr/>
    </dgm:pt>
    <dgm:pt modelId="{34F96985-C539-425E-B7C9-C68A9BA2AC65}" type="pres">
      <dgm:prSet presAssocID="{F96AF8D5-8507-4264-B089-830233B8E812}" presName="ThreeNodes_1_text" presStyleLbl="node1" presStyleIdx="2" presStyleCnt="3">
        <dgm:presLayoutVars>
          <dgm:bulletEnabled val="1"/>
        </dgm:presLayoutVars>
      </dgm:prSet>
      <dgm:spPr/>
    </dgm:pt>
    <dgm:pt modelId="{3FB166A6-7F6E-4F87-A26A-497513AEBE94}" type="pres">
      <dgm:prSet presAssocID="{F96AF8D5-8507-4264-B089-830233B8E812}" presName="ThreeNodes_2_text" presStyleLbl="node1" presStyleIdx="2" presStyleCnt="3">
        <dgm:presLayoutVars>
          <dgm:bulletEnabled val="1"/>
        </dgm:presLayoutVars>
      </dgm:prSet>
      <dgm:spPr/>
    </dgm:pt>
    <dgm:pt modelId="{AB9B392B-9B5F-4F18-9A00-1E1B45343CA0}" type="pres">
      <dgm:prSet presAssocID="{F96AF8D5-8507-4264-B089-830233B8E812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0DF13703-BA16-4DA5-899B-88BBF5D14016}" type="presOf" srcId="{F5C868C7-8145-40DF-91F4-FA5680337982}" destId="{34F96985-C539-425E-B7C9-C68A9BA2AC65}" srcOrd="1" destOrd="0" presId="urn:microsoft.com/office/officeart/2005/8/layout/vProcess5"/>
    <dgm:cxn modelId="{1844F703-822A-4237-9C35-125D9991C117}" type="presOf" srcId="{BB678132-6FE8-43E1-86B4-166B31E47135}" destId="{3FB166A6-7F6E-4F87-A26A-497513AEBE94}" srcOrd="1" destOrd="0" presId="urn:microsoft.com/office/officeart/2005/8/layout/vProcess5"/>
    <dgm:cxn modelId="{9D708F27-9ED7-439A-9433-0FAB9DCFC073}" srcId="{F96AF8D5-8507-4264-B089-830233B8E812}" destId="{F5C868C7-8145-40DF-91F4-FA5680337982}" srcOrd="0" destOrd="0" parTransId="{145D1CAA-C6D2-49CE-912F-8A319A129D8B}" sibTransId="{2BE27FAC-F8A6-46EF-80A3-4CD18F22C3A3}"/>
    <dgm:cxn modelId="{1E57735B-47C3-4573-8FA9-9AE5E580C03E}" type="presOf" srcId="{F96AF8D5-8507-4264-B089-830233B8E812}" destId="{702AA2DE-4306-47EB-B5DC-EE706CE52813}" srcOrd="0" destOrd="0" presId="urn:microsoft.com/office/officeart/2005/8/layout/vProcess5"/>
    <dgm:cxn modelId="{B1E8AB41-D23D-439F-A0C8-FFF7A07BE48B}" type="presOf" srcId="{F5C868C7-8145-40DF-91F4-FA5680337982}" destId="{C5809342-452D-414D-A8F7-DEAA5E1BE4BF}" srcOrd="0" destOrd="0" presId="urn:microsoft.com/office/officeart/2005/8/layout/vProcess5"/>
    <dgm:cxn modelId="{E5162B65-4F9E-4516-AB62-4EAFE44DD1D9}" type="presOf" srcId="{2BE27FAC-F8A6-46EF-80A3-4CD18F22C3A3}" destId="{1FA00DB1-FE8E-4807-8EA8-3B7AD53F10C3}" srcOrd="0" destOrd="0" presId="urn:microsoft.com/office/officeart/2005/8/layout/vProcess5"/>
    <dgm:cxn modelId="{C12F8947-919B-4725-92A5-515466590DA2}" srcId="{F96AF8D5-8507-4264-B089-830233B8E812}" destId="{348130DC-DADA-4690-A299-1F87C7123EE6}" srcOrd="2" destOrd="0" parTransId="{2B25B235-FC51-4AE4-9247-AF546AEDAF0A}" sibTransId="{D7D24589-C7E0-481F-9D47-45C0A59C2881}"/>
    <dgm:cxn modelId="{4389747E-5EED-4010-B336-6C1A8D2D06C8}" type="presOf" srcId="{348130DC-DADA-4690-A299-1F87C7123EE6}" destId="{AB9B392B-9B5F-4F18-9A00-1E1B45343CA0}" srcOrd="1" destOrd="0" presId="urn:microsoft.com/office/officeart/2005/8/layout/vProcess5"/>
    <dgm:cxn modelId="{E93BA893-6B00-4111-B439-803EF9F8C235}" type="presOf" srcId="{BB678132-6FE8-43E1-86B4-166B31E47135}" destId="{AEEF1BF0-2B87-4EE6-A975-6612CAB635D7}" srcOrd="0" destOrd="0" presId="urn:microsoft.com/office/officeart/2005/8/layout/vProcess5"/>
    <dgm:cxn modelId="{638AB5B5-18C6-4CB9-9FA0-DE5121A3FE97}" srcId="{F96AF8D5-8507-4264-B089-830233B8E812}" destId="{BB678132-6FE8-43E1-86B4-166B31E47135}" srcOrd="1" destOrd="0" parTransId="{9D5E632E-FEC6-4F41-9EA0-60B6A2B99D5F}" sibTransId="{74D92B8B-7789-4D73-8DD5-41C04B838FBA}"/>
    <dgm:cxn modelId="{E1509ACF-40FC-41CB-9BF0-DD3630476E8E}" type="presOf" srcId="{74D92B8B-7789-4D73-8DD5-41C04B838FBA}" destId="{85E7A225-0876-44AE-974D-5C59F7B86DE4}" srcOrd="0" destOrd="0" presId="urn:microsoft.com/office/officeart/2005/8/layout/vProcess5"/>
    <dgm:cxn modelId="{356993E9-9E01-4B2C-B0C6-E0FFDAA3B0A4}" type="presOf" srcId="{348130DC-DADA-4690-A299-1F87C7123EE6}" destId="{EA7D6760-6B82-441A-B5ED-82317A03C023}" srcOrd="0" destOrd="0" presId="urn:microsoft.com/office/officeart/2005/8/layout/vProcess5"/>
    <dgm:cxn modelId="{E2777B71-C88F-439E-B687-D65391AF1BD3}" type="presParOf" srcId="{702AA2DE-4306-47EB-B5DC-EE706CE52813}" destId="{3D9450D5-F1C9-4883-BA28-D6E68007D620}" srcOrd="0" destOrd="0" presId="urn:microsoft.com/office/officeart/2005/8/layout/vProcess5"/>
    <dgm:cxn modelId="{71DCA5D9-6A3A-4239-AD79-325E39C1028A}" type="presParOf" srcId="{702AA2DE-4306-47EB-B5DC-EE706CE52813}" destId="{C5809342-452D-414D-A8F7-DEAA5E1BE4BF}" srcOrd="1" destOrd="0" presId="urn:microsoft.com/office/officeart/2005/8/layout/vProcess5"/>
    <dgm:cxn modelId="{4069C4DC-675D-47C4-912E-0D9B044F7459}" type="presParOf" srcId="{702AA2DE-4306-47EB-B5DC-EE706CE52813}" destId="{AEEF1BF0-2B87-4EE6-A975-6612CAB635D7}" srcOrd="2" destOrd="0" presId="urn:microsoft.com/office/officeart/2005/8/layout/vProcess5"/>
    <dgm:cxn modelId="{93D05D76-3E4E-447B-8FDD-69EE62ACBBBC}" type="presParOf" srcId="{702AA2DE-4306-47EB-B5DC-EE706CE52813}" destId="{EA7D6760-6B82-441A-B5ED-82317A03C023}" srcOrd="3" destOrd="0" presId="urn:microsoft.com/office/officeart/2005/8/layout/vProcess5"/>
    <dgm:cxn modelId="{C19CCA51-EDF5-4D87-911E-724CB1E77DD7}" type="presParOf" srcId="{702AA2DE-4306-47EB-B5DC-EE706CE52813}" destId="{1FA00DB1-FE8E-4807-8EA8-3B7AD53F10C3}" srcOrd="4" destOrd="0" presId="urn:microsoft.com/office/officeart/2005/8/layout/vProcess5"/>
    <dgm:cxn modelId="{3424E2FB-7833-4BBC-9040-1A6E68473395}" type="presParOf" srcId="{702AA2DE-4306-47EB-B5DC-EE706CE52813}" destId="{85E7A225-0876-44AE-974D-5C59F7B86DE4}" srcOrd="5" destOrd="0" presId="urn:microsoft.com/office/officeart/2005/8/layout/vProcess5"/>
    <dgm:cxn modelId="{5E4C0BF6-314E-436D-A5D4-6C7707F6196D}" type="presParOf" srcId="{702AA2DE-4306-47EB-B5DC-EE706CE52813}" destId="{34F96985-C539-425E-B7C9-C68A9BA2AC65}" srcOrd="6" destOrd="0" presId="urn:microsoft.com/office/officeart/2005/8/layout/vProcess5"/>
    <dgm:cxn modelId="{6BCC574F-02DD-4B00-AA3A-91FE9E4FB136}" type="presParOf" srcId="{702AA2DE-4306-47EB-B5DC-EE706CE52813}" destId="{3FB166A6-7F6E-4F87-A26A-497513AEBE94}" srcOrd="7" destOrd="0" presId="urn:microsoft.com/office/officeart/2005/8/layout/vProcess5"/>
    <dgm:cxn modelId="{0FACD77D-7DD6-44CB-874A-9AD1FDBF52C2}" type="presParOf" srcId="{702AA2DE-4306-47EB-B5DC-EE706CE52813}" destId="{AB9B392B-9B5F-4F18-9A00-1E1B45343CA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96AF8D5-8507-4264-B089-830233B8E812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5C868C7-8145-40DF-91F4-FA5680337982}">
      <dgm:prSet custT="1"/>
      <dgm:spPr/>
      <dgm:t>
        <a:bodyPr/>
        <a:lstStyle/>
        <a:p>
          <a:r>
            <a:rPr lang="lt-LT" sz="2800" dirty="0">
              <a:latin typeface="Arial" panose="020B0604020202020204" pitchFamily="34" charset="0"/>
              <a:cs typeface="Arial" panose="020B0604020202020204" pitchFamily="34" charset="0"/>
            </a:rPr>
            <a:t>Sėkmės istorijos – realūs įmonių pavyzdžiai:</a:t>
          </a:r>
          <a:endParaRPr lang="en-US" sz="2800" dirty="0"/>
        </a:p>
      </dgm:t>
    </dgm:pt>
    <dgm:pt modelId="{145D1CAA-C6D2-49CE-912F-8A319A129D8B}" type="parTrans" cxnId="{9D708F27-9ED7-439A-9433-0FAB9DCFC073}">
      <dgm:prSet/>
      <dgm:spPr/>
      <dgm:t>
        <a:bodyPr/>
        <a:lstStyle/>
        <a:p>
          <a:endParaRPr lang="en-US"/>
        </a:p>
      </dgm:t>
    </dgm:pt>
    <dgm:pt modelId="{2BE27FAC-F8A6-46EF-80A3-4CD18F22C3A3}" type="sibTrans" cxnId="{9D708F27-9ED7-439A-9433-0FAB9DCFC073}">
      <dgm:prSet/>
      <dgm:spPr/>
      <dgm:t>
        <a:bodyPr/>
        <a:lstStyle/>
        <a:p>
          <a:endParaRPr lang="en-US"/>
        </a:p>
      </dgm:t>
    </dgm:pt>
    <dgm:pt modelId="{BB678132-6FE8-43E1-86B4-166B31E47135}">
      <dgm:prSet custT="1"/>
      <dgm:spPr/>
      <dgm:t>
        <a:bodyPr/>
        <a:lstStyle/>
        <a:p>
          <a:r>
            <a:rPr lang="lt-LT" sz="1600" b="1" dirty="0">
              <a:latin typeface="Arial" panose="020B0604020202020204" pitchFamily="34" charset="0"/>
              <a:cs typeface="Arial" panose="020B0604020202020204" pitchFamily="34" charset="0"/>
            </a:rPr>
            <a:t>Problema:</a:t>
          </a:r>
          <a:endParaRPr lang="lt-LT" sz="16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buFont typeface="Arial" panose="020B0604020202020204" pitchFamily="34" charset="0"/>
            <a:buChar char="•"/>
          </a:pPr>
          <a:r>
            <a:rPr lang="lt-LT" sz="1600" dirty="0">
              <a:latin typeface="Arial" panose="020B0604020202020204" pitchFamily="34" charset="0"/>
              <a:cs typeface="Arial" panose="020B0604020202020204" pitchFamily="34" charset="0"/>
            </a:rPr>
            <a:t>Įmonė, gaminanti metalines detales automobilių pramonei, susidūrė su </a:t>
          </a:r>
          <a:r>
            <a:rPr lang="lt-LT" sz="1600" b="1" dirty="0">
              <a:latin typeface="Arial" panose="020B0604020202020204" pitchFamily="34" charset="0"/>
              <a:cs typeface="Arial" panose="020B0604020202020204" pitchFamily="34" charset="0"/>
            </a:rPr>
            <a:t>darbuotojų trūkumu ir gamybos pajėgumų ribojimais</a:t>
          </a:r>
          <a:r>
            <a:rPr lang="lt-LT" sz="16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>
            <a:buFont typeface="Arial" panose="020B0604020202020204" pitchFamily="34" charset="0"/>
            <a:buChar char="•"/>
          </a:pPr>
          <a:r>
            <a:rPr lang="lt-LT" sz="1600" dirty="0">
              <a:latin typeface="Arial" panose="020B0604020202020204" pitchFamily="34" charset="0"/>
              <a:cs typeface="Arial" panose="020B0604020202020204" pitchFamily="34" charset="0"/>
            </a:rPr>
            <a:t>Rankinis suvirinimas ir surinkimas buvo lėtas ir priklausomas nuo žmogiškųjų klaidų.</a:t>
          </a:r>
        </a:p>
        <a:p>
          <a:pPr>
            <a:buFont typeface="Arial" panose="020B0604020202020204" pitchFamily="34" charset="0"/>
            <a:buChar char="•"/>
          </a:pPr>
          <a:r>
            <a:rPr lang="lt-LT" sz="1600" dirty="0">
              <a:latin typeface="Arial" panose="020B0604020202020204" pitchFamily="34" charset="0"/>
              <a:cs typeface="Arial" panose="020B0604020202020204" pitchFamily="34" charset="0"/>
            </a:rPr>
            <a:t>Augantis užsakymų kiekis </a:t>
          </a:r>
          <a:r>
            <a:rPr lang="lt-LT" sz="1600" b="1" dirty="0">
              <a:latin typeface="Arial" panose="020B0604020202020204" pitchFamily="34" charset="0"/>
              <a:cs typeface="Arial" panose="020B0604020202020204" pitchFamily="34" charset="0"/>
            </a:rPr>
            <a:t>negalėjo būti patenkintas laiku</a:t>
          </a:r>
          <a:r>
            <a:rPr lang="lt-LT" sz="1600" dirty="0">
              <a:latin typeface="Arial" panose="020B0604020202020204" pitchFamily="34" charset="0"/>
              <a:cs typeface="Arial" panose="020B0604020202020204" pitchFamily="34" charset="0"/>
            </a:rPr>
            <a:t>, kas lėmė klientų nepasitenkinimą.</a:t>
          </a:r>
          <a:endParaRPr lang="en-US" sz="1600" dirty="0"/>
        </a:p>
      </dgm:t>
    </dgm:pt>
    <dgm:pt modelId="{9D5E632E-FEC6-4F41-9EA0-60B6A2B99D5F}" type="parTrans" cxnId="{638AB5B5-18C6-4CB9-9FA0-DE5121A3FE97}">
      <dgm:prSet/>
      <dgm:spPr/>
      <dgm:t>
        <a:bodyPr/>
        <a:lstStyle/>
        <a:p>
          <a:endParaRPr lang="en-US"/>
        </a:p>
      </dgm:t>
    </dgm:pt>
    <dgm:pt modelId="{74D92B8B-7789-4D73-8DD5-41C04B838FBA}" type="sibTrans" cxnId="{638AB5B5-18C6-4CB9-9FA0-DE5121A3FE97}">
      <dgm:prSet/>
      <dgm:spPr/>
      <dgm:t>
        <a:bodyPr/>
        <a:lstStyle/>
        <a:p>
          <a:endParaRPr lang="en-US"/>
        </a:p>
      </dgm:t>
    </dgm:pt>
    <dgm:pt modelId="{348130DC-DADA-4690-A299-1F87C7123EE6}">
      <dgm:prSet custT="1"/>
      <dgm:spPr/>
      <dgm:t>
        <a:bodyPr/>
        <a:lstStyle/>
        <a:p>
          <a:r>
            <a:rPr lang="lt-LT" sz="1600" b="1" dirty="0">
              <a:latin typeface="Arial" panose="020B0604020202020204" pitchFamily="34" charset="0"/>
              <a:cs typeface="Arial" panose="020B0604020202020204" pitchFamily="34" charset="0"/>
            </a:rPr>
            <a:t>Sprendimas:</a:t>
          </a:r>
          <a:endParaRPr lang="lt-LT" sz="16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buFont typeface="Arial" panose="020B0604020202020204" pitchFamily="34" charset="0"/>
            <a:buChar char="•"/>
          </a:pPr>
          <a:r>
            <a:rPr lang="lt-LT" sz="1600" dirty="0">
              <a:latin typeface="Arial" panose="020B0604020202020204" pitchFamily="34" charset="0"/>
              <a:cs typeface="Arial" panose="020B0604020202020204" pitchFamily="34" charset="0"/>
            </a:rPr>
            <a:t>Įmonė įdiegė </a:t>
          </a:r>
          <a:r>
            <a:rPr lang="lt-LT" sz="1600" b="1" dirty="0" err="1">
              <a:latin typeface="Arial" panose="020B0604020202020204" pitchFamily="34" charset="0"/>
              <a:cs typeface="Arial" panose="020B0604020202020204" pitchFamily="34" charset="0"/>
            </a:rPr>
            <a:t>robotizuotas</a:t>
          </a:r>
          <a:r>
            <a:rPr lang="lt-LT" sz="1600" b="1" dirty="0">
              <a:latin typeface="Arial" panose="020B0604020202020204" pitchFamily="34" charset="0"/>
              <a:cs typeface="Arial" panose="020B0604020202020204" pitchFamily="34" charset="0"/>
            </a:rPr>
            <a:t> suvirinimo stotis ir automatinės surinkimo linijos</a:t>
          </a:r>
          <a:r>
            <a:rPr lang="lt-LT" sz="16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>
            <a:buFont typeface="Arial" panose="020B0604020202020204" pitchFamily="34" charset="0"/>
            <a:buChar char="•"/>
          </a:pPr>
          <a:r>
            <a:rPr lang="lt-LT" sz="1600" dirty="0">
              <a:latin typeface="Arial" panose="020B0604020202020204" pitchFamily="34" charset="0"/>
              <a:cs typeface="Arial" panose="020B0604020202020204" pitchFamily="34" charset="0"/>
            </a:rPr>
            <a:t>Automatizuotas kokybės tikrinimas sumažino poreikį papildomai peržiūrėti gaminius.</a:t>
          </a:r>
        </a:p>
        <a:p>
          <a:r>
            <a:rPr lang="lt-LT" sz="1600" b="1" dirty="0">
              <a:latin typeface="Arial" panose="020B0604020202020204" pitchFamily="34" charset="0"/>
              <a:cs typeface="Arial" panose="020B0604020202020204" pitchFamily="34" charset="0"/>
            </a:rPr>
            <a:t>Rezultatai:</a:t>
          </a:r>
          <a:br>
            <a:rPr lang="lt-LT" sz="16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lt-LT" sz="16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lt-LT" sz="1600" b="1" dirty="0">
              <a:latin typeface="Arial" panose="020B0604020202020204" pitchFamily="34" charset="0"/>
              <a:cs typeface="Arial" panose="020B0604020202020204" pitchFamily="34" charset="0"/>
            </a:rPr>
            <a:t>30% padidintas gamybos pajėgumas</a:t>
          </a:r>
          <a:r>
            <a:rPr lang="lt-LT" sz="1600" dirty="0">
              <a:latin typeface="Arial" panose="020B0604020202020204" pitchFamily="34" charset="0"/>
              <a:cs typeface="Arial" panose="020B0604020202020204" pitchFamily="34" charset="0"/>
            </a:rPr>
            <a:t>, nes robotai gali dirbti 24/7 be pertraukų.</a:t>
          </a:r>
          <a:br>
            <a:rPr lang="lt-LT" sz="16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lt-LT" sz="16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lt-LT" sz="1600" b="1" dirty="0">
              <a:latin typeface="Arial" panose="020B0604020202020204" pitchFamily="34" charset="0"/>
              <a:cs typeface="Arial" panose="020B0604020202020204" pitchFamily="34" charset="0"/>
            </a:rPr>
            <a:t>50% sumažintas broko kiekis</a:t>
          </a:r>
          <a:r>
            <a:rPr lang="lt-LT" sz="1600" dirty="0">
              <a:latin typeface="Arial" panose="020B0604020202020204" pitchFamily="34" charset="0"/>
              <a:cs typeface="Arial" panose="020B0604020202020204" pitchFamily="34" charset="0"/>
            </a:rPr>
            <a:t>, nes robotai suvirina preciziškai ir nuosekliai.</a:t>
          </a:r>
          <a:br>
            <a:rPr lang="lt-LT" sz="16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lt-LT" sz="16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lt-LT" sz="1600" b="1" dirty="0">
              <a:latin typeface="Arial" panose="020B0604020202020204" pitchFamily="34" charset="0"/>
              <a:cs typeface="Arial" panose="020B0604020202020204" pitchFamily="34" charset="0"/>
            </a:rPr>
            <a:t>Greitesnis užsakymų įvykdymas</a:t>
          </a:r>
          <a:r>
            <a:rPr lang="lt-LT" sz="1600" dirty="0">
              <a:latin typeface="Arial" panose="020B0604020202020204" pitchFamily="34" charset="0"/>
              <a:cs typeface="Arial" panose="020B0604020202020204" pitchFamily="34" charset="0"/>
            </a:rPr>
            <a:t> leido pritraukti naujų klientų.</a:t>
          </a:r>
          <a:endParaRPr lang="en-US" sz="1600" dirty="0"/>
        </a:p>
      </dgm:t>
    </dgm:pt>
    <dgm:pt modelId="{2B25B235-FC51-4AE4-9247-AF546AEDAF0A}" type="parTrans" cxnId="{C12F8947-919B-4725-92A5-515466590DA2}">
      <dgm:prSet/>
      <dgm:spPr/>
      <dgm:t>
        <a:bodyPr/>
        <a:lstStyle/>
        <a:p>
          <a:endParaRPr lang="en-US"/>
        </a:p>
      </dgm:t>
    </dgm:pt>
    <dgm:pt modelId="{D7D24589-C7E0-481F-9D47-45C0A59C2881}" type="sibTrans" cxnId="{C12F8947-919B-4725-92A5-515466590DA2}">
      <dgm:prSet/>
      <dgm:spPr/>
      <dgm:t>
        <a:bodyPr/>
        <a:lstStyle/>
        <a:p>
          <a:endParaRPr lang="en-US"/>
        </a:p>
      </dgm:t>
    </dgm:pt>
    <dgm:pt modelId="{702AA2DE-4306-47EB-B5DC-EE706CE52813}" type="pres">
      <dgm:prSet presAssocID="{F96AF8D5-8507-4264-B089-830233B8E812}" presName="outerComposite" presStyleCnt="0">
        <dgm:presLayoutVars>
          <dgm:chMax val="5"/>
          <dgm:dir/>
          <dgm:resizeHandles val="exact"/>
        </dgm:presLayoutVars>
      </dgm:prSet>
      <dgm:spPr/>
    </dgm:pt>
    <dgm:pt modelId="{3D9450D5-F1C9-4883-BA28-D6E68007D620}" type="pres">
      <dgm:prSet presAssocID="{F96AF8D5-8507-4264-B089-830233B8E812}" presName="dummyMaxCanvas" presStyleCnt="0">
        <dgm:presLayoutVars/>
      </dgm:prSet>
      <dgm:spPr/>
    </dgm:pt>
    <dgm:pt modelId="{C5809342-452D-414D-A8F7-DEAA5E1BE4BF}" type="pres">
      <dgm:prSet presAssocID="{F96AF8D5-8507-4264-B089-830233B8E812}" presName="ThreeNodes_1" presStyleLbl="node1" presStyleIdx="0" presStyleCnt="3">
        <dgm:presLayoutVars>
          <dgm:bulletEnabled val="1"/>
        </dgm:presLayoutVars>
      </dgm:prSet>
      <dgm:spPr/>
    </dgm:pt>
    <dgm:pt modelId="{AEEF1BF0-2B87-4EE6-A975-6612CAB635D7}" type="pres">
      <dgm:prSet presAssocID="{F96AF8D5-8507-4264-B089-830233B8E812}" presName="ThreeNodes_2" presStyleLbl="node1" presStyleIdx="1" presStyleCnt="3">
        <dgm:presLayoutVars>
          <dgm:bulletEnabled val="1"/>
        </dgm:presLayoutVars>
      </dgm:prSet>
      <dgm:spPr/>
    </dgm:pt>
    <dgm:pt modelId="{EA7D6760-6B82-441A-B5ED-82317A03C023}" type="pres">
      <dgm:prSet presAssocID="{F96AF8D5-8507-4264-B089-830233B8E812}" presName="ThreeNodes_3" presStyleLbl="node1" presStyleIdx="2" presStyleCnt="3">
        <dgm:presLayoutVars>
          <dgm:bulletEnabled val="1"/>
        </dgm:presLayoutVars>
      </dgm:prSet>
      <dgm:spPr/>
    </dgm:pt>
    <dgm:pt modelId="{1FA00DB1-FE8E-4807-8EA8-3B7AD53F10C3}" type="pres">
      <dgm:prSet presAssocID="{F96AF8D5-8507-4264-B089-830233B8E812}" presName="ThreeConn_1-2" presStyleLbl="fgAccFollowNode1" presStyleIdx="0" presStyleCnt="2">
        <dgm:presLayoutVars>
          <dgm:bulletEnabled val="1"/>
        </dgm:presLayoutVars>
      </dgm:prSet>
      <dgm:spPr/>
    </dgm:pt>
    <dgm:pt modelId="{85E7A225-0876-44AE-974D-5C59F7B86DE4}" type="pres">
      <dgm:prSet presAssocID="{F96AF8D5-8507-4264-B089-830233B8E812}" presName="ThreeConn_2-3" presStyleLbl="fgAccFollowNode1" presStyleIdx="1" presStyleCnt="2">
        <dgm:presLayoutVars>
          <dgm:bulletEnabled val="1"/>
        </dgm:presLayoutVars>
      </dgm:prSet>
      <dgm:spPr/>
    </dgm:pt>
    <dgm:pt modelId="{34F96985-C539-425E-B7C9-C68A9BA2AC65}" type="pres">
      <dgm:prSet presAssocID="{F96AF8D5-8507-4264-B089-830233B8E812}" presName="ThreeNodes_1_text" presStyleLbl="node1" presStyleIdx="2" presStyleCnt="3">
        <dgm:presLayoutVars>
          <dgm:bulletEnabled val="1"/>
        </dgm:presLayoutVars>
      </dgm:prSet>
      <dgm:spPr/>
    </dgm:pt>
    <dgm:pt modelId="{3FB166A6-7F6E-4F87-A26A-497513AEBE94}" type="pres">
      <dgm:prSet presAssocID="{F96AF8D5-8507-4264-B089-830233B8E812}" presName="ThreeNodes_2_text" presStyleLbl="node1" presStyleIdx="2" presStyleCnt="3">
        <dgm:presLayoutVars>
          <dgm:bulletEnabled val="1"/>
        </dgm:presLayoutVars>
      </dgm:prSet>
      <dgm:spPr/>
    </dgm:pt>
    <dgm:pt modelId="{AB9B392B-9B5F-4F18-9A00-1E1B45343CA0}" type="pres">
      <dgm:prSet presAssocID="{F96AF8D5-8507-4264-B089-830233B8E812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0DF13703-BA16-4DA5-899B-88BBF5D14016}" type="presOf" srcId="{F5C868C7-8145-40DF-91F4-FA5680337982}" destId="{34F96985-C539-425E-B7C9-C68A9BA2AC65}" srcOrd="1" destOrd="0" presId="urn:microsoft.com/office/officeart/2005/8/layout/vProcess5"/>
    <dgm:cxn modelId="{1844F703-822A-4237-9C35-125D9991C117}" type="presOf" srcId="{BB678132-6FE8-43E1-86B4-166B31E47135}" destId="{3FB166A6-7F6E-4F87-A26A-497513AEBE94}" srcOrd="1" destOrd="0" presId="urn:microsoft.com/office/officeart/2005/8/layout/vProcess5"/>
    <dgm:cxn modelId="{9D708F27-9ED7-439A-9433-0FAB9DCFC073}" srcId="{F96AF8D5-8507-4264-B089-830233B8E812}" destId="{F5C868C7-8145-40DF-91F4-FA5680337982}" srcOrd="0" destOrd="0" parTransId="{145D1CAA-C6D2-49CE-912F-8A319A129D8B}" sibTransId="{2BE27FAC-F8A6-46EF-80A3-4CD18F22C3A3}"/>
    <dgm:cxn modelId="{1E57735B-47C3-4573-8FA9-9AE5E580C03E}" type="presOf" srcId="{F96AF8D5-8507-4264-B089-830233B8E812}" destId="{702AA2DE-4306-47EB-B5DC-EE706CE52813}" srcOrd="0" destOrd="0" presId="urn:microsoft.com/office/officeart/2005/8/layout/vProcess5"/>
    <dgm:cxn modelId="{B1E8AB41-D23D-439F-A0C8-FFF7A07BE48B}" type="presOf" srcId="{F5C868C7-8145-40DF-91F4-FA5680337982}" destId="{C5809342-452D-414D-A8F7-DEAA5E1BE4BF}" srcOrd="0" destOrd="0" presId="urn:microsoft.com/office/officeart/2005/8/layout/vProcess5"/>
    <dgm:cxn modelId="{E5162B65-4F9E-4516-AB62-4EAFE44DD1D9}" type="presOf" srcId="{2BE27FAC-F8A6-46EF-80A3-4CD18F22C3A3}" destId="{1FA00DB1-FE8E-4807-8EA8-3B7AD53F10C3}" srcOrd="0" destOrd="0" presId="urn:microsoft.com/office/officeart/2005/8/layout/vProcess5"/>
    <dgm:cxn modelId="{C12F8947-919B-4725-92A5-515466590DA2}" srcId="{F96AF8D5-8507-4264-B089-830233B8E812}" destId="{348130DC-DADA-4690-A299-1F87C7123EE6}" srcOrd="2" destOrd="0" parTransId="{2B25B235-FC51-4AE4-9247-AF546AEDAF0A}" sibTransId="{D7D24589-C7E0-481F-9D47-45C0A59C2881}"/>
    <dgm:cxn modelId="{4389747E-5EED-4010-B336-6C1A8D2D06C8}" type="presOf" srcId="{348130DC-DADA-4690-A299-1F87C7123EE6}" destId="{AB9B392B-9B5F-4F18-9A00-1E1B45343CA0}" srcOrd="1" destOrd="0" presId="urn:microsoft.com/office/officeart/2005/8/layout/vProcess5"/>
    <dgm:cxn modelId="{E93BA893-6B00-4111-B439-803EF9F8C235}" type="presOf" srcId="{BB678132-6FE8-43E1-86B4-166B31E47135}" destId="{AEEF1BF0-2B87-4EE6-A975-6612CAB635D7}" srcOrd="0" destOrd="0" presId="urn:microsoft.com/office/officeart/2005/8/layout/vProcess5"/>
    <dgm:cxn modelId="{638AB5B5-18C6-4CB9-9FA0-DE5121A3FE97}" srcId="{F96AF8D5-8507-4264-B089-830233B8E812}" destId="{BB678132-6FE8-43E1-86B4-166B31E47135}" srcOrd="1" destOrd="0" parTransId="{9D5E632E-FEC6-4F41-9EA0-60B6A2B99D5F}" sibTransId="{74D92B8B-7789-4D73-8DD5-41C04B838FBA}"/>
    <dgm:cxn modelId="{E1509ACF-40FC-41CB-9BF0-DD3630476E8E}" type="presOf" srcId="{74D92B8B-7789-4D73-8DD5-41C04B838FBA}" destId="{85E7A225-0876-44AE-974D-5C59F7B86DE4}" srcOrd="0" destOrd="0" presId="urn:microsoft.com/office/officeart/2005/8/layout/vProcess5"/>
    <dgm:cxn modelId="{356993E9-9E01-4B2C-B0C6-E0FFDAA3B0A4}" type="presOf" srcId="{348130DC-DADA-4690-A299-1F87C7123EE6}" destId="{EA7D6760-6B82-441A-B5ED-82317A03C023}" srcOrd="0" destOrd="0" presId="urn:microsoft.com/office/officeart/2005/8/layout/vProcess5"/>
    <dgm:cxn modelId="{E2777B71-C88F-439E-B687-D65391AF1BD3}" type="presParOf" srcId="{702AA2DE-4306-47EB-B5DC-EE706CE52813}" destId="{3D9450D5-F1C9-4883-BA28-D6E68007D620}" srcOrd="0" destOrd="0" presId="urn:microsoft.com/office/officeart/2005/8/layout/vProcess5"/>
    <dgm:cxn modelId="{71DCA5D9-6A3A-4239-AD79-325E39C1028A}" type="presParOf" srcId="{702AA2DE-4306-47EB-B5DC-EE706CE52813}" destId="{C5809342-452D-414D-A8F7-DEAA5E1BE4BF}" srcOrd="1" destOrd="0" presId="urn:microsoft.com/office/officeart/2005/8/layout/vProcess5"/>
    <dgm:cxn modelId="{4069C4DC-675D-47C4-912E-0D9B044F7459}" type="presParOf" srcId="{702AA2DE-4306-47EB-B5DC-EE706CE52813}" destId="{AEEF1BF0-2B87-4EE6-A975-6612CAB635D7}" srcOrd="2" destOrd="0" presId="urn:microsoft.com/office/officeart/2005/8/layout/vProcess5"/>
    <dgm:cxn modelId="{93D05D76-3E4E-447B-8FDD-69EE62ACBBBC}" type="presParOf" srcId="{702AA2DE-4306-47EB-B5DC-EE706CE52813}" destId="{EA7D6760-6B82-441A-B5ED-82317A03C023}" srcOrd="3" destOrd="0" presId="urn:microsoft.com/office/officeart/2005/8/layout/vProcess5"/>
    <dgm:cxn modelId="{C19CCA51-EDF5-4D87-911E-724CB1E77DD7}" type="presParOf" srcId="{702AA2DE-4306-47EB-B5DC-EE706CE52813}" destId="{1FA00DB1-FE8E-4807-8EA8-3B7AD53F10C3}" srcOrd="4" destOrd="0" presId="urn:microsoft.com/office/officeart/2005/8/layout/vProcess5"/>
    <dgm:cxn modelId="{3424E2FB-7833-4BBC-9040-1A6E68473395}" type="presParOf" srcId="{702AA2DE-4306-47EB-B5DC-EE706CE52813}" destId="{85E7A225-0876-44AE-974D-5C59F7B86DE4}" srcOrd="5" destOrd="0" presId="urn:microsoft.com/office/officeart/2005/8/layout/vProcess5"/>
    <dgm:cxn modelId="{5E4C0BF6-314E-436D-A5D4-6C7707F6196D}" type="presParOf" srcId="{702AA2DE-4306-47EB-B5DC-EE706CE52813}" destId="{34F96985-C539-425E-B7C9-C68A9BA2AC65}" srcOrd="6" destOrd="0" presId="urn:microsoft.com/office/officeart/2005/8/layout/vProcess5"/>
    <dgm:cxn modelId="{6BCC574F-02DD-4B00-AA3A-91FE9E4FB136}" type="presParOf" srcId="{702AA2DE-4306-47EB-B5DC-EE706CE52813}" destId="{3FB166A6-7F6E-4F87-A26A-497513AEBE94}" srcOrd="7" destOrd="0" presId="urn:microsoft.com/office/officeart/2005/8/layout/vProcess5"/>
    <dgm:cxn modelId="{0FACD77D-7DD6-44CB-874A-9AD1FDBF52C2}" type="presParOf" srcId="{702AA2DE-4306-47EB-B5DC-EE706CE52813}" destId="{AB9B392B-9B5F-4F18-9A00-1E1B45343CA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4579652-BA75-4F5E-980A-169BD901E219}" type="doc">
      <dgm:prSet loTypeId="urn:microsoft.com/office/officeart/2005/8/layout/vList2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32462AB-CB0C-49A2-AC3C-DEA4956EC509}">
      <dgm:prSet/>
      <dgm:spPr/>
      <dgm:t>
        <a:bodyPr/>
        <a:lstStyle/>
        <a:p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Problema:</a:t>
          </a:r>
          <a:endParaRPr lang="lt-LT" dirty="0"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buFont typeface="Arial" panose="020B0604020202020204" pitchFamily="34" charset="0"/>
            <a:buChar char="•"/>
          </a:pP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Didelės energijos sąnaudos dėl pasenusios hidraulinės sistemos plastiko liejimo mašinose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>
            <a:buFont typeface="Arial" panose="020B0604020202020204" pitchFamily="34" charset="0"/>
            <a:buChar char="•"/>
          </a:pP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Daug broko dėl netikslaus slėgio reguliavimo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, kas lėmė nuostolius ir nekokybišką produkciją.</a:t>
          </a:r>
          <a:endParaRPr lang="en-US" dirty="0"/>
        </a:p>
      </dgm:t>
    </dgm:pt>
    <dgm:pt modelId="{8D2CC337-BA26-4627-9DBC-E3061D916ADD}" type="parTrans" cxnId="{41394DD3-4DE1-4748-809D-D3D13169AF7E}">
      <dgm:prSet/>
      <dgm:spPr/>
      <dgm:t>
        <a:bodyPr/>
        <a:lstStyle/>
        <a:p>
          <a:endParaRPr lang="en-US"/>
        </a:p>
      </dgm:t>
    </dgm:pt>
    <dgm:pt modelId="{A4A4FCBB-C6FC-4A68-A933-AAB910C6FF30}" type="sibTrans" cxnId="{41394DD3-4DE1-4748-809D-D3D13169AF7E}">
      <dgm:prSet/>
      <dgm:spPr/>
      <dgm:t>
        <a:bodyPr/>
        <a:lstStyle/>
        <a:p>
          <a:endParaRPr lang="en-US"/>
        </a:p>
      </dgm:t>
    </dgm:pt>
    <dgm:pt modelId="{7A5BA187-EB04-48CE-90A9-721F4D9C1BB9}">
      <dgm:prSet/>
      <dgm:spPr/>
      <dgm:t>
        <a:bodyPr/>
        <a:lstStyle/>
        <a:p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Sprendimas:</a:t>
          </a:r>
          <a:endParaRPr lang="lt-LT" dirty="0"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buFont typeface="Arial" panose="020B0604020202020204" pitchFamily="34" charset="0"/>
            <a:buChar char="•"/>
          </a:pP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Atnaujinta hidraulinė sistema su </a:t>
          </a: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individualiai suprojektuotu kintamos eigos siurbliu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, kuris prisitaiko prie apkrovos ir </a:t>
          </a: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veikia tik tada, kai reikia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>
            <a:buFont typeface="Arial" panose="020B0604020202020204" pitchFamily="34" charset="0"/>
            <a:buChar char="•"/>
          </a:pP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Įdiegta </a:t>
          </a: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nauja temperatūros kontrolės sistema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, kuri padėjo sumažinti plastiko perkaitinimą ir susijusį broką.</a:t>
          </a:r>
          <a:endParaRPr lang="en-US" dirty="0"/>
        </a:p>
      </dgm:t>
    </dgm:pt>
    <dgm:pt modelId="{B0385074-6248-4C77-9466-003F5209E0B1}" type="parTrans" cxnId="{91B4056B-31C3-484C-927C-9704C37655BE}">
      <dgm:prSet/>
      <dgm:spPr/>
      <dgm:t>
        <a:bodyPr/>
        <a:lstStyle/>
        <a:p>
          <a:endParaRPr lang="en-US"/>
        </a:p>
      </dgm:t>
    </dgm:pt>
    <dgm:pt modelId="{7C7BBB42-DB47-460F-A8F1-CBF25D7DFB4D}" type="sibTrans" cxnId="{91B4056B-31C3-484C-927C-9704C37655BE}">
      <dgm:prSet/>
      <dgm:spPr/>
      <dgm:t>
        <a:bodyPr/>
        <a:lstStyle/>
        <a:p>
          <a:endParaRPr lang="en-US"/>
        </a:p>
      </dgm:t>
    </dgm:pt>
    <dgm:pt modelId="{A7B03CB4-C7A3-4F97-B814-232D042733BF}">
      <dgm:prSet/>
      <dgm:spPr/>
      <dgm:t>
        <a:bodyPr/>
        <a:lstStyle/>
        <a:p>
          <a:endParaRPr lang="en-US" dirty="0"/>
        </a:p>
      </dgm:t>
    </dgm:pt>
    <dgm:pt modelId="{D0B3A864-4BDB-4730-A39F-94A8117A7C9A}" type="parTrans" cxnId="{170E20F3-4420-42B9-A2BF-3EDDA2015918}">
      <dgm:prSet/>
      <dgm:spPr/>
      <dgm:t>
        <a:bodyPr/>
        <a:lstStyle/>
        <a:p>
          <a:endParaRPr lang="en-US"/>
        </a:p>
      </dgm:t>
    </dgm:pt>
    <dgm:pt modelId="{62098366-B18D-4AAF-A935-88E5705B64A4}" type="sibTrans" cxnId="{170E20F3-4420-42B9-A2BF-3EDDA2015918}">
      <dgm:prSet/>
      <dgm:spPr/>
      <dgm:t>
        <a:bodyPr/>
        <a:lstStyle/>
        <a:p>
          <a:endParaRPr lang="en-US"/>
        </a:p>
      </dgm:t>
    </dgm:pt>
    <dgm:pt modelId="{3A3CF6C3-125C-42DD-8B17-5FD949D71811}">
      <dgm:prSet/>
      <dgm:spPr/>
      <dgm:t>
        <a:bodyPr/>
        <a:lstStyle/>
        <a:p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Rezultatai:</a:t>
          </a:r>
          <a:br>
            <a:rPr lang="lt-LT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30% sumažėjo elektros sąnaudos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, nes siurblys naudoja energiją tik esant apkrovai.</a:t>
          </a:r>
          <a:br>
            <a:rPr lang="lt-LT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50% mažiau broko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, nes slėgis ir temperatūra reguliuojami preciziškai.</a:t>
          </a:r>
          <a:br>
            <a:rPr lang="lt-LT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Greitesnis procesas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, nes hidraulinės sistemos atsakas tapo efektyvesnis.</a:t>
          </a:r>
          <a:endParaRPr lang="en-US" dirty="0"/>
        </a:p>
      </dgm:t>
    </dgm:pt>
    <dgm:pt modelId="{719E6E34-644D-41C0-9AAF-CBFBD81382F7}" type="parTrans" cxnId="{BE0846FF-C422-4977-A753-8E7AB90D9A78}">
      <dgm:prSet/>
      <dgm:spPr/>
      <dgm:t>
        <a:bodyPr/>
        <a:lstStyle/>
        <a:p>
          <a:endParaRPr lang="en-US"/>
        </a:p>
      </dgm:t>
    </dgm:pt>
    <dgm:pt modelId="{02C41C7D-1D5C-462E-A483-CD396D747098}" type="sibTrans" cxnId="{BE0846FF-C422-4977-A753-8E7AB90D9A78}">
      <dgm:prSet/>
      <dgm:spPr/>
      <dgm:t>
        <a:bodyPr/>
        <a:lstStyle/>
        <a:p>
          <a:endParaRPr lang="en-US"/>
        </a:p>
      </dgm:t>
    </dgm:pt>
    <dgm:pt modelId="{D365B256-2327-4E07-91DE-99C56D196F2E}" type="pres">
      <dgm:prSet presAssocID="{44579652-BA75-4F5E-980A-169BD901E219}" presName="linear" presStyleCnt="0">
        <dgm:presLayoutVars>
          <dgm:animLvl val="lvl"/>
          <dgm:resizeHandles val="exact"/>
        </dgm:presLayoutVars>
      </dgm:prSet>
      <dgm:spPr/>
    </dgm:pt>
    <dgm:pt modelId="{A01EDB72-3E10-43DE-965C-09FFB500DDF9}" type="pres">
      <dgm:prSet presAssocID="{E32462AB-CB0C-49A2-AC3C-DEA4956EC50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6C8E5E2-89A3-4D3B-809B-3A50E2C890C0}" type="pres">
      <dgm:prSet presAssocID="{A4A4FCBB-C6FC-4A68-A933-AAB910C6FF30}" presName="spacer" presStyleCnt="0"/>
      <dgm:spPr/>
    </dgm:pt>
    <dgm:pt modelId="{E1E03FBB-5BB7-49CB-A176-C75BD7D6E40B}" type="pres">
      <dgm:prSet presAssocID="{7A5BA187-EB04-48CE-90A9-721F4D9C1BB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1145906-195D-46BE-B65D-C1921508E3BA}" type="pres">
      <dgm:prSet presAssocID="{7A5BA187-EB04-48CE-90A9-721F4D9C1BB9}" presName="childText" presStyleLbl="revTx" presStyleIdx="0" presStyleCnt="1">
        <dgm:presLayoutVars>
          <dgm:bulletEnabled val="1"/>
        </dgm:presLayoutVars>
      </dgm:prSet>
      <dgm:spPr/>
    </dgm:pt>
    <dgm:pt modelId="{662DBE64-9E5E-4C40-8C5B-594CA49008A5}" type="pres">
      <dgm:prSet presAssocID="{3A3CF6C3-125C-42DD-8B17-5FD949D7181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41EBC41-07F1-46F4-B635-53B66A86B8C9}" type="presOf" srcId="{A7B03CB4-C7A3-4F97-B814-232D042733BF}" destId="{A1145906-195D-46BE-B65D-C1921508E3BA}" srcOrd="0" destOrd="0" presId="urn:microsoft.com/office/officeart/2005/8/layout/vList2"/>
    <dgm:cxn modelId="{91B4056B-31C3-484C-927C-9704C37655BE}" srcId="{44579652-BA75-4F5E-980A-169BD901E219}" destId="{7A5BA187-EB04-48CE-90A9-721F4D9C1BB9}" srcOrd="1" destOrd="0" parTransId="{B0385074-6248-4C77-9466-003F5209E0B1}" sibTransId="{7C7BBB42-DB47-460F-A8F1-CBF25D7DFB4D}"/>
    <dgm:cxn modelId="{3D35646D-0486-44CC-88D5-93B423FB4CFE}" type="presOf" srcId="{E32462AB-CB0C-49A2-AC3C-DEA4956EC509}" destId="{A01EDB72-3E10-43DE-965C-09FFB500DDF9}" srcOrd="0" destOrd="0" presId="urn:microsoft.com/office/officeart/2005/8/layout/vList2"/>
    <dgm:cxn modelId="{4BEF2492-CDD8-4097-A99E-1BA648A16D7D}" type="presOf" srcId="{44579652-BA75-4F5E-980A-169BD901E219}" destId="{D365B256-2327-4E07-91DE-99C56D196F2E}" srcOrd="0" destOrd="0" presId="urn:microsoft.com/office/officeart/2005/8/layout/vList2"/>
    <dgm:cxn modelId="{41394DD3-4DE1-4748-809D-D3D13169AF7E}" srcId="{44579652-BA75-4F5E-980A-169BD901E219}" destId="{E32462AB-CB0C-49A2-AC3C-DEA4956EC509}" srcOrd="0" destOrd="0" parTransId="{8D2CC337-BA26-4627-9DBC-E3061D916ADD}" sibTransId="{A4A4FCBB-C6FC-4A68-A933-AAB910C6FF30}"/>
    <dgm:cxn modelId="{4066A1D7-CC25-49F1-9153-1909604B6E88}" type="presOf" srcId="{7A5BA187-EB04-48CE-90A9-721F4D9C1BB9}" destId="{E1E03FBB-5BB7-49CB-A176-C75BD7D6E40B}" srcOrd="0" destOrd="0" presId="urn:microsoft.com/office/officeart/2005/8/layout/vList2"/>
    <dgm:cxn modelId="{97C577E5-F4F4-4E8B-B9DB-17AD96355B1F}" type="presOf" srcId="{3A3CF6C3-125C-42DD-8B17-5FD949D71811}" destId="{662DBE64-9E5E-4C40-8C5B-594CA49008A5}" srcOrd="0" destOrd="0" presId="urn:microsoft.com/office/officeart/2005/8/layout/vList2"/>
    <dgm:cxn modelId="{170E20F3-4420-42B9-A2BF-3EDDA2015918}" srcId="{7A5BA187-EB04-48CE-90A9-721F4D9C1BB9}" destId="{A7B03CB4-C7A3-4F97-B814-232D042733BF}" srcOrd="0" destOrd="0" parTransId="{D0B3A864-4BDB-4730-A39F-94A8117A7C9A}" sibTransId="{62098366-B18D-4AAF-A935-88E5705B64A4}"/>
    <dgm:cxn modelId="{BE0846FF-C422-4977-A753-8E7AB90D9A78}" srcId="{44579652-BA75-4F5E-980A-169BD901E219}" destId="{3A3CF6C3-125C-42DD-8B17-5FD949D71811}" srcOrd="2" destOrd="0" parTransId="{719E6E34-644D-41C0-9AAF-CBFBD81382F7}" sibTransId="{02C41C7D-1D5C-462E-A483-CD396D747098}"/>
    <dgm:cxn modelId="{EDE14F9A-A7AB-4F2B-BA5A-2EB18150156D}" type="presParOf" srcId="{D365B256-2327-4E07-91DE-99C56D196F2E}" destId="{A01EDB72-3E10-43DE-965C-09FFB500DDF9}" srcOrd="0" destOrd="0" presId="urn:microsoft.com/office/officeart/2005/8/layout/vList2"/>
    <dgm:cxn modelId="{FB41594E-FE6C-41EE-9B9D-5A40D4FC8901}" type="presParOf" srcId="{D365B256-2327-4E07-91DE-99C56D196F2E}" destId="{36C8E5E2-89A3-4D3B-809B-3A50E2C890C0}" srcOrd="1" destOrd="0" presId="urn:microsoft.com/office/officeart/2005/8/layout/vList2"/>
    <dgm:cxn modelId="{E605162B-18A0-442F-8C88-066123029E40}" type="presParOf" srcId="{D365B256-2327-4E07-91DE-99C56D196F2E}" destId="{E1E03FBB-5BB7-49CB-A176-C75BD7D6E40B}" srcOrd="2" destOrd="0" presId="urn:microsoft.com/office/officeart/2005/8/layout/vList2"/>
    <dgm:cxn modelId="{8212BADC-A7C8-408E-AF6D-97AD47557625}" type="presParOf" srcId="{D365B256-2327-4E07-91DE-99C56D196F2E}" destId="{A1145906-195D-46BE-B65D-C1921508E3BA}" srcOrd="3" destOrd="0" presId="urn:microsoft.com/office/officeart/2005/8/layout/vList2"/>
    <dgm:cxn modelId="{4F1E0C76-9FF6-4AE2-A807-BF2DADCE964F}" type="presParOf" srcId="{D365B256-2327-4E07-91DE-99C56D196F2E}" destId="{662DBE64-9E5E-4C40-8C5B-594CA49008A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4579652-BA75-4F5E-980A-169BD901E219}" type="doc">
      <dgm:prSet loTypeId="urn:microsoft.com/office/officeart/2005/8/layout/vList2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32462AB-CB0C-49A2-AC3C-DEA4956EC509}">
      <dgm:prSet/>
      <dgm:spPr/>
      <dgm:t>
        <a:bodyPr/>
        <a:lstStyle/>
        <a:p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Problema:</a:t>
          </a:r>
          <a:endParaRPr lang="lt-LT" dirty="0"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buFont typeface="Arial" panose="020B0604020202020204" pitchFamily="34" charset="0"/>
            <a:buChar char="•"/>
          </a:pP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Didelis dulkių ir atliekų kiekis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 – rankinis surinkimas ir ištraukimo sistema buvo neefektyvi, o gamybinė aplinka neatitiko šiuolaikinių darbo sąlygų standartų.</a:t>
          </a:r>
        </a:p>
        <a:p>
          <a:pPr>
            <a:buFont typeface="Arial" panose="020B0604020202020204" pitchFamily="34" charset="0"/>
            <a:buChar char="•"/>
          </a:pP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Dideli medžiagų nuostoliai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, nes smulkios pjuvenos nebuvo perdirbamos.</a:t>
          </a:r>
          <a:endParaRPr lang="en-US" dirty="0"/>
        </a:p>
      </dgm:t>
    </dgm:pt>
    <dgm:pt modelId="{8D2CC337-BA26-4627-9DBC-E3061D916ADD}" type="parTrans" cxnId="{41394DD3-4DE1-4748-809D-D3D13169AF7E}">
      <dgm:prSet/>
      <dgm:spPr/>
      <dgm:t>
        <a:bodyPr/>
        <a:lstStyle/>
        <a:p>
          <a:endParaRPr lang="en-US"/>
        </a:p>
      </dgm:t>
    </dgm:pt>
    <dgm:pt modelId="{A4A4FCBB-C6FC-4A68-A933-AAB910C6FF30}" type="sibTrans" cxnId="{41394DD3-4DE1-4748-809D-D3D13169AF7E}">
      <dgm:prSet/>
      <dgm:spPr/>
      <dgm:t>
        <a:bodyPr/>
        <a:lstStyle/>
        <a:p>
          <a:endParaRPr lang="en-US"/>
        </a:p>
      </dgm:t>
    </dgm:pt>
    <dgm:pt modelId="{7A5BA187-EB04-48CE-90A9-721F4D9C1BB9}">
      <dgm:prSet/>
      <dgm:spPr/>
      <dgm:t>
        <a:bodyPr/>
        <a:lstStyle/>
        <a:p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Sprendimas:</a:t>
          </a:r>
          <a:endParaRPr lang="lt-LT" dirty="0"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buFont typeface="Arial" panose="020B0604020202020204" pitchFamily="34" charset="0"/>
            <a:buChar char="•"/>
          </a:pP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Įdiegta </a:t>
          </a: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individualizuota automatinė dulkių ištraukimo ir filtravimo sistema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, kuri atskiria smulkias pjuvenas ir </a:t>
          </a: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leidžia jas perdirbti į briketus ar granules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>
            <a:buFont typeface="Arial" panose="020B0604020202020204" pitchFamily="34" charset="0"/>
            <a:buChar char="•"/>
          </a:pP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Sumontuotos reguliuojamos oro srauto sklendės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, kurios įsijungia tik tada, kai dirba gamybos linijos, taip taupant energiją.</a:t>
          </a:r>
          <a:endParaRPr lang="en-US" dirty="0"/>
        </a:p>
      </dgm:t>
    </dgm:pt>
    <dgm:pt modelId="{B0385074-6248-4C77-9466-003F5209E0B1}" type="parTrans" cxnId="{91B4056B-31C3-484C-927C-9704C37655BE}">
      <dgm:prSet/>
      <dgm:spPr/>
      <dgm:t>
        <a:bodyPr/>
        <a:lstStyle/>
        <a:p>
          <a:endParaRPr lang="en-US"/>
        </a:p>
      </dgm:t>
    </dgm:pt>
    <dgm:pt modelId="{7C7BBB42-DB47-460F-A8F1-CBF25D7DFB4D}" type="sibTrans" cxnId="{91B4056B-31C3-484C-927C-9704C37655BE}">
      <dgm:prSet/>
      <dgm:spPr/>
      <dgm:t>
        <a:bodyPr/>
        <a:lstStyle/>
        <a:p>
          <a:endParaRPr lang="en-US"/>
        </a:p>
      </dgm:t>
    </dgm:pt>
    <dgm:pt modelId="{A7B03CB4-C7A3-4F97-B814-232D042733BF}">
      <dgm:prSet/>
      <dgm:spPr/>
      <dgm:t>
        <a:bodyPr/>
        <a:lstStyle/>
        <a:p>
          <a:endParaRPr lang="en-US" dirty="0"/>
        </a:p>
      </dgm:t>
    </dgm:pt>
    <dgm:pt modelId="{D0B3A864-4BDB-4730-A39F-94A8117A7C9A}" type="parTrans" cxnId="{170E20F3-4420-42B9-A2BF-3EDDA2015918}">
      <dgm:prSet/>
      <dgm:spPr/>
      <dgm:t>
        <a:bodyPr/>
        <a:lstStyle/>
        <a:p>
          <a:endParaRPr lang="en-US"/>
        </a:p>
      </dgm:t>
    </dgm:pt>
    <dgm:pt modelId="{62098366-B18D-4AAF-A935-88E5705B64A4}" type="sibTrans" cxnId="{170E20F3-4420-42B9-A2BF-3EDDA2015918}">
      <dgm:prSet/>
      <dgm:spPr/>
      <dgm:t>
        <a:bodyPr/>
        <a:lstStyle/>
        <a:p>
          <a:endParaRPr lang="en-US"/>
        </a:p>
      </dgm:t>
    </dgm:pt>
    <dgm:pt modelId="{3A3CF6C3-125C-42DD-8B17-5FD949D71811}">
      <dgm:prSet/>
      <dgm:spPr/>
      <dgm:t>
        <a:bodyPr/>
        <a:lstStyle/>
        <a:p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Rezultatai:</a:t>
          </a:r>
          <a:br>
            <a:rPr lang="lt-LT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35% mažiau atliekų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, nes anksčiau išmetamos pjuvenos yra perdirbamos.</a:t>
          </a:r>
          <a:br>
            <a:rPr lang="lt-LT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20% mažesnės elektros sąnaudos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, nes sistema dirba tik tada, kai to reikia.</a:t>
          </a:r>
          <a:br>
            <a:rPr lang="lt-LT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lt-LT" b="1" dirty="0">
              <a:latin typeface="Arial" panose="020B0604020202020204" pitchFamily="34" charset="0"/>
              <a:cs typeface="Arial" panose="020B0604020202020204" pitchFamily="34" charset="0"/>
            </a:rPr>
            <a:t>Geriau išvalyta gamybinė aplinka</a:t>
          </a:r>
          <a:r>
            <a:rPr lang="lt-LT" dirty="0">
              <a:latin typeface="Arial" panose="020B0604020202020204" pitchFamily="34" charset="0"/>
              <a:cs typeface="Arial" panose="020B0604020202020204" pitchFamily="34" charset="0"/>
            </a:rPr>
            <a:t>, mažiau dulkių gamykloje, kas pagerino darbo sąlygas.</a:t>
          </a:r>
          <a:endParaRPr lang="en-US" dirty="0"/>
        </a:p>
      </dgm:t>
    </dgm:pt>
    <dgm:pt modelId="{719E6E34-644D-41C0-9AAF-CBFBD81382F7}" type="parTrans" cxnId="{BE0846FF-C422-4977-A753-8E7AB90D9A78}">
      <dgm:prSet/>
      <dgm:spPr/>
      <dgm:t>
        <a:bodyPr/>
        <a:lstStyle/>
        <a:p>
          <a:endParaRPr lang="en-US"/>
        </a:p>
      </dgm:t>
    </dgm:pt>
    <dgm:pt modelId="{02C41C7D-1D5C-462E-A483-CD396D747098}" type="sibTrans" cxnId="{BE0846FF-C422-4977-A753-8E7AB90D9A78}">
      <dgm:prSet/>
      <dgm:spPr/>
      <dgm:t>
        <a:bodyPr/>
        <a:lstStyle/>
        <a:p>
          <a:endParaRPr lang="en-US"/>
        </a:p>
      </dgm:t>
    </dgm:pt>
    <dgm:pt modelId="{D365B256-2327-4E07-91DE-99C56D196F2E}" type="pres">
      <dgm:prSet presAssocID="{44579652-BA75-4F5E-980A-169BD901E219}" presName="linear" presStyleCnt="0">
        <dgm:presLayoutVars>
          <dgm:animLvl val="lvl"/>
          <dgm:resizeHandles val="exact"/>
        </dgm:presLayoutVars>
      </dgm:prSet>
      <dgm:spPr/>
    </dgm:pt>
    <dgm:pt modelId="{A01EDB72-3E10-43DE-965C-09FFB500DDF9}" type="pres">
      <dgm:prSet presAssocID="{E32462AB-CB0C-49A2-AC3C-DEA4956EC50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6C8E5E2-89A3-4D3B-809B-3A50E2C890C0}" type="pres">
      <dgm:prSet presAssocID="{A4A4FCBB-C6FC-4A68-A933-AAB910C6FF30}" presName="spacer" presStyleCnt="0"/>
      <dgm:spPr/>
    </dgm:pt>
    <dgm:pt modelId="{E1E03FBB-5BB7-49CB-A176-C75BD7D6E40B}" type="pres">
      <dgm:prSet presAssocID="{7A5BA187-EB04-48CE-90A9-721F4D9C1BB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1145906-195D-46BE-B65D-C1921508E3BA}" type="pres">
      <dgm:prSet presAssocID="{7A5BA187-EB04-48CE-90A9-721F4D9C1BB9}" presName="childText" presStyleLbl="revTx" presStyleIdx="0" presStyleCnt="1">
        <dgm:presLayoutVars>
          <dgm:bulletEnabled val="1"/>
        </dgm:presLayoutVars>
      </dgm:prSet>
      <dgm:spPr/>
    </dgm:pt>
    <dgm:pt modelId="{662DBE64-9E5E-4C40-8C5B-594CA49008A5}" type="pres">
      <dgm:prSet presAssocID="{3A3CF6C3-125C-42DD-8B17-5FD949D7181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41EBC41-07F1-46F4-B635-53B66A86B8C9}" type="presOf" srcId="{A7B03CB4-C7A3-4F97-B814-232D042733BF}" destId="{A1145906-195D-46BE-B65D-C1921508E3BA}" srcOrd="0" destOrd="0" presId="urn:microsoft.com/office/officeart/2005/8/layout/vList2"/>
    <dgm:cxn modelId="{91B4056B-31C3-484C-927C-9704C37655BE}" srcId="{44579652-BA75-4F5E-980A-169BD901E219}" destId="{7A5BA187-EB04-48CE-90A9-721F4D9C1BB9}" srcOrd="1" destOrd="0" parTransId="{B0385074-6248-4C77-9466-003F5209E0B1}" sibTransId="{7C7BBB42-DB47-460F-A8F1-CBF25D7DFB4D}"/>
    <dgm:cxn modelId="{3D35646D-0486-44CC-88D5-93B423FB4CFE}" type="presOf" srcId="{E32462AB-CB0C-49A2-AC3C-DEA4956EC509}" destId="{A01EDB72-3E10-43DE-965C-09FFB500DDF9}" srcOrd="0" destOrd="0" presId="urn:microsoft.com/office/officeart/2005/8/layout/vList2"/>
    <dgm:cxn modelId="{4BEF2492-CDD8-4097-A99E-1BA648A16D7D}" type="presOf" srcId="{44579652-BA75-4F5E-980A-169BD901E219}" destId="{D365B256-2327-4E07-91DE-99C56D196F2E}" srcOrd="0" destOrd="0" presId="urn:microsoft.com/office/officeart/2005/8/layout/vList2"/>
    <dgm:cxn modelId="{41394DD3-4DE1-4748-809D-D3D13169AF7E}" srcId="{44579652-BA75-4F5E-980A-169BD901E219}" destId="{E32462AB-CB0C-49A2-AC3C-DEA4956EC509}" srcOrd="0" destOrd="0" parTransId="{8D2CC337-BA26-4627-9DBC-E3061D916ADD}" sibTransId="{A4A4FCBB-C6FC-4A68-A933-AAB910C6FF30}"/>
    <dgm:cxn modelId="{4066A1D7-CC25-49F1-9153-1909604B6E88}" type="presOf" srcId="{7A5BA187-EB04-48CE-90A9-721F4D9C1BB9}" destId="{E1E03FBB-5BB7-49CB-A176-C75BD7D6E40B}" srcOrd="0" destOrd="0" presId="urn:microsoft.com/office/officeart/2005/8/layout/vList2"/>
    <dgm:cxn modelId="{97C577E5-F4F4-4E8B-B9DB-17AD96355B1F}" type="presOf" srcId="{3A3CF6C3-125C-42DD-8B17-5FD949D71811}" destId="{662DBE64-9E5E-4C40-8C5B-594CA49008A5}" srcOrd="0" destOrd="0" presId="urn:microsoft.com/office/officeart/2005/8/layout/vList2"/>
    <dgm:cxn modelId="{170E20F3-4420-42B9-A2BF-3EDDA2015918}" srcId="{7A5BA187-EB04-48CE-90A9-721F4D9C1BB9}" destId="{A7B03CB4-C7A3-4F97-B814-232D042733BF}" srcOrd="0" destOrd="0" parTransId="{D0B3A864-4BDB-4730-A39F-94A8117A7C9A}" sibTransId="{62098366-B18D-4AAF-A935-88E5705B64A4}"/>
    <dgm:cxn modelId="{BE0846FF-C422-4977-A753-8E7AB90D9A78}" srcId="{44579652-BA75-4F5E-980A-169BD901E219}" destId="{3A3CF6C3-125C-42DD-8B17-5FD949D71811}" srcOrd="2" destOrd="0" parTransId="{719E6E34-644D-41C0-9AAF-CBFBD81382F7}" sibTransId="{02C41C7D-1D5C-462E-A483-CD396D747098}"/>
    <dgm:cxn modelId="{EDE14F9A-A7AB-4F2B-BA5A-2EB18150156D}" type="presParOf" srcId="{D365B256-2327-4E07-91DE-99C56D196F2E}" destId="{A01EDB72-3E10-43DE-965C-09FFB500DDF9}" srcOrd="0" destOrd="0" presId="urn:microsoft.com/office/officeart/2005/8/layout/vList2"/>
    <dgm:cxn modelId="{FB41594E-FE6C-41EE-9B9D-5A40D4FC8901}" type="presParOf" srcId="{D365B256-2327-4E07-91DE-99C56D196F2E}" destId="{36C8E5E2-89A3-4D3B-809B-3A50E2C890C0}" srcOrd="1" destOrd="0" presId="urn:microsoft.com/office/officeart/2005/8/layout/vList2"/>
    <dgm:cxn modelId="{E605162B-18A0-442F-8C88-066123029E40}" type="presParOf" srcId="{D365B256-2327-4E07-91DE-99C56D196F2E}" destId="{E1E03FBB-5BB7-49CB-A176-C75BD7D6E40B}" srcOrd="2" destOrd="0" presId="urn:microsoft.com/office/officeart/2005/8/layout/vList2"/>
    <dgm:cxn modelId="{8212BADC-A7C8-408E-AF6D-97AD47557625}" type="presParOf" srcId="{D365B256-2327-4E07-91DE-99C56D196F2E}" destId="{A1145906-195D-46BE-B65D-C1921508E3BA}" srcOrd="3" destOrd="0" presId="urn:microsoft.com/office/officeart/2005/8/layout/vList2"/>
    <dgm:cxn modelId="{4F1E0C76-9FF6-4AE2-A807-BF2DADCE964F}" type="presParOf" srcId="{D365B256-2327-4E07-91DE-99C56D196F2E}" destId="{662DBE64-9E5E-4C40-8C5B-594CA49008A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CD7E92-73A6-4560-87AD-0692252F7283}">
      <dsp:nvSpPr>
        <dsp:cNvPr id="0" name=""/>
        <dsp:cNvSpPr/>
      </dsp:nvSpPr>
      <dsp:spPr>
        <a:xfrm>
          <a:off x="0" y="206289"/>
          <a:ext cx="10515600" cy="51597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b="1" kern="1200" dirty="0"/>
            <a:t>Darbo jėgos trūkumas ir augantys atlyginimai</a:t>
          </a:r>
          <a:r>
            <a:rPr lang="lt-LT" sz="2100" b="1" kern="1200" dirty="0"/>
            <a:t>:</a:t>
          </a:r>
          <a:endParaRPr lang="en-US" sz="2100" kern="1200" dirty="0"/>
        </a:p>
      </dsp:txBody>
      <dsp:txXfrm>
        <a:off x="25188" y="231477"/>
        <a:ext cx="10465224" cy="465594"/>
      </dsp:txXfrm>
    </dsp:sp>
    <dsp:sp modelId="{612AA614-1B07-420C-B5BE-728BAD006CA5}">
      <dsp:nvSpPr>
        <dsp:cNvPr id="0" name=""/>
        <dsp:cNvSpPr/>
      </dsp:nvSpPr>
      <dsp:spPr>
        <a:xfrm>
          <a:off x="0" y="722259"/>
          <a:ext cx="10515600" cy="1325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lt-LT" sz="1600" b="1" kern="1200" dirty="0"/>
            <a:t>Demografiniai pokyčiai – mažėjantis darbingo amžiaus gyventojų skaičius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lt-LT" sz="1600" b="1" kern="1200" dirty="0"/>
            <a:t>Lietuvos darbo rinkoje mažėja jaunų darbuotojų</a:t>
          </a:r>
          <a:r>
            <a:rPr lang="lt-LT" sz="1600" kern="1200" dirty="0"/>
            <a:t>, o vyresnio amžiaus žmonių dalis auga.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lt-LT" sz="1600" b="1" kern="1200"/>
            <a:t>Emigracija daro įtaką verslui</a:t>
          </a:r>
          <a:r>
            <a:rPr lang="lt-LT" sz="1600" kern="1200"/>
            <a:t> – dalis kvalifikuotų darbuotojų išvyksta į kitas ES šalis, kur atlyginimai didesni.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lt-LT" sz="1600" kern="1200" dirty="0"/>
            <a:t>Prognozės rodo, kad </a:t>
          </a:r>
          <a:r>
            <a:rPr lang="lt-LT" sz="1600" b="1" kern="1200" dirty="0"/>
            <a:t>2030 m. Lietuvoje darbingo amžiaus žmonių skaičius sumažės apie 15%</a:t>
          </a:r>
          <a:r>
            <a:rPr lang="lt-LT" sz="1600" kern="1200" dirty="0"/>
            <a:t>, todėl darbdaviai turės ieškoti alternatyvų.</a:t>
          </a:r>
          <a:endParaRPr lang="en-US" sz="1600" kern="1200" dirty="0"/>
        </a:p>
      </dsp:txBody>
      <dsp:txXfrm>
        <a:off x="0" y="722259"/>
        <a:ext cx="10515600" cy="1325835"/>
      </dsp:txXfrm>
    </dsp:sp>
    <dsp:sp modelId="{A6794B17-79EA-42AD-B619-184A6742F122}">
      <dsp:nvSpPr>
        <dsp:cNvPr id="0" name=""/>
        <dsp:cNvSpPr/>
      </dsp:nvSpPr>
      <dsp:spPr>
        <a:xfrm>
          <a:off x="0" y="2048094"/>
          <a:ext cx="10515600" cy="515970"/>
        </a:xfrm>
        <a:prstGeom prst="round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100" b="1" kern="1200" dirty="0"/>
            <a:t>Kaip tai susiję su automatizacija?</a:t>
          </a:r>
          <a:endParaRPr lang="en-US" sz="2100" kern="1200" dirty="0"/>
        </a:p>
      </dsp:txBody>
      <dsp:txXfrm>
        <a:off x="25188" y="2073282"/>
        <a:ext cx="10465224" cy="465594"/>
      </dsp:txXfrm>
    </dsp:sp>
    <dsp:sp modelId="{0EE330DA-D748-40AC-B465-D7FBBCDFA67C}">
      <dsp:nvSpPr>
        <dsp:cNvPr id="0" name=""/>
        <dsp:cNvSpPr/>
      </dsp:nvSpPr>
      <dsp:spPr>
        <a:xfrm>
          <a:off x="0" y="2564064"/>
          <a:ext cx="10515600" cy="554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lt-LT" sz="1600" kern="1200"/>
            <a:t>Įmonėms tampa sunkiau rasti reikiamą darbo jėgą, ypač </a:t>
          </a:r>
          <a:r>
            <a:rPr lang="lt-LT" sz="1600" b="1" kern="1200"/>
            <a:t>rutininėms ir fiziškai sunkioms užduotims</a:t>
          </a:r>
          <a:r>
            <a:rPr lang="lt-LT" sz="1600" kern="1200"/>
            <a:t> atlikti.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lt-LT" sz="1600" b="1" kern="1200"/>
            <a:t>Robotizavimas ir automatizavimas leidžia kompensuoti darbo jėgos trūkumą</a:t>
          </a:r>
          <a:r>
            <a:rPr lang="lt-LT" sz="1600" kern="1200"/>
            <a:t> ir išlaikyti gamybos apimtis.</a:t>
          </a:r>
          <a:endParaRPr lang="en-US" sz="1600" kern="1200"/>
        </a:p>
      </dsp:txBody>
      <dsp:txXfrm>
        <a:off x="0" y="2564064"/>
        <a:ext cx="10515600" cy="554242"/>
      </dsp:txXfrm>
    </dsp:sp>
    <dsp:sp modelId="{991F61E4-BA91-423D-92D4-924965765A2D}">
      <dsp:nvSpPr>
        <dsp:cNvPr id="0" name=""/>
        <dsp:cNvSpPr/>
      </dsp:nvSpPr>
      <dsp:spPr>
        <a:xfrm>
          <a:off x="0" y="3118306"/>
          <a:ext cx="10515600" cy="51597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100" b="1" kern="1200"/>
            <a:t>Pavyzdys:</a:t>
          </a:r>
          <a:endParaRPr lang="en-US" sz="2100" kern="1200"/>
        </a:p>
      </dsp:txBody>
      <dsp:txXfrm>
        <a:off x="25188" y="3143494"/>
        <a:ext cx="10465224" cy="465594"/>
      </dsp:txXfrm>
    </dsp:sp>
    <dsp:sp modelId="{1A467E9E-EED9-4BAE-8A12-0EC7C08690CD}">
      <dsp:nvSpPr>
        <dsp:cNvPr id="0" name=""/>
        <dsp:cNvSpPr/>
      </dsp:nvSpPr>
      <dsp:spPr>
        <a:xfrm>
          <a:off x="0" y="3634276"/>
          <a:ext cx="10515600" cy="510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lt-LT" sz="1600" kern="1200"/>
            <a:t>Įmonės, kurios anksčiau samdydavo 100 žmonių gamybos linijoje, dabar ieško alternatyvų, nes nėra pakankamai norinčių dirbti tokius darbus. </a:t>
          </a:r>
          <a:r>
            <a:rPr lang="lt-LT" sz="1600" b="1" kern="1200"/>
            <a:t>Automatizuoti sprendimai leidžia sumažinti darbo jėgos poreikį perpus.</a:t>
          </a:r>
          <a:endParaRPr lang="en-US" sz="1600" kern="1200"/>
        </a:p>
      </dsp:txBody>
      <dsp:txXfrm>
        <a:off x="0" y="3634276"/>
        <a:ext cx="10515600" cy="5107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566064-D1C5-4625-8A37-45B32C7FF01D}">
      <dsp:nvSpPr>
        <dsp:cNvPr id="0" name=""/>
        <dsp:cNvSpPr/>
      </dsp:nvSpPr>
      <dsp:spPr>
        <a:xfrm>
          <a:off x="1" y="609778"/>
          <a:ext cx="2648080" cy="158884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Vidutinis atlyginimas Lietuvoje per pastaruosius </a:t>
          </a:r>
          <a:r>
            <a:rPr lang="lt-LT" sz="1600" b="1" kern="1200" dirty="0">
              <a:latin typeface="Arial" panose="020B0604020202020204" pitchFamily="34" charset="0"/>
              <a:cs typeface="Arial" panose="020B0604020202020204" pitchFamily="34" charset="0"/>
            </a:rPr>
            <a:t>5 metus išaugo daugiau nei 50%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" y="609778"/>
        <a:ext cx="2648080" cy="1588848"/>
      </dsp:txXfrm>
    </dsp:sp>
    <dsp:sp modelId="{8580BD6E-44C5-4151-9276-9DDD201142C2}">
      <dsp:nvSpPr>
        <dsp:cNvPr id="0" name=""/>
        <dsp:cNvSpPr/>
      </dsp:nvSpPr>
      <dsp:spPr>
        <a:xfrm>
          <a:off x="2916226" y="580050"/>
          <a:ext cx="2648080" cy="1588848"/>
        </a:xfrm>
        <a:prstGeom prst="rect">
          <a:avLst/>
        </a:prstGeom>
        <a:solidFill>
          <a:schemeClr val="accent2">
            <a:hueOff val="1073936"/>
            <a:satOff val="-3082"/>
            <a:lumOff val="-493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Darbo jėgos kaštai auga ne tik dėl atlyginimų, bet ir dėl didėjančių socialinių garantijų, mokesčių, pensijų kaupimo sistemų.</a:t>
          </a:r>
          <a:endParaRPr lang="en-US" sz="1600" kern="1200" dirty="0">
            <a:solidFill>
              <a:prstClr val="white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2916226" y="580050"/>
        <a:ext cx="2648080" cy="1588848"/>
      </dsp:txXfrm>
    </dsp:sp>
    <dsp:sp modelId="{28827319-1885-40A0-91AD-C385CE54419D}">
      <dsp:nvSpPr>
        <dsp:cNvPr id="0" name=""/>
        <dsp:cNvSpPr/>
      </dsp:nvSpPr>
      <dsp:spPr>
        <a:xfrm>
          <a:off x="5829116" y="580050"/>
          <a:ext cx="2648080" cy="1588848"/>
        </a:xfrm>
        <a:prstGeom prst="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Palyginus su kaimyninėmis šalimis, Lietuvos įmonės jaučia didelį konkurencinį spaudimą, nes atlyginimai artėja prie Vakarų Europos lygių.</a:t>
          </a:r>
          <a:endParaRPr lang="en-US" sz="1600" kern="1200" dirty="0">
            <a:solidFill>
              <a:prstClr val="white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5829116" y="580050"/>
        <a:ext cx="2648080" cy="1588848"/>
      </dsp:txXfrm>
    </dsp:sp>
    <dsp:sp modelId="{9C6EBC35-BB34-4E1E-A03D-405138A84D90}">
      <dsp:nvSpPr>
        <dsp:cNvPr id="0" name=""/>
        <dsp:cNvSpPr/>
      </dsp:nvSpPr>
      <dsp:spPr>
        <a:xfrm>
          <a:off x="8745341" y="540424"/>
          <a:ext cx="2648080" cy="1588848"/>
        </a:xfrm>
        <a:prstGeom prst="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Kaip tai susiję su automatizacija?</a:t>
          </a:r>
          <a:endParaRPr lang="en-US" sz="1600" kern="1200" dirty="0">
            <a:solidFill>
              <a:prstClr val="white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8745341" y="540424"/>
        <a:ext cx="2648080" cy="1588848"/>
      </dsp:txXfrm>
    </dsp:sp>
    <dsp:sp modelId="{6A903C28-BE15-420B-9FEF-9A2266B0AC91}">
      <dsp:nvSpPr>
        <dsp:cNvPr id="0" name=""/>
        <dsp:cNvSpPr/>
      </dsp:nvSpPr>
      <dsp:spPr>
        <a:xfrm>
          <a:off x="0" y="2433707"/>
          <a:ext cx="2648080" cy="1588848"/>
        </a:xfrm>
        <a:prstGeom prst="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Investicija į robotus ir automatines sistemas padeda sumažinti fiksuotus darbo kaštus ilgalaikėje perspektyvoje.</a:t>
          </a:r>
          <a:endParaRPr lang="en-US" sz="1600" kern="1200" dirty="0">
            <a:solidFill>
              <a:prstClr val="white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0" y="2433707"/>
        <a:ext cx="2648080" cy="1588848"/>
      </dsp:txXfrm>
    </dsp:sp>
    <dsp:sp modelId="{8AD57ADF-1FD2-4ECE-9721-98C9119A2084}">
      <dsp:nvSpPr>
        <dsp:cNvPr id="0" name=""/>
        <dsp:cNvSpPr/>
      </dsp:nvSpPr>
      <dsp:spPr>
        <a:xfrm>
          <a:off x="2898220" y="2415404"/>
          <a:ext cx="2648080" cy="1588848"/>
        </a:xfrm>
        <a:prstGeom prst="rect">
          <a:avLst/>
        </a:prstGeom>
        <a:solidFill>
          <a:schemeClr val="accent2">
            <a:hueOff val="5369678"/>
            <a:satOff val="-15411"/>
            <a:lumOff val="-2467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Automatizacija ne tik mažina išlaidas atlyginimams, bet ir sumažina klaidų kiekį, kas dar labiau optimizuoja gamybą.</a:t>
          </a:r>
          <a:endParaRPr lang="en-US" sz="1600" kern="1200" dirty="0">
            <a:solidFill>
              <a:prstClr val="white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2898220" y="2415404"/>
        <a:ext cx="2648080" cy="1588848"/>
      </dsp:txXfrm>
    </dsp:sp>
    <dsp:sp modelId="{79E293B9-35AC-46C4-A6FA-C1076DD5FD3E}">
      <dsp:nvSpPr>
        <dsp:cNvPr id="0" name=""/>
        <dsp:cNvSpPr/>
      </dsp:nvSpPr>
      <dsp:spPr>
        <a:xfrm>
          <a:off x="5907022" y="2433707"/>
          <a:ext cx="5405156" cy="1588848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Pavyzdys: </a:t>
          </a:r>
          <a:endParaRPr lang="en-US" sz="1600" kern="1200" dirty="0">
            <a:solidFill>
              <a:prstClr val="white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kern="12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Jei darbuotojo mėnesinis atlyginimas sudaro 2000€, o vidutinė automatizavimo sprendimo investicija per metus siekia 50 000€, tai po 2–3 metų investicija atsiperka ir suteikia didesnį našumą nei žmogaus darbas ( neskaičiuojama ligos, išėjimai iš darbo ir t.t.).</a:t>
          </a:r>
          <a:endParaRPr lang="en-US" sz="1600" kern="1200" dirty="0">
            <a:solidFill>
              <a:prstClr val="white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5907022" y="2433707"/>
        <a:ext cx="5405156" cy="15888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127592-9EFD-44A3-8E33-3B41213A2514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800" kern="1200"/>
            <a:t>Daugelis įmonių skundžiasi, kad </a:t>
          </a:r>
          <a:r>
            <a:rPr lang="lt-LT" sz="1800" b="1" kern="1200"/>
            <a:t>nėra kvalifikuotų darbininkų</a:t>
          </a:r>
          <a:r>
            <a:rPr lang="lt-LT" sz="1800" kern="1200"/>
            <a:t>, ypač pramonės ir logistikos sektoriuose.</a:t>
          </a:r>
          <a:endParaRPr lang="en-US" sz="1800" kern="1200"/>
        </a:p>
      </dsp:txBody>
      <dsp:txXfrm>
        <a:off x="0" y="39687"/>
        <a:ext cx="3286125" cy="1971675"/>
      </dsp:txXfrm>
    </dsp:sp>
    <dsp:sp modelId="{1E48E2C2-0799-4E9E-879B-11297C837C98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2">
            <a:hueOff val="1288723"/>
            <a:satOff val="-3699"/>
            <a:lumOff val="-5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800" kern="1200"/>
            <a:t>Jauni specialistai vis dažniau renkasi </a:t>
          </a:r>
          <a:r>
            <a:rPr lang="lt-LT" sz="1800" b="1" kern="1200"/>
            <a:t>IT, finansų ar kitus sektorius</a:t>
          </a:r>
          <a:r>
            <a:rPr lang="lt-LT" sz="1800" kern="1200"/>
            <a:t>, todėl gamybos sektorius </a:t>
          </a:r>
          <a:r>
            <a:rPr lang="lt-LT" sz="1800" b="1" kern="1200"/>
            <a:t>nebeturi pakankamai naujų darbuotojų</a:t>
          </a:r>
          <a:r>
            <a:rPr lang="lt-LT" sz="1800" kern="1200"/>
            <a:t>.</a:t>
          </a:r>
          <a:endParaRPr lang="en-US" sz="1800" kern="1200"/>
        </a:p>
      </dsp:txBody>
      <dsp:txXfrm>
        <a:off x="3614737" y="39687"/>
        <a:ext cx="3286125" cy="1971675"/>
      </dsp:txXfrm>
    </dsp:sp>
    <dsp:sp modelId="{D8D168B1-A81B-42E2-880C-EEC05B1B228C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800" kern="1200"/>
            <a:t>Net ir turint kandidatų, daugelis neturi reikiamų įgūdžių dirbti su naujausia įranga ir sistemomis.</a:t>
          </a:r>
          <a:endParaRPr lang="en-US" sz="1800" kern="1200"/>
        </a:p>
      </dsp:txBody>
      <dsp:txXfrm>
        <a:off x="7229475" y="39687"/>
        <a:ext cx="3286125" cy="1971675"/>
      </dsp:txXfrm>
    </dsp:sp>
    <dsp:sp modelId="{0EC44A1A-144D-4419-BF87-93C5ADBAFE3C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solidFill>
          <a:schemeClr val="accent2">
            <a:hueOff val="3866169"/>
            <a:satOff val="-11096"/>
            <a:lumOff val="-17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800" b="1" kern="1200"/>
            <a:t>Kaip tai susiję su automatizacija?</a:t>
          </a:r>
          <a:endParaRPr lang="en-US" sz="1800" kern="1200"/>
        </a:p>
      </dsp:txBody>
      <dsp:txXfrm>
        <a:off x="0" y="2339975"/>
        <a:ext cx="3286125" cy="1971675"/>
      </dsp:txXfrm>
    </dsp:sp>
    <dsp:sp modelId="{3B58CFA2-BA22-404D-93C4-ADCBF8495BA8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solidFill>
          <a:schemeClr val="accent2">
            <a:hueOff val="5154891"/>
            <a:satOff val="-14794"/>
            <a:lumOff val="-2368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800" kern="1200" dirty="0"/>
            <a:t>Automatizuotos sistemos reikalauja </a:t>
          </a:r>
          <a:r>
            <a:rPr lang="lt-LT" sz="1800" b="1" kern="1200" dirty="0"/>
            <a:t>mažiau darbuotojų</a:t>
          </a:r>
          <a:r>
            <a:rPr lang="lt-LT" sz="1800" kern="1200" dirty="0"/>
            <a:t>, tačiau tam tikrų specialistų poreikis išlieka – čia svarbu </a:t>
          </a:r>
          <a:r>
            <a:rPr lang="lt-LT" sz="1800" b="1" kern="1200" dirty="0"/>
            <a:t>investuoti į darbuotojų perkvalifikavimą</a:t>
          </a:r>
          <a:r>
            <a:rPr lang="lt-LT" sz="1800" kern="1200" dirty="0"/>
            <a:t>.</a:t>
          </a:r>
          <a:endParaRPr lang="en-US" sz="1800" kern="1200" dirty="0"/>
        </a:p>
      </dsp:txBody>
      <dsp:txXfrm>
        <a:off x="3614737" y="2339975"/>
        <a:ext cx="3286125" cy="1971675"/>
      </dsp:txXfrm>
    </dsp:sp>
    <dsp:sp modelId="{EC1968C9-8DB1-4467-B3F9-73629728A215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800" kern="1200"/>
            <a:t>Robotizuoti sprendimai padeda įmonėms sumažinti </a:t>
          </a:r>
          <a:r>
            <a:rPr lang="lt-LT" sz="1800" b="1" kern="1200"/>
            <a:t>priklausomybę nuo darbuotojų rotacijos</a:t>
          </a:r>
          <a:r>
            <a:rPr lang="lt-LT" sz="1800" kern="1200"/>
            <a:t> – ypač svarbu sezoniškai veikiančiose įmonėse.</a:t>
          </a:r>
          <a:endParaRPr lang="en-US" sz="1800" kern="1200"/>
        </a:p>
      </dsp:txBody>
      <dsp:txXfrm>
        <a:off x="7229475" y="2339975"/>
        <a:ext cx="3286125" cy="19716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501BBA-4B00-4A35-AA69-3FE9A544F5AE}">
      <dsp:nvSpPr>
        <dsp:cNvPr id="0" name=""/>
        <dsp:cNvSpPr/>
      </dsp:nvSpPr>
      <dsp:spPr>
        <a:xfrm>
          <a:off x="0" y="37827"/>
          <a:ext cx="11505416" cy="67874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700" b="1" kern="1200"/>
            <a:t>Pavyzdys:</a:t>
          </a:r>
          <a:endParaRPr lang="en-US" sz="1700" kern="1200"/>
        </a:p>
      </dsp:txBody>
      <dsp:txXfrm>
        <a:off x="33134" y="70961"/>
        <a:ext cx="11439148" cy="612478"/>
      </dsp:txXfrm>
    </dsp:sp>
    <dsp:sp modelId="{2341539E-F790-4F82-A340-55C228249D76}">
      <dsp:nvSpPr>
        <dsp:cNvPr id="0" name=""/>
        <dsp:cNvSpPr/>
      </dsp:nvSpPr>
      <dsp:spPr>
        <a:xfrm>
          <a:off x="0" y="765533"/>
          <a:ext cx="11505416" cy="678746"/>
        </a:xfrm>
        <a:prstGeom prst="roundRect">
          <a:avLst/>
        </a:prstGeom>
        <a:solidFill>
          <a:schemeClr val="accent2">
            <a:hueOff val="920516"/>
            <a:satOff val="-2642"/>
            <a:lumOff val="-423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700" b="1" kern="1200"/>
            <a:t>Lietuviškos pramonės įmonės patirtis</a:t>
          </a:r>
          <a:endParaRPr lang="en-US" sz="1700" kern="1200"/>
        </a:p>
      </dsp:txBody>
      <dsp:txXfrm>
        <a:off x="33134" y="798667"/>
        <a:ext cx="11439148" cy="612478"/>
      </dsp:txXfrm>
    </dsp:sp>
    <dsp:sp modelId="{87EDE6C2-9D1C-4FDA-83C9-E214105A99D8}">
      <dsp:nvSpPr>
        <dsp:cNvPr id="0" name=""/>
        <dsp:cNvSpPr/>
      </dsp:nvSpPr>
      <dsp:spPr>
        <a:xfrm>
          <a:off x="0" y="1493239"/>
          <a:ext cx="11505416" cy="678746"/>
        </a:xfrm>
        <a:prstGeom prst="roundRect">
          <a:avLst/>
        </a:prstGeom>
        <a:solidFill>
          <a:schemeClr val="accent2">
            <a:hueOff val="1841033"/>
            <a:satOff val="-5284"/>
            <a:lumOff val="-846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700" b="1" kern="1200"/>
            <a:t>Metalo apdirbimo įmonė</a:t>
          </a:r>
          <a:r>
            <a:rPr lang="lt-LT" sz="1700" kern="1200"/>
            <a:t> susidūrė su problema – trūko aukštos kvalifikacijos suvirintojų ir metalo apdirbimo specialistų. Įmonė nusprendė investuoti į </a:t>
          </a:r>
          <a:r>
            <a:rPr lang="lt-LT" sz="1700" b="1" kern="1200"/>
            <a:t>robotizuotas suvirinimo ir CNC staklių valdymo sistemas</a:t>
          </a:r>
          <a:r>
            <a:rPr lang="lt-LT" sz="1700" kern="1200"/>
            <a:t>.</a:t>
          </a:r>
          <a:endParaRPr lang="en-US" sz="1700" kern="1200"/>
        </a:p>
      </dsp:txBody>
      <dsp:txXfrm>
        <a:off x="33134" y="1526373"/>
        <a:ext cx="11439148" cy="612478"/>
      </dsp:txXfrm>
    </dsp:sp>
    <dsp:sp modelId="{5F403C62-C49C-45A7-B518-A4AEA29A70FD}">
      <dsp:nvSpPr>
        <dsp:cNvPr id="0" name=""/>
        <dsp:cNvSpPr/>
      </dsp:nvSpPr>
      <dsp:spPr>
        <a:xfrm>
          <a:off x="0" y="2220946"/>
          <a:ext cx="11505416" cy="678746"/>
        </a:xfrm>
        <a:prstGeom prst="roundRect">
          <a:avLst/>
        </a:prstGeom>
        <a:solidFill>
          <a:schemeClr val="accent2">
            <a:hueOff val="2761549"/>
            <a:satOff val="-7926"/>
            <a:lumOff val="-1269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700" b="1" kern="1200"/>
            <a:t>Rezultatai po investicijos:</a:t>
          </a:r>
          <a:endParaRPr lang="en-US" sz="1700" kern="1200"/>
        </a:p>
      </dsp:txBody>
      <dsp:txXfrm>
        <a:off x="33134" y="2254080"/>
        <a:ext cx="11439148" cy="612478"/>
      </dsp:txXfrm>
    </dsp:sp>
    <dsp:sp modelId="{F33C5B18-F83A-46DC-81DE-9CB543333BEB}">
      <dsp:nvSpPr>
        <dsp:cNvPr id="0" name=""/>
        <dsp:cNvSpPr/>
      </dsp:nvSpPr>
      <dsp:spPr>
        <a:xfrm>
          <a:off x="0" y="2948652"/>
          <a:ext cx="11505416" cy="678746"/>
        </a:xfrm>
        <a:prstGeom prst="roundRect">
          <a:avLst/>
        </a:prstGeom>
        <a:solidFill>
          <a:schemeClr val="accent2">
            <a:hueOff val="3682065"/>
            <a:satOff val="-10567"/>
            <a:lumOff val="-1691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700" b="1" kern="1200"/>
            <a:t>60% mažesnis</a:t>
          </a:r>
          <a:r>
            <a:rPr lang="lt-LT" sz="1700" kern="1200"/>
            <a:t> priklausomumas nuo kvalifikuotų darbuotojų – dalį procesų perėmė robotai.</a:t>
          </a:r>
          <a:endParaRPr lang="en-US" sz="1700" kern="1200"/>
        </a:p>
      </dsp:txBody>
      <dsp:txXfrm>
        <a:off x="33134" y="2981786"/>
        <a:ext cx="11439148" cy="612478"/>
      </dsp:txXfrm>
    </dsp:sp>
    <dsp:sp modelId="{C2711529-7A8D-4E7D-8737-254C182B8E42}">
      <dsp:nvSpPr>
        <dsp:cNvPr id="0" name=""/>
        <dsp:cNvSpPr/>
      </dsp:nvSpPr>
      <dsp:spPr>
        <a:xfrm>
          <a:off x="0" y="3676358"/>
          <a:ext cx="11505416" cy="678746"/>
        </a:xfrm>
        <a:prstGeom prst="roundRect">
          <a:avLst/>
        </a:prstGeom>
        <a:solidFill>
          <a:schemeClr val="accent2">
            <a:hueOff val="4602581"/>
            <a:satOff val="-13209"/>
            <a:lumOff val="-2114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700" b="1" kern="1200"/>
            <a:t>20% padidėjo gamybos našumas</a:t>
          </a:r>
          <a:r>
            <a:rPr lang="lt-LT" sz="1700" kern="1200"/>
            <a:t>, nes automatizuotos linijos gali dirbti be pertraukų.</a:t>
          </a:r>
          <a:endParaRPr lang="en-US" sz="1700" kern="1200"/>
        </a:p>
      </dsp:txBody>
      <dsp:txXfrm>
        <a:off x="33134" y="3709492"/>
        <a:ext cx="11439148" cy="612478"/>
      </dsp:txXfrm>
    </dsp:sp>
    <dsp:sp modelId="{BAABF8DB-7B51-4937-9BEC-72F41E46634A}">
      <dsp:nvSpPr>
        <dsp:cNvPr id="0" name=""/>
        <dsp:cNvSpPr/>
      </dsp:nvSpPr>
      <dsp:spPr>
        <a:xfrm>
          <a:off x="0" y="4404065"/>
          <a:ext cx="11505416" cy="678746"/>
        </a:xfrm>
        <a:prstGeom prst="roundRect">
          <a:avLst/>
        </a:prstGeom>
        <a:solidFill>
          <a:schemeClr val="accent2">
            <a:hueOff val="5523098"/>
            <a:satOff val="-15851"/>
            <a:lumOff val="-2537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700" b="1" kern="1200"/>
            <a:t>Sumažėjo broko lygis</a:t>
          </a:r>
          <a:r>
            <a:rPr lang="lt-LT" sz="1700" kern="1200"/>
            <a:t>, nes automatizuoti suvirinimo robotai užtikrina tikslumą ir vienodą kokybę.</a:t>
          </a:r>
          <a:endParaRPr lang="en-US" sz="1700" kern="1200"/>
        </a:p>
      </dsp:txBody>
      <dsp:txXfrm>
        <a:off x="33134" y="4437199"/>
        <a:ext cx="11439148" cy="612478"/>
      </dsp:txXfrm>
    </dsp:sp>
    <dsp:sp modelId="{A769FD99-DEE8-47FA-9F01-5126D5ECFF02}">
      <dsp:nvSpPr>
        <dsp:cNvPr id="0" name=""/>
        <dsp:cNvSpPr/>
      </dsp:nvSpPr>
      <dsp:spPr>
        <a:xfrm>
          <a:off x="0" y="5131771"/>
          <a:ext cx="11505416" cy="678746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700" kern="1200"/>
            <a:t>Tai rodo, kad net ir specifinių įgūdžių reikalaujančios gamybos įmonės gali sėkmingai prisitaikyti prie darbo jėgos trūkumo investuodamos į automatizaciją.</a:t>
          </a:r>
          <a:endParaRPr lang="en-US" sz="1700" kern="1200"/>
        </a:p>
      </dsp:txBody>
      <dsp:txXfrm>
        <a:off x="33134" y="5164905"/>
        <a:ext cx="11439148" cy="6124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6FD62E-73C1-4E0D-8DAD-2D83886539F5}">
      <dsp:nvSpPr>
        <dsp:cNvPr id="0" name=""/>
        <dsp:cNvSpPr/>
      </dsp:nvSpPr>
      <dsp:spPr>
        <a:xfrm>
          <a:off x="0" y="61287"/>
          <a:ext cx="11401424" cy="11056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000" b="1" kern="1200"/>
            <a:t>Gamybos proceso optimizavimas</a:t>
          </a:r>
          <a:endParaRPr lang="en-US" sz="2000" kern="1200"/>
        </a:p>
      </dsp:txBody>
      <dsp:txXfrm>
        <a:off x="53973" y="115260"/>
        <a:ext cx="11293478" cy="997704"/>
      </dsp:txXfrm>
    </dsp:sp>
    <dsp:sp modelId="{535E1EF2-09F7-4A9C-B1EC-742620390F1C}">
      <dsp:nvSpPr>
        <dsp:cNvPr id="0" name=""/>
        <dsp:cNvSpPr/>
      </dsp:nvSpPr>
      <dsp:spPr>
        <a:xfrm>
          <a:off x="0" y="1224537"/>
          <a:ext cx="11401424" cy="110565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000" b="1" kern="1200"/>
            <a:t>Kaip robotizacija</a:t>
          </a:r>
          <a:r>
            <a:rPr lang="en-US" sz="2000" b="1" kern="1200"/>
            <a:t>/automatizacija</a:t>
          </a:r>
          <a:r>
            <a:rPr lang="lt-LT" sz="2000" b="1" kern="1200"/>
            <a:t> padeda optimizuoti gamybą?</a:t>
          </a:r>
          <a:endParaRPr lang="en-US" sz="2000" kern="1200"/>
        </a:p>
      </dsp:txBody>
      <dsp:txXfrm>
        <a:off x="53973" y="1278510"/>
        <a:ext cx="11293478" cy="997704"/>
      </dsp:txXfrm>
    </dsp:sp>
    <dsp:sp modelId="{5B9E7E0C-8E95-42C9-85A4-48EBC83C33A3}">
      <dsp:nvSpPr>
        <dsp:cNvPr id="0" name=""/>
        <dsp:cNvSpPr/>
      </dsp:nvSpPr>
      <dsp:spPr>
        <a:xfrm>
          <a:off x="0" y="2330187"/>
          <a:ext cx="11401424" cy="1097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95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lt-LT" sz="1600" kern="1200"/>
            <a:t>Robotizuotos</a:t>
          </a:r>
          <a:r>
            <a:rPr lang="en-US" sz="1600" kern="1200"/>
            <a:t>/automatizuotos</a:t>
          </a:r>
          <a:r>
            <a:rPr lang="lt-LT" sz="1600" kern="1200"/>
            <a:t> linijos gali dirbti </a:t>
          </a:r>
          <a:r>
            <a:rPr lang="lt-LT" sz="1600" b="1" kern="1200"/>
            <a:t>24/7 be pertraukų</a:t>
          </a:r>
          <a:r>
            <a:rPr lang="lt-LT" sz="1600" kern="1200"/>
            <a:t>, sumažinant prastovų laiką.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lt-LT" sz="1600" b="1" kern="1200"/>
            <a:t>Automatizuoti procesai</a:t>
          </a:r>
          <a:r>
            <a:rPr lang="lt-LT" sz="1600" kern="1200"/>
            <a:t> leidžia gaminti nuosekliai ir išvengti gamybos trikdžių, nereikalingų darbo pertraukų.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lt-LT" sz="1600" b="1" kern="1200"/>
            <a:t>Lankstumas gamyboje</a:t>
          </a:r>
          <a:r>
            <a:rPr lang="lt-LT" sz="1600" kern="1200"/>
            <a:t> – galima greitai perkonfigūruoti linijas naujiems produktams.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lt-LT" sz="1600" kern="1200"/>
            <a:t>Svarbus aspektas – </a:t>
          </a:r>
          <a:r>
            <a:rPr lang="lt-LT" sz="1600" b="1" kern="1200"/>
            <a:t>spartesnis užsakymų įvykdymas</a:t>
          </a:r>
          <a:r>
            <a:rPr lang="lt-LT" sz="1600" kern="1200"/>
            <a:t>, tai didina konkurencingumą.</a:t>
          </a:r>
          <a:endParaRPr lang="en-US" sz="1600" kern="1200"/>
        </a:p>
      </dsp:txBody>
      <dsp:txXfrm>
        <a:off x="0" y="2330187"/>
        <a:ext cx="11401424" cy="1097100"/>
      </dsp:txXfrm>
    </dsp:sp>
    <dsp:sp modelId="{16013864-951D-4712-AB67-5D77746AEA7C}">
      <dsp:nvSpPr>
        <dsp:cNvPr id="0" name=""/>
        <dsp:cNvSpPr/>
      </dsp:nvSpPr>
      <dsp:spPr>
        <a:xfrm>
          <a:off x="0" y="3427287"/>
          <a:ext cx="11401424" cy="110565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000" b="1" kern="1200"/>
            <a:t>Pavyzdys:</a:t>
          </a:r>
          <a:br>
            <a:rPr lang="lt-LT" sz="2000" kern="1200"/>
          </a:br>
          <a:r>
            <a:rPr lang="lt-LT" sz="2000" kern="1200"/>
            <a:t>Automobilių dalių gamintojas, įdiegęs robotizuotas</a:t>
          </a:r>
          <a:r>
            <a:rPr lang="en-US" sz="2000" kern="1200"/>
            <a:t>/automatizuotas</a:t>
          </a:r>
          <a:r>
            <a:rPr lang="lt-LT" sz="2000" kern="1200"/>
            <a:t> suvirinimo ir surinkimo sistemas, </a:t>
          </a:r>
          <a:r>
            <a:rPr lang="lt-LT" sz="2000" b="1" kern="1200"/>
            <a:t>padidino gamybos tempą 30%</a:t>
          </a:r>
          <a:r>
            <a:rPr lang="lt-LT" sz="2000" kern="1200"/>
            <a:t> ir sumažino prastovų laiką </a:t>
          </a:r>
          <a:r>
            <a:rPr lang="lt-LT" sz="2000" b="1" kern="1200"/>
            <a:t>perpus</a:t>
          </a:r>
          <a:r>
            <a:rPr lang="lt-LT" sz="2000" kern="1200"/>
            <a:t>.</a:t>
          </a:r>
          <a:endParaRPr lang="en-US" sz="2000" kern="1200"/>
        </a:p>
      </dsp:txBody>
      <dsp:txXfrm>
        <a:off x="53973" y="3481260"/>
        <a:ext cx="11293478" cy="99770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6FD62E-73C1-4E0D-8DAD-2D83886539F5}">
      <dsp:nvSpPr>
        <dsp:cNvPr id="0" name=""/>
        <dsp:cNvSpPr/>
      </dsp:nvSpPr>
      <dsp:spPr>
        <a:xfrm>
          <a:off x="0" y="82977"/>
          <a:ext cx="11401424" cy="1179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800" kern="12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Žmonės pavargsta ir suklysta, o robotai – ne.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lt-LT" sz="1800" kern="12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Automatizuoti sprendimai užtikrina maksimalų </a:t>
          </a:r>
          <a:r>
            <a:rPr lang="lt-LT" sz="1800" b="1" kern="12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tikslumą</a:t>
          </a:r>
          <a:r>
            <a:rPr lang="lt-LT" sz="1800" kern="12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lt-LT" sz="1800" kern="12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Standartizuota kokybė – kiekvienas produktas pagamintas </a:t>
          </a:r>
          <a:r>
            <a:rPr lang="lt-LT" sz="1800" b="1" kern="12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vienodai tiksliai</a:t>
          </a:r>
          <a:r>
            <a:rPr lang="lt-LT" sz="1800" kern="12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.</a:t>
          </a:r>
          <a:endParaRPr lang="en-US" sz="1800" kern="1200" dirty="0"/>
        </a:p>
      </dsp:txBody>
      <dsp:txXfrm>
        <a:off x="57572" y="140549"/>
        <a:ext cx="11286280" cy="1064216"/>
      </dsp:txXfrm>
    </dsp:sp>
    <dsp:sp modelId="{535E1EF2-09F7-4A9C-B1EC-742620390F1C}">
      <dsp:nvSpPr>
        <dsp:cNvPr id="0" name=""/>
        <dsp:cNvSpPr/>
      </dsp:nvSpPr>
      <dsp:spPr>
        <a:xfrm>
          <a:off x="0" y="1314177"/>
          <a:ext cx="11401424" cy="1179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800" b="1" kern="12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Pavyzdys:</a:t>
          </a:r>
          <a:br>
            <a:rPr lang="lt-LT" sz="1800" kern="12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</a:br>
          <a:r>
            <a:rPr lang="lt-LT" sz="1800" kern="12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Elektronikos gamykla įsidiegė </a:t>
          </a:r>
          <a:r>
            <a:rPr lang="lt-LT" sz="1800" kern="1200" dirty="0" err="1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robotizuotas</a:t>
          </a:r>
          <a:r>
            <a:rPr lang="lt-LT" sz="1800" kern="12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/automatizuotas litavimo linijas ir sumažino </a:t>
          </a:r>
          <a:r>
            <a:rPr lang="lt-LT" sz="1800" b="1" kern="12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broko lygį nuo 5% iki mažiau nei 1%</a:t>
          </a:r>
          <a:r>
            <a:rPr lang="lt-LT" sz="1800" kern="12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 – tai padėjo išvengti tūkstančių eurų nuostolių.</a:t>
          </a:r>
          <a:endParaRPr lang="en-US" sz="1800" kern="1200" dirty="0"/>
        </a:p>
      </dsp:txBody>
      <dsp:txXfrm>
        <a:off x="57572" y="1371749"/>
        <a:ext cx="11286280" cy="1064216"/>
      </dsp:txXfrm>
    </dsp:sp>
    <dsp:sp modelId="{5B9E7E0C-8E95-42C9-85A4-48EBC83C33A3}">
      <dsp:nvSpPr>
        <dsp:cNvPr id="0" name=""/>
        <dsp:cNvSpPr/>
      </dsp:nvSpPr>
      <dsp:spPr>
        <a:xfrm>
          <a:off x="0" y="2493537"/>
          <a:ext cx="11401424" cy="838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95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lt-LT" sz="1800" kern="1200">
              <a:latin typeface="Arial" panose="020B0604020202020204" pitchFamily="34" charset="0"/>
              <a:cs typeface="Arial" panose="020B0604020202020204" pitchFamily="34" charset="0"/>
            </a:rPr>
            <a:t>Lietuvos elektronikos įmonė įsidiegė automatizuotą plokščių surinkimo ir testavimo liniją. Rezultatai: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lt-LT" sz="1800" kern="1200" dirty="0">
              <a:latin typeface="Arial" panose="020B0604020202020204" pitchFamily="34" charset="0"/>
              <a:cs typeface="Arial" panose="020B0604020202020204" pitchFamily="34" charset="0"/>
            </a:rPr>
            <a:t>Broko lygis sumažėjo nuo </a:t>
          </a:r>
          <a:r>
            <a:rPr lang="lt-LT" sz="1800" b="1" kern="1200" dirty="0">
              <a:latin typeface="Arial" panose="020B0604020202020204" pitchFamily="34" charset="0"/>
              <a:cs typeface="Arial" panose="020B0604020202020204" pitchFamily="34" charset="0"/>
            </a:rPr>
            <a:t>4,5% iki 0,8%.</a:t>
          </a:r>
          <a:r>
            <a:rPr lang="lt-LT" sz="1800" kern="1200" dirty="0">
              <a:latin typeface="Arial" panose="020B0604020202020204" pitchFamily="34" charset="0"/>
              <a:cs typeface="Arial" panose="020B0604020202020204" pitchFamily="34" charset="0"/>
            </a:rPr>
            <a:t> Metinės sutaupytos sąnaudos: </a:t>
          </a:r>
          <a:r>
            <a:rPr lang="lt-LT" sz="1800" b="1" kern="1200" dirty="0">
              <a:latin typeface="Arial" panose="020B0604020202020204" pitchFamily="34" charset="0"/>
              <a:cs typeface="Arial" panose="020B0604020202020204" pitchFamily="34" charset="0"/>
            </a:rPr>
            <a:t>200 000 € dėl sumažėjusio broko ir nereikalingų perdirbimų</a:t>
          </a:r>
          <a:r>
            <a:rPr lang="lt-LT" sz="18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sp:txBody>
      <dsp:txXfrm>
        <a:off x="0" y="2493537"/>
        <a:ext cx="11401424" cy="838350"/>
      </dsp:txXfrm>
    </dsp:sp>
    <dsp:sp modelId="{16013864-951D-4712-AB67-5D77746AEA7C}">
      <dsp:nvSpPr>
        <dsp:cNvPr id="0" name=""/>
        <dsp:cNvSpPr/>
      </dsp:nvSpPr>
      <dsp:spPr>
        <a:xfrm>
          <a:off x="0" y="3331887"/>
          <a:ext cx="11401424" cy="11793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800" kern="1200" dirty="0">
              <a:latin typeface="Arial" panose="020B0604020202020204" pitchFamily="34" charset="0"/>
              <a:cs typeface="Arial" panose="020B0604020202020204" pitchFamily="34" charset="0"/>
            </a:rPr>
            <a:t>Finansiniai skaičiavimai: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lt-LT" sz="1800" kern="1200" dirty="0">
              <a:latin typeface="Arial" panose="020B0604020202020204" pitchFamily="34" charset="0"/>
              <a:cs typeface="Arial" panose="020B0604020202020204" pitchFamily="34" charset="0"/>
            </a:rPr>
            <a:t>Jei įmonė kasmet pagamina 1 mln. gaminių, o broko sumažėjimas leidžia išvengti 30 000 € nuostolių per mėnesį, tai per metus sutaupoma 360 000 €.</a:t>
          </a:r>
          <a:endParaRPr lang="en-US" sz="1800" kern="1200" dirty="0"/>
        </a:p>
      </dsp:txBody>
      <dsp:txXfrm>
        <a:off x="57572" y="3389459"/>
        <a:ext cx="11286280" cy="106421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809342-452D-414D-A8F7-DEAA5E1BE4BF}">
      <dsp:nvSpPr>
        <dsp:cNvPr id="0" name=""/>
        <dsp:cNvSpPr/>
      </dsp:nvSpPr>
      <dsp:spPr>
        <a:xfrm>
          <a:off x="0" y="0"/>
          <a:ext cx="9990772" cy="188880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200" b="1" kern="1200"/>
            <a:t>Energijos ir žaliavų taupymas</a:t>
          </a:r>
          <a:endParaRPr lang="en-US" sz="2200" kern="1200"/>
        </a:p>
      </dsp:txBody>
      <dsp:txXfrm>
        <a:off x="55321" y="55321"/>
        <a:ext cx="7952602" cy="1778165"/>
      </dsp:txXfrm>
    </dsp:sp>
    <dsp:sp modelId="{AEEF1BF0-2B87-4EE6-A975-6612CAB635D7}">
      <dsp:nvSpPr>
        <dsp:cNvPr id="0" name=""/>
        <dsp:cNvSpPr/>
      </dsp:nvSpPr>
      <dsp:spPr>
        <a:xfrm>
          <a:off x="881538" y="2203608"/>
          <a:ext cx="9990772" cy="1888807"/>
        </a:xfrm>
        <a:prstGeom prst="roundRect">
          <a:avLst>
            <a:gd name="adj" fmla="val 10000"/>
          </a:avLst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200" b="1" kern="1200"/>
            <a:t>Kaip automatizacija/robotizacija padeda taupyti resursus?</a:t>
          </a:r>
          <a:endParaRPr lang="en-US" sz="22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t-LT" sz="1700" b="1" kern="1200"/>
            <a:t>Sena įranga suvartoja daugiau elektros energijos</a:t>
          </a:r>
          <a:r>
            <a:rPr lang="lt-LT" sz="1700" kern="1200"/>
            <a:t> – net iki 30–50% daugiau nei modernios automatizuotos sistemos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t-LT" sz="1700" kern="1200"/>
            <a:t>Automatizuota gamyba leidžia </a:t>
          </a:r>
          <a:r>
            <a:rPr lang="lt-LT" sz="1700" b="1" kern="1200"/>
            <a:t>tiksliai dozuoti ir optimizuoti medžiagas</a:t>
          </a:r>
          <a:r>
            <a:rPr lang="lt-LT" sz="1700" kern="1200"/>
            <a:t>.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t-LT" sz="1700" kern="1200"/>
            <a:t>Mažiau atliekų, reiškia mažesnes gamybos sąnaudas.</a:t>
          </a:r>
          <a:endParaRPr lang="en-US" sz="1700" kern="1200"/>
        </a:p>
      </dsp:txBody>
      <dsp:txXfrm>
        <a:off x="936859" y="2258929"/>
        <a:ext cx="7770866" cy="1778165"/>
      </dsp:txXfrm>
    </dsp:sp>
    <dsp:sp modelId="{EA7D6760-6B82-441A-B5ED-82317A03C023}">
      <dsp:nvSpPr>
        <dsp:cNvPr id="0" name=""/>
        <dsp:cNvSpPr/>
      </dsp:nvSpPr>
      <dsp:spPr>
        <a:xfrm>
          <a:off x="1763077" y="4407217"/>
          <a:ext cx="9990772" cy="1888807"/>
        </a:xfrm>
        <a:prstGeom prst="roundRect">
          <a:avLst>
            <a:gd name="adj" fmla="val 10000"/>
          </a:avLst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200" b="1" kern="1200" dirty="0"/>
            <a:t>Pavyzdys:</a:t>
          </a:r>
          <a:br>
            <a:rPr lang="lt-LT" sz="2200" kern="1200" dirty="0"/>
          </a:br>
          <a:r>
            <a:rPr lang="lt-LT" sz="2200" kern="1200" dirty="0"/>
            <a:t>Maisto pramonės įmonė, automatizavusi pjaustymo ir </a:t>
          </a:r>
          <a:r>
            <a:rPr lang="lt-LT" sz="2200" kern="1200" dirty="0" err="1"/>
            <a:t>fasavymo</a:t>
          </a:r>
          <a:r>
            <a:rPr lang="lt-LT" sz="2200" kern="1200" dirty="0"/>
            <a:t> linijas, </a:t>
          </a:r>
          <a:r>
            <a:rPr lang="lt-LT" sz="2200" b="1" kern="1200" dirty="0"/>
            <a:t>sumažino atliekų kiekį 25%</a:t>
          </a:r>
          <a:r>
            <a:rPr lang="lt-LT" sz="2200" kern="1200" dirty="0"/>
            <a:t> ir ženkliai sumažino gamybos kaštus.</a:t>
          </a:r>
          <a:endParaRPr lang="en-US" sz="2200" kern="1200" dirty="0"/>
        </a:p>
      </dsp:txBody>
      <dsp:txXfrm>
        <a:off x="1818398" y="4462538"/>
        <a:ext cx="7770866" cy="1778165"/>
      </dsp:txXfrm>
    </dsp:sp>
    <dsp:sp modelId="{1FA00DB1-FE8E-4807-8EA8-3B7AD53F10C3}">
      <dsp:nvSpPr>
        <dsp:cNvPr id="0" name=""/>
        <dsp:cNvSpPr/>
      </dsp:nvSpPr>
      <dsp:spPr>
        <a:xfrm>
          <a:off x="8763047" y="1432345"/>
          <a:ext cx="1227724" cy="122772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039285" y="1432345"/>
        <a:ext cx="675248" cy="923862"/>
      </dsp:txXfrm>
    </dsp:sp>
    <dsp:sp modelId="{85E7A225-0876-44AE-974D-5C59F7B86DE4}">
      <dsp:nvSpPr>
        <dsp:cNvPr id="0" name=""/>
        <dsp:cNvSpPr/>
      </dsp:nvSpPr>
      <dsp:spPr>
        <a:xfrm>
          <a:off x="9644586" y="3623362"/>
          <a:ext cx="1227724" cy="122772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920824" y="3623362"/>
        <a:ext cx="675248" cy="92386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809342-452D-414D-A8F7-DEAA5E1BE4BF}">
      <dsp:nvSpPr>
        <dsp:cNvPr id="0" name=""/>
        <dsp:cNvSpPr/>
      </dsp:nvSpPr>
      <dsp:spPr>
        <a:xfrm>
          <a:off x="0" y="0"/>
          <a:ext cx="9990772" cy="188880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900" b="1" kern="1200" dirty="0">
              <a:latin typeface="Arial" panose="020B0604020202020204" pitchFamily="34" charset="0"/>
              <a:cs typeface="Arial" panose="020B0604020202020204" pitchFamily="34" charset="0"/>
            </a:rPr>
            <a:t>Metalo apdirbimo įmonė</a:t>
          </a:r>
          <a:r>
            <a:rPr lang="lt-LT" sz="1900" kern="1200" dirty="0">
              <a:latin typeface="Arial" panose="020B0604020202020204" pitchFamily="34" charset="0"/>
              <a:cs typeface="Arial" panose="020B0604020202020204" pitchFamily="34" charset="0"/>
            </a:rPr>
            <a:t> pakeitė seną CNC staklių parką moderniais automatizuotais sprendimais su AI valdymu. </a:t>
          </a:r>
          <a:endParaRPr lang="en-US" sz="1900" kern="1200" dirty="0"/>
        </a:p>
      </dsp:txBody>
      <dsp:txXfrm>
        <a:off x="55321" y="55321"/>
        <a:ext cx="7952602" cy="1778165"/>
      </dsp:txXfrm>
    </dsp:sp>
    <dsp:sp modelId="{AEEF1BF0-2B87-4EE6-A975-6612CAB635D7}">
      <dsp:nvSpPr>
        <dsp:cNvPr id="0" name=""/>
        <dsp:cNvSpPr/>
      </dsp:nvSpPr>
      <dsp:spPr>
        <a:xfrm>
          <a:off x="881538" y="2203608"/>
          <a:ext cx="9990772" cy="1888807"/>
        </a:xfrm>
        <a:prstGeom prst="roundRect">
          <a:avLst>
            <a:gd name="adj" fmla="val 10000"/>
          </a:avLst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900" b="1" kern="1200" dirty="0">
              <a:latin typeface="Arial" panose="020B0604020202020204" pitchFamily="34" charset="0"/>
              <a:cs typeface="Arial" panose="020B0604020202020204" pitchFamily="34" charset="0"/>
            </a:rPr>
            <a:t>Rezultatai:</a:t>
          </a:r>
          <a:endParaRPr lang="lt-LT" sz="19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lt-LT" sz="1900" kern="1200" dirty="0">
              <a:latin typeface="Arial" panose="020B0604020202020204" pitchFamily="34" charset="0"/>
              <a:cs typeface="Arial" panose="020B0604020202020204" pitchFamily="34" charset="0"/>
            </a:rPr>
            <a:t>Elektros sąnaudos sumažėjo </a:t>
          </a:r>
          <a:r>
            <a:rPr lang="lt-LT" sz="1900" b="1" kern="1200" dirty="0">
              <a:latin typeface="Arial" panose="020B0604020202020204" pitchFamily="34" charset="0"/>
              <a:cs typeface="Arial" panose="020B0604020202020204" pitchFamily="34" charset="0"/>
            </a:rPr>
            <a:t>40%</a:t>
          </a:r>
          <a:r>
            <a:rPr lang="lt-LT" sz="1900" kern="1200" dirty="0">
              <a:latin typeface="Arial" panose="020B0604020202020204" pitchFamily="34" charset="0"/>
              <a:cs typeface="Arial" panose="020B0604020202020204" pitchFamily="34" charset="0"/>
            </a:rPr>
            <a:t>, nes naujos staklės dirba efektyviau.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lt-LT" sz="1900" b="1" kern="1200" dirty="0">
              <a:latin typeface="Arial" panose="020B0604020202020204" pitchFamily="34" charset="0"/>
              <a:cs typeface="Arial" panose="020B0604020202020204" pitchFamily="34" charset="0"/>
            </a:rPr>
            <a:t>Kasmet sutaupoma apie 100 000 € elektros sąskaitoms</a:t>
          </a:r>
          <a:r>
            <a:rPr lang="lt-LT" sz="19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lt-LT" sz="1900" b="1" kern="1200" dirty="0">
              <a:latin typeface="Arial" panose="020B0604020202020204" pitchFamily="34" charset="0"/>
              <a:cs typeface="Arial" panose="020B0604020202020204" pitchFamily="34" charset="0"/>
            </a:rPr>
            <a:t>Žaliavų atliekų sumažėjimas – 15%</a:t>
          </a:r>
          <a:r>
            <a:rPr lang="lt-LT" sz="1900" kern="1200" dirty="0">
              <a:latin typeface="Arial" panose="020B0604020202020204" pitchFamily="34" charset="0"/>
              <a:cs typeface="Arial" panose="020B0604020202020204" pitchFamily="34" charset="0"/>
            </a:rPr>
            <a:t>, nes išmaniosios sistemos tiksliau optimizuoja medžiagų pjūvius.</a:t>
          </a:r>
          <a:endParaRPr lang="en-US" sz="1900" kern="1200" dirty="0"/>
        </a:p>
      </dsp:txBody>
      <dsp:txXfrm>
        <a:off x="936859" y="2258929"/>
        <a:ext cx="7770866" cy="1778165"/>
      </dsp:txXfrm>
    </dsp:sp>
    <dsp:sp modelId="{EA7D6760-6B82-441A-B5ED-82317A03C023}">
      <dsp:nvSpPr>
        <dsp:cNvPr id="0" name=""/>
        <dsp:cNvSpPr/>
      </dsp:nvSpPr>
      <dsp:spPr>
        <a:xfrm>
          <a:off x="1763077" y="4407217"/>
          <a:ext cx="9990772" cy="1888807"/>
        </a:xfrm>
        <a:prstGeom prst="roundRect">
          <a:avLst>
            <a:gd name="adj" fmla="val 10000"/>
          </a:avLst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900" b="1" kern="1200" dirty="0">
              <a:latin typeface="Arial" panose="020B0604020202020204" pitchFamily="34" charset="0"/>
              <a:cs typeface="Arial" panose="020B0604020202020204" pitchFamily="34" charset="0"/>
            </a:rPr>
            <a:t>Finansiniai skaičiavimai:</a:t>
          </a:r>
          <a:endParaRPr lang="lt-LT" sz="19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lt-LT" sz="1900" kern="1200" dirty="0">
              <a:latin typeface="Arial" panose="020B0604020202020204" pitchFamily="34" charset="0"/>
              <a:cs typeface="Arial" panose="020B0604020202020204" pitchFamily="34" charset="0"/>
            </a:rPr>
            <a:t>Jei gamybos cechas sunaudoja </a:t>
          </a:r>
          <a:r>
            <a:rPr lang="lt-LT" sz="1900" b="1" kern="1200" dirty="0">
              <a:latin typeface="Arial" panose="020B0604020202020204" pitchFamily="34" charset="0"/>
              <a:cs typeface="Arial" panose="020B0604020202020204" pitchFamily="34" charset="0"/>
            </a:rPr>
            <a:t>500 000 kWh per mėnesį</a:t>
          </a:r>
          <a:r>
            <a:rPr lang="lt-LT" sz="1900" kern="1200" dirty="0">
              <a:latin typeface="Arial" panose="020B0604020202020204" pitchFamily="34" charset="0"/>
              <a:cs typeface="Arial" panose="020B0604020202020204" pitchFamily="34" charset="0"/>
            </a:rPr>
            <a:t>, o nauja įranga sutaupo </a:t>
          </a:r>
          <a:r>
            <a:rPr lang="lt-LT" sz="1900" b="1" kern="1200" dirty="0">
              <a:latin typeface="Arial" panose="020B0604020202020204" pitchFamily="34" charset="0"/>
              <a:cs typeface="Arial" panose="020B0604020202020204" pitchFamily="34" charset="0"/>
            </a:rPr>
            <a:t>40%</a:t>
          </a:r>
          <a:r>
            <a:rPr lang="lt-LT" sz="1900" kern="1200" dirty="0">
              <a:latin typeface="Arial" panose="020B0604020202020204" pitchFamily="34" charset="0"/>
              <a:cs typeface="Arial" panose="020B0604020202020204" pitchFamily="34" charset="0"/>
            </a:rPr>
            <a:t>, tai per mėnesį sutaupoma </a:t>
          </a:r>
          <a:r>
            <a:rPr lang="lt-LT" sz="1900" b="1" kern="1200" dirty="0">
              <a:latin typeface="Arial" panose="020B0604020202020204" pitchFamily="34" charset="0"/>
              <a:cs typeface="Arial" panose="020B0604020202020204" pitchFamily="34" charset="0"/>
            </a:rPr>
            <a:t>200 000 kWh</a:t>
          </a:r>
          <a:r>
            <a:rPr lang="lt-LT" sz="19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lt-LT" sz="1900" kern="1200" dirty="0">
              <a:latin typeface="Arial" panose="020B0604020202020204" pitchFamily="34" charset="0"/>
              <a:cs typeface="Arial" panose="020B0604020202020204" pitchFamily="34" charset="0"/>
            </a:rPr>
            <a:t>Su vidutine elektros kaina </a:t>
          </a:r>
          <a:r>
            <a:rPr lang="lt-LT" sz="1900" b="1" kern="1200" dirty="0">
              <a:latin typeface="Arial" panose="020B0604020202020204" pitchFamily="34" charset="0"/>
              <a:cs typeface="Arial" panose="020B0604020202020204" pitchFamily="34" charset="0"/>
            </a:rPr>
            <a:t>0,15 €/kWh</a:t>
          </a:r>
          <a:r>
            <a:rPr lang="lt-LT" sz="1900" kern="1200" dirty="0">
              <a:latin typeface="Arial" panose="020B0604020202020204" pitchFamily="34" charset="0"/>
              <a:cs typeface="Arial" panose="020B0604020202020204" pitchFamily="34" charset="0"/>
            </a:rPr>
            <a:t>, tai leidžia sutaupyti </a:t>
          </a:r>
          <a:r>
            <a:rPr lang="lt-LT" sz="1900" b="1" kern="1200" dirty="0">
              <a:latin typeface="Arial" panose="020B0604020202020204" pitchFamily="34" charset="0"/>
              <a:cs typeface="Arial" panose="020B0604020202020204" pitchFamily="34" charset="0"/>
            </a:rPr>
            <a:t>30 000 € per mėnesį</a:t>
          </a:r>
          <a:r>
            <a:rPr lang="lt-LT" sz="1900" kern="1200" dirty="0">
              <a:latin typeface="Arial" panose="020B0604020202020204" pitchFamily="34" charset="0"/>
              <a:cs typeface="Arial" panose="020B0604020202020204" pitchFamily="34" charset="0"/>
            </a:rPr>
            <a:t> arba </a:t>
          </a:r>
          <a:r>
            <a:rPr lang="lt-LT" sz="1900" b="1" kern="1200" dirty="0">
              <a:latin typeface="Arial" panose="020B0604020202020204" pitchFamily="34" charset="0"/>
              <a:cs typeface="Arial" panose="020B0604020202020204" pitchFamily="34" charset="0"/>
            </a:rPr>
            <a:t>360 000 € per metus</a:t>
          </a:r>
          <a:r>
            <a:rPr lang="lt-LT" sz="19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1900" kern="1200" dirty="0"/>
        </a:p>
      </dsp:txBody>
      <dsp:txXfrm>
        <a:off x="1818398" y="4462538"/>
        <a:ext cx="7770866" cy="1778165"/>
      </dsp:txXfrm>
    </dsp:sp>
    <dsp:sp modelId="{1FA00DB1-FE8E-4807-8EA8-3B7AD53F10C3}">
      <dsp:nvSpPr>
        <dsp:cNvPr id="0" name=""/>
        <dsp:cNvSpPr/>
      </dsp:nvSpPr>
      <dsp:spPr>
        <a:xfrm>
          <a:off x="8763047" y="1432345"/>
          <a:ext cx="1227724" cy="122772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039285" y="1432345"/>
        <a:ext cx="675248" cy="923862"/>
      </dsp:txXfrm>
    </dsp:sp>
    <dsp:sp modelId="{85E7A225-0876-44AE-974D-5C59F7B86DE4}">
      <dsp:nvSpPr>
        <dsp:cNvPr id="0" name=""/>
        <dsp:cNvSpPr/>
      </dsp:nvSpPr>
      <dsp:spPr>
        <a:xfrm>
          <a:off x="9644586" y="3623362"/>
          <a:ext cx="1227724" cy="122772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920824" y="3623362"/>
        <a:ext cx="675248" cy="92386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809342-452D-414D-A8F7-DEAA5E1BE4BF}">
      <dsp:nvSpPr>
        <dsp:cNvPr id="0" name=""/>
        <dsp:cNvSpPr/>
      </dsp:nvSpPr>
      <dsp:spPr>
        <a:xfrm>
          <a:off x="0" y="0"/>
          <a:ext cx="9990772" cy="188880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800" kern="1200" dirty="0">
              <a:latin typeface="Arial" panose="020B0604020202020204" pitchFamily="34" charset="0"/>
              <a:cs typeface="Arial" panose="020B0604020202020204" pitchFamily="34" charset="0"/>
            </a:rPr>
            <a:t>Sėkmės istorijos – realūs įmonių pavyzdžiai:</a:t>
          </a:r>
          <a:endParaRPr lang="en-US" sz="2800" kern="1200" dirty="0"/>
        </a:p>
      </dsp:txBody>
      <dsp:txXfrm>
        <a:off x="55321" y="55321"/>
        <a:ext cx="7952602" cy="1778165"/>
      </dsp:txXfrm>
    </dsp:sp>
    <dsp:sp modelId="{AEEF1BF0-2B87-4EE6-A975-6612CAB635D7}">
      <dsp:nvSpPr>
        <dsp:cNvPr id="0" name=""/>
        <dsp:cNvSpPr/>
      </dsp:nvSpPr>
      <dsp:spPr>
        <a:xfrm>
          <a:off x="881538" y="2203608"/>
          <a:ext cx="9990772" cy="1888807"/>
        </a:xfrm>
        <a:prstGeom prst="roundRect">
          <a:avLst>
            <a:gd name="adj" fmla="val 10000"/>
          </a:avLst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b="1" kern="1200" dirty="0">
              <a:latin typeface="Arial" panose="020B0604020202020204" pitchFamily="34" charset="0"/>
              <a:cs typeface="Arial" panose="020B0604020202020204" pitchFamily="34" charset="0"/>
            </a:rPr>
            <a:t>Problema:</a:t>
          </a:r>
          <a:endParaRPr lang="lt-LT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Įmonė, gaminanti metalines detales automobilių pramonei, susidūrė su </a:t>
          </a:r>
          <a:r>
            <a:rPr lang="lt-LT" sz="1600" b="1" kern="1200" dirty="0">
              <a:latin typeface="Arial" panose="020B0604020202020204" pitchFamily="34" charset="0"/>
              <a:cs typeface="Arial" panose="020B0604020202020204" pitchFamily="34" charset="0"/>
            </a:rPr>
            <a:t>darbuotojų trūkumu ir gamybos pajėgumų ribojimais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Rankinis suvirinimas ir surinkimas buvo lėtas ir priklausomas nuo žmogiškųjų klaidų.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Augantis užsakymų kiekis </a:t>
          </a:r>
          <a:r>
            <a:rPr lang="lt-LT" sz="1600" b="1" kern="1200" dirty="0">
              <a:latin typeface="Arial" panose="020B0604020202020204" pitchFamily="34" charset="0"/>
              <a:cs typeface="Arial" panose="020B0604020202020204" pitchFamily="34" charset="0"/>
            </a:rPr>
            <a:t>negalėjo būti patenkintas laiku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, kas lėmė klientų nepasitenkinimą.</a:t>
          </a:r>
          <a:endParaRPr lang="en-US" sz="1600" kern="1200" dirty="0"/>
        </a:p>
      </dsp:txBody>
      <dsp:txXfrm>
        <a:off x="936859" y="2258929"/>
        <a:ext cx="7770866" cy="1778165"/>
      </dsp:txXfrm>
    </dsp:sp>
    <dsp:sp modelId="{EA7D6760-6B82-441A-B5ED-82317A03C023}">
      <dsp:nvSpPr>
        <dsp:cNvPr id="0" name=""/>
        <dsp:cNvSpPr/>
      </dsp:nvSpPr>
      <dsp:spPr>
        <a:xfrm>
          <a:off x="1763077" y="4407217"/>
          <a:ext cx="9990772" cy="1888807"/>
        </a:xfrm>
        <a:prstGeom prst="roundRect">
          <a:avLst>
            <a:gd name="adj" fmla="val 10000"/>
          </a:avLst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b="1" kern="1200" dirty="0">
              <a:latin typeface="Arial" panose="020B0604020202020204" pitchFamily="34" charset="0"/>
              <a:cs typeface="Arial" panose="020B0604020202020204" pitchFamily="34" charset="0"/>
            </a:rPr>
            <a:t>Sprendimas:</a:t>
          </a:r>
          <a:endParaRPr lang="lt-LT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Įmonė įdiegė </a:t>
          </a:r>
          <a:r>
            <a:rPr lang="lt-LT" sz="1600" b="1" kern="1200" dirty="0" err="1">
              <a:latin typeface="Arial" panose="020B0604020202020204" pitchFamily="34" charset="0"/>
              <a:cs typeface="Arial" panose="020B0604020202020204" pitchFamily="34" charset="0"/>
            </a:rPr>
            <a:t>robotizuotas</a:t>
          </a:r>
          <a:r>
            <a:rPr lang="lt-LT" sz="1600" b="1" kern="1200" dirty="0">
              <a:latin typeface="Arial" panose="020B0604020202020204" pitchFamily="34" charset="0"/>
              <a:cs typeface="Arial" panose="020B0604020202020204" pitchFamily="34" charset="0"/>
            </a:rPr>
            <a:t> suvirinimo stotis ir automatinės surinkimo linijos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Automatizuotas kokybės tikrinimas sumažino poreikį papildomai peržiūrėti gaminius.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b="1" kern="1200" dirty="0">
              <a:latin typeface="Arial" panose="020B0604020202020204" pitchFamily="34" charset="0"/>
              <a:cs typeface="Arial" panose="020B0604020202020204" pitchFamily="34" charset="0"/>
            </a:rPr>
            <a:t>Rezultatai:</a:t>
          </a:r>
          <a:b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lt-LT" sz="1600" b="1" kern="1200" dirty="0">
              <a:latin typeface="Arial" panose="020B0604020202020204" pitchFamily="34" charset="0"/>
              <a:cs typeface="Arial" panose="020B0604020202020204" pitchFamily="34" charset="0"/>
            </a:rPr>
            <a:t>30% padidintas gamybos pajėgumas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, nes robotai gali dirbti 24/7 be pertraukų.</a:t>
          </a:r>
          <a:b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lt-LT" sz="1600" b="1" kern="1200" dirty="0">
              <a:latin typeface="Arial" panose="020B0604020202020204" pitchFamily="34" charset="0"/>
              <a:cs typeface="Arial" panose="020B0604020202020204" pitchFamily="34" charset="0"/>
            </a:rPr>
            <a:t>50% sumažintas broko kiekis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, nes robotai suvirina preciziškai ir nuosekliai.</a:t>
          </a:r>
          <a:b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lt-LT" sz="1600" b="1" kern="1200" dirty="0">
              <a:latin typeface="Arial" panose="020B0604020202020204" pitchFamily="34" charset="0"/>
              <a:cs typeface="Arial" panose="020B0604020202020204" pitchFamily="34" charset="0"/>
            </a:rPr>
            <a:t>Greitesnis užsakymų įvykdymas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 leido pritraukti naujų klientų.</a:t>
          </a:r>
          <a:endParaRPr lang="en-US" sz="1600" kern="1200" dirty="0"/>
        </a:p>
      </dsp:txBody>
      <dsp:txXfrm>
        <a:off x="1818398" y="4462538"/>
        <a:ext cx="7770866" cy="1778165"/>
      </dsp:txXfrm>
    </dsp:sp>
    <dsp:sp modelId="{1FA00DB1-FE8E-4807-8EA8-3B7AD53F10C3}">
      <dsp:nvSpPr>
        <dsp:cNvPr id="0" name=""/>
        <dsp:cNvSpPr/>
      </dsp:nvSpPr>
      <dsp:spPr>
        <a:xfrm>
          <a:off x="8763047" y="1432345"/>
          <a:ext cx="1227724" cy="122772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039285" y="1432345"/>
        <a:ext cx="675248" cy="923862"/>
      </dsp:txXfrm>
    </dsp:sp>
    <dsp:sp modelId="{85E7A225-0876-44AE-974D-5C59F7B86DE4}">
      <dsp:nvSpPr>
        <dsp:cNvPr id="0" name=""/>
        <dsp:cNvSpPr/>
      </dsp:nvSpPr>
      <dsp:spPr>
        <a:xfrm>
          <a:off x="9644586" y="3623362"/>
          <a:ext cx="1227724" cy="122772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920824" y="3623362"/>
        <a:ext cx="675248" cy="92386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1EDB72-3E10-43DE-965C-09FFB500DDF9}">
      <dsp:nvSpPr>
        <dsp:cNvPr id="0" name=""/>
        <dsp:cNvSpPr/>
      </dsp:nvSpPr>
      <dsp:spPr>
        <a:xfrm>
          <a:off x="0" y="241556"/>
          <a:ext cx="11268456" cy="135749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700" b="1" kern="1200" dirty="0">
              <a:latin typeface="Arial" panose="020B0604020202020204" pitchFamily="34" charset="0"/>
              <a:cs typeface="Arial" panose="020B0604020202020204" pitchFamily="34" charset="0"/>
            </a:rPr>
            <a:t>Problema:</a:t>
          </a:r>
          <a:endParaRPr lang="lt-LT" sz="17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lt-LT" sz="1700" b="1" kern="1200" dirty="0">
              <a:latin typeface="Arial" panose="020B0604020202020204" pitchFamily="34" charset="0"/>
              <a:cs typeface="Arial" panose="020B0604020202020204" pitchFamily="34" charset="0"/>
            </a:rPr>
            <a:t>Didelės energijos sąnaudos dėl pasenusios hidraulinės sistemos plastiko liejimo mašinose</a:t>
          </a:r>
          <a:r>
            <a:rPr lang="lt-LT" sz="17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lt-LT" sz="1700" b="1" kern="1200" dirty="0">
              <a:latin typeface="Arial" panose="020B0604020202020204" pitchFamily="34" charset="0"/>
              <a:cs typeface="Arial" panose="020B0604020202020204" pitchFamily="34" charset="0"/>
            </a:rPr>
            <a:t>Daug broko dėl netikslaus slėgio reguliavimo</a:t>
          </a:r>
          <a:r>
            <a:rPr lang="lt-LT" sz="1700" kern="1200" dirty="0">
              <a:latin typeface="Arial" panose="020B0604020202020204" pitchFamily="34" charset="0"/>
              <a:cs typeface="Arial" panose="020B0604020202020204" pitchFamily="34" charset="0"/>
            </a:rPr>
            <a:t>, kas lėmė nuostolius ir nekokybišką produkciją.</a:t>
          </a:r>
          <a:endParaRPr lang="en-US" sz="1700" kern="1200" dirty="0"/>
        </a:p>
      </dsp:txBody>
      <dsp:txXfrm>
        <a:off x="66267" y="307823"/>
        <a:ext cx="11135922" cy="1224958"/>
      </dsp:txXfrm>
    </dsp:sp>
    <dsp:sp modelId="{E1E03FBB-5BB7-49CB-A176-C75BD7D6E40B}">
      <dsp:nvSpPr>
        <dsp:cNvPr id="0" name=""/>
        <dsp:cNvSpPr/>
      </dsp:nvSpPr>
      <dsp:spPr>
        <a:xfrm>
          <a:off x="0" y="1648009"/>
          <a:ext cx="11268456" cy="1357492"/>
        </a:xfrm>
        <a:prstGeom prst="round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700" b="1" kern="1200" dirty="0">
              <a:latin typeface="Arial" panose="020B0604020202020204" pitchFamily="34" charset="0"/>
              <a:cs typeface="Arial" panose="020B0604020202020204" pitchFamily="34" charset="0"/>
            </a:rPr>
            <a:t>Sprendimas:</a:t>
          </a:r>
          <a:endParaRPr lang="lt-LT" sz="17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lt-LT" sz="1700" kern="1200" dirty="0">
              <a:latin typeface="Arial" panose="020B0604020202020204" pitchFamily="34" charset="0"/>
              <a:cs typeface="Arial" panose="020B0604020202020204" pitchFamily="34" charset="0"/>
            </a:rPr>
            <a:t>Atnaujinta hidraulinė sistema su </a:t>
          </a:r>
          <a:r>
            <a:rPr lang="lt-LT" sz="1700" b="1" kern="1200" dirty="0">
              <a:latin typeface="Arial" panose="020B0604020202020204" pitchFamily="34" charset="0"/>
              <a:cs typeface="Arial" panose="020B0604020202020204" pitchFamily="34" charset="0"/>
            </a:rPr>
            <a:t>individualiai suprojektuotu kintamos eigos siurbliu</a:t>
          </a:r>
          <a:r>
            <a:rPr lang="lt-LT" sz="1700" kern="1200" dirty="0">
              <a:latin typeface="Arial" panose="020B0604020202020204" pitchFamily="34" charset="0"/>
              <a:cs typeface="Arial" panose="020B0604020202020204" pitchFamily="34" charset="0"/>
            </a:rPr>
            <a:t>, kuris prisitaiko prie apkrovos ir </a:t>
          </a:r>
          <a:r>
            <a:rPr lang="lt-LT" sz="1700" b="1" kern="1200" dirty="0">
              <a:latin typeface="Arial" panose="020B0604020202020204" pitchFamily="34" charset="0"/>
              <a:cs typeface="Arial" panose="020B0604020202020204" pitchFamily="34" charset="0"/>
            </a:rPr>
            <a:t>veikia tik tada, kai reikia</a:t>
          </a:r>
          <a:r>
            <a:rPr lang="lt-LT" sz="17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lt-LT" sz="1700" kern="1200" dirty="0">
              <a:latin typeface="Arial" panose="020B0604020202020204" pitchFamily="34" charset="0"/>
              <a:cs typeface="Arial" panose="020B0604020202020204" pitchFamily="34" charset="0"/>
            </a:rPr>
            <a:t>Įdiegta </a:t>
          </a:r>
          <a:r>
            <a:rPr lang="lt-LT" sz="1700" b="1" kern="1200" dirty="0">
              <a:latin typeface="Arial" panose="020B0604020202020204" pitchFamily="34" charset="0"/>
              <a:cs typeface="Arial" panose="020B0604020202020204" pitchFamily="34" charset="0"/>
            </a:rPr>
            <a:t>nauja temperatūros kontrolės sistema</a:t>
          </a:r>
          <a:r>
            <a:rPr lang="lt-LT" sz="1700" kern="1200" dirty="0">
              <a:latin typeface="Arial" panose="020B0604020202020204" pitchFamily="34" charset="0"/>
              <a:cs typeface="Arial" panose="020B0604020202020204" pitchFamily="34" charset="0"/>
            </a:rPr>
            <a:t>, kuri padėjo sumažinti plastiko perkaitinimą ir susijusį broką.</a:t>
          </a:r>
          <a:endParaRPr lang="en-US" sz="1700" kern="1200" dirty="0"/>
        </a:p>
      </dsp:txBody>
      <dsp:txXfrm>
        <a:off x="66267" y="1714276"/>
        <a:ext cx="11135922" cy="1224958"/>
      </dsp:txXfrm>
    </dsp:sp>
    <dsp:sp modelId="{A1145906-195D-46BE-B65D-C1921508E3BA}">
      <dsp:nvSpPr>
        <dsp:cNvPr id="0" name=""/>
        <dsp:cNvSpPr/>
      </dsp:nvSpPr>
      <dsp:spPr>
        <a:xfrm>
          <a:off x="0" y="3005501"/>
          <a:ext cx="11268456" cy="281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7773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300" kern="1200" dirty="0"/>
        </a:p>
      </dsp:txBody>
      <dsp:txXfrm>
        <a:off x="0" y="3005501"/>
        <a:ext cx="11268456" cy="281520"/>
      </dsp:txXfrm>
    </dsp:sp>
    <dsp:sp modelId="{662DBE64-9E5E-4C40-8C5B-594CA49008A5}">
      <dsp:nvSpPr>
        <dsp:cNvPr id="0" name=""/>
        <dsp:cNvSpPr/>
      </dsp:nvSpPr>
      <dsp:spPr>
        <a:xfrm>
          <a:off x="0" y="3287021"/>
          <a:ext cx="11268456" cy="1357492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700" b="1" kern="1200" dirty="0">
              <a:latin typeface="Arial" panose="020B0604020202020204" pitchFamily="34" charset="0"/>
              <a:cs typeface="Arial" panose="020B0604020202020204" pitchFamily="34" charset="0"/>
            </a:rPr>
            <a:t>Rezultatai:</a:t>
          </a:r>
          <a:br>
            <a:rPr lang="lt-LT" sz="17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lt-LT" sz="1700" b="1" kern="1200" dirty="0">
              <a:latin typeface="Arial" panose="020B0604020202020204" pitchFamily="34" charset="0"/>
              <a:cs typeface="Arial" panose="020B0604020202020204" pitchFamily="34" charset="0"/>
            </a:rPr>
            <a:t>30% sumažėjo elektros sąnaudos</a:t>
          </a:r>
          <a:r>
            <a:rPr lang="lt-LT" sz="1700" kern="1200" dirty="0">
              <a:latin typeface="Arial" panose="020B0604020202020204" pitchFamily="34" charset="0"/>
              <a:cs typeface="Arial" panose="020B0604020202020204" pitchFamily="34" charset="0"/>
            </a:rPr>
            <a:t>, nes siurblys naudoja energiją tik esant apkrovai.</a:t>
          </a:r>
          <a:br>
            <a:rPr lang="lt-LT" sz="17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lt-LT" sz="1700" b="1" kern="1200" dirty="0">
              <a:latin typeface="Arial" panose="020B0604020202020204" pitchFamily="34" charset="0"/>
              <a:cs typeface="Arial" panose="020B0604020202020204" pitchFamily="34" charset="0"/>
            </a:rPr>
            <a:t>50% mažiau broko</a:t>
          </a:r>
          <a:r>
            <a:rPr lang="lt-LT" sz="1700" kern="1200" dirty="0">
              <a:latin typeface="Arial" panose="020B0604020202020204" pitchFamily="34" charset="0"/>
              <a:cs typeface="Arial" panose="020B0604020202020204" pitchFamily="34" charset="0"/>
            </a:rPr>
            <a:t>, nes slėgis ir temperatūra reguliuojami preciziškai.</a:t>
          </a:r>
          <a:br>
            <a:rPr lang="lt-LT" sz="17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lt-LT" sz="1700" b="1" kern="1200" dirty="0">
              <a:latin typeface="Arial" panose="020B0604020202020204" pitchFamily="34" charset="0"/>
              <a:cs typeface="Arial" panose="020B0604020202020204" pitchFamily="34" charset="0"/>
            </a:rPr>
            <a:t>Greitesnis procesas</a:t>
          </a:r>
          <a:r>
            <a:rPr lang="lt-LT" sz="1700" kern="1200" dirty="0">
              <a:latin typeface="Arial" panose="020B0604020202020204" pitchFamily="34" charset="0"/>
              <a:cs typeface="Arial" panose="020B0604020202020204" pitchFamily="34" charset="0"/>
            </a:rPr>
            <a:t>, nes hidraulinės sistemos atsakas tapo efektyvesnis.</a:t>
          </a:r>
          <a:endParaRPr lang="en-US" sz="1700" kern="1200" dirty="0"/>
        </a:p>
      </dsp:txBody>
      <dsp:txXfrm>
        <a:off x="66267" y="3353288"/>
        <a:ext cx="11135922" cy="122495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1EDB72-3E10-43DE-965C-09FFB500DDF9}">
      <dsp:nvSpPr>
        <dsp:cNvPr id="0" name=""/>
        <dsp:cNvSpPr/>
      </dsp:nvSpPr>
      <dsp:spPr>
        <a:xfrm>
          <a:off x="0" y="20055"/>
          <a:ext cx="11268456" cy="15116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b="1" kern="1200" dirty="0">
              <a:latin typeface="Arial" panose="020B0604020202020204" pitchFamily="34" charset="0"/>
              <a:cs typeface="Arial" panose="020B0604020202020204" pitchFamily="34" charset="0"/>
            </a:rPr>
            <a:t>Problema:</a:t>
          </a:r>
          <a:endParaRPr lang="lt-LT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lt-LT" sz="1600" b="1" kern="1200" dirty="0">
              <a:latin typeface="Arial" panose="020B0604020202020204" pitchFamily="34" charset="0"/>
              <a:cs typeface="Arial" panose="020B0604020202020204" pitchFamily="34" charset="0"/>
            </a:rPr>
            <a:t>Didelis dulkių ir atliekų kiekis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 – rankinis surinkimas ir ištraukimo sistema buvo neefektyvi, o gamybinė aplinka neatitiko šiuolaikinių darbo sąlygų standartų.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lt-LT" sz="1600" b="1" kern="1200" dirty="0">
              <a:latin typeface="Arial" panose="020B0604020202020204" pitchFamily="34" charset="0"/>
              <a:cs typeface="Arial" panose="020B0604020202020204" pitchFamily="34" charset="0"/>
            </a:rPr>
            <a:t>Dideli medžiagų nuostoliai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, nes smulkios pjuvenos nebuvo perdirbamos.</a:t>
          </a:r>
          <a:endParaRPr lang="en-US" sz="1600" kern="1200" dirty="0"/>
        </a:p>
      </dsp:txBody>
      <dsp:txXfrm>
        <a:off x="73792" y="93847"/>
        <a:ext cx="11120872" cy="1364056"/>
      </dsp:txXfrm>
    </dsp:sp>
    <dsp:sp modelId="{E1E03FBB-5BB7-49CB-A176-C75BD7D6E40B}">
      <dsp:nvSpPr>
        <dsp:cNvPr id="0" name=""/>
        <dsp:cNvSpPr/>
      </dsp:nvSpPr>
      <dsp:spPr>
        <a:xfrm>
          <a:off x="0" y="1577775"/>
          <a:ext cx="11268456" cy="1511640"/>
        </a:xfrm>
        <a:prstGeom prst="round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b="1" kern="1200" dirty="0">
              <a:latin typeface="Arial" panose="020B0604020202020204" pitchFamily="34" charset="0"/>
              <a:cs typeface="Arial" panose="020B0604020202020204" pitchFamily="34" charset="0"/>
            </a:rPr>
            <a:t>Sprendimas:</a:t>
          </a:r>
          <a:endParaRPr lang="lt-LT" sz="16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Įdiegta </a:t>
          </a:r>
          <a:r>
            <a:rPr lang="lt-LT" sz="1600" b="1" kern="1200" dirty="0">
              <a:latin typeface="Arial" panose="020B0604020202020204" pitchFamily="34" charset="0"/>
              <a:cs typeface="Arial" panose="020B0604020202020204" pitchFamily="34" charset="0"/>
            </a:rPr>
            <a:t>individualizuota automatinė dulkių ištraukimo ir filtravimo sistema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, kuri atskiria smulkias pjuvenas ir </a:t>
          </a:r>
          <a:r>
            <a:rPr lang="lt-LT" sz="1600" b="1" kern="1200" dirty="0">
              <a:latin typeface="Arial" panose="020B0604020202020204" pitchFamily="34" charset="0"/>
              <a:cs typeface="Arial" panose="020B0604020202020204" pitchFamily="34" charset="0"/>
            </a:rPr>
            <a:t>leidžia jas perdirbti į briketus ar granules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lt-LT" sz="1600" b="1" kern="1200" dirty="0">
              <a:latin typeface="Arial" panose="020B0604020202020204" pitchFamily="34" charset="0"/>
              <a:cs typeface="Arial" panose="020B0604020202020204" pitchFamily="34" charset="0"/>
            </a:rPr>
            <a:t>Sumontuotos reguliuojamos oro srauto sklendės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, kurios įsijungia tik tada, kai dirba gamybos linijos, taip taupant energiją.</a:t>
          </a:r>
          <a:endParaRPr lang="en-US" sz="1600" kern="1200" dirty="0"/>
        </a:p>
      </dsp:txBody>
      <dsp:txXfrm>
        <a:off x="73792" y="1651567"/>
        <a:ext cx="11120872" cy="1364056"/>
      </dsp:txXfrm>
    </dsp:sp>
    <dsp:sp modelId="{A1145906-195D-46BE-B65D-C1921508E3BA}">
      <dsp:nvSpPr>
        <dsp:cNvPr id="0" name=""/>
        <dsp:cNvSpPr/>
      </dsp:nvSpPr>
      <dsp:spPr>
        <a:xfrm>
          <a:off x="0" y="3089415"/>
          <a:ext cx="11268456" cy="264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7773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200" kern="1200" dirty="0"/>
        </a:p>
      </dsp:txBody>
      <dsp:txXfrm>
        <a:off x="0" y="3089415"/>
        <a:ext cx="11268456" cy="264960"/>
      </dsp:txXfrm>
    </dsp:sp>
    <dsp:sp modelId="{662DBE64-9E5E-4C40-8C5B-594CA49008A5}">
      <dsp:nvSpPr>
        <dsp:cNvPr id="0" name=""/>
        <dsp:cNvSpPr/>
      </dsp:nvSpPr>
      <dsp:spPr>
        <a:xfrm>
          <a:off x="0" y="3354375"/>
          <a:ext cx="11268456" cy="151164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600" b="1" kern="1200" dirty="0">
              <a:latin typeface="Arial" panose="020B0604020202020204" pitchFamily="34" charset="0"/>
              <a:cs typeface="Arial" panose="020B0604020202020204" pitchFamily="34" charset="0"/>
            </a:rPr>
            <a:t>Rezultatai:</a:t>
          </a:r>
          <a:b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lt-LT" sz="1600" b="1" kern="1200" dirty="0">
              <a:latin typeface="Arial" panose="020B0604020202020204" pitchFamily="34" charset="0"/>
              <a:cs typeface="Arial" panose="020B0604020202020204" pitchFamily="34" charset="0"/>
            </a:rPr>
            <a:t>35% mažiau atliekų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, nes anksčiau išmetamos pjuvenos yra perdirbamos.</a:t>
          </a:r>
          <a:b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lt-LT" sz="1600" b="1" kern="1200" dirty="0">
              <a:latin typeface="Arial" panose="020B0604020202020204" pitchFamily="34" charset="0"/>
              <a:cs typeface="Arial" panose="020B0604020202020204" pitchFamily="34" charset="0"/>
            </a:rPr>
            <a:t>20% mažesnės elektros sąnaudos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, nes sistema dirba tik tada, kai to reikia.</a:t>
          </a:r>
          <a:b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lt-LT" sz="1600" b="1" kern="1200" dirty="0">
              <a:latin typeface="Arial" panose="020B0604020202020204" pitchFamily="34" charset="0"/>
              <a:cs typeface="Arial" panose="020B0604020202020204" pitchFamily="34" charset="0"/>
            </a:rPr>
            <a:t>Geriau išvalyta gamybinė aplinka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, mažiau dulkių gamykloje, kas pagerino darbo sąlygas.</a:t>
          </a:r>
          <a:endParaRPr lang="en-US" sz="1600" kern="1200" dirty="0"/>
        </a:p>
      </dsp:txBody>
      <dsp:txXfrm>
        <a:off x="73792" y="3428167"/>
        <a:ext cx="11120872" cy="1364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D431E6-CB28-4CC2-A00E-81B12EC23AF9}" type="datetimeFigureOut">
              <a:rPr lang="lt-LT" smtClean="0"/>
              <a:t>2025-03-14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FC449B-49F4-45EE-B1D7-3998FD260EC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0413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5634E58-09AB-0152-7116-CEA34A0202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218BA834-63BE-C47D-0110-198DDE7415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1CB1C45E-469F-9414-D7AF-8DCCD35AB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7F73-ADAD-4A0C-AFB5-CBAD56E4E585}" type="datetimeFigureOut">
              <a:rPr lang="lt-LT" smtClean="0"/>
              <a:t>2025-03-14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D0755B75-9BB1-7754-4544-8176F8FBA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3E6F9684-A45E-77DD-134D-90DB88EC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D004-DCE3-4216-BDD0-5169445BB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14483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AC79F99-D718-3EE7-0A34-8FE14DAAB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F369783-008B-E6AB-8116-B239C71D2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E65204DF-09EA-1258-82FA-6BEE608B6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7F73-ADAD-4A0C-AFB5-CBAD56E4E585}" type="datetimeFigureOut">
              <a:rPr lang="lt-LT" smtClean="0"/>
              <a:t>2025-03-14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1378B39A-A11F-2B94-E7BD-C7F6FA2D7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D1A395D-6F47-C9FD-A8A6-67CBF4A76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D004-DCE3-4216-BDD0-5169445BB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4619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229F936-E287-A490-DC04-18867BC7E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FB449E3B-A119-E32A-9FD1-220A3DA25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3BF0439F-3EB1-C406-86F2-521AF4679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7F73-ADAD-4A0C-AFB5-CBAD56E4E585}" type="datetimeFigureOut">
              <a:rPr lang="lt-LT" smtClean="0"/>
              <a:t>2025-03-14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C252C9EF-81EB-F940-4F60-C88BB5ACF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48D840D2-A752-A5AA-5D1C-15B9BC7D1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D004-DCE3-4216-BDD0-5169445BB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19238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C265EBE-AA7D-1D2B-71A8-93FE08345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DD398D9-BE33-C7E0-A17F-BF08361BF8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FD05DFF5-1BC5-3B47-C0EC-C2BCCFF8AF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F63371C8-08A9-2916-D44A-0D2346686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7F73-ADAD-4A0C-AFB5-CBAD56E4E585}" type="datetimeFigureOut">
              <a:rPr lang="lt-LT" smtClean="0"/>
              <a:t>2025-03-14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A3F97038-E682-82A9-E1AE-28B1188EB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A9319FEF-0F88-0E36-32EE-A69FFAFD7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D004-DCE3-4216-BDD0-5169445BB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12234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403BBD0-A762-CD76-9982-752A6388B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2283D29C-A791-8FDB-D9D7-C4EE1EB27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F729BD7B-D408-866D-E62F-0B886896B5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B89DA527-4120-4966-F043-211CA1B883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CCA55175-4689-17EC-E660-A22468AD69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6CBB7650-AF67-780F-EFFD-93DEB82B5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7F73-ADAD-4A0C-AFB5-CBAD56E4E585}" type="datetimeFigureOut">
              <a:rPr lang="lt-LT" smtClean="0"/>
              <a:t>2025-03-14</a:t>
            </a:fld>
            <a:endParaRPr lang="lt-LT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24EB7B86-D41B-D47D-DA36-03F8FCB01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82799EAA-5106-FC96-5183-7B3D7EE6B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D004-DCE3-4216-BDD0-5169445BB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59967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FE46A56-C5A9-07D1-42CE-3C8471AAB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A8D989D2-2BC3-DB33-01EF-FAA7D11A3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7F73-ADAD-4A0C-AFB5-CBAD56E4E585}" type="datetimeFigureOut">
              <a:rPr lang="lt-LT" smtClean="0"/>
              <a:t>2025-03-14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DF7BA690-2276-88BC-2208-FA8F2EDDD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3E895EBA-A0DB-19AB-230A-79DED0D0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D004-DCE3-4216-BDD0-5169445BB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32229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CFD2FF25-E950-5304-AC6E-585D08510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7F73-ADAD-4A0C-AFB5-CBAD56E4E585}" type="datetimeFigureOut">
              <a:rPr lang="lt-LT" smtClean="0"/>
              <a:t>2025-03-14</a:t>
            </a:fld>
            <a:endParaRPr lang="lt-LT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54880770-EE11-C5E6-B4C8-F986C138D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26C4B2B0-34E7-5E2E-4C02-E7AD37F37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D004-DCE3-4216-BDD0-5169445BB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22635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E6FD295-068C-EE37-9AED-F95072708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0B22EC1-57B6-AC8A-6707-921745704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91748B1D-FA66-2F1D-F97E-550CBBC61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D68D6F2A-E9EB-5C15-6438-274686BC1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7F73-ADAD-4A0C-AFB5-CBAD56E4E585}" type="datetimeFigureOut">
              <a:rPr lang="lt-LT" smtClean="0"/>
              <a:t>2025-03-14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BFCE1722-9AD6-571B-FF42-1A7D97816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75CEDF4F-7B7B-50B0-E957-AC8A94A21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D004-DCE3-4216-BDD0-5169445BB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96319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8434A10-21C4-96AC-5454-499E0D601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AFD8A45F-E191-6A45-3ECF-11C8001AC3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2087BE73-4C6F-0D7F-C66E-A5ECC43713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E12F29D8-3612-7B45-3B7A-D44F06CD7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7F73-ADAD-4A0C-AFB5-CBAD56E4E585}" type="datetimeFigureOut">
              <a:rPr lang="lt-LT" smtClean="0"/>
              <a:t>2025-03-14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CE8BFDB7-22F7-916B-B620-B51E82644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9EC39A26-878F-DA82-61E9-4C94D4005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D004-DCE3-4216-BDD0-5169445BB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55895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75B68C2-959D-E207-E42F-1ADB471F2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3D0BC171-FD8B-DED1-51C8-BFE7002024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C7FD94AB-4037-0D16-FE6B-3AD3125D8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7F73-ADAD-4A0C-AFB5-CBAD56E4E585}" type="datetimeFigureOut">
              <a:rPr lang="lt-LT" smtClean="0"/>
              <a:t>2025-03-14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C0F9E316-FBCD-00DF-8C14-E67EA143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1D2CADD9-07F7-2E87-D7BC-090122FBD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D004-DCE3-4216-BDD0-5169445BB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47556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5B7F3FBB-161B-0806-10B4-E4CA7B209C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93DB95E3-E9B3-A2EB-B1D8-F6EA4C2DC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CD49C02E-06DB-6184-1857-CBCCA8B7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07F73-ADAD-4A0C-AFB5-CBAD56E4E585}" type="datetimeFigureOut">
              <a:rPr lang="lt-LT" smtClean="0"/>
              <a:t>2025-03-14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B7C6704E-6659-7919-F469-9337FFEE1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68DE115-684B-9264-EE92-55343A8FF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0D004-DCE3-4216-BDD0-5169445BB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55580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E987E1DC-26A7-45CD-9987-7ECA40595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18A55968-EAB3-BC21-5405-67A082191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3143C68E-9895-3341-5FEF-C49FBF96AD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607F73-ADAD-4A0C-AFB5-CBAD56E4E585}" type="datetimeFigureOut">
              <a:rPr lang="lt-LT" smtClean="0"/>
              <a:t>2025-03-14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F7D447DF-36ED-FD09-8B48-C6F6D03061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B93DE2EE-89EE-7FA7-5112-FE939900CC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40D004-DCE3-4216-BDD0-5169445BB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58828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eda@vakaruautomatika.l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57F627-F08E-7F75-1844-A922DEE20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69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EF0F0DDF-77DC-B5CC-4FB4-F684389B4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600" b="1" dirty="0" err="1"/>
              <a:t>Robotizavimo</a:t>
            </a:r>
            <a:r>
              <a:rPr lang="en-US" sz="4600" b="1" dirty="0"/>
              <a:t> ir </a:t>
            </a:r>
            <a:r>
              <a:rPr lang="en-US" sz="4600" b="1" dirty="0" err="1"/>
              <a:t>automatizavimo</a:t>
            </a:r>
            <a:r>
              <a:rPr lang="en-US" sz="4600" b="1" dirty="0"/>
              <a:t> </a:t>
            </a:r>
            <a:r>
              <a:rPr lang="en-US" sz="4600" b="1" dirty="0" err="1"/>
              <a:t>svarba</a:t>
            </a:r>
            <a:r>
              <a:rPr lang="en-US" sz="4600" b="1" dirty="0"/>
              <a:t> Lietuvos </a:t>
            </a:r>
            <a:r>
              <a:rPr lang="en-US" sz="4600" b="1" dirty="0" err="1"/>
              <a:t>verslui</a:t>
            </a:r>
            <a:endParaRPr lang="en-US" sz="4600" b="1" dirty="0"/>
          </a:p>
        </p:txBody>
      </p:sp>
      <p:sp>
        <p:nvSpPr>
          <p:cNvPr id="72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vidaus, Sumažintas modelis, siena, grindys&#10;&#10;Automatiškai sugeneruotas aprašymas">
            <a:extLst>
              <a:ext uri="{FF2B5EF4-FFF2-40B4-BE49-F238E27FC236}">
                <a16:creationId xmlns:a16="http://schemas.microsoft.com/office/drawing/2014/main" id="{0BFA3451-9BE6-F08C-8B31-E57284844B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" y="2915580"/>
            <a:ext cx="5614416" cy="3059856"/>
          </a:xfrm>
          <a:prstGeom prst="rect">
            <a:avLst/>
          </a:prstGeom>
        </p:spPr>
      </p:pic>
      <p:pic>
        <p:nvPicPr>
          <p:cNvPr id="7" name="Paveikslėlis 6" descr="Paveikslėlis, kuriame yra Šriftas, tekstas, baltas, Grafika&#10;&#10;Automatiškai sugeneruotas aprašymas">
            <a:extLst>
              <a:ext uri="{FF2B5EF4-FFF2-40B4-BE49-F238E27FC236}">
                <a16:creationId xmlns:a16="http://schemas.microsoft.com/office/drawing/2014/main" id="{476645F6-A20A-3F6E-E254-726FEC5467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496" y="3834940"/>
            <a:ext cx="5614416" cy="1221135"/>
          </a:xfrm>
          <a:prstGeom prst="rect">
            <a:avLst/>
          </a:prstGeom>
        </p:spPr>
      </p:pic>
      <p:sp>
        <p:nvSpPr>
          <p:cNvPr id="4" name="Pavadinimas 1">
            <a:extLst>
              <a:ext uri="{FF2B5EF4-FFF2-40B4-BE49-F238E27FC236}">
                <a16:creationId xmlns:a16="http://schemas.microsoft.com/office/drawing/2014/main" id="{0D66FC59-9DEE-1235-2C6A-5E165599F6BE}"/>
              </a:ext>
            </a:extLst>
          </p:cNvPr>
          <p:cNvSpPr txBox="1">
            <a:spLocks/>
          </p:cNvSpPr>
          <p:nvPr/>
        </p:nvSpPr>
        <p:spPr>
          <a:xfrm>
            <a:off x="9405137" y="4536042"/>
            <a:ext cx="3438144" cy="11247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Reda </a:t>
            </a:r>
            <a:r>
              <a:rPr lang="en-US" sz="2800" dirty="0" err="1"/>
              <a:t>Venskien</a:t>
            </a:r>
            <a:r>
              <a:rPr lang="lt-LT" sz="2800" dirty="0"/>
              <a:t>ė</a:t>
            </a:r>
          </a:p>
        </p:txBody>
      </p:sp>
    </p:spTree>
    <p:extLst>
      <p:ext uri="{BB962C8B-B14F-4D97-AF65-F5344CB8AC3E}">
        <p14:creationId xmlns:p14="http://schemas.microsoft.com/office/powerpoint/2010/main" val="4202355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2AD6C3-4D9A-F7ED-ABE1-E0F6FABC5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17E7ED4-E1DD-58F3-3BA8-6B1B92E604C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2843" r="9091" b="548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C72FDB3-3055-7D5D-167B-619E34E8C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3CEC3537-C3AA-7638-A295-9296FDBE0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Kodėl dabar yra tinkamas metas investuoti į automatizavimą?</a:t>
            </a:r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381B7066-A6E6-28BC-854F-4C7A53BA21C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6719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941D4A-03CA-EF08-1853-6743A4C8D43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2843" r="9091" b="548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3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CA91FD29-95EE-F406-B65B-E07CB25CD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lt-LT" sz="3400">
                <a:latin typeface="Arial" panose="020B0604020202020204" pitchFamily="34" charset="0"/>
                <a:cs typeface="Arial" panose="020B0604020202020204" pitchFamily="34" charset="0"/>
              </a:rPr>
              <a:t>Darbo sąnaudų didėjimas – augantys atlyginimai ir papildomi kaštai (mokesčiai, socialinės garantijos...)</a:t>
            </a:r>
          </a:p>
        </p:txBody>
      </p:sp>
      <p:graphicFrame>
        <p:nvGraphicFramePr>
          <p:cNvPr id="14" name="Turinio vietos rezervavimo ženklas 2">
            <a:extLst>
              <a:ext uri="{FF2B5EF4-FFF2-40B4-BE49-F238E27FC236}">
                <a16:creationId xmlns:a16="http://schemas.microsoft.com/office/drawing/2014/main" id="{A479316E-BE85-DFC2-176C-E738CEAA28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0968585"/>
              </p:ext>
            </p:extLst>
          </p:nvPr>
        </p:nvGraphicFramePr>
        <p:xfrm>
          <a:off x="457200" y="1825624"/>
          <a:ext cx="11393424" cy="46026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83104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8FA674-BFAC-6144-60E3-CFC1A82E135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2843" r="9091" b="548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A2528C11-3581-1D52-D719-E14628713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lt-LT" sz="3100" dirty="0">
                <a:latin typeface="Arial" panose="020B0604020202020204" pitchFamily="34" charset="0"/>
                <a:cs typeface="Arial" panose="020B0604020202020204" pitchFamily="34" charset="0"/>
              </a:rPr>
              <a:t>Sunkumai pritraukiant kvalifikuotus specialistus – tam tikrų sričių darbuotojų trūkumas (ypač gamyboje, logistikoje)</a:t>
            </a:r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199751AC-A2F9-9525-9089-B99BA1D368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456904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13079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66F4B6-EEE5-B6AD-1AC3-47C5F6DD7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32F76C-027E-89B2-2753-A2C4C2F0558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3365" r="9091" b="2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Turinio vietos rezervavimo ženklas 2">
            <a:extLst>
              <a:ext uri="{FF2B5EF4-FFF2-40B4-BE49-F238E27FC236}">
                <a16:creationId xmlns:a16="http://schemas.microsoft.com/office/drawing/2014/main" id="{9D0CE7B7-BB17-4B09-247E-7F07CEAFF5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1768011"/>
              </p:ext>
            </p:extLst>
          </p:nvPr>
        </p:nvGraphicFramePr>
        <p:xfrm>
          <a:off x="343292" y="429785"/>
          <a:ext cx="11505416" cy="5848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21047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6342A3-70C3-1B69-692D-35CA825E36C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2843" r="9091" b="548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6A30C101-4F32-363D-4FCB-06F058B6F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lt-LT" sz="37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Kaip robotizacija/automatizacija didina įmonių efektyvumą, produktyvumą ir konkurencingumą?</a:t>
            </a:r>
            <a:endParaRPr lang="lt-LT" sz="370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B8913C5D-CAB6-8872-47CA-5D5AB9A5D6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5415277"/>
              </p:ext>
            </p:extLst>
          </p:nvPr>
        </p:nvGraphicFramePr>
        <p:xfrm>
          <a:off x="438151" y="1825624"/>
          <a:ext cx="11401424" cy="4594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53906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713AC3-C806-ACD8-9732-FAFE3487D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945B29-CE03-825C-D664-900AA60AFA3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2843" r="9091" b="548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7FCEE7D-8F6A-DB62-53B3-149C99495E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D521F169-E2B1-F350-3703-483EE8ACC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10672" cy="1325563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  <a:buNone/>
            </a:pPr>
            <a:r>
              <a:rPr lang="lt-LT" sz="40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Mažesnė klaidų tikimybė ir didesnė kokybė</a:t>
            </a:r>
            <a:endParaRPr lang="lt-LT" sz="40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6D5AA945-2EC2-804C-2C83-BFF5F9304A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3721426"/>
              </p:ext>
            </p:extLst>
          </p:nvPr>
        </p:nvGraphicFramePr>
        <p:xfrm>
          <a:off x="438151" y="1825624"/>
          <a:ext cx="11401424" cy="4594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60698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A38E59-A651-2893-6628-5CC751D0158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2843" r="9091" b="548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C3C15BD4-ADAB-9832-50A9-D6EC235559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2086118"/>
              </p:ext>
            </p:extLst>
          </p:nvPr>
        </p:nvGraphicFramePr>
        <p:xfrm>
          <a:off x="190500" y="295274"/>
          <a:ext cx="11753850" cy="6296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26656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B06E19-4E27-6E5C-F3BC-22D36C381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8EF88A-DE32-0BE1-CCC5-957CE39675A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2843" r="9091" b="548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31C4935-4E79-15A5-A225-526C7E3183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9B6EFC7C-E06F-A9E7-597D-0CF0F52957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0422513"/>
              </p:ext>
            </p:extLst>
          </p:nvPr>
        </p:nvGraphicFramePr>
        <p:xfrm>
          <a:off x="190500" y="295274"/>
          <a:ext cx="11753850" cy="6296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79273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758C3E-9ED2-BC10-B7EB-1FF13AB81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69BF10-8C5F-9CED-3DAD-472E786C41F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2843" r="9091" b="548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14685CA-B122-3001-F64C-05C953A97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076878B4-A740-30F6-B5B3-31C045DB30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9192674"/>
              </p:ext>
            </p:extLst>
          </p:nvPr>
        </p:nvGraphicFramePr>
        <p:xfrm>
          <a:off x="190500" y="295274"/>
          <a:ext cx="11753850" cy="6296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42746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F0E741-7963-C826-2A47-58017325F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BDC322-C578-7999-A8A6-73436E8C6A8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2843" r="9091" b="54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27884915-4F16-A091-BB8E-22C0AD2B3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>
              <a:buNone/>
            </a:pPr>
            <a:r>
              <a:rPr lang="lt-LT" sz="4400" b="1" dirty="0">
                <a:latin typeface="Arial" panose="020B0604020202020204" pitchFamily="34" charset="0"/>
                <a:cs typeface="Arial" panose="020B0604020202020204" pitchFamily="34" charset="0"/>
              </a:rPr>
              <a:t>Plastiko liejimo gamykla – individualizuota hidraulinės sistemos modernizacija</a:t>
            </a:r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F782F4B2-3CA7-C367-49E1-369C75AF38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6991009"/>
              </p:ext>
            </p:extLst>
          </p:nvPr>
        </p:nvGraphicFramePr>
        <p:xfrm>
          <a:off x="390144" y="1807336"/>
          <a:ext cx="11268456" cy="4886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52238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CD1DA5-A7B6-6050-3E60-ECBF29F62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85115B-5462-A0A2-91E3-6B9C920DBA9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2843" r="9091" b="54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06485C-32C0-87F5-C350-E49EC85EEA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B99DFA31-5948-66D8-C5CE-933CDCB6D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317180"/>
            <a:ext cx="11134344" cy="13255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lt-LT" sz="3600" b="1" dirty="0">
                <a:latin typeface="Arial" panose="020B0604020202020204" pitchFamily="34" charset="0"/>
                <a:cs typeface="Arial" panose="020B0604020202020204" pitchFamily="34" charset="0"/>
              </a:rPr>
              <a:t>Medienos apdirbimo įmonė – automatiniai dulkių ištraukimo sprendimai sumažino atliekas 35%</a:t>
            </a:r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8F5C3F67-0D6F-D6D0-9F00-6356C9D2D9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7593983"/>
              </p:ext>
            </p:extLst>
          </p:nvPr>
        </p:nvGraphicFramePr>
        <p:xfrm>
          <a:off x="390144" y="1807336"/>
          <a:ext cx="11268456" cy="4886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23541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21A75659-5A6F-4F77-9679-678A00B9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mašina, Mokslinis instrumentas, inžinerija, Medicininė įranga&#10;&#10;Automatiškai sugeneruotas aprašymas">
            <a:extLst>
              <a:ext uri="{FF2B5EF4-FFF2-40B4-BE49-F238E27FC236}">
                <a16:creationId xmlns:a16="http://schemas.microsoft.com/office/drawing/2014/main" id="{8B3C6B2A-AABD-5F0F-4173-B281BEBC3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8" t="8608" r="5653" b="1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30A3A45-140E-431E-AED0-07EF83631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tx1"/>
              </a:gs>
              <a:gs pos="35000">
                <a:schemeClr val="tx1">
                  <a:alpha val="76000"/>
                </a:schemeClr>
              </a:gs>
              <a:gs pos="19000">
                <a:schemeClr val="tx1">
                  <a:alpha val="4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2AB8EF0B-D31E-0194-3749-E1C17F9E0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868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lt-LT" sz="2800" dirty="0">
                <a:solidFill>
                  <a:schemeClr val="bg1"/>
                </a:solidFill>
              </a:rPr>
              <a:t>Dėkoju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Turinio vietos rezervavimo ženklas 7" descr="Paveikslėlis, kuriame yra Šriftas, tekstas, baltas, Grafika&#10;&#10;Automatiškai sugeneruotas aprašymas">
            <a:extLst>
              <a:ext uri="{FF2B5EF4-FFF2-40B4-BE49-F238E27FC236}">
                <a16:creationId xmlns:a16="http://schemas.microsoft.com/office/drawing/2014/main" id="{1298E03D-1553-7C59-CF4D-D674639AE6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589" y="2962503"/>
            <a:ext cx="2228850" cy="4847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725370-BF31-0952-A91C-8D925EA75317}"/>
              </a:ext>
            </a:extLst>
          </p:cNvPr>
          <p:cNvSpPr txBox="1"/>
          <p:nvPr/>
        </p:nvSpPr>
        <p:spPr>
          <a:xfrm>
            <a:off x="8395868" y="1161288"/>
            <a:ext cx="6126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FFFF"/>
                </a:solidFill>
              </a:rPr>
              <a:t>Mes žinome</a:t>
            </a:r>
            <a:endParaRPr lang="lt-LT" dirty="0"/>
          </a:p>
        </p:txBody>
      </p:sp>
      <p:sp>
        <p:nvSpPr>
          <p:cNvPr id="3" name="Pavadinimas 1">
            <a:extLst>
              <a:ext uri="{FF2B5EF4-FFF2-40B4-BE49-F238E27FC236}">
                <a16:creationId xmlns:a16="http://schemas.microsoft.com/office/drawing/2014/main" id="{02F3DF64-1A26-0B62-E352-2486760CB340}"/>
              </a:ext>
            </a:extLst>
          </p:cNvPr>
          <p:cNvSpPr txBox="1">
            <a:spLocks/>
          </p:cNvSpPr>
          <p:nvPr/>
        </p:nvSpPr>
        <p:spPr>
          <a:xfrm>
            <a:off x="7653528" y="5057013"/>
            <a:ext cx="4018178" cy="11247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bg1"/>
                </a:solidFill>
              </a:rPr>
              <a:t>Reda </a:t>
            </a:r>
            <a:r>
              <a:rPr lang="en-US" sz="2800" dirty="0" err="1">
                <a:solidFill>
                  <a:schemeClr val="bg1"/>
                </a:solidFill>
              </a:rPr>
              <a:t>Venskien</a:t>
            </a:r>
            <a:r>
              <a:rPr lang="lt-LT" sz="2800" dirty="0">
                <a:solidFill>
                  <a:schemeClr val="bg1"/>
                </a:solidFill>
              </a:rPr>
              <a:t>ė</a:t>
            </a:r>
          </a:p>
          <a:p>
            <a:r>
              <a:rPr lang="lt-LT" sz="2800" dirty="0" err="1">
                <a:solidFill>
                  <a:schemeClr val="bg1"/>
                </a:solidFill>
                <a:hlinkClick r:id="rId4"/>
              </a:rPr>
              <a:t>reda</a:t>
            </a:r>
            <a:r>
              <a:rPr lang="en-US" sz="2800" dirty="0">
                <a:solidFill>
                  <a:schemeClr val="bg1"/>
                </a:solidFill>
                <a:hlinkClick r:id="rId4"/>
              </a:rPr>
              <a:t>@vakaruautomatika.lt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+37069594210</a:t>
            </a:r>
            <a:endParaRPr lang="lt-LT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19485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2517</TotalTime>
  <Words>1301</Words>
  <Application>Microsoft Office PowerPoint</Application>
  <PresentationFormat>Plačiaekranė</PresentationFormat>
  <Paragraphs>98</Paragraphs>
  <Slides>13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Symbol</vt:lpstr>
      <vt:lpstr>„Office“ tema</vt:lpstr>
      <vt:lpstr>Robotizavimo ir automatizavimo svarba Lietuvos verslui</vt:lpstr>
      <vt:lpstr>Kodėl dabar yra tinkamas metas investuoti į automatizavimą?</vt:lpstr>
      <vt:lpstr>Darbo sąnaudų didėjimas – augantys atlyginimai ir papildomi kaštai (mokesčiai, socialinės garantijos...)</vt:lpstr>
      <vt:lpstr>Sunkumai pritraukiant kvalifikuotus specialistus – tam tikrų sričių darbuotojų trūkumas (ypač gamyboje, logistikoje)</vt:lpstr>
      <vt:lpstr>„PowerPoint“ pateiktis</vt:lpstr>
      <vt:lpstr>Kaip robotizacija/automatizacija didina įmonių efektyvumą, produktyvumą ir konkurencingumą?</vt:lpstr>
      <vt:lpstr>Mažesnė klaidų tikimybė ir didesnė kokybė</vt:lpstr>
      <vt:lpstr>„PowerPoint“ pateiktis</vt:lpstr>
      <vt:lpstr>„PowerPoint“ pateiktis</vt:lpstr>
      <vt:lpstr>„PowerPoint“ pateiktis</vt:lpstr>
      <vt:lpstr>Plastiko liejimo gamykla – individualizuota hidraulinės sistemos modernizacija</vt:lpstr>
      <vt:lpstr>Medienos apdirbimo įmonė – automatiniai dulkių ištraukimo sprendimai sumažino atliekas 35%</vt:lpstr>
      <vt:lpstr>Dėkoju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Reda Venskienė</dc:creator>
  <cp:lastModifiedBy>Reda Venskienė</cp:lastModifiedBy>
  <cp:revision>53</cp:revision>
  <dcterms:created xsi:type="dcterms:W3CDTF">2024-11-28T08:33:25Z</dcterms:created>
  <dcterms:modified xsi:type="dcterms:W3CDTF">2025-03-14T10:16:02Z</dcterms:modified>
</cp:coreProperties>
</file>