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50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97" r:id="rId42"/>
    <p:sldId id="298" r:id="rId43"/>
    <p:sldId id="299" r:id="rId44"/>
    <p:sldId id="300" r:id="rId45"/>
    <p:sldId id="301" r:id="rId46"/>
    <p:sldId id="302" r:id="rId47"/>
    <p:sldId id="303" r:id="rId48"/>
    <p:sldId id="304" r:id="rId49"/>
  </p:sldIdLst>
  <p:sldSz cx="12192000" cy="6858000"/>
  <p:notesSz cx="6858000" cy="9144000"/>
  <p:defaultTextStyle>
    <a:defPPr>
      <a:defRPr lang="lt-L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6838" autoAdjust="0"/>
    <p:restoredTop sz="94660"/>
  </p:normalViewPr>
  <p:slideViewPr>
    <p:cSldViewPr snapToGrid="0">
      <p:cViewPr varScale="1">
        <p:scale>
          <a:sx n="71" d="100"/>
          <a:sy n="71" d="100"/>
        </p:scale>
        <p:origin x="5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8" Type="http://schemas.openxmlformats.org/officeDocument/2006/relationships/slide" Target="slides/slide6.xml"/><Relationship Id="rId5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F868E94-07A8-408D-8DD2-B8907A426858}" type="datetimeFigureOut">
              <a:rPr lang="lt-LT"/>
              <a:pPr>
                <a:defRPr/>
              </a:pPr>
              <a:t>2024-11-08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lt-L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lt-LT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9065CF4-E92F-40F9-97AE-A7C60632F35F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62D126-C726-418A-8807-7CBE927D890E}" type="datetimeFigureOut">
              <a:rPr lang="lt-LT"/>
              <a:pPr>
                <a:defRPr/>
              </a:pPr>
              <a:t>2024-11-08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10ED56-32FB-4EF2-A1CF-667F6F5A7E62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732826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3ED9FF-4E1B-45A9-9727-10BEFB114DE1}" type="datetimeFigureOut">
              <a:rPr lang="lt-LT"/>
              <a:pPr>
                <a:defRPr/>
              </a:pPr>
              <a:t>2024-11-08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6EB0D9-077C-490B-A13F-C12CA7F7461A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34030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64AE02-E997-49A6-B8B7-D3B2F61C502D}" type="datetimeFigureOut">
              <a:rPr lang="lt-LT"/>
              <a:pPr>
                <a:defRPr/>
              </a:pPr>
              <a:t>2024-11-08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423499-D994-4AFE-B122-2AE9381B1B63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523113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470B6-0BCC-4D22-944A-A8060E33791B}" type="datetimeFigureOut">
              <a:rPr lang="lt-LT"/>
              <a:pPr>
                <a:defRPr/>
              </a:pPr>
              <a:t>2024-11-08</a:t>
            </a:fld>
            <a:endParaRPr lang="lt-LT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FF95CC-B86D-442E-963E-E19E8155D12D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976353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393E-8D63-4B18-AA07-509C09DC9A23}" type="datetimeFigureOut">
              <a:rPr lang="en-US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C14C-2052-47E0-90CD-C3C52C78CE5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780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5C393E-8D63-4B18-AA07-509C09DC9A23}" type="datetimeFigureOut">
              <a:rPr lang="en-US"/>
              <a:t>11/8/2024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5C14C-2052-47E0-90CD-C3C52C78CE5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9012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t-LT"/>
              <a:t>Click to edit Master title style</a:t>
            </a:r>
            <a:endParaRPr lang="lt-LT" altLang="lt-LT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lt-LT"/>
              <a:t>Click to edit Master text styles</a:t>
            </a:r>
          </a:p>
          <a:p>
            <a:pPr lvl="1"/>
            <a:r>
              <a:rPr lang="en-US" altLang="lt-LT"/>
              <a:t>Second level</a:t>
            </a:r>
          </a:p>
          <a:p>
            <a:pPr lvl="2"/>
            <a:r>
              <a:rPr lang="en-US" altLang="lt-LT"/>
              <a:t>Third level</a:t>
            </a:r>
          </a:p>
          <a:p>
            <a:pPr lvl="3"/>
            <a:r>
              <a:rPr lang="en-US" altLang="lt-LT"/>
              <a:t>Fourth level</a:t>
            </a:r>
          </a:p>
          <a:p>
            <a:pPr lvl="4"/>
            <a:r>
              <a:rPr lang="en-US" altLang="lt-LT"/>
              <a:t>Fifth level</a:t>
            </a:r>
            <a:endParaRPr lang="lt-LT" alt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B3C5078-3A88-4EE0-8FB9-CFB3F7D51A6E}" type="datetimeFigureOut">
              <a:rPr lang="lt-LT"/>
              <a:pPr>
                <a:defRPr/>
              </a:pPr>
              <a:t>2024-11-08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97A5C59-2205-4D1D-A1A2-B193807B4CF0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  <p:sldLayoutId id="2147483656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5C393E-8D63-4B18-AA07-509C09DC9A23}" type="datetimeFigureOut">
              <a:rPr lang="en-US"/>
              <a:t>11/8/2024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5C14C-2052-47E0-90CD-C3C52C78CE58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638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7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lt-LT" altLang="lt-LT" b="1"/>
              <a:t>Ar tikrai žinote viską apie perkamą būstą?</a:t>
            </a:r>
            <a:r>
              <a:rPr lang="en-US" altLang="lt-LT" b="1"/>
              <a:t>!</a:t>
            </a:r>
            <a:endParaRPr lang="lt-LT" altLang="lt-LT" b="1"/>
          </a:p>
        </p:txBody>
      </p:sp>
      <p:sp>
        <p:nvSpPr>
          <p:cNvPr id="3075" name="Subtitle 2"/>
          <p:cNvSpPr>
            <a:spLocks noGrp="1"/>
          </p:cNvSpPr>
          <p:nvPr>
            <p:ph type="subTitle" idx="1"/>
          </p:nvPr>
        </p:nvSpPr>
        <p:spPr>
          <a:xfrm>
            <a:off x="3957638" y="4803775"/>
            <a:ext cx="9144000" cy="1655763"/>
          </a:xfrm>
        </p:spPr>
        <p:txBody>
          <a:bodyPr/>
          <a:lstStyle/>
          <a:p>
            <a:pPr eaLnBrk="1" hangingPunct="1"/>
            <a:r>
              <a:rPr lang="lt-LT" altLang="lt-LT"/>
              <a:t>Žilvinas Dževečka, UAB Home report LT nepriklausomas </a:t>
            </a:r>
            <a:br>
              <a:rPr lang="lt-LT" altLang="lt-LT"/>
            </a:br>
            <a:r>
              <a:rPr lang="lt-LT" altLang="lt-LT"/>
              <a:t>būsto patikros ekspertas</a:t>
            </a:r>
          </a:p>
        </p:txBody>
      </p:sp>
      <p:pic>
        <p:nvPicPr>
          <p:cNvPr id="3076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4099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422525" y="6269038"/>
            <a:ext cx="6927850" cy="619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lt-LT" sz="1600" b="1" dirty="0">
              <a:solidFill>
                <a:schemeClr val="tx1"/>
              </a:solidFill>
            </a:endParaRPr>
          </a:p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a) Namas nėra apsaugotas nuo žaibo.</a:t>
            </a:r>
          </a:p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b) Stoge trūksta sniego laikiklių.</a:t>
            </a:r>
          </a:p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c) Stogo konstruktyvas neatitinka projekto. Centrinis murlotas įlinkęs apie 4cm. </a:t>
            </a:r>
          </a:p>
        </p:txBody>
      </p:sp>
      <p:pic>
        <p:nvPicPr>
          <p:cNvPr id="4101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286000" y="515938"/>
            <a:ext cx="7200900" cy="539908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5123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397125" y="6156325"/>
            <a:ext cx="7099300" cy="481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buFontTx/>
              <a:buAutoNum type="alphaLcParenR"/>
              <a:defRPr/>
            </a:pPr>
            <a:r>
              <a:rPr lang="en-US" sz="1600" b="1" dirty="0" err="1">
                <a:solidFill>
                  <a:schemeClr val="tx1"/>
                </a:solidFill>
              </a:rPr>
              <a:t>Fasado</a:t>
            </a:r>
            <a:r>
              <a:rPr lang="en-US" sz="1600" b="1" dirty="0">
                <a:solidFill>
                  <a:schemeClr val="tx1"/>
                </a:solidFill>
              </a:rPr>
              <a:t> </a:t>
            </a:r>
            <a:r>
              <a:rPr lang="lt-LT" sz="1600" b="1" dirty="0">
                <a:solidFill>
                  <a:schemeClr val="tx1"/>
                </a:solidFill>
              </a:rPr>
              <a:t>šiltinimo tvirtinimas netinkamas klinkerio apdailai.</a:t>
            </a:r>
          </a:p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b)   Fasado šiltinimo medžiagos siūlės nėra tinkamai perrištos. </a:t>
            </a:r>
          </a:p>
        </p:txBody>
      </p:sp>
      <p:pic>
        <p:nvPicPr>
          <p:cNvPr id="5125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altLang="lt-LT"/>
          </a:p>
        </p:txBody>
      </p:sp>
      <p:pic>
        <p:nvPicPr>
          <p:cNvPr id="6147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470150" y="6110288"/>
            <a:ext cx="6953250" cy="52863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buFont typeface="+mj-lt"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Fasado išorės angokraščiai nėra pilnai armuoti. </a:t>
            </a:r>
          </a:p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b) Po fasado armavimo tinkliuku paliktos didelės tuštumos.</a:t>
            </a:r>
          </a:p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c) Languose ir duryse trūksta išorės sandariinimo juostų.</a:t>
            </a:r>
          </a:p>
        </p:txBody>
      </p:sp>
      <p:pic>
        <p:nvPicPr>
          <p:cNvPr id="6149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7171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30475" y="6065838"/>
            <a:ext cx="6832600" cy="57308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342900" indent="-342900" algn="ctr">
              <a:buFont typeface="+mj-lt"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Pamato rostverke nesumontuota hidroizoliacinė membrana.</a:t>
            </a:r>
          </a:p>
          <a:p>
            <a:pPr marL="342900" indent="-342900" algn="ctr">
              <a:buFont typeface="+mj-lt"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Pamato poliai neapsaugoti nuo  lietaus vandens.</a:t>
            </a:r>
          </a:p>
        </p:txBody>
      </p:sp>
      <p:pic>
        <p:nvPicPr>
          <p:cNvPr id="717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8195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551113" y="5919788"/>
            <a:ext cx="6781800" cy="762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Lietaus vanduo apsėmė nuotekų valymo įrenginį ir jį iškėlė (apie 30 cm).</a:t>
            </a:r>
          </a:p>
        </p:txBody>
      </p:sp>
      <p:pic>
        <p:nvPicPr>
          <p:cNvPr id="8197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altLang="lt-LT"/>
          </a:p>
        </p:txBody>
      </p:sp>
      <p:pic>
        <p:nvPicPr>
          <p:cNvPr id="9219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644775" y="6057900"/>
            <a:ext cx="6553200" cy="48418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Lietaus vanduo apsėmė ir sugadino nuotekų valymo įrenginio oraputę.</a:t>
            </a:r>
          </a:p>
        </p:txBody>
      </p:sp>
      <p:pic>
        <p:nvPicPr>
          <p:cNvPr id="9221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20925" y="560388"/>
            <a:ext cx="7200900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0243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3006725" y="6100763"/>
            <a:ext cx="5880100" cy="3984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Buitinių nuotekų drenažinis šulinys nespėja sugerti vandens.</a:t>
            </a:r>
          </a:p>
        </p:txBody>
      </p:sp>
      <p:pic>
        <p:nvPicPr>
          <p:cNvPr id="10245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altLang="lt-LT"/>
          </a:p>
        </p:txBody>
      </p:sp>
      <p:pic>
        <p:nvPicPr>
          <p:cNvPr id="11267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60675" y="6173788"/>
            <a:ext cx="6172200" cy="39846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Stoge trūksta kraigo sandarinimo juostų.</a:t>
            </a:r>
          </a:p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Daugelis stoginių varžtų įsukti per silpnai.</a:t>
            </a:r>
          </a:p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Stogo vėjalentės tvirtintos netinkamais varžtais.</a:t>
            </a:r>
          </a:p>
        </p:txBody>
      </p:sp>
      <p:pic>
        <p:nvPicPr>
          <p:cNvPr id="11269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lt-LT" altLang="lt-LT"/>
          </a:p>
        </p:txBody>
      </p:sp>
      <p:pic>
        <p:nvPicPr>
          <p:cNvPr id="12291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916238" y="6270625"/>
            <a:ext cx="6061075" cy="3683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Vėjas sulankstė neprisuktą stogo dangą.</a:t>
            </a:r>
          </a:p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Stoge yra išsuktų varžtų, kurių vietoje paliktos skylės.</a:t>
            </a:r>
          </a:p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Difuzinė plėvelė mirksta latake ir drėkina stogo apačią.</a:t>
            </a:r>
          </a:p>
        </p:txBody>
      </p:sp>
      <p:pic>
        <p:nvPicPr>
          <p:cNvPr id="12293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3315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25775" y="6156325"/>
            <a:ext cx="5843588" cy="481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Pagrindinio įėjimo durų slenkstin nėra pakankamai tvirtas.</a:t>
            </a:r>
          </a:p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Pagrindinio įėjimo durų anga stipriai sumažinta (1,9x0,8 m)</a:t>
            </a:r>
          </a:p>
        </p:txBody>
      </p:sp>
      <p:pic>
        <p:nvPicPr>
          <p:cNvPr id="13317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4339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54363" y="6156325"/>
            <a:ext cx="5586412" cy="481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Elektros instaliaciniai laidai nėra įleisti į mūrą.</a:t>
            </a:r>
          </a:p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Elektros instaliaciniai laidai išvedžioti neleistinai (įstrižai).</a:t>
            </a:r>
          </a:p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Neužsandarintos lubų šiltinimo plokščių siūlės.</a:t>
            </a:r>
          </a:p>
        </p:txBody>
      </p:sp>
      <p:pic>
        <p:nvPicPr>
          <p:cNvPr id="14341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5363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25825" y="6059488"/>
            <a:ext cx="5041900" cy="4810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Langams iš vidaus trūksta vidaus sandarinimo juostų.</a:t>
            </a:r>
          </a:p>
        </p:txBody>
      </p:sp>
      <p:pic>
        <p:nvPicPr>
          <p:cNvPr id="15365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6387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78175" y="6059488"/>
            <a:ext cx="5537200" cy="4810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Pasirinkti langai neatitinka A++ energinio naudingumo klasės.</a:t>
            </a:r>
          </a:p>
        </p:txBody>
      </p:sp>
      <p:pic>
        <p:nvPicPr>
          <p:cNvPr id="16389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7411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65425" y="6156325"/>
            <a:ext cx="6362700" cy="481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Gipskartonio montavimo nuokrypis viršija leistinas normas (3mm/2m). Nuokrypis nuo vertikalės 10 mm/2m.</a:t>
            </a:r>
          </a:p>
        </p:txBody>
      </p:sp>
      <p:pic>
        <p:nvPicPr>
          <p:cNvPr id="1741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8435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279775" y="6157913"/>
            <a:ext cx="5334000" cy="4810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Visų vidaus durų aukštis 2,07 m. Standartinis aukštis 2,10 m.</a:t>
            </a:r>
          </a:p>
        </p:txBody>
      </p:sp>
      <p:pic>
        <p:nvPicPr>
          <p:cNvPr id="18437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19459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357563" y="6059488"/>
            <a:ext cx="5178425" cy="4810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Prastai apšiltinta pirmojo aukšto perdanga. Kai kuriose vietose, palikti 4-5 cm tarpai.</a:t>
            </a:r>
          </a:p>
        </p:txBody>
      </p:sp>
      <p:pic>
        <p:nvPicPr>
          <p:cNvPr id="19461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0483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784475" y="6156325"/>
            <a:ext cx="6324600" cy="481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Fasado šiltinimo medžiagos nėra pritvirtintos, nes frontono mūrijimo darbai čia nėra baigti.</a:t>
            </a:r>
          </a:p>
        </p:txBody>
      </p:sp>
      <p:pic>
        <p:nvPicPr>
          <p:cNvPr id="20485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1507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90875" y="6156325"/>
            <a:ext cx="5511800" cy="48101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a) Stogo konstrukijos nėra imprenuotos.</a:t>
            </a:r>
          </a:p>
          <a:p>
            <a:pPr algn="ctr">
              <a:defRPr/>
            </a:pPr>
            <a:r>
              <a:rPr lang="lt-LT" sz="1600" b="1" dirty="0">
                <a:solidFill>
                  <a:schemeClr val="tx1"/>
                </a:solidFill>
              </a:rPr>
              <a:t>b) Netinkamai pritvirtintos stogo gegnės.</a:t>
            </a:r>
          </a:p>
        </p:txBody>
      </p:sp>
      <p:pic>
        <p:nvPicPr>
          <p:cNvPr id="21509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/>
          </a:p>
        </p:txBody>
      </p:sp>
      <p:pic>
        <p:nvPicPr>
          <p:cNvPr id="22531" name="Paveikslėlis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47225" y="5961063"/>
            <a:ext cx="2273300" cy="6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165475" y="6132513"/>
            <a:ext cx="5562600" cy="48101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Mūrlotas nėra priveržtas prie sienos (trūksta veržlių).</a:t>
            </a:r>
          </a:p>
          <a:p>
            <a:pPr marL="457200" indent="-457200" algn="ctr">
              <a:buFontTx/>
              <a:buAutoNum type="alphaLcParenR"/>
              <a:defRPr/>
            </a:pPr>
            <a:r>
              <a:rPr lang="lt-LT" sz="1600" b="1" dirty="0">
                <a:solidFill>
                  <a:schemeClr val="tx1"/>
                </a:solidFill>
              </a:rPr>
              <a:t>Sienos ir perdangos sandūra visiškai neapšiltinta.</a:t>
            </a:r>
          </a:p>
        </p:txBody>
      </p:sp>
      <p:pic>
        <p:nvPicPr>
          <p:cNvPr id="2253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347913" y="560388"/>
            <a:ext cx="7199312" cy="540067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6266" y="5957454"/>
            <a:ext cx="9409978" cy="332509"/>
          </a:xfrm>
        </p:spPr>
        <p:txBody>
          <a:bodyPr>
            <a:normAutofit fontScale="90000"/>
          </a:bodyPr>
          <a:lstStyle/>
          <a:p>
            <a:r>
              <a:rPr lang="lt-LT" dirty="0"/>
              <a:t>Neteisingai užhermetintos plokščių sandūros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1527" y="235529"/>
            <a:ext cx="7200000" cy="5400001"/>
          </a:xfrm>
        </p:spPr>
      </p:pic>
    </p:spTree>
    <p:extLst>
      <p:ext uri="{BB962C8B-B14F-4D97-AF65-F5344CB8AC3E}">
        <p14:creationId xmlns:p14="http://schemas.microsoft.com/office/powerpoint/2010/main" val="3979080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558" y="5971309"/>
            <a:ext cx="9409978" cy="332509"/>
          </a:xfrm>
        </p:spPr>
        <p:txBody>
          <a:bodyPr>
            <a:normAutofit fontScale="90000"/>
          </a:bodyPr>
          <a:lstStyle/>
          <a:p>
            <a:r>
              <a:rPr lang="lt-LT" dirty="0"/>
              <a:t>Plokščių sandūrose įrengti drenažiniai kanalai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835" y="273916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690712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558" y="5971309"/>
            <a:ext cx="9409978" cy="332509"/>
          </a:xfrm>
        </p:spPr>
        <p:txBody>
          <a:bodyPr>
            <a:normAutofit fontScale="90000"/>
          </a:bodyPr>
          <a:lstStyle/>
          <a:p>
            <a:r>
              <a:rPr lang="lt-LT" dirty="0"/>
              <a:t>Nesąžiningai sužymėtos parkavimo aikštelės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7" y="287770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1771230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9801" y="5971309"/>
            <a:ext cx="9391842" cy="346364"/>
          </a:xfrm>
        </p:spPr>
        <p:txBody>
          <a:bodyPr>
            <a:normAutofit fontScale="90000"/>
          </a:bodyPr>
          <a:lstStyle/>
          <a:p>
            <a:r>
              <a:rPr lang="lt-LT" dirty="0"/>
              <a:t>Mūro rišimo sistemos pažeidimai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3547" y="343188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404972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9983" y="5985164"/>
            <a:ext cx="9391842" cy="346364"/>
          </a:xfrm>
        </p:spPr>
        <p:txBody>
          <a:bodyPr>
            <a:normAutofit fontScale="90000"/>
          </a:bodyPr>
          <a:lstStyle/>
          <a:p>
            <a:r>
              <a:rPr lang="lt-LT" dirty="0"/>
              <a:t>Prastos kokybės fasado struktūrinis tinkas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7690" y="357044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317203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0965" y="5929745"/>
            <a:ext cx="9391842" cy="346364"/>
          </a:xfrm>
        </p:spPr>
        <p:txBody>
          <a:bodyPr>
            <a:normAutofit fontScale="90000"/>
          </a:bodyPr>
          <a:lstStyle/>
          <a:p>
            <a:r>
              <a:rPr lang="lt-LT" dirty="0"/>
              <a:t>Medžių užvirtimo rizika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254" y="315480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2111539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36020" y="5943600"/>
            <a:ext cx="9391842" cy="346364"/>
          </a:xfrm>
        </p:spPr>
        <p:txBody>
          <a:bodyPr>
            <a:normAutofit fontScale="90000"/>
          </a:bodyPr>
          <a:lstStyle/>
          <a:p>
            <a:r>
              <a:rPr lang="lt-LT" dirty="0"/>
              <a:t>Stiklo paketo trūkis dėl temperatūrinio šoko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1544" y="384752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772514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90202" y="5929745"/>
            <a:ext cx="9391842" cy="346364"/>
          </a:xfrm>
        </p:spPr>
        <p:txBody>
          <a:bodyPr>
            <a:normAutofit fontScale="90000"/>
          </a:bodyPr>
          <a:lstStyle/>
          <a:p>
            <a:r>
              <a:rPr lang="lt-LT" dirty="0"/>
              <a:t>Blogai paklotos šiltinimo medžiagos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289" y="273915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280983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915891"/>
            <a:ext cx="10349346" cy="346364"/>
          </a:xfrm>
        </p:spPr>
        <p:txBody>
          <a:bodyPr>
            <a:normAutofit fontScale="90000"/>
          </a:bodyPr>
          <a:lstStyle/>
          <a:p>
            <a:r>
              <a:rPr lang="lt-LT" dirty="0"/>
              <a:t>Stogo difuzinė plėvelė sumontuota priešinga puse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4893" y="357044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2079601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2509" y="5915891"/>
            <a:ext cx="11762509" cy="471054"/>
          </a:xfrm>
        </p:spPr>
        <p:txBody>
          <a:bodyPr>
            <a:noAutofit/>
          </a:bodyPr>
          <a:lstStyle/>
          <a:p>
            <a:r>
              <a:rPr lang="lt-LT" sz="3800" dirty="0"/>
              <a:t>Stogo bituminei dangai sumontuotas per plonas pagrindas</a:t>
            </a:r>
            <a:endParaRPr lang="en-US" sz="38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673" y="384752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177772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2545" y="5943600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Netinkamas stogo konstrukcijos pagrindas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253" y="315481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2680178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3163" y="5943600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Nearmuotos ir neapšiltintos betoninės grindys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373" y="346977"/>
            <a:ext cx="7200000" cy="5399999"/>
          </a:xfrm>
        </p:spPr>
      </p:pic>
    </p:spTree>
    <p:extLst>
      <p:ext uri="{BB962C8B-B14F-4D97-AF65-F5344CB8AC3E}">
        <p14:creationId xmlns:p14="http://schemas.microsoft.com/office/powerpoint/2010/main" val="71167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3418" y="5957454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Neužtikrintas lango šildymas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798" y="370898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3667887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03418" y="5957454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Nesandari lauko palangė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980" y="343189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1382776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1527" y="5915890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Nesandari vandentiekio sistema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709" y="370897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533440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1019" y="6123709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Rūsio siena užkrėsta grybu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877871" y="875891"/>
            <a:ext cx="5760000" cy="4319999"/>
          </a:xfrm>
        </p:spPr>
      </p:pic>
    </p:spTree>
    <p:extLst>
      <p:ext uri="{BB962C8B-B14F-4D97-AF65-F5344CB8AC3E}">
        <p14:creationId xmlns:p14="http://schemas.microsoft.com/office/powerpoint/2010/main" val="872311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5491" y="5985164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Netinkamas langų montavimas</a:t>
            </a:r>
            <a:endParaRPr lang="en-US" sz="40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3108" y="398607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2606485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7636" y="5957454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Lauko kompozitinei terasai neįrengtas nuolydis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291663" y="359126"/>
            <a:ext cx="7200000" cy="5399999"/>
          </a:xfrm>
        </p:spPr>
      </p:pic>
    </p:spTree>
    <p:extLst>
      <p:ext uri="{BB962C8B-B14F-4D97-AF65-F5344CB8AC3E}">
        <p14:creationId xmlns:p14="http://schemas.microsoft.com/office/powerpoint/2010/main" val="273515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090" y="6054435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Plaukiojančioms grindims neįrengtos deformacinės siūlės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2271" y="454025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918159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399" y="6026726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Neužsandarinta artezinio gręžinio šachta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282" y="430105"/>
            <a:ext cx="7200000" cy="5399999"/>
          </a:xfrm>
        </p:spPr>
      </p:pic>
    </p:spTree>
    <p:extLst>
      <p:ext uri="{BB962C8B-B14F-4D97-AF65-F5344CB8AC3E}">
        <p14:creationId xmlns:p14="http://schemas.microsoft.com/office/powerpoint/2010/main" val="173535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3835" y="6040581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Neuždengti tvorų statramsčių galai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835" y="440170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269843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4453" y="6040581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Užšalęs vanduo išsiplečia apie 9 proc.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3835" y="454025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250290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4453" y="6040581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Neužsandarinta šiltinto fasado apačia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64927" y="513726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28257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489" y="6054436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Stogai, keliantys pavojų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526" y="511607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3868868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44489" y="6054436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Neįgyvendintas projektas</a:t>
            </a:r>
            <a:endParaRPr lang="en-US" sz="40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9980" y="426316"/>
            <a:ext cx="7200000" cy="5400000"/>
          </a:xfrm>
        </p:spPr>
      </p:pic>
    </p:spTree>
    <p:extLst>
      <p:ext uri="{BB962C8B-B14F-4D97-AF65-F5344CB8AC3E}">
        <p14:creationId xmlns:p14="http://schemas.microsoft.com/office/powerpoint/2010/main" val="825039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3325" y="6179127"/>
            <a:ext cx="11762509" cy="471054"/>
          </a:xfrm>
        </p:spPr>
        <p:txBody>
          <a:bodyPr>
            <a:noAutofit/>
          </a:bodyPr>
          <a:lstStyle/>
          <a:p>
            <a:r>
              <a:rPr lang="lt-LT" sz="4000" dirty="0"/>
              <a:t>Puikiai įgyvendintas projektas</a:t>
            </a:r>
            <a:endParaRPr lang="en-US" sz="4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3874" y="1014437"/>
            <a:ext cx="5760000" cy="4319999"/>
          </a:xfrm>
        </p:spPr>
      </p:pic>
    </p:spTree>
    <p:extLst>
      <p:ext uri="{BB962C8B-B14F-4D97-AF65-F5344CB8AC3E}">
        <p14:creationId xmlns:p14="http://schemas.microsoft.com/office/powerpoint/2010/main" val="373508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4200" y="1262207"/>
            <a:ext cx="10515600" cy="1325563"/>
          </a:xfrm>
        </p:spPr>
        <p:txBody>
          <a:bodyPr/>
          <a:lstStyle/>
          <a:p>
            <a:r>
              <a:rPr lang="en-US" dirty="0"/>
              <a:t>A</a:t>
            </a:r>
            <a:r>
              <a:rPr lang="lt-LT" dirty="0"/>
              <a:t>čiū</a:t>
            </a:r>
            <a:r>
              <a:rPr lang="en-US" dirty="0"/>
              <a:t> u</a:t>
            </a:r>
            <a:r>
              <a:rPr lang="lt-LT" dirty="0"/>
              <a:t>ž dėmesį</a:t>
            </a:r>
            <a:r>
              <a:rPr lang="en-US" dirty="0"/>
              <a:t>!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5" y="413743"/>
            <a:ext cx="4040727" cy="6063258"/>
          </a:xfrm>
        </p:spPr>
      </p:pic>
      <p:sp>
        <p:nvSpPr>
          <p:cNvPr id="6" name="Content Placeholder 12"/>
          <p:cNvSpPr>
            <a:spLocks noGrp="1"/>
          </p:cNvSpPr>
          <p:nvPr>
            <p:ph sz="half" idx="2"/>
          </p:nvPr>
        </p:nvSpPr>
        <p:spPr>
          <a:xfrm>
            <a:off x="7010400" y="4056207"/>
            <a:ext cx="5181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lt-LT" b="1" dirty="0"/>
              <a:t>Žilvinas Dževečka</a:t>
            </a:r>
          </a:p>
          <a:p>
            <a:pPr marL="0" indent="0">
              <a:buNone/>
            </a:pPr>
            <a:r>
              <a:rPr lang="lt-LT" dirty="0"/>
              <a:t>UAB Home Report LT</a:t>
            </a:r>
          </a:p>
          <a:p>
            <a:pPr marL="0" indent="0">
              <a:buNone/>
            </a:pPr>
            <a:r>
              <a:rPr lang="lt-LT" dirty="0"/>
              <a:t>Tel. Nr. +37061233377</a:t>
            </a:r>
          </a:p>
          <a:p>
            <a:pPr marL="0" indent="0">
              <a:buNone/>
            </a:pPr>
            <a:r>
              <a:rPr lang="lt-LT" dirty="0"/>
              <a:t>info@bustopatikra.lt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309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1942</TotalTime>
  <Words>451</Words>
  <Application>Microsoft Office PowerPoint</Application>
  <PresentationFormat>Widescreen</PresentationFormat>
  <Paragraphs>68</Paragraphs>
  <Slides>47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52" baseType="lpstr">
      <vt:lpstr>Arial</vt:lpstr>
      <vt:lpstr>Calibri</vt:lpstr>
      <vt:lpstr>Calibri Light</vt:lpstr>
      <vt:lpstr>Office Theme</vt:lpstr>
      <vt:lpstr>Office Theme</vt:lpstr>
      <vt:lpstr>Ar tikrai žinote viską apie perkamą būstą?!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Neteisingai užhermetintos plokščių sandūros</vt:lpstr>
      <vt:lpstr>Plokščių sandūrose įrengti drenažiniai kanalai</vt:lpstr>
      <vt:lpstr>Nesąžiningai sužymėtos parkavimo aikštelės</vt:lpstr>
      <vt:lpstr>Mūro rišimo sistemos pažeidimai</vt:lpstr>
      <vt:lpstr>Prastos kokybės fasado struktūrinis tinkas</vt:lpstr>
      <vt:lpstr>Medžių užvirtimo rizika</vt:lpstr>
      <vt:lpstr>Stiklo paketo trūkis dėl temperatūrinio šoko</vt:lpstr>
      <vt:lpstr>Blogai paklotos šiltinimo medžiagos</vt:lpstr>
      <vt:lpstr>Stogo difuzinė plėvelė sumontuota priešinga puse</vt:lpstr>
      <vt:lpstr>Stogo bituminei dangai sumontuotas per plonas pagrindas</vt:lpstr>
      <vt:lpstr>Netinkamas stogo konstrukcijos pagrindas</vt:lpstr>
      <vt:lpstr>Nearmuotos ir neapšiltintos betoninės grindys</vt:lpstr>
      <vt:lpstr>Neužtikrintas lango šildymas</vt:lpstr>
      <vt:lpstr>Nesandari lauko palangė</vt:lpstr>
      <vt:lpstr>Nesandari vandentiekio sistema</vt:lpstr>
      <vt:lpstr>Rūsio siena užkrėsta grybu</vt:lpstr>
      <vt:lpstr>Netinkamas langų montavimas</vt:lpstr>
      <vt:lpstr>Lauko kompozitinei terasai neįrengtas nuolydis</vt:lpstr>
      <vt:lpstr>Plaukiojančioms grindims neįrengtos deformacinės siūlės</vt:lpstr>
      <vt:lpstr>Neužsandarinta artezinio gręžinio šachta</vt:lpstr>
      <vt:lpstr>Neuždengti tvorų statramsčių galai</vt:lpstr>
      <vt:lpstr>Užšalęs vanduo išsiplečia apie 9 proc.</vt:lpstr>
      <vt:lpstr>Neužsandarinta šiltinto fasado apačia</vt:lpstr>
      <vt:lpstr>Stogai, keliantys pavojų</vt:lpstr>
      <vt:lpstr>Neįgyvendintas projektas</vt:lpstr>
      <vt:lpstr>Puikiai įgyvendintas projektas</vt:lpstr>
      <vt:lpstr>Ačiū už dėmesį!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„Home report“ veiklos pristatymas</dc:title>
  <dc:creator>Windows User</dc:creator>
  <cp:lastModifiedBy>HP</cp:lastModifiedBy>
  <cp:revision>79</cp:revision>
  <dcterms:created xsi:type="dcterms:W3CDTF">2019-12-01T21:09:21Z</dcterms:created>
  <dcterms:modified xsi:type="dcterms:W3CDTF">2024-11-08T07:12:43Z</dcterms:modified>
</cp:coreProperties>
</file>