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62" r:id="rId2"/>
    <p:sldMasterId id="2147483674" r:id="rId3"/>
    <p:sldMasterId id="2147483689" r:id="rId4"/>
  </p:sldMasterIdLst>
  <p:notesMasterIdLst>
    <p:notesMasterId r:id="rId9"/>
  </p:notesMasterIdLst>
  <p:handoutMasterIdLst>
    <p:handoutMasterId r:id="rId10"/>
  </p:handoutMasterIdLst>
  <p:sldIdLst>
    <p:sldId id="521" r:id="rId5"/>
    <p:sldId id="544" r:id="rId6"/>
    <p:sldId id="545" r:id="rId7"/>
    <p:sldId id="549" r:id="rId8"/>
  </p:sldIdLst>
  <p:sldSz cx="12192000" cy="6858000"/>
  <p:notesSz cx="6797675" cy="9926638"/>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93"/>
    <a:srgbClr val="FF5D5D"/>
    <a:srgbClr val="FFBDBD"/>
    <a:srgbClr val="33CCCC"/>
    <a:srgbClr val="00CC99"/>
    <a:srgbClr val="009999"/>
    <a:srgbClr val="00CC66"/>
    <a:srgbClr val="00FF00"/>
    <a:srgbClr val="EBD3D1"/>
    <a:srgbClr val="46B6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eminis stilius 1 – paryškinima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eminis stilius 1 – paryškinima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eminis stilius 1 – paryškinima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511" autoAdjust="0"/>
    <p:restoredTop sz="94660"/>
  </p:normalViewPr>
  <p:slideViewPr>
    <p:cSldViewPr snapToGrid="0">
      <p:cViewPr varScale="1">
        <p:scale>
          <a:sx n="110" d="100"/>
          <a:sy n="110" d="100"/>
        </p:scale>
        <p:origin x="144"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C:\Users\L.Viesuniene\Desktop\Ataskaitos_VMI\Pasitarimai\2024-07-26_KD%20vadov&#371;_&#382;ini&#371;%20baz&#279;_sulaikytos%20deklaracijos%20po%20MT\PVM%202023%20m.%2006-12%20m&#279;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lt-LT" dirty="0"/>
              <a:t>po MT patikslintų PVM </a:t>
            </a:r>
            <a:r>
              <a:rPr lang="lt-LT" u="sng" dirty="0"/>
              <a:t>deklaracijų </a:t>
            </a:r>
            <a:r>
              <a:rPr lang="lt-LT" dirty="0"/>
              <a:t>skaičius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lt-LT"/>
        </a:p>
      </c:txPr>
    </c:title>
    <c:autoTitleDeleted val="0"/>
    <c:plotArea>
      <c:layout/>
      <c:lineChart>
        <c:grouping val="standard"/>
        <c:varyColors val="0"/>
        <c:ser>
          <c:idx val="0"/>
          <c:order val="0"/>
          <c:tx>
            <c:strRef>
              <c:f>PVM!$B$1</c:f>
              <c:strCache>
                <c:ptCount val="1"/>
                <c:pt idx="0">
                  <c:v>po MT patikslintų PVM deklaracijų skaičius</c:v>
                </c:pt>
              </c:strCache>
            </c:strRef>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lt-L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PVM!$A$2:$A$13</c:f>
              <c:strCache>
                <c:ptCount val="12"/>
                <c:pt idx="0">
                  <c:v>2023-08</c:v>
                </c:pt>
                <c:pt idx="1">
                  <c:v>2023-09</c:v>
                </c:pt>
                <c:pt idx="2">
                  <c:v>2023-10</c:v>
                </c:pt>
                <c:pt idx="3">
                  <c:v>2023-11</c:v>
                </c:pt>
                <c:pt idx="4">
                  <c:v>2023-12</c:v>
                </c:pt>
                <c:pt idx="5">
                  <c:v>2024-01</c:v>
                </c:pt>
                <c:pt idx="6">
                  <c:v>2024-02</c:v>
                </c:pt>
                <c:pt idx="7">
                  <c:v>2024-03</c:v>
                </c:pt>
                <c:pt idx="8">
                  <c:v>2024-04</c:v>
                </c:pt>
                <c:pt idx="9">
                  <c:v>2024-05</c:v>
                </c:pt>
                <c:pt idx="10">
                  <c:v>2024-06</c:v>
                </c:pt>
                <c:pt idx="11">
                  <c:v>2024-07</c:v>
                </c:pt>
              </c:strCache>
            </c:strRef>
          </c:cat>
          <c:val>
            <c:numRef>
              <c:f>PVM!$B$2:$B$13</c:f>
              <c:numCache>
                <c:formatCode>General</c:formatCode>
                <c:ptCount val="12"/>
                <c:pt idx="0">
                  <c:v>50</c:v>
                </c:pt>
                <c:pt idx="1">
                  <c:v>37</c:v>
                </c:pt>
                <c:pt idx="2">
                  <c:v>70</c:v>
                </c:pt>
                <c:pt idx="3">
                  <c:v>6</c:v>
                </c:pt>
                <c:pt idx="4">
                  <c:v>58</c:v>
                </c:pt>
                <c:pt idx="5">
                  <c:v>12</c:v>
                </c:pt>
                <c:pt idx="6">
                  <c:v>72</c:v>
                </c:pt>
                <c:pt idx="7">
                  <c:v>23</c:v>
                </c:pt>
                <c:pt idx="8">
                  <c:v>55</c:v>
                </c:pt>
                <c:pt idx="9">
                  <c:v>17</c:v>
                </c:pt>
                <c:pt idx="10">
                  <c:v>26</c:v>
                </c:pt>
                <c:pt idx="11">
                  <c:v>55</c:v>
                </c:pt>
              </c:numCache>
            </c:numRef>
          </c:val>
          <c:smooth val="0"/>
          <c:extLst>
            <c:ext xmlns:c16="http://schemas.microsoft.com/office/drawing/2014/chart" uri="{C3380CC4-5D6E-409C-BE32-E72D297353CC}">
              <c16:uniqueId val="{00000000-EDC2-476A-9539-87D72CDD1466}"/>
            </c:ext>
          </c:extLst>
        </c:ser>
        <c:dLbls>
          <c:dLblPos val="ctr"/>
          <c:showLegendKey val="0"/>
          <c:showVal val="1"/>
          <c:showCatName val="0"/>
          <c:showSerName val="0"/>
          <c:showPercent val="0"/>
          <c:showBubbleSize val="0"/>
        </c:dLbls>
        <c:marker val="1"/>
        <c:smooth val="0"/>
        <c:axId val="335229144"/>
        <c:axId val="335226792"/>
      </c:lineChart>
      <c:catAx>
        <c:axId val="33522914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lt-LT"/>
          </a:p>
        </c:txPr>
        <c:crossAx val="335226792"/>
        <c:crosses val="autoZero"/>
        <c:auto val="1"/>
        <c:lblAlgn val="ctr"/>
        <c:lblOffset val="100"/>
        <c:noMultiLvlLbl val="0"/>
      </c:catAx>
      <c:valAx>
        <c:axId val="33522679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3522914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lt-LT" dirty="0"/>
              <a:t>PVM deklaracijas po MT tikslinančių </a:t>
            </a:r>
            <a:r>
              <a:rPr lang="lt-LT" u="sng" dirty="0"/>
              <a:t>MM</a:t>
            </a:r>
            <a:r>
              <a:rPr lang="lt-LT" dirty="0"/>
              <a:t> skaičius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lt-LT"/>
        </a:p>
      </c:txPr>
    </c:title>
    <c:autoTitleDeleted val="0"/>
    <c:plotArea>
      <c:layout/>
      <c:lineChart>
        <c:grouping val="stacked"/>
        <c:varyColors val="0"/>
        <c:ser>
          <c:idx val="0"/>
          <c:order val="0"/>
          <c:tx>
            <c:strRef>
              <c:f>PVMD_PLN!$B$26</c:f>
              <c:strCache>
                <c:ptCount val="1"/>
                <c:pt idx="0">
                  <c:v>PVM deklaracijas po MT tikslinančių MM skaičius</c:v>
                </c:pt>
              </c:strCache>
            </c:strRef>
          </c:tx>
          <c:spPr>
            <a:ln w="34925" cap="rnd">
              <a:solidFill>
                <a:schemeClr val="accent6"/>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lt-L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PVMD_PLN!$A$27:$A$38</c:f>
              <c:strCache>
                <c:ptCount val="12"/>
                <c:pt idx="0">
                  <c:v>2023-08</c:v>
                </c:pt>
                <c:pt idx="1">
                  <c:v>2023-09</c:v>
                </c:pt>
                <c:pt idx="2">
                  <c:v>2023-10</c:v>
                </c:pt>
                <c:pt idx="3">
                  <c:v>2023-11</c:v>
                </c:pt>
                <c:pt idx="4">
                  <c:v>2023-12</c:v>
                </c:pt>
                <c:pt idx="5">
                  <c:v>2024-01</c:v>
                </c:pt>
                <c:pt idx="6">
                  <c:v>2024-02</c:v>
                </c:pt>
                <c:pt idx="7">
                  <c:v>2024-03</c:v>
                </c:pt>
                <c:pt idx="8">
                  <c:v>2024-04</c:v>
                </c:pt>
                <c:pt idx="9">
                  <c:v>2024-05</c:v>
                </c:pt>
                <c:pt idx="10">
                  <c:v>2024-06</c:v>
                </c:pt>
                <c:pt idx="11">
                  <c:v>2024-07</c:v>
                </c:pt>
              </c:strCache>
            </c:strRef>
          </c:cat>
          <c:val>
            <c:numRef>
              <c:f>PVMD_PLN!$B$27:$B$38</c:f>
              <c:numCache>
                <c:formatCode>General</c:formatCode>
                <c:ptCount val="12"/>
                <c:pt idx="0">
                  <c:v>17</c:v>
                </c:pt>
                <c:pt idx="1">
                  <c:v>12</c:v>
                </c:pt>
                <c:pt idx="2">
                  <c:v>12</c:v>
                </c:pt>
                <c:pt idx="3">
                  <c:v>5</c:v>
                </c:pt>
                <c:pt idx="4">
                  <c:v>14</c:v>
                </c:pt>
                <c:pt idx="5">
                  <c:v>9</c:v>
                </c:pt>
                <c:pt idx="6">
                  <c:v>9</c:v>
                </c:pt>
                <c:pt idx="7">
                  <c:v>8</c:v>
                </c:pt>
                <c:pt idx="8">
                  <c:v>15</c:v>
                </c:pt>
                <c:pt idx="9">
                  <c:v>9</c:v>
                </c:pt>
                <c:pt idx="10">
                  <c:v>2</c:v>
                </c:pt>
                <c:pt idx="11">
                  <c:v>3</c:v>
                </c:pt>
              </c:numCache>
            </c:numRef>
          </c:val>
          <c:smooth val="0"/>
          <c:extLst>
            <c:ext xmlns:c16="http://schemas.microsoft.com/office/drawing/2014/chart" uri="{C3380CC4-5D6E-409C-BE32-E72D297353CC}">
              <c16:uniqueId val="{00000000-2CE9-4FDA-B60F-C2BA9B87C2B6}"/>
            </c:ext>
          </c:extLst>
        </c:ser>
        <c:dLbls>
          <c:dLblPos val="ctr"/>
          <c:showLegendKey val="0"/>
          <c:showVal val="1"/>
          <c:showCatName val="0"/>
          <c:showSerName val="0"/>
          <c:showPercent val="0"/>
          <c:showBubbleSize val="0"/>
        </c:dLbls>
        <c:upDownBars>
          <c:gapWidth val="219"/>
          <c:upBars>
            <c:spPr>
              <a:solidFill>
                <a:schemeClr val="lt1"/>
              </a:solidFill>
              <a:ln w="9525">
                <a:solidFill>
                  <a:schemeClr val="tx1">
                    <a:lumMod val="15000"/>
                    <a:lumOff val="85000"/>
                  </a:schemeClr>
                </a:solidFill>
              </a:ln>
              <a:effectLst/>
            </c:spPr>
          </c:upBars>
          <c:downBars>
            <c:spPr>
              <a:solidFill>
                <a:schemeClr val="dk1">
                  <a:lumMod val="65000"/>
                  <a:lumOff val="35000"/>
                </a:schemeClr>
              </a:solidFill>
              <a:ln w="9525">
                <a:solidFill>
                  <a:schemeClr val="tx1">
                    <a:lumMod val="65000"/>
                    <a:lumOff val="35000"/>
                  </a:schemeClr>
                </a:solidFill>
              </a:ln>
              <a:effectLst/>
            </c:spPr>
          </c:downBars>
        </c:upDownBars>
        <c:smooth val="0"/>
        <c:axId val="335227968"/>
        <c:axId val="335229536"/>
      </c:lineChart>
      <c:catAx>
        <c:axId val="3352279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lt-LT"/>
          </a:p>
        </c:txPr>
        <c:crossAx val="335229536"/>
        <c:crosses val="autoZero"/>
        <c:auto val="1"/>
        <c:lblAlgn val="ctr"/>
        <c:lblOffset val="100"/>
        <c:noMultiLvlLbl val="0"/>
      </c:catAx>
      <c:valAx>
        <c:axId val="33522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t-LT"/>
          </a:p>
        </c:txPr>
        <c:crossAx val="335227968"/>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lt-LT" sz="1200" dirty="0">
                <a:solidFill>
                  <a:schemeClr val="tx1"/>
                </a:solidFill>
              </a:rPr>
              <a:t>2023-06 - 2024-07 tikslintų </a:t>
            </a:r>
            <a:r>
              <a:rPr lang="lt-LT" sz="1200" u="sng" dirty="0">
                <a:solidFill>
                  <a:schemeClr val="tx1"/>
                </a:solidFill>
              </a:rPr>
              <a:t>PVMD</a:t>
            </a:r>
            <a:r>
              <a:rPr lang="lt-LT" sz="1200" dirty="0">
                <a:solidFill>
                  <a:schemeClr val="tx1"/>
                </a:solidFill>
              </a:rPr>
              <a:t> po MT pasiskirstymas apskrityse</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lt-LT"/>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592-4B2C-9B40-F43426B4CE60}"/>
              </c:ext>
            </c:extLst>
          </c:dPt>
          <c:dPt>
            <c:idx val="1"/>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592-4B2C-9B40-F43426B4CE60}"/>
              </c:ext>
            </c:extLst>
          </c:dPt>
          <c:dPt>
            <c:idx val="2"/>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5592-4B2C-9B40-F43426B4CE60}"/>
              </c:ext>
            </c:extLst>
          </c:dPt>
          <c:dPt>
            <c:idx val="3"/>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5592-4B2C-9B40-F43426B4CE60}"/>
              </c:ext>
            </c:extLst>
          </c:dPt>
          <c:dPt>
            <c:idx val="4"/>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5592-4B2C-9B40-F43426B4CE60}"/>
              </c:ext>
            </c:extLst>
          </c:dPt>
          <c:dLbls>
            <c:dLbl>
              <c:idx val="0"/>
              <c:layout>
                <c:manualLayout>
                  <c:x val="0"/>
                  <c:y val="-8.5390947943179155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2"/>
                      </a:solidFill>
                      <a:latin typeface="+mn-lt"/>
                      <a:ea typeface="+mn-ea"/>
                      <a:cs typeface="+mn-cs"/>
                    </a:defRPr>
                  </a:pPr>
                  <a:endParaRPr lang="lt-LT"/>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92-4B2C-9B40-F43426B4CE60}"/>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4"/>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3-5592-4B2C-9B40-F43426B4CE60}"/>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6"/>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5-5592-4B2C-9B40-F43426B4CE60}"/>
                </c:ext>
              </c:extLst>
            </c:dLbl>
            <c:dLbl>
              <c:idx val="3"/>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2">
                          <a:lumMod val="60000"/>
                        </a:schemeClr>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7-5592-4B2C-9B40-F43426B4CE60}"/>
                </c:ext>
              </c:extLst>
            </c:dLbl>
            <c:dLbl>
              <c:idx val="4"/>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4">
                          <a:lumMod val="60000"/>
                        </a:schemeClr>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9-5592-4B2C-9B40-F43426B4CE60}"/>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2"/>
                    </a:solidFill>
                    <a:latin typeface="+mn-lt"/>
                    <a:ea typeface="+mn-ea"/>
                    <a:cs typeface="+mn-cs"/>
                  </a:defRPr>
                </a:pPr>
                <a:endParaRPr lang="lt-LT"/>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PVM!$A$41:$A$45</c:f>
              <c:strCache>
                <c:ptCount val="5"/>
                <c:pt idx="0">
                  <c:v>Kauno AVMI</c:v>
                </c:pt>
                <c:pt idx="1">
                  <c:v>Klaipėdos AVMI</c:v>
                </c:pt>
                <c:pt idx="2">
                  <c:v>Panevėžio AVMI</c:v>
                </c:pt>
                <c:pt idx="3">
                  <c:v>Šiaulių AVMI</c:v>
                </c:pt>
                <c:pt idx="4">
                  <c:v>VMI prie FM</c:v>
                </c:pt>
              </c:strCache>
            </c:strRef>
          </c:cat>
          <c:val>
            <c:numRef>
              <c:f>PVM!$B$41:$B$45</c:f>
              <c:numCache>
                <c:formatCode>General</c:formatCode>
                <c:ptCount val="5"/>
                <c:pt idx="0">
                  <c:v>180</c:v>
                </c:pt>
                <c:pt idx="1">
                  <c:v>5</c:v>
                </c:pt>
                <c:pt idx="2">
                  <c:v>48</c:v>
                </c:pt>
                <c:pt idx="3">
                  <c:v>66</c:v>
                </c:pt>
                <c:pt idx="4">
                  <c:v>110</c:v>
                </c:pt>
              </c:numCache>
            </c:numRef>
          </c:val>
          <c:extLst>
            <c:ext xmlns:c16="http://schemas.microsoft.com/office/drawing/2014/chart" uri="{C3380CC4-5D6E-409C-BE32-E72D297353CC}">
              <c16:uniqueId val="{0000000A-5592-4B2C-9B40-F43426B4CE60}"/>
            </c:ext>
          </c:extLst>
        </c:ser>
        <c:dLbls>
          <c:dLblPos val="outEnd"/>
          <c:showLegendKey val="0"/>
          <c:showVal val="1"/>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lt-LT"/>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lt-LT"/>
              <a:t>Patikslintų</a:t>
            </a:r>
            <a:r>
              <a:rPr lang="lt-LT" baseline="0"/>
              <a:t> PLN po MT pasiskirstymas pagal apskritis ir laikotarpius</a:t>
            </a:r>
            <a:endParaRPr lang="lt-LT"/>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lt-LT"/>
        </a:p>
      </c:txPr>
    </c:title>
    <c:autoTitleDeleted val="0"/>
    <c:plotArea>
      <c:layout/>
      <c:barChart>
        <c:barDir val="col"/>
        <c:grouping val="clustered"/>
        <c:varyColors val="0"/>
        <c:ser>
          <c:idx val="0"/>
          <c:order val="0"/>
          <c:tx>
            <c:strRef>
              <c:f>PVM!$C$93</c:f>
              <c:strCache>
                <c:ptCount val="1"/>
                <c:pt idx="0">
                  <c:v>2024-05</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PVM!$B$94:$B$98</c:f>
              <c:strCache>
                <c:ptCount val="5"/>
                <c:pt idx="0">
                  <c:v>Kauno AVMI</c:v>
                </c:pt>
                <c:pt idx="1">
                  <c:v>Klaipėdos AVMI</c:v>
                </c:pt>
                <c:pt idx="2">
                  <c:v>Panevėžio AVMI</c:v>
                </c:pt>
                <c:pt idx="3">
                  <c:v>Šiaulių AVMI</c:v>
                </c:pt>
                <c:pt idx="4">
                  <c:v>VMI prie FM</c:v>
                </c:pt>
              </c:strCache>
            </c:strRef>
          </c:cat>
          <c:val>
            <c:numRef>
              <c:f>PVM!$C$94:$C$98</c:f>
              <c:numCache>
                <c:formatCode>General</c:formatCode>
                <c:ptCount val="5"/>
                <c:pt idx="0">
                  <c:v>3</c:v>
                </c:pt>
                <c:pt idx="1">
                  <c:v>0</c:v>
                </c:pt>
                <c:pt idx="2">
                  <c:v>0</c:v>
                </c:pt>
                <c:pt idx="3">
                  <c:v>1</c:v>
                </c:pt>
                <c:pt idx="4">
                  <c:v>0</c:v>
                </c:pt>
              </c:numCache>
            </c:numRef>
          </c:val>
          <c:extLst>
            <c:ext xmlns:c16="http://schemas.microsoft.com/office/drawing/2014/chart" uri="{C3380CC4-5D6E-409C-BE32-E72D297353CC}">
              <c16:uniqueId val="{00000000-27C8-4977-94C5-A2D42DBBF906}"/>
            </c:ext>
          </c:extLst>
        </c:ser>
        <c:ser>
          <c:idx val="1"/>
          <c:order val="1"/>
          <c:tx>
            <c:strRef>
              <c:f>PVM!$D$93</c:f>
              <c:strCache>
                <c:ptCount val="1"/>
                <c:pt idx="0">
                  <c:v>2024-06</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PVM!$B$94:$B$98</c:f>
              <c:strCache>
                <c:ptCount val="5"/>
                <c:pt idx="0">
                  <c:v>Kauno AVMI</c:v>
                </c:pt>
                <c:pt idx="1">
                  <c:v>Klaipėdos AVMI</c:v>
                </c:pt>
                <c:pt idx="2">
                  <c:v>Panevėžio AVMI</c:v>
                </c:pt>
                <c:pt idx="3">
                  <c:v>Šiaulių AVMI</c:v>
                </c:pt>
                <c:pt idx="4">
                  <c:v>VMI prie FM</c:v>
                </c:pt>
              </c:strCache>
            </c:strRef>
          </c:cat>
          <c:val>
            <c:numRef>
              <c:f>PVM!$D$94:$D$98</c:f>
              <c:numCache>
                <c:formatCode>General</c:formatCode>
                <c:ptCount val="5"/>
                <c:pt idx="0">
                  <c:v>6</c:v>
                </c:pt>
                <c:pt idx="1">
                  <c:v>1</c:v>
                </c:pt>
                <c:pt idx="2">
                  <c:v>1</c:v>
                </c:pt>
                <c:pt idx="3">
                  <c:v>0</c:v>
                </c:pt>
                <c:pt idx="4">
                  <c:v>11</c:v>
                </c:pt>
              </c:numCache>
            </c:numRef>
          </c:val>
          <c:extLst>
            <c:ext xmlns:c16="http://schemas.microsoft.com/office/drawing/2014/chart" uri="{C3380CC4-5D6E-409C-BE32-E72D297353CC}">
              <c16:uniqueId val="{00000001-27C8-4977-94C5-A2D42DBBF906}"/>
            </c:ext>
          </c:extLst>
        </c:ser>
        <c:ser>
          <c:idx val="2"/>
          <c:order val="2"/>
          <c:tx>
            <c:strRef>
              <c:f>PVM!$E$93</c:f>
              <c:strCache>
                <c:ptCount val="1"/>
                <c:pt idx="0">
                  <c:v>2024-07</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PVM!$B$94:$B$98</c:f>
              <c:strCache>
                <c:ptCount val="5"/>
                <c:pt idx="0">
                  <c:v>Kauno AVMI</c:v>
                </c:pt>
                <c:pt idx="1">
                  <c:v>Klaipėdos AVMI</c:v>
                </c:pt>
                <c:pt idx="2">
                  <c:v>Panevėžio AVMI</c:v>
                </c:pt>
                <c:pt idx="3">
                  <c:v>Šiaulių AVMI</c:v>
                </c:pt>
                <c:pt idx="4">
                  <c:v>VMI prie FM</c:v>
                </c:pt>
              </c:strCache>
            </c:strRef>
          </c:cat>
          <c:val>
            <c:numRef>
              <c:f>PVM!$E$94:$E$98</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2-27C8-4977-94C5-A2D42DBBF906}"/>
            </c:ext>
          </c:extLst>
        </c:ser>
        <c:dLbls>
          <c:dLblPos val="inEnd"/>
          <c:showLegendKey val="0"/>
          <c:showVal val="1"/>
          <c:showCatName val="0"/>
          <c:showSerName val="0"/>
          <c:showPercent val="0"/>
          <c:showBubbleSize val="0"/>
        </c:dLbls>
        <c:gapWidth val="65"/>
        <c:axId val="335668080"/>
        <c:axId val="335670824"/>
      </c:barChart>
      <c:catAx>
        <c:axId val="33566808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lt-LT"/>
          </a:p>
        </c:txPr>
        <c:crossAx val="335670824"/>
        <c:crosses val="autoZero"/>
        <c:auto val="1"/>
        <c:lblAlgn val="ctr"/>
        <c:lblOffset val="100"/>
        <c:noMultiLvlLbl val="0"/>
      </c:catAx>
      <c:valAx>
        <c:axId val="33567082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3566808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lt-LT"/>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lt-LT"/>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lt-LT" sz="1200" dirty="0">
                <a:solidFill>
                  <a:schemeClr val="tx1"/>
                </a:solidFill>
              </a:rPr>
              <a:t>2023-06 - 2024-07 PVMD po MT tikslinusių </a:t>
            </a:r>
            <a:r>
              <a:rPr lang="lt-LT" sz="1200" u="sng" dirty="0">
                <a:solidFill>
                  <a:schemeClr val="tx1"/>
                </a:solidFill>
              </a:rPr>
              <a:t>MM</a:t>
            </a:r>
            <a:r>
              <a:rPr lang="lt-LT" sz="1200" dirty="0">
                <a:solidFill>
                  <a:schemeClr val="tx1"/>
                </a:solidFill>
              </a:rPr>
              <a:t> skaičiaus pasiskirstymas apskrityse</a:t>
            </a:r>
          </a:p>
        </c:rich>
      </c:tx>
      <c:layout>
        <c:manualLayout>
          <c:xMode val="edge"/>
          <c:yMode val="edge"/>
          <c:x val="9.7191214292388112E-2"/>
          <c:y val="2.7777777777777776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lt-LT"/>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F44-4927-9428-71C31B5660A3}"/>
              </c:ext>
            </c:extLst>
          </c:dPt>
          <c:dPt>
            <c:idx val="1"/>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F44-4927-9428-71C31B5660A3}"/>
              </c:ext>
            </c:extLst>
          </c:dPt>
          <c:dPt>
            <c:idx val="2"/>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5F44-4927-9428-71C31B5660A3}"/>
              </c:ext>
            </c:extLst>
          </c:dPt>
          <c:dPt>
            <c:idx val="3"/>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5F44-4927-9428-71C31B5660A3}"/>
              </c:ext>
            </c:extLst>
          </c:dPt>
          <c:dPt>
            <c:idx val="4"/>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5F44-4927-9428-71C31B5660A3}"/>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1-5F44-4927-9428-71C31B5660A3}"/>
                </c:ext>
              </c:extLst>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3-5F44-4927-9428-71C31B5660A3}"/>
                </c:ext>
              </c:extLst>
            </c:dLbl>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5-5F44-4927-9428-71C31B5660A3}"/>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lumMod val="60000"/>
                        </a:schemeClr>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7-5F44-4927-9428-71C31B5660A3}"/>
                </c:ext>
              </c:extLst>
            </c:dLbl>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lumMod val="60000"/>
                        </a:schemeClr>
                      </a:solidFill>
                      <a:latin typeface="+mn-lt"/>
                      <a:ea typeface="+mn-ea"/>
                      <a:cs typeface="+mn-cs"/>
                    </a:defRPr>
                  </a:pPr>
                  <a:endParaRPr lang="lt-LT"/>
                </a:p>
              </c:txPr>
              <c:dLblPos val="outEnd"/>
              <c:showLegendKey val="0"/>
              <c:showVal val="1"/>
              <c:showCatName val="1"/>
              <c:showSerName val="0"/>
              <c:showPercent val="0"/>
              <c:showBubbleSize val="0"/>
              <c:extLst>
                <c:ext xmlns:c16="http://schemas.microsoft.com/office/drawing/2014/chart" uri="{C3380CC4-5D6E-409C-BE32-E72D297353CC}">
                  <c16:uniqueId val="{00000009-5F44-4927-9428-71C31B5660A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lt-LT"/>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PVMD_PLN!$A$57:$A$61</c:f>
              <c:strCache>
                <c:ptCount val="5"/>
                <c:pt idx="0">
                  <c:v>Kauno AVMI</c:v>
                </c:pt>
                <c:pt idx="1">
                  <c:v>Klaipėdos AVMI</c:v>
                </c:pt>
                <c:pt idx="2">
                  <c:v>Panevėžio AVMI</c:v>
                </c:pt>
                <c:pt idx="3">
                  <c:v>Šiaulių AVMI</c:v>
                </c:pt>
                <c:pt idx="4">
                  <c:v>VMI prie FM</c:v>
                </c:pt>
              </c:strCache>
            </c:strRef>
          </c:cat>
          <c:val>
            <c:numRef>
              <c:f>PVMD_PLN!$B$57:$B$61</c:f>
              <c:numCache>
                <c:formatCode>General</c:formatCode>
                <c:ptCount val="5"/>
                <c:pt idx="0">
                  <c:v>48</c:v>
                </c:pt>
                <c:pt idx="1">
                  <c:v>5</c:v>
                </c:pt>
                <c:pt idx="2">
                  <c:v>16</c:v>
                </c:pt>
                <c:pt idx="3">
                  <c:v>13</c:v>
                </c:pt>
                <c:pt idx="4">
                  <c:v>35</c:v>
                </c:pt>
              </c:numCache>
            </c:numRef>
          </c:val>
          <c:extLst>
            <c:ext xmlns:c16="http://schemas.microsoft.com/office/drawing/2014/chart" uri="{C3380CC4-5D6E-409C-BE32-E72D297353CC}">
              <c16:uniqueId val="{0000000A-5F44-4927-9428-71C31B5660A3}"/>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lt-L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90821A8-6F3C-448F-B7DF-6E777E0B48AE}" type="datetimeFigureOut">
              <a:rPr lang="lt-LT" smtClean="0"/>
              <a:t>2024-10-16</a:t>
            </a:fld>
            <a:endParaRPr lang="lt-LT"/>
          </a:p>
        </p:txBody>
      </p:sp>
      <p:sp>
        <p:nvSpPr>
          <p:cNvPr id="4" name="Poraštės vietos rezervavimo ženklas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396999C-BCA9-4724-864F-7093DAF04F69}" type="slidenum">
              <a:rPr lang="lt-LT" smtClean="0"/>
              <a:t>‹#›</a:t>
            </a:fld>
            <a:endParaRPr lang="lt-LT"/>
          </a:p>
        </p:txBody>
      </p:sp>
    </p:spTree>
    <p:extLst>
      <p:ext uri="{BB962C8B-B14F-4D97-AF65-F5344CB8AC3E}">
        <p14:creationId xmlns:p14="http://schemas.microsoft.com/office/powerpoint/2010/main" val="1077783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4CCFD2E-88B0-4B15-834F-0B1368067611}" type="datetimeFigureOut">
              <a:rPr lang="lt-LT" smtClean="0"/>
              <a:t>2024-10-16</a:t>
            </a:fld>
            <a:endParaRPr lang="lt-LT"/>
          </a:p>
        </p:txBody>
      </p:sp>
      <p:sp>
        <p:nvSpPr>
          <p:cNvPr id="4" name="Skaidrės vaizdo vietos rezervavimo ženkla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75397DF-B433-4C1A-AFDC-0CB99678D53C}" type="slidenum">
              <a:rPr lang="lt-LT" smtClean="0"/>
              <a:t>‹#›</a:t>
            </a:fld>
            <a:endParaRPr lang="lt-LT"/>
          </a:p>
        </p:txBody>
      </p:sp>
    </p:spTree>
    <p:extLst>
      <p:ext uri="{BB962C8B-B14F-4D97-AF65-F5344CB8AC3E}">
        <p14:creationId xmlns:p14="http://schemas.microsoft.com/office/powerpoint/2010/main" val="2901369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vadinimo skaidrė">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794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Tuščia">
    <p:spTree>
      <p:nvGrpSpPr>
        <p:cNvPr id="1" name=""/>
        <p:cNvGrpSpPr/>
        <p:nvPr/>
      </p:nvGrpSpPr>
      <p:grpSpPr>
        <a:xfrm>
          <a:off x="0" y="0"/>
          <a:ext cx="0" cy="0"/>
          <a:chOff x="0" y="0"/>
          <a:chExt cx="0" cy="0"/>
        </a:xfrm>
      </p:grpSpPr>
    </p:spTree>
    <p:extLst>
      <p:ext uri="{BB962C8B-B14F-4D97-AF65-F5344CB8AC3E}">
        <p14:creationId xmlns:p14="http://schemas.microsoft.com/office/powerpoint/2010/main" val="90238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815618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934518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800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586337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760511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Tree>
    <p:extLst>
      <p:ext uri="{BB962C8B-B14F-4D97-AF65-F5344CB8AC3E}">
        <p14:creationId xmlns:p14="http://schemas.microsoft.com/office/powerpoint/2010/main" val="1747913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650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21582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34236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623629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716696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914400" y="2130426"/>
            <a:ext cx="10363200" cy="1470025"/>
          </a:xfrm>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Antrinis pavadinimas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lt-LT" dirty="0"/>
              <a:t>Spustelėję </a:t>
            </a:r>
            <a:r>
              <a:rPr lang="lt-LT" dirty="0" err="1"/>
              <a:t>redag</a:t>
            </a:r>
            <a:r>
              <a:rPr lang="lt-LT" dirty="0"/>
              <a:t>. ruoš. </a:t>
            </a:r>
            <a:r>
              <a:rPr lang="lt-LT" dirty="0" err="1"/>
              <a:t>paantrš</a:t>
            </a:r>
            <a:r>
              <a:rPr lang="lt-LT" dirty="0"/>
              <a:t>. stilių</a:t>
            </a:r>
          </a:p>
        </p:txBody>
      </p:sp>
    </p:spTree>
    <p:extLst>
      <p:ext uri="{BB962C8B-B14F-4D97-AF65-F5344CB8AC3E}">
        <p14:creationId xmlns:p14="http://schemas.microsoft.com/office/powerpoint/2010/main" val="2872365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Turinio vietos rezervavimo ženklas 2"/>
          <p:cNvSpPr>
            <a:spLocks noGrp="1"/>
          </p:cNvSpPr>
          <p:nvPr>
            <p:ph idx="1"/>
          </p:nvPr>
        </p:nvSpPr>
        <p:spPr/>
        <p:txBody>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921538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63084" y="4406901"/>
            <a:ext cx="10363200" cy="1362075"/>
          </a:xfrm>
        </p:spPr>
        <p:txBody>
          <a:bodyPr anchor="t"/>
          <a:lstStyle>
            <a:lvl1pPr algn="l">
              <a:defRPr sz="4000" b="1" cap="all"/>
            </a:lvl1pPr>
          </a:lstStyle>
          <a:p>
            <a:r>
              <a:rPr lang="lt-LT" dirty="0"/>
              <a:t>Spustelėję </a:t>
            </a:r>
            <a:r>
              <a:rPr lang="lt-LT" dirty="0" err="1"/>
              <a:t>redag</a:t>
            </a:r>
            <a:r>
              <a:rPr lang="lt-LT" dirty="0"/>
              <a:t>. ruoš. </a:t>
            </a:r>
            <a:r>
              <a:rPr lang="lt-LT" dirty="0" err="1"/>
              <a:t>pavad</a:t>
            </a:r>
            <a:r>
              <a:rPr lang="lt-LT" dirty="0"/>
              <a:t>. stilių</a:t>
            </a:r>
          </a:p>
        </p:txBody>
      </p:sp>
      <p:sp>
        <p:nvSpPr>
          <p:cNvPr id="3" name="Teksto vietos rezervavimo ženklas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dirty="0"/>
              <a:t>Spustelėję </a:t>
            </a:r>
            <a:r>
              <a:rPr lang="lt-LT" dirty="0" err="1"/>
              <a:t>redag</a:t>
            </a:r>
            <a:r>
              <a:rPr lang="lt-LT" dirty="0"/>
              <a:t>. ruoš. teksto stilių</a:t>
            </a:r>
          </a:p>
        </p:txBody>
      </p:sp>
    </p:spTree>
    <p:extLst>
      <p:ext uri="{BB962C8B-B14F-4D97-AF65-F5344CB8AC3E}">
        <p14:creationId xmlns:p14="http://schemas.microsoft.com/office/powerpoint/2010/main" val="3052746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Turinio vietos rezervavimo ženklas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urinio vietos rezervavimo ženklas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40575723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dirty="0"/>
              <a:t>Spustelėję </a:t>
            </a:r>
            <a:r>
              <a:rPr lang="lt-LT" dirty="0" err="1"/>
              <a:t>redag</a:t>
            </a:r>
            <a:r>
              <a:rPr lang="lt-LT" dirty="0"/>
              <a:t>. ruoš. </a:t>
            </a:r>
            <a:r>
              <a:rPr lang="lt-LT" dirty="0" err="1"/>
              <a:t>pavad</a:t>
            </a:r>
            <a:r>
              <a:rPr lang="lt-LT" dirty="0"/>
              <a:t>. stilių</a:t>
            </a:r>
          </a:p>
        </p:txBody>
      </p:sp>
      <p:sp>
        <p:nvSpPr>
          <p:cNvPr id="3" name="Teksto vietos rezervavimo ženklas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Spustelėję </a:t>
            </a:r>
            <a:r>
              <a:rPr lang="lt-LT" dirty="0" err="1"/>
              <a:t>redag</a:t>
            </a:r>
            <a:r>
              <a:rPr lang="lt-LT" dirty="0"/>
              <a:t>. ruoš. teksto stilių</a:t>
            </a:r>
          </a:p>
        </p:txBody>
      </p:sp>
      <p:sp>
        <p:nvSpPr>
          <p:cNvPr id="4" name="Turinio vietos rezervavimo ženklas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5" name="Teksto vietos rezervavimo ženklas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Spustelėję </a:t>
            </a:r>
            <a:r>
              <a:rPr lang="lt-LT" dirty="0" err="1"/>
              <a:t>redag</a:t>
            </a:r>
            <a:r>
              <a:rPr lang="lt-LT" dirty="0"/>
              <a:t>. ruoš. teksto stilių</a:t>
            </a:r>
          </a:p>
        </p:txBody>
      </p:sp>
      <p:sp>
        <p:nvSpPr>
          <p:cNvPr id="6" name="Turinio vietos rezervavimo ženklas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2788792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Tree>
    <p:extLst>
      <p:ext uri="{BB962C8B-B14F-4D97-AF65-F5344CB8AC3E}">
        <p14:creationId xmlns:p14="http://schemas.microsoft.com/office/powerpoint/2010/main" val="2277934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3406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1" y="273050"/>
            <a:ext cx="4011084" cy="1162050"/>
          </a:xfrm>
        </p:spPr>
        <p:txBody>
          <a:bodyPr anchor="b"/>
          <a:lstStyle>
            <a:lvl1pPr algn="l">
              <a:defRPr sz="2000" b="1"/>
            </a:lvl1pPr>
          </a:lstStyle>
          <a:p>
            <a:r>
              <a:rPr lang="lt-LT" dirty="0"/>
              <a:t>Spustelėję </a:t>
            </a:r>
            <a:r>
              <a:rPr lang="lt-LT" dirty="0" err="1"/>
              <a:t>redag</a:t>
            </a:r>
            <a:r>
              <a:rPr lang="lt-LT" dirty="0"/>
              <a:t>. ruoš. </a:t>
            </a:r>
            <a:r>
              <a:rPr lang="lt-LT" dirty="0" err="1"/>
              <a:t>pavad</a:t>
            </a:r>
            <a:r>
              <a:rPr lang="lt-LT" dirty="0"/>
              <a:t>. stilių</a:t>
            </a:r>
          </a:p>
        </p:txBody>
      </p:sp>
      <p:sp>
        <p:nvSpPr>
          <p:cNvPr id="3" name="Turinio vietos rezervavimo ženklas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eksto vietos rezervavimo ženklas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Spustelėję </a:t>
            </a:r>
            <a:r>
              <a:rPr lang="lt-LT" dirty="0" err="1"/>
              <a:t>redag</a:t>
            </a:r>
            <a:r>
              <a:rPr lang="lt-LT" dirty="0"/>
              <a:t>. ruoš. teksto stilių</a:t>
            </a:r>
          </a:p>
        </p:txBody>
      </p:sp>
    </p:spTree>
    <p:extLst>
      <p:ext uri="{BB962C8B-B14F-4D97-AF65-F5344CB8AC3E}">
        <p14:creationId xmlns:p14="http://schemas.microsoft.com/office/powerpoint/2010/main" val="4224787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389717" y="4800600"/>
            <a:ext cx="7315200" cy="566738"/>
          </a:xfrm>
        </p:spPr>
        <p:txBody>
          <a:bodyPr anchor="b"/>
          <a:lstStyle>
            <a:lvl1pPr algn="l">
              <a:defRPr sz="2000" b="1"/>
            </a:lvl1pPr>
          </a:lstStyle>
          <a:p>
            <a:r>
              <a:rPr lang="lt-LT" dirty="0"/>
              <a:t>Spustelėję </a:t>
            </a:r>
            <a:r>
              <a:rPr lang="lt-LT" dirty="0" err="1"/>
              <a:t>redag</a:t>
            </a:r>
            <a:r>
              <a:rPr lang="lt-LT" dirty="0"/>
              <a:t>. ruoš. </a:t>
            </a:r>
            <a:r>
              <a:rPr lang="lt-LT" dirty="0" err="1"/>
              <a:t>pavad</a:t>
            </a:r>
            <a:r>
              <a:rPr lang="lt-LT" dirty="0"/>
              <a:t>. stilių</a:t>
            </a:r>
          </a:p>
        </p:txBody>
      </p:sp>
      <p:sp>
        <p:nvSpPr>
          <p:cNvPr id="3" name="Paveikslėlio vietos rezervavimo ženklas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dirty="0"/>
          </a:p>
        </p:txBody>
      </p:sp>
      <p:sp>
        <p:nvSpPr>
          <p:cNvPr id="4" name="Teksto vietos rezervavimo ženklas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Spustelėję </a:t>
            </a:r>
            <a:r>
              <a:rPr lang="lt-LT" dirty="0" err="1"/>
              <a:t>redag</a:t>
            </a:r>
            <a:r>
              <a:rPr lang="lt-LT" dirty="0"/>
              <a:t>. ruoš. teksto stilių</a:t>
            </a:r>
          </a:p>
        </p:txBody>
      </p:sp>
    </p:spTree>
    <p:extLst>
      <p:ext uri="{BB962C8B-B14F-4D97-AF65-F5344CB8AC3E}">
        <p14:creationId xmlns:p14="http://schemas.microsoft.com/office/powerpoint/2010/main" val="1561375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Vertikalaus teksto vietos rezervavimo ženklas 2"/>
          <p:cNvSpPr>
            <a:spLocks noGrp="1"/>
          </p:cNvSpPr>
          <p:nvPr>
            <p:ph type="body" orient="vert" idx="1"/>
          </p:nvPr>
        </p:nvSpPr>
        <p:spPr/>
        <p:txBody>
          <a:bodyPr vert="eaVert"/>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28898550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839200" y="274639"/>
            <a:ext cx="2743200" cy="5851525"/>
          </a:xfrm>
        </p:spPr>
        <p:txBody>
          <a:bodyPr vert="eaVert"/>
          <a:lstStyle/>
          <a:p>
            <a:r>
              <a:rPr lang="lt-LT" dirty="0"/>
              <a:t>Spustelėję </a:t>
            </a:r>
            <a:r>
              <a:rPr lang="lt-LT" dirty="0" err="1"/>
              <a:t>redag</a:t>
            </a:r>
            <a:r>
              <a:rPr lang="lt-LT" dirty="0"/>
              <a:t>. ruoš. </a:t>
            </a:r>
            <a:r>
              <a:rPr lang="lt-LT" dirty="0" err="1"/>
              <a:t>pavad</a:t>
            </a:r>
            <a:r>
              <a:rPr lang="lt-LT" dirty="0"/>
              <a:t>. stilių</a:t>
            </a:r>
          </a:p>
        </p:txBody>
      </p:sp>
      <p:sp>
        <p:nvSpPr>
          <p:cNvPr id="3" name="Vertikalaus teksto vietos rezervavimo ženklas 2"/>
          <p:cNvSpPr>
            <a:spLocks noGrp="1"/>
          </p:cNvSpPr>
          <p:nvPr>
            <p:ph type="body" orient="vert" idx="1"/>
          </p:nvPr>
        </p:nvSpPr>
        <p:spPr>
          <a:xfrm>
            <a:off x="609600" y="274639"/>
            <a:ext cx="8026400" cy="5851525"/>
          </a:xfrm>
        </p:spPr>
        <p:txBody>
          <a:bodyPr vert="eaVert"/>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2685741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Pavadinimas, tekst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10972800" cy="1143000"/>
          </a:xfrm>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Teksto vietos rezervavimo ženklas 2"/>
          <p:cNvSpPr>
            <a:spLocks noGrp="1"/>
          </p:cNvSpPr>
          <p:nvPr>
            <p:ph type="body" sz="half" idx="1"/>
          </p:nvPr>
        </p:nvSpPr>
        <p:spPr>
          <a:xfrm>
            <a:off x="609600" y="1600201"/>
            <a:ext cx="5384800" cy="4525963"/>
          </a:xfrm>
        </p:spPr>
        <p:txBody>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urinio vietos rezervavimo ženklas 3"/>
          <p:cNvSpPr>
            <a:spLocks noGrp="1"/>
          </p:cNvSpPr>
          <p:nvPr>
            <p:ph sz="half" idx="2"/>
          </p:nvPr>
        </p:nvSpPr>
        <p:spPr>
          <a:xfrm>
            <a:off x="6197600" y="1600201"/>
            <a:ext cx="5384800" cy="4525963"/>
          </a:xfrm>
        </p:spPr>
        <p:txBody>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2422103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Pavadinimas ir lentel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10972800" cy="1143000"/>
          </a:xfrm>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Lentelės vietos rezervavimo ženklas 2"/>
          <p:cNvSpPr>
            <a:spLocks noGrp="1"/>
          </p:cNvSpPr>
          <p:nvPr>
            <p:ph type="tbl" idx="1"/>
          </p:nvPr>
        </p:nvSpPr>
        <p:spPr>
          <a:xfrm>
            <a:off x="609600" y="1600201"/>
            <a:ext cx="10972800" cy="4525963"/>
          </a:xfrm>
        </p:spPr>
        <p:txBody>
          <a:bodyPr/>
          <a:lstStyle/>
          <a:p>
            <a:pPr lvl="0"/>
            <a:endParaRPr lang="lt-LT" noProof="0" dirty="0"/>
          </a:p>
        </p:txBody>
      </p:sp>
    </p:spTree>
    <p:extLst>
      <p:ext uri="{BB962C8B-B14F-4D97-AF65-F5344CB8AC3E}">
        <p14:creationId xmlns:p14="http://schemas.microsoft.com/office/powerpoint/2010/main" val="2982661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914400" y="2130426"/>
            <a:ext cx="10363200" cy="1470025"/>
          </a:xfrm>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Antrinis pavadinimas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lt-LT" dirty="0"/>
              <a:t>Spustelėję </a:t>
            </a:r>
            <a:r>
              <a:rPr lang="lt-LT" dirty="0" err="1"/>
              <a:t>redag</a:t>
            </a:r>
            <a:r>
              <a:rPr lang="lt-LT" dirty="0"/>
              <a:t>. ruoš. </a:t>
            </a:r>
            <a:r>
              <a:rPr lang="lt-LT" dirty="0" err="1"/>
              <a:t>paantrš</a:t>
            </a:r>
            <a:r>
              <a:rPr lang="lt-LT" dirty="0"/>
              <a:t>. stilių</a:t>
            </a:r>
          </a:p>
        </p:txBody>
      </p:sp>
    </p:spTree>
    <p:extLst>
      <p:ext uri="{BB962C8B-B14F-4D97-AF65-F5344CB8AC3E}">
        <p14:creationId xmlns:p14="http://schemas.microsoft.com/office/powerpoint/2010/main" val="22833099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Turinio vietos rezervavimo ženklas 2"/>
          <p:cNvSpPr>
            <a:spLocks noGrp="1"/>
          </p:cNvSpPr>
          <p:nvPr>
            <p:ph idx="1"/>
          </p:nvPr>
        </p:nvSpPr>
        <p:spPr/>
        <p:txBody>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16892556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63084" y="4406901"/>
            <a:ext cx="10363200" cy="1362075"/>
          </a:xfrm>
        </p:spPr>
        <p:txBody>
          <a:bodyPr anchor="t"/>
          <a:lstStyle>
            <a:lvl1pPr algn="l">
              <a:defRPr sz="4000" b="1" cap="all"/>
            </a:lvl1pPr>
          </a:lstStyle>
          <a:p>
            <a:r>
              <a:rPr lang="lt-LT" dirty="0"/>
              <a:t>Spustelėję </a:t>
            </a:r>
            <a:r>
              <a:rPr lang="lt-LT" dirty="0" err="1"/>
              <a:t>redag</a:t>
            </a:r>
            <a:r>
              <a:rPr lang="lt-LT" dirty="0"/>
              <a:t>. ruoš. </a:t>
            </a:r>
            <a:r>
              <a:rPr lang="lt-LT" dirty="0" err="1"/>
              <a:t>pavad</a:t>
            </a:r>
            <a:r>
              <a:rPr lang="lt-LT" dirty="0"/>
              <a:t>. stilių</a:t>
            </a:r>
          </a:p>
        </p:txBody>
      </p:sp>
      <p:sp>
        <p:nvSpPr>
          <p:cNvPr id="3" name="Teksto vietos rezervavimo ženklas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dirty="0"/>
              <a:t>Spustelėję </a:t>
            </a:r>
            <a:r>
              <a:rPr lang="lt-LT" dirty="0" err="1"/>
              <a:t>redag</a:t>
            </a:r>
            <a:r>
              <a:rPr lang="lt-LT" dirty="0"/>
              <a:t>. ruoš. teksto stilių</a:t>
            </a:r>
          </a:p>
        </p:txBody>
      </p:sp>
    </p:spTree>
    <p:extLst>
      <p:ext uri="{BB962C8B-B14F-4D97-AF65-F5344CB8AC3E}">
        <p14:creationId xmlns:p14="http://schemas.microsoft.com/office/powerpoint/2010/main" val="30225835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Turinio vietos rezervavimo ženklas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urinio vietos rezervavimo ženklas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704129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dirty="0"/>
              <a:t>Spustelėję </a:t>
            </a:r>
            <a:r>
              <a:rPr lang="lt-LT" dirty="0" err="1"/>
              <a:t>redag</a:t>
            </a:r>
            <a:r>
              <a:rPr lang="lt-LT" dirty="0"/>
              <a:t>. ruoš. </a:t>
            </a:r>
            <a:r>
              <a:rPr lang="lt-LT" dirty="0" err="1"/>
              <a:t>pavad</a:t>
            </a:r>
            <a:r>
              <a:rPr lang="lt-LT" dirty="0"/>
              <a:t>. stilių</a:t>
            </a:r>
          </a:p>
        </p:txBody>
      </p:sp>
      <p:sp>
        <p:nvSpPr>
          <p:cNvPr id="3" name="Teksto vietos rezervavimo ženklas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Spustelėję </a:t>
            </a:r>
            <a:r>
              <a:rPr lang="lt-LT" dirty="0" err="1"/>
              <a:t>redag</a:t>
            </a:r>
            <a:r>
              <a:rPr lang="lt-LT" dirty="0"/>
              <a:t>. ruoš. teksto stilių</a:t>
            </a:r>
          </a:p>
        </p:txBody>
      </p:sp>
      <p:sp>
        <p:nvSpPr>
          <p:cNvPr id="4" name="Turinio vietos rezervavimo ženklas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5" name="Teksto vietos rezervavimo ženklas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dirty="0"/>
              <a:t>Spustelėję </a:t>
            </a:r>
            <a:r>
              <a:rPr lang="lt-LT" dirty="0" err="1"/>
              <a:t>redag</a:t>
            </a:r>
            <a:r>
              <a:rPr lang="lt-LT" dirty="0"/>
              <a:t>. ruoš. teksto stilių</a:t>
            </a:r>
          </a:p>
        </p:txBody>
      </p:sp>
      <p:sp>
        <p:nvSpPr>
          <p:cNvPr id="6" name="Turinio vietos rezervavimo ženklas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42276882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Tree>
    <p:extLst>
      <p:ext uri="{BB962C8B-B14F-4D97-AF65-F5344CB8AC3E}">
        <p14:creationId xmlns:p14="http://schemas.microsoft.com/office/powerpoint/2010/main" val="3472967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3333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1" y="273050"/>
            <a:ext cx="4011084" cy="1162050"/>
          </a:xfrm>
        </p:spPr>
        <p:txBody>
          <a:bodyPr anchor="b"/>
          <a:lstStyle>
            <a:lvl1pPr algn="l">
              <a:defRPr sz="2000" b="1"/>
            </a:lvl1pPr>
          </a:lstStyle>
          <a:p>
            <a:r>
              <a:rPr lang="lt-LT" dirty="0"/>
              <a:t>Spustelėję </a:t>
            </a:r>
            <a:r>
              <a:rPr lang="lt-LT" dirty="0" err="1"/>
              <a:t>redag</a:t>
            </a:r>
            <a:r>
              <a:rPr lang="lt-LT" dirty="0"/>
              <a:t>. ruoš. </a:t>
            </a:r>
            <a:r>
              <a:rPr lang="lt-LT" dirty="0" err="1"/>
              <a:t>pavad</a:t>
            </a:r>
            <a:r>
              <a:rPr lang="lt-LT" dirty="0"/>
              <a:t>. stilių</a:t>
            </a:r>
          </a:p>
        </p:txBody>
      </p:sp>
      <p:sp>
        <p:nvSpPr>
          <p:cNvPr id="3" name="Turinio vietos rezervavimo ženklas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eksto vietos rezervavimo ženklas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Spustelėję </a:t>
            </a:r>
            <a:r>
              <a:rPr lang="lt-LT" dirty="0" err="1"/>
              <a:t>redag</a:t>
            </a:r>
            <a:r>
              <a:rPr lang="lt-LT" dirty="0"/>
              <a:t>. ruoš. teksto stilių</a:t>
            </a:r>
          </a:p>
        </p:txBody>
      </p:sp>
    </p:spTree>
    <p:extLst>
      <p:ext uri="{BB962C8B-B14F-4D97-AF65-F5344CB8AC3E}">
        <p14:creationId xmlns:p14="http://schemas.microsoft.com/office/powerpoint/2010/main" val="1067624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389717" y="4800600"/>
            <a:ext cx="7315200" cy="566738"/>
          </a:xfrm>
        </p:spPr>
        <p:txBody>
          <a:bodyPr anchor="b"/>
          <a:lstStyle>
            <a:lvl1pPr algn="l">
              <a:defRPr sz="2000" b="1"/>
            </a:lvl1pPr>
          </a:lstStyle>
          <a:p>
            <a:r>
              <a:rPr lang="lt-LT" dirty="0"/>
              <a:t>Spustelėję </a:t>
            </a:r>
            <a:r>
              <a:rPr lang="lt-LT" dirty="0" err="1"/>
              <a:t>redag</a:t>
            </a:r>
            <a:r>
              <a:rPr lang="lt-LT" dirty="0"/>
              <a:t>. ruoš. </a:t>
            </a:r>
            <a:r>
              <a:rPr lang="lt-LT" dirty="0" err="1"/>
              <a:t>pavad</a:t>
            </a:r>
            <a:r>
              <a:rPr lang="lt-LT" dirty="0"/>
              <a:t>. stilių</a:t>
            </a:r>
          </a:p>
        </p:txBody>
      </p:sp>
      <p:sp>
        <p:nvSpPr>
          <p:cNvPr id="3" name="Paveikslėlio vietos rezervavimo ženklas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dirty="0"/>
          </a:p>
        </p:txBody>
      </p:sp>
      <p:sp>
        <p:nvSpPr>
          <p:cNvPr id="4" name="Teksto vietos rezervavimo ženklas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dirty="0"/>
              <a:t>Spustelėję </a:t>
            </a:r>
            <a:r>
              <a:rPr lang="lt-LT" dirty="0" err="1"/>
              <a:t>redag</a:t>
            </a:r>
            <a:r>
              <a:rPr lang="lt-LT" dirty="0"/>
              <a:t>. ruoš. teksto stilių</a:t>
            </a:r>
          </a:p>
        </p:txBody>
      </p:sp>
    </p:spTree>
    <p:extLst>
      <p:ext uri="{BB962C8B-B14F-4D97-AF65-F5344CB8AC3E}">
        <p14:creationId xmlns:p14="http://schemas.microsoft.com/office/powerpoint/2010/main" val="9977104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Vertikalaus teksto vietos rezervavimo ženklas 2"/>
          <p:cNvSpPr>
            <a:spLocks noGrp="1"/>
          </p:cNvSpPr>
          <p:nvPr>
            <p:ph type="body" orient="vert" idx="1"/>
          </p:nvPr>
        </p:nvSpPr>
        <p:spPr/>
        <p:txBody>
          <a:bodyPr vert="eaVert"/>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18095534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839200" y="274639"/>
            <a:ext cx="2743200" cy="5851525"/>
          </a:xfrm>
        </p:spPr>
        <p:txBody>
          <a:bodyPr vert="eaVert"/>
          <a:lstStyle/>
          <a:p>
            <a:r>
              <a:rPr lang="lt-LT" dirty="0"/>
              <a:t>Spustelėję </a:t>
            </a:r>
            <a:r>
              <a:rPr lang="lt-LT" dirty="0" err="1"/>
              <a:t>redag</a:t>
            </a:r>
            <a:r>
              <a:rPr lang="lt-LT" dirty="0"/>
              <a:t>. ruoš. </a:t>
            </a:r>
            <a:r>
              <a:rPr lang="lt-LT" dirty="0" err="1"/>
              <a:t>pavad</a:t>
            </a:r>
            <a:r>
              <a:rPr lang="lt-LT" dirty="0"/>
              <a:t>. stilių</a:t>
            </a:r>
          </a:p>
        </p:txBody>
      </p:sp>
      <p:sp>
        <p:nvSpPr>
          <p:cNvPr id="3" name="Vertikalaus teksto vietos rezervavimo ženklas 2"/>
          <p:cNvSpPr>
            <a:spLocks noGrp="1"/>
          </p:cNvSpPr>
          <p:nvPr>
            <p:ph type="body" orient="vert" idx="1"/>
          </p:nvPr>
        </p:nvSpPr>
        <p:spPr>
          <a:xfrm>
            <a:off x="609600" y="274639"/>
            <a:ext cx="8026400" cy="5851525"/>
          </a:xfrm>
        </p:spPr>
        <p:txBody>
          <a:bodyPr vert="eaVert"/>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17385300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AndObj" preserve="1">
  <p:cSld name="Pavadinimas, tekst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10972800" cy="1143000"/>
          </a:xfrm>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Teksto vietos rezervavimo ženklas 2"/>
          <p:cNvSpPr>
            <a:spLocks noGrp="1"/>
          </p:cNvSpPr>
          <p:nvPr>
            <p:ph type="body" sz="half" idx="1"/>
          </p:nvPr>
        </p:nvSpPr>
        <p:spPr>
          <a:xfrm>
            <a:off x="609600" y="1600201"/>
            <a:ext cx="5384800" cy="4525963"/>
          </a:xfrm>
        </p:spPr>
        <p:txBody>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Turinio vietos rezervavimo ženklas 3"/>
          <p:cNvSpPr>
            <a:spLocks noGrp="1"/>
          </p:cNvSpPr>
          <p:nvPr>
            <p:ph sz="half" idx="2"/>
          </p:nvPr>
        </p:nvSpPr>
        <p:spPr>
          <a:xfrm>
            <a:off x="6197600" y="1600201"/>
            <a:ext cx="5384800" cy="4525963"/>
          </a:xfrm>
        </p:spPr>
        <p:txBody>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Tree>
    <p:extLst>
      <p:ext uri="{BB962C8B-B14F-4D97-AF65-F5344CB8AC3E}">
        <p14:creationId xmlns:p14="http://schemas.microsoft.com/office/powerpoint/2010/main" val="1935658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reserve="1">
  <p:cSld name="Pavadinimas ir lentel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10972800" cy="1143000"/>
          </a:xfrm>
        </p:spPr>
        <p:txBody>
          <a:bodyPr/>
          <a:lstStyle/>
          <a:p>
            <a:r>
              <a:rPr lang="lt-LT" dirty="0"/>
              <a:t>Spustelėję </a:t>
            </a:r>
            <a:r>
              <a:rPr lang="lt-LT" dirty="0" err="1"/>
              <a:t>redag</a:t>
            </a:r>
            <a:r>
              <a:rPr lang="lt-LT" dirty="0"/>
              <a:t>. ruoš. </a:t>
            </a:r>
            <a:r>
              <a:rPr lang="lt-LT" dirty="0" err="1"/>
              <a:t>pavad</a:t>
            </a:r>
            <a:r>
              <a:rPr lang="lt-LT" dirty="0"/>
              <a:t>. stilių</a:t>
            </a:r>
          </a:p>
        </p:txBody>
      </p:sp>
      <p:sp>
        <p:nvSpPr>
          <p:cNvPr id="3" name="Lentelės vietos rezervavimo ženklas 2"/>
          <p:cNvSpPr>
            <a:spLocks noGrp="1"/>
          </p:cNvSpPr>
          <p:nvPr>
            <p:ph type="tbl" idx="1"/>
          </p:nvPr>
        </p:nvSpPr>
        <p:spPr>
          <a:xfrm>
            <a:off x="609600" y="1600201"/>
            <a:ext cx="10972800" cy="4525963"/>
          </a:xfrm>
        </p:spPr>
        <p:txBody>
          <a:bodyPr/>
          <a:lstStyle/>
          <a:p>
            <a:pPr lvl="0"/>
            <a:endParaRPr lang="lt-LT" noProof="0" dirty="0"/>
          </a:p>
        </p:txBody>
      </p:sp>
    </p:spTree>
    <p:extLst>
      <p:ext uri="{BB962C8B-B14F-4D97-AF65-F5344CB8AC3E}">
        <p14:creationId xmlns:p14="http://schemas.microsoft.com/office/powerpoint/2010/main" val="31903313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2.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3.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aveikslėlis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30230"/>
            <a:ext cx="12192000" cy="727770"/>
          </a:xfrm>
          <a:prstGeom prst="rect">
            <a:avLst/>
          </a:prstGeom>
        </p:spPr>
      </p:pic>
    </p:spTree>
    <p:extLst>
      <p:ext uri="{BB962C8B-B14F-4D97-AF65-F5344CB8AC3E}">
        <p14:creationId xmlns:p14="http://schemas.microsoft.com/office/powerpoint/2010/main" val="4271892692"/>
      </p:ext>
    </p:extLst>
  </p:cSld>
  <p:clrMap bg1="lt1" tx1="dk1" bg2="lt2" tx2="dk2" accent1="accent1" accent2="accent2" accent3="accent3" accent4="accent4" accent5="accent5" accent6="accent6" hlink="hlink" folHlink="folHlink"/>
  <p:sldLayoutIdLst>
    <p:sldLayoutId id="2147483661" r:id="rId1"/>
    <p:sldLayoutId id="214748368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 descr="C:\Users\robertasulinskas.IDEAPRIMA\Desktop\idea prima\VMI\ppt\ppt vmi-04.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altLang="lt-LT"/>
              <a:t>Spustelėkite, jei norite keisite ruoš. pav. stilių</a:t>
            </a:r>
          </a:p>
        </p:txBody>
      </p:sp>
      <p:sp>
        <p:nvSpPr>
          <p:cNvPr id="1028"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a:t>Spustelėkite ruošinio teksto stiliams keisti</a:t>
            </a:r>
          </a:p>
          <a:p>
            <a:pPr lvl="1"/>
            <a:r>
              <a:rPr lang="lt-LT" altLang="lt-LT"/>
              <a:t>Antras lygmuo</a:t>
            </a:r>
          </a:p>
          <a:p>
            <a:pPr lvl="2"/>
            <a:r>
              <a:rPr lang="lt-LT" altLang="lt-LT"/>
              <a:t>Trečias lygmuo</a:t>
            </a:r>
          </a:p>
          <a:p>
            <a:pPr lvl="3"/>
            <a:r>
              <a:rPr lang="lt-LT" altLang="lt-LT"/>
              <a:t>Ketvirtas lygmuo</a:t>
            </a:r>
          </a:p>
          <a:p>
            <a:pPr lvl="4"/>
            <a:r>
              <a:rPr lang="lt-LT" altLang="lt-LT"/>
              <a:t>Penktas lygmuo</a:t>
            </a:r>
          </a:p>
        </p:txBody>
      </p:sp>
    </p:spTree>
    <p:extLst>
      <p:ext uri="{BB962C8B-B14F-4D97-AF65-F5344CB8AC3E}">
        <p14:creationId xmlns:p14="http://schemas.microsoft.com/office/powerpoint/2010/main" val="4452691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457200" rtl="0" eaLnBrk="0" fontAlgn="base" hangingPunct="0">
        <a:spcBef>
          <a:spcPct val="0"/>
        </a:spcBef>
        <a:spcAft>
          <a:spcPct val="0"/>
        </a:spcAft>
        <a:defRPr sz="4400">
          <a:solidFill>
            <a:srgbClr val="008D3D"/>
          </a:solidFill>
          <a:latin typeface="+mj-lt"/>
          <a:ea typeface="+mj-ea"/>
          <a:cs typeface="+mj-cs"/>
        </a:defRPr>
      </a:lvl1pPr>
      <a:lvl2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2pPr>
      <a:lvl3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3pPr>
      <a:lvl4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4pPr>
      <a:lvl5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5pPr>
      <a:lvl6pPr marL="4572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6pPr>
      <a:lvl7pPr marL="9144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7pPr>
      <a:lvl8pPr marL="13716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8pPr>
      <a:lvl9pPr marL="18288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5pPr>
      <a:lvl6pPr marL="25146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C:\Users\robertasulinskas.IDEAPRIMA\Desktop\idea prima\VMI\ppt\ppt vmi-08.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33" y="-9525"/>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altLang="lt-LT"/>
              <a:t>Spustelėkite, jei norite keisite ruoš. pav. stilių</a:t>
            </a:r>
          </a:p>
        </p:txBody>
      </p:sp>
      <p:sp>
        <p:nvSpPr>
          <p:cNvPr id="205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a:t>Spustelėkite ruošinio teksto stiliams keisti</a:t>
            </a:r>
          </a:p>
          <a:p>
            <a:pPr lvl="1"/>
            <a:r>
              <a:rPr lang="lt-LT" altLang="lt-LT"/>
              <a:t>Antras lygmuo</a:t>
            </a:r>
          </a:p>
          <a:p>
            <a:pPr lvl="2"/>
            <a:r>
              <a:rPr lang="lt-LT" altLang="lt-LT"/>
              <a:t>Trečias lygmuo</a:t>
            </a:r>
          </a:p>
          <a:p>
            <a:pPr lvl="3"/>
            <a:r>
              <a:rPr lang="lt-LT" altLang="lt-LT"/>
              <a:t>Ketvirtas lygmuo</a:t>
            </a:r>
          </a:p>
          <a:p>
            <a:pPr lvl="4"/>
            <a:r>
              <a:rPr lang="lt-LT" altLang="lt-LT"/>
              <a:t>Penktas lygmuo</a:t>
            </a:r>
          </a:p>
        </p:txBody>
      </p:sp>
    </p:spTree>
    <p:extLst>
      <p:ext uri="{BB962C8B-B14F-4D97-AF65-F5344CB8AC3E}">
        <p14:creationId xmlns:p14="http://schemas.microsoft.com/office/powerpoint/2010/main" val="418259303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ctr" defTabSz="457200" rtl="0" eaLnBrk="0" fontAlgn="base" hangingPunct="0">
        <a:spcBef>
          <a:spcPct val="0"/>
        </a:spcBef>
        <a:spcAft>
          <a:spcPct val="0"/>
        </a:spcAft>
        <a:defRPr sz="4400">
          <a:solidFill>
            <a:srgbClr val="008D3D"/>
          </a:solidFill>
          <a:latin typeface="+mj-lt"/>
          <a:ea typeface="+mj-ea"/>
          <a:cs typeface="MS PGothic" charset="0"/>
        </a:defRPr>
      </a:lvl1pPr>
      <a:lvl2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cs typeface="MS PGothic" charset="0"/>
        </a:defRPr>
      </a:lvl2pPr>
      <a:lvl3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cs typeface="MS PGothic" charset="0"/>
        </a:defRPr>
      </a:lvl3pPr>
      <a:lvl4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cs typeface="MS PGothic" charset="0"/>
        </a:defRPr>
      </a:lvl4pPr>
      <a:lvl5pPr algn="ctr" defTabSz="457200" rtl="0" eaLnBrk="0" fontAlgn="base" hangingPunct="0">
        <a:spcBef>
          <a:spcPct val="0"/>
        </a:spcBef>
        <a:spcAft>
          <a:spcPct val="0"/>
        </a:spcAft>
        <a:defRPr sz="4400">
          <a:solidFill>
            <a:srgbClr val="008D3D"/>
          </a:solidFill>
          <a:latin typeface="Trebuchet MS" pitchFamily="34" charset="0"/>
          <a:ea typeface="MS PGothic" pitchFamily="34" charset="-128"/>
          <a:cs typeface="MS PGothic" charset="0"/>
        </a:defRPr>
      </a:lvl5pPr>
      <a:lvl6pPr marL="4572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6pPr>
      <a:lvl7pPr marL="9144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7pPr>
      <a:lvl8pPr marL="13716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8pPr>
      <a:lvl9pPr marL="18288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charset="0"/>
        <a:buChar char="•"/>
        <a:defRPr sz="3200">
          <a:solidFill>
            <a:schemeClr val="tx1"/>
          </a:solidFill>
          <a:latin typeface="+mn-lt"/>
          <a:ea typeface="+mn-ea"/>
          <a:cs typeface="MS PGothic" charset="0"/>
        </a:defRPr>
      </a:lvl1pPr>
      <a:lvl2pPr marL="742950" indent="-285750" algn="l" defTabSz="457200" rtl="0" eaLnBrk="0" fontAlgn="base" hangingPunct="0">
        <a:spcBef>
          <a:spcPct val="20000"/>
        </a:spcBef>
        <a:spcAft>
          <a:spcPct val="0"/>
        </a:spcAft>
        <a:buFont typeface="Arial" charset="0"/>
        <a:buChar char="–"/>
        <a:defRPr sz="2800">
          <a:solidFill>
            <a:schemeClr val="tx1"/>
          </a:solidFill>
          <a:latin typeface="+mn-lt"/>
          <a:ea typeface="+mn-ea"/>
          <a:cs typeface="MS PGothic" charset="0"/>
        </a:defRPr>
      </a:lvl2pPr>
      <a:lvl3pPr marL="1143000" indent="-228600" algn="l" defTabSz="457200" rtl="0" eaLnBrk="0" fontAlgn="base" hangingPunct="0">
        <a:spcBef>
          <a:spcPct val="20000"/>
        </a:spcBef>
        <a:spcAft>
          <a:spcPct val="0"/>
        </a:spcAft>
        <a:buFont typeface="Arial" charset="0"/>
        <a:buChar char="•"/>
        <a:defRPr sz="2400">
          <a:solidFill>
            <a:schemeClr val="tx1"/>
          </a:solidFill>
          <a:latin typeface="+mn-lt"/>
          <a:ea typeface="+mn-ea"/>
          <a:cs typeface="MS PGothic" charset="0"/>
        </a:defRPr>
      </a:lvl3pPr>
      <a:lvl4pPr marL="16002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MS PGothic" charset="0"/>
        </a:defRPr>
      </a:lvl4pPr>
      <a:lvl5pPr marL="2057400" indent="-228600" algn="l" defTabSz="457200" rtl="0" eaLnBrk="0" fontAlgn="base" hangingPunct="0">
        <a:spcBef>
          <a:spcPct val="20000"/>
        </a:spcBef>
        <a:spcAft>
          <a:spcPct val="0"/>
        </a:spcAft>
        <a:buFont typeface="Arial" charset="0"/>
        <a:buChar char="»"/>
        <a:defRPr sz="2000">
          <a:solidFill>
            <a:schemeClr val="tx1"/>
          </a:solidFill>
          <a:latin typeface="+mn-lt"/>
          <a:ea typeface="+mn-ea"/>
          <a:cs typeface="MS PGothic" charset="0"/>
        </a:defRPr>
      </a:lvl5pPr>
      <a:lvl6pPr marL="25146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Picture 2" descr="C:\Users\robertasulinskas.IDEAPRIMA\Desktop\idea prima\VMI\ppt\ppt vmi-08.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33" y="-9525"/>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altLang="lt-LT"/>
              <a:t>Spustelėkite, jei norite keisite ruoš. pav. stilių</a:t>
            </a:r>
          </a:p>
        </p:txBody>
      </p:sp>
      <p:sp>
        <p:nvSpPr>
          <p:cNvPr id="7172"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a:t>Spustelėkite ruošinio teksto stiliams keisti</a:t>
            </a:r>
          </a:p>
          <a:p>
            <a:pPr lvl="1"/>
            <a:r>
              <a:rPr lang="lt-LT" altLang="lt-LT"/>
              <a:t>Antras lygmuo</a:t>
            </a:r>
          </a:p>
          <a:p>
            <a:pPr lvl="2"/>
            <a:r>
              <a:rPr lang="lt-LT" altLang="lt-LT"/>
              <a:t>Trečias lygmuo</a:t>
            </a:r>
          </a:p>
          <a:p>
            <a:pPr lvl="3"/>
            <a:r>
              <a:rPr lang="lt-LT" altLang="lt-LT"/>
              <a:t>Ketvirtas lygmuo</a:t>
            </a:r>
          </a:p>
          <a:p>
            <a:pPr lvl="4"/>
            <a:r>
              <a:rPr lang="lt-LT" altLang="lt-LT"/>
              <a:t>Penktas lygmuo</a:t>
            </a:r>
          </a:p>
        </p:txBody>
      </p:sp>
    </p:spTree>
    <p:extLst>
      <p:ext uri="{BB962C8B-B14F-4D97-AF65-F5344CB8AC3E}">
        <p14:creationId xmlns:p14="http://schemas.microsoft.com/office/powerpoint/2010/main" val="304415732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sldNum="0" hdr="0" ftr="0" dt="0"/>
  <p:txStyles>
    <p:titleStyle>
      <a:lvl1pPr algn="ctr" defTabSz="457200" rtl="0" eaLnBrk="0" fontAlgn="base" hangingPunct="0">
        <a:spcBef>
          <a:spcPct val="0"/>
        </a:spcBef>
        <a:spcAft>
          <a:spcPct val="0"/>
        </a:spcAft>
        <a:defRPr sz="4400">
          <a:solidFill>
            <a:srgbClr val="008D3D"/>
          </a:solidFill>
          <a:latin typeface="+mj-lt"/>
          <a:ea typeface="ＭＳ Ｐゴシック" pitchFamily="34" charset="-128"/>
          <a:cs typeface="+mj-cs"/>
        </a:defRPr>
      </a:lvl1pPr>
      <a:lvl2pPr algn="ctr" defTabSz="457200" rtl="0" eaLnBrk="0" fontAlgn="base" hangingPunct="0">
        <a:spcBef>
          <a:spcPct val="0"/>
        </a:spcBef>
        <a:spcAft>
          <a:spcPct val="0"/>
        </a:spcAft>
        <a:defRPr sz="4400">
          <a:solidFill>
            <a:srgbClr val="008D3D"/>
          </a:solidFill>
          <a:latin typeface="Trebuchet MS" pitchFamily="34" charset="0"/>
          <a:ea typeface="ＭＳ Ｐゴシック" pitchFamily="34" charset="-128"/>
        </a:defRPr>
      </a:lvl2pPr>
      <a:lvl3pPr algn="ctr" defTabSz="457200" rtl="0" eaLnBrk="0" fontAlgn="base" hangingPunct="0">
        <a:spcBef>
          <a:spcPct val="0"/>
        </a:spcBef>
        <a:spcAft>
          <a:spcPct val="0"/>
        </a:spcAft>
        <a:defRPr sz="4400">
          <a:solidFill>
            <a:srgbClr val="008D3D"/>
          </a:solidFill>
          <a:latin typeface="Trebuchet MS" pitchFamily="34" charset="0"/>
          <a:ea typeface="ＭＳ Ｐゴシック" pitchFamily="34" charset="-128"/>
        </a:defRPr>
      </a:lvl3pPr>
      <a:lvl4pPr algn="ctr" defTabSz="457200" rtl="0" eaLnBrk="0" fontAlgn="base" hangingPunct="0">
        <a:spcBef>
          <a:spcPct val="0"/>
        </a:spcBef>
        <a:spcAft>
          <a:spcPct val="0"/>
        </a:spcAft>
        <a:defRPr sz="4400">
          <a:solidFill>
            <a:srgbClr val="008D3D"/>
          </a:solidFill>
          <a:latin typeface="Trebuchet MS" pitchFamily="34" charset="0"/>
          <a:ea typeface="ＭＳ Ｐゴシック" pitchFamily="34" charset="-128"/>
        </a:defRPr>
      </a:lvl4pPr>
      <a:lvl5pPr algn="ctr" defTabSz="457200" rtl="0" eaLnBrk="0" fontAlgn="base" hangingPunct="0">
        <a:spcBef>
          <a:spcPct val="0"/>
        </a:spcBef>
        <a:spcAft>
          <a:spcPct val="0"/>
        </a:spcAft>
        <a:defRPr sz="4400">
          <a:solidFill>
            <a:srgbClr val="008D3D"/>
          </a:solidFill>
          <a:latin typeface="Trebuchet MS" pitchFamily="34" charset="0"/>
          <a:ea typeface="ＭＳ Ｐゴシック" pitchFamily="34" charset="-128"/>
        </a:defRPr>
      </a:lvl5pPr>
      <a:lvl6pPr marL="4572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6pPr>
      <a:lvl7pPr marL="9144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7pPr>
      <a:lvl8pPr marL="13716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8pPr>
      <a:lvl9pPr marL="1828800" algn="ctr" defTabSz="457200" rtl="0" eaLnBrk="0" fontAlgn="base" hangingPunct="0">
        <a:spcBef>
          <a:spcPct val="0"/>
        </a:spcBef>
        <a:spcAft>
          <a:spcPct val="0"/>
        </a:spcAft>
        <a:defRPr sz="4400">
          <a:solidFill>
            <a:srgbClr val="008D3D"/>
          </a:solidFill>
          <a:latin typeface="Trebuchet MS"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a:solidFill>
            <a:schemeClr val="tx1"/>
          </a:solidFill>
          <a:latin typeface="+mn-lt"/>
          <a:ea typeface="ＭＳ Ｐゴシック"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a:solidFill>
            <a:schemeClr val="tx1"/>
          </a:solidFill>
          <a:latin typeface="+mn-lt"/>
          <a:ea typeface="ＭＳ Ｐゴシック" pitchFamily="34" charset="-128"/>
        </a:defRPr>
      </a:lvl2pPr>
      <a:lvl3pPr marL="1143000" indent="-228600" algn="l" defTabSz="457200" rtl="0" eaLnBrk="0" fontAlgn="base" hangingPunct="0">
        <a:spcBef>
          <a:spcPct val="20000"/>
        </a:spcBef>
        <a:spcAft>
          <a:spcPct val="0"/>
        </a:spcAft>
        <a:buFont typeface="Arial" panose="020B0604020202020204" pitchFamily="34" charset="0"/>
        <a:buChar char="•"/>
        <a:defRPr sz="2400">
          <a:solidFill>
            <a:schemeClr val="tx1"/>
          </a:solidFill>
          <a:latin typeface="+mn-lt"/>
          <a:ea typeface="ＭＳ Ｐゴシック" pitchFamily="34" charset="-128"/>
        </a:defRPr>
      </a:lvl3pPr>
      <a:lvl4pPr marL="1600200" indent="-228600" algn="l" defTabSz="457200" rtl="0" eaLnBrk="0" fontAlgn="base" hangingPunct="0">
        <a:spcBef>
          <a:spcPct val="20000"/>
        </a:spcBef>
        <a:spcAft>
          <a:spcPct val="0"/>
        </a:spcAft>
        <a:buFont typeface="Arial" panose="020B0604020202020204" pitchFamily="34" charset="0"/>
        <a:buChar char="–"/>
        <a:defRPr sz="2000">
          <a:solidFill>
            <a:schemeClr val="tx1"/>
          </a:solidFill>
          <a:latin typeface="+mn-lt"/>
          <a:ea typeface="ＭＳ Ｐゴシック" pitchFamily="34" charset="-128"/>
        </a:defRPr>
      </a:lvl4pPr>
      <a:lvl5pPr marL="2057400" indent="-228600" algn="l" defTabSz="457200" rtl="0" eaLnBrk="0" fontAlgn="base" hangingPunct="0">
        <a:spcBef>
          <a:spcPct val="20000"/>
        </a:spcBef>
        <a:spcAft>
          <a:spcPct val="0"/>
        </a:spcAft>
        <a:buFont typeface="Arial" panose="020B0604020202020204" pitchFamily="34" charset="0"/>
        <a:buChar char="»"/>
        <a:defRPr sz="2000">
          <a:solidFill>
            <a:schemeClr val="tx1"/>
          </a:solidFill>
          <a:latin typeface="+mn-lt"/>
          <a:ea typeface="ＭＳ Ｐゴシック" pitchFamily="34" charset="-128"/>
        </a:defRPr>
      </a:lvl5pPr>
      <a:lvl6pPr marL="25146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a:stretch>
            <a:fillRect/>
          </a:stretch>
        </p:blipFill>
        <p:spPr>
          <a:xfrm>
            <a:off x="0" y="-18250"/>
            <a:ext cx="12192000" cy="6876249"/>
          </a:xfrm>
          <a:prstGeom prst="rect">
            <a:avLst/>
          </a:prstGeom>
        </p:spPr>
      </p:pic>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891849" cy="6858000"/>
          </a:xfrm>
          <a:prstGeom prst="rect">
            <a:avLst/>
          </a:prstGeom>
        </p:spPr>
      </p:pic>
      <p:sp>
        <p:nvSpPr>
          <p:cNvPr id="4" name="TextBox 3"/>
          <p:cNvSpPr txBox="1"/>
          <p:nvPr/>
        </p:nvSpPr>
        <p:spPr>
          <a:xfrm>
            <a:off x="2693681" y="2029581"/>
            <a:ext cx="4963041" cy="954107"/>
          </a:xfrm>
          <a:prstGeom prst="rect">
            <a:avLst/>
          </a:prstGeom>
          <a:noFill/>
        </p:spPr>
        <p:txBody>
          <a:bodyPr wrap="square" rtlCol="0">
            <a:spAutoFit/>
          </a:bodyPr>
          <a:lstStyle/>
          <a:p>
            <a:r>
              <a:rPr lang="lt-LT" sz="2800" dirty="0">
                <a:solidFill>
                  <a:schemeClr val="bg1"/>
                </a:solidFill>
                <a:latin typeface="Trebuchet MS" panose="020B0603020202020204" pitchFamily="34" charset="0"/>
              </a:rPr>
              <a:t>Sulaikytų deklaracijų po MT statistika</a:t>
            </a:r>
          </a:p>
        </p:txBody>
      </p:sp>
    </p:spTree>
    <p:extLst>
      <p:ext uri="{BB962C8B-B14F-4D97-AF65-F5344CB8AC3E}">
        <p14:creationId xmlns:p14="http://schemas.microsoft.com/office/powerpoint/2010/main" val="96234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a:graphicFrameLocks/>
          </p:cNvGraphicFramePr>
          <p:nvPr>
            <p:extLst>
              <p:ext uri="{D42A27DB-BD31-4B8C-83A1-F6EECF244321}">
                <p14:modId xmlns:p14="http://schemas.microsoft.com/office/powerpoint/2010/main" val="3658461353"/>
              </p:ext>
            </p:extLst>
          </p:nvPr>
        </p:nvGraphicFramePr>
        <p:xfrm>
          <a:off x="504939" y="228599"/>
          <a:ext cx="11239041" cy="285612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a 4"/>
          <p:cNvGraphicFramePr>
            <a:graphicFrameLocks/>
          </p:cNvGraphicFramePr>
          <p:nvPr>
            <p:extLst>
              <p:ext uri="{D42A27DB-BD31-4B8C-83A1-F6EECF244321}">
                <p14:modId xmlns:p14="http://schemas.microsoft.com/office/powerpoint/2010/main" val="1047573772"/>
              </p:ext>
            </p:extLst>
          </p:nvPr>
        </p:nvGraphicFramePr>
        <p:xfrm>
          <a:off x="504938" y="3269256"/>
          <a:ext cx="11239042"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804232" y="6172203"/>
            <a:ext cx="9595691" cy="369332"/>
          </a:xfrm>
          <a:prstGeom prst="rect">
            <a:avLst/>
          </a:prstGeom>
          <a:noFill/>
          <a:ln>
            <a:solidFill>
              <a:schemeClr val="tx2">
                <a:lumMod val="60000"/>
                <a:lumOff val="40000"/>
              </a:schemeClr>
            </a:solidFill>
          </a:ln>
        </p:spPr>
        <p:txBody>
          <a:bodyPr wrap="square" rtlCol="0">
            <a:spAutoFit/>
          </a:bodyPr>
          <a:lstStyle/>
          <a:p>
            <a:r>
              <a:rPr lang="lt-LT" dirty="0">
                <a:solidFill>
                  <a:srgbClr val="002060"/>
                </a:solidFill>
              </a:rPr>
              <a:t>Per 2023 m. 08 mėn. – 2024 m. 07 mėn. 115 MM patikslinto 481 PVMD po MT</a:t>
            </a:r>
          </a:p>
        </p:txBody>
      </p:sp>
    </p:spTree>
    <p:extLst>
      <p:ext uri="{BB962C8B-B14F-4D97-AF65-F5344CB8AC3E}">
        <p14:creationId xmlns:p14="http://schemas.microsoft.com/office/powerpoint/2010/main" val="361154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5" grpId="0">
        <p:bldAsOne/>
      </p:bldGraphic>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a:graphicFrameLocks/>
          </p:cNvGraphicFramePr>
          <p:nvPr>
            <p:extLst>
              <p:ext uri="{D42A27DB-BD31-4B8C-83A1-F6EECF244321}">
                <p14:modId xmlns:p14="http://schemas.microsoft.com/office/powerpoint/2010/main" val="2381090175"/>
              </p:ext>
            </p:extLst>
          </p:nvPr>
        </p:nvGraphicFramePr>
        <p:xfrm>
          <a:off x="176271" y="165253"/>
          <a:ext cx="5188944" cy="35694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Diagrama 2"/>
          <p:cNvGraphicFramePr>
            <a:graphicFrameLocks/>
          </p:cNvGraphicFramePr>
          <p:nvPr>
            <p:extLst>
              <p:ext uri="{D42A27DB-BD31-4B8C-83A1-F6EECF244321}">
                <p14:modId xmlns:p14="http://schemas.microsoft.com/office/powerpoint/2010/main" val="2106332435"/>
              </p:ext>
            </p:extLst>
          </p:nvPr>
        </p:nvGraphicFramePr>
        <p:xfrm>
          <a:off x="5662670" y="881350"/>
          <a:ext cx="6301648" cy="46821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a 4"/>
          <p:cNvGraphicFramePr>
            <a:graphicFrameLocks/>
          </p:cNvGraphicFramePr>
          <p:nvPr>
            <p:extLst>
              <p:ext uri="{D42A27DB-BD31-4B8C-83A1-F6EECF244321}">
                <p14:modId xmlns:p14="http://schemas.microsoft.com/office/powerpoint/2010/main" val="676055783"/>
              </p:ext>
            </p:extLst>
          </p:nvPr>
        </p:nvGraphicFramePr>
        <p:xfrm>
          <a:off x="484743" y="3864166"/>
          <a:ext cx="4880472"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7502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3" grpId="0">
        <p:bldAsOne/>
      </p:bldGraphic>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09600" y="0"/>
            <a:ext cx="10972800" cy="490330"/>
          </a:xfrm>
        </p:spPr>
        <p:txBody>
          <a:bodyPr/>
          <a:lstStyle/>
          <a:p>
            <a:r>
              <a:rPr lang="lt-LT" sz="2000" dirty="0"/>
              <a:t>PVM deklaracijų sulaikymas po MT už tirtą laikotarpį ir mokestį</a:t>
            </a:r>
          </a:p>
        </p:txBody>
      </p:sp>
      <p:sp>
        <p:nvSpPr>
          <p:cNvPr id="3" name="Turinio vietos rezervavimo ženklas 2"/>
          <p:cNvSpPr>
            <a:spLocks noGrp="1"/>
          </p:cNvSpPr>
          <p:nvPr>
            <p:ph idx="1"/>
          </p:nvPr>
        </p:nvSpPr>
        <p:spPr>
          <a:xfrm>
            <a:off x="609600" y="490331"/>
            <a:ext cx="10972800" cy="6049618"/>
          </a:xfrm>
        </p:spPr>
        <p:txBody>
          <a:bodyPr/>
          <a:lstStyle/>
          <a:p>
            <a:pPr marL="0" lvl="0" indent="0">
              <a:buNone/>
            </a:pPr>
            <a:r>
              <a:rPr lang="lt-LT" sz="1600" u="sng" dirty="0"/>
              <a:t>Atlikto MT pranešime, priklausomai nuo situacijos, galimi du skirtingi informuojantys tekstai</a:t>
            </a:r>
            <a:r>
              <a:rPr lang="lt-LT" sz="1600" dirty="0"/>
              <a:t>:</a:t>
            </a:r>
          </a:p>
          <a:p>
            <a:pPr lvl="0"/>
            <a:r>
              <a:rPr lang="lt-LT" sz="1600" u="sng" dirty="0"/>
              <a:t>Kai MM trūkumus/</a:t>
            </a:r>
            <a:r>
              <a:rPr lang="lt-LT" sz="1600" u="sng" dirty="0" err="1"/>
              <a:t>prieštaravimus</a:t>
            </a:r>
            <a:r>
              <a:rPr lang="lt-LT" sz="1600" u="sng" dirty="0"/>
              <a:t> pašalino MT metu (nesant poreikio jam duoti 10 d. terminą, o jau fiksuojant konkrečius MT rezultatus):</a:t>
            </a:r>
            <a:endParaRPr lang="lt-LT" sz="1600" dirty="0"/>
          </a:p>
          <a:p>
            <a:pPr marL="0" indent="0">
              <a:buNone/>
            </a:pPr>
            <a:r>
              <a:rPr lang="lt-LT" sz="1800" dirty="0"/>
              <a:t>„</a:t>
            </a:r>
            <a:r>
              <a:rPr lang="lt-LT" sz="1400" i="1" dirty="0"/>
              <a:t>Tyrimo išvados yra pagrįstos pagal tuo metu mokesčių administratoriaus turimą informaciją, duomenis bei Bendrovės pateiktus dokumentus. Gauta informacija ir duomenys, kurie nebuvo žinomi mokestinio tyrimo metu, gali turėti įtakos šio mokestinio tyrimo rezultatams.</a:t>
            </a:r>
          </a:p>
          <a:p>
            <a:pPr marL="0" indent="0">
              <a:buNone/>
            </a:pPr>
            <a:r>
              <a:rPr lang="lt-LT" sz="1400" i="1" dirty="0"/>
              <a:t>Informuojame, kad, jei ateityje tikslinsite šio mokestinio tyrimo metu tirto laikotarpio deklaracijos (-jų) duomenis, VMI pasilieka teisę papildomai juos vertinti.“</a:t>
            </a:r>
          </a:p>
          <a:p>
            <a:pPr lvl="0"/>
            <a:r>
              <a:rPr lang="lt-LT" sz="1600" u="sng" dirty="0"/>
              <a:t>Kai MM duodamas 10 d. terminas trūkumams/</a:t>
            </a:r>
            <a:r>
              <a:rPr lang="lt-LT" sz="1600" u="sng" dirty="0" err="1"/>
              <a:t>prieštaravimams</a:t>
            </a:r>
            <a:r>
              <a:rPr lang="lt-LT" sz="1600" u="sng" dirty="0"/>
              <a:t> pašalinti:</a:t>
            </a:r>
            <a:r>
              <a:rPr lang="lt-LT" sz="1800" dirty="0"/>
              <a:t> </a:t>
            </a:r>
          </a:p>
          <a:p>
            <a:pPr marL="0" indent="0" algn="just">
              <a:buNone/>
            </a:pPr>
            <a:r>
              <a:rPr lang="lt-LT" sz="1800" dirty="0"/>
              <a:t>„</a:t>
            </a:r>
            <a:r>
              <a:rPr lang="lt-LT" sz="1400" i="1" dirty="0"/>
              <a:t>Nustatytus trūkumus ir/ar </a:t>
            </a:r>
            <a:r>
              <a:rPr lang="lt-LT" sz="1400" i="1" dirty="0" err="1"/>
              <a:t>prieštaravimus</a:t>
            </a:r>
            <a:r>
              <a:rPr lang="lt-LT" sz="1400" i="1" dirty="0"/>
              <a:t> ne vėliau kaip per 10 dienų nuo Pranešimo apie atliktą mokestinį tyrimą įteikimo dienos siūlome pašalinti pateikiant: </a:t>
            </a:r>
          </a:p>
          <a:p>
            <a:pPr marL="0" indent="0" algn="just">
              <a:buNone/>
            </a:pPr>
            <a:r>
              <a:rPr lang="lt-LT" sz="1400" i="1" dirty="0"/>
              <a:t>1)  ..........., </a:t>
            </a:r>
          </a:p>
          <a:p>
            <a:pPr marL="0" indent="0" algn="just">
              <a:buNone/>
            </a:pPr>
            <a:r>
              <a:rPr lang="lt-LT" sz="1400" i="1" dirty="0"/>
              <a:t>2) .......... </a:t>
            </a:r>
          </a:p>
          <a:p>
            <a:pPr marL="0" indent="0" algn="just">
              <a:buNone/>
            </a:pPr>
            <a:r>
              <a:rPr lang="lt-LT" sz="1400" i="1" dirty="0"/>
              <a:t>Vadovaujantis VMI prie FM viršininko 2021 m. rugpjūčio 30 d. įsakymo Nr. VA-50 „Dėl mokestinio tyrimo atlikimo taisyklių, pranešimo apie atliktą mokestinį tyrimą FR0687 formos ir užduoties atlikti mokestinį tyrimą FR0688 formos patvirtinimo“ pakeitimo  36. p., per mokesčių administratoriaus nurodytą terminą bei pasiūlytu būdu nepašalinus nurodytų trūkumų ir/ar prieštaravimų, bus inicijuotas mokestinis patikrinimas.</a:t>
            </a:r>
          </a:p>
          <a:p>
            <a:pPr marL="0" indent="0" algn="just">
              <a:buNone/>
            </a:pPr>
            <a:r>
              <a:rPr lang="lt-LT" sz="1400" i="1" dirty="0"/>
              <a:t>Papildomai informuojame, kad patikslinus deklaracijas pagal aukščiau nurodytus trūkumus ir/ar </a:t>
            </a:r>
            <a:r>
              <a:rPr lang="lt-LT" sz="1400" i="1" dirty="0" err="1"/>
              <a:t>prieštaravimus</a:t>
            </a:r>
            <a:r>
              <a:rPr lang="lt-LT" sz="1400" i="1" dirty="0"/>
              <a:t>, deklaracijų duomenys bus suvesti į VMI apskaitos sistemą. Tačiau, jei ateityje dar kartą tikslinsite šio mokestinio tyrimo metu tirto laikotarpio deklaracijos, (-jų) duomenis, VMI pasilieka teisę papildomai juos vertinti.</a:t>
            </a:r>
          </a:p>
          <a:p>
            <a:pPr marL="0" indent="0" algn="just">
              <a:buNone/>
            </a:pPr>
            <a:r>
              <a:rPr lang="lt-LT" sz="1400" i="1" dirty="0"/>
              <a:t>Šio mokestinio tyrimo išvados pagrįstos mokesčių mokėtojos tyrimui pateiktais ir mokesčių administratoriaus turimais duomenimis bei dokumentais. Gauta informacija ir duomenys, kurie nebuvo žinomi mokestinio tyrimo metu, gali turėti įtakos šio mokestinio tyrimo rezultatams.“</a:t>
            </a:r>
          </a:p>
        </p:txBody>
      </p:sp>
    </p:spTree>
    <p:extLst>
      <p:ext uri="{BB962C8B-B14F-4D97-AF65-F5344CB8AC3E}">
        <p14:creationId xmlns:p14="http://schemas.microsoft.com/office/powerpoint/2010/main" val="3158078943"/>
      </p:ext>
    </p:extLst>
  </p:cSld>
  <p:clrMapOvr>
    <a:masterClrMapping/>
  </p:clrMapOvr>
</p:sld>
</file>

<file path=ppt/theme/theme1.xml><?xml version="1.0" encoding="utf-8"?>
<a:theme xmlns:a="http://schemas.openxmlformats.org/drawingml/2006/main" name="„Office“ tema">
  <a:themeElements>
    <a:clrScheme name="VMI spalvų paletė">
      <a:dk1>
        <a:sysClr val="windowText" lastClr="000000"/>
      </a:dk1>
      <a:lt1>
        <a:sysClr val="window" lastClr="FFFFFF"/>
      </a:lt1>
      <a:dk2>
        <a:srgbClr val="44546A"/>
      </a:dk2>
      <a:lt2>
        <a:srgbClr val="E7E6E6"/>
      </a:lt2>
      <a:accent1>
        <a:srgbClr val="34984C"/>
      </a:accent1>
      <a:accent2>
        <a:srgbClr val="D7D3C7"/>
      </a:accent2>
      <a:accent3>
        <a:srgbClr val="00693C"/>
      </a:accent3>
      <a:accent4>
        <a:srgbClr val="61C250"/>
      </a:accent4>
      <a:accent5>
        <a:srgbClr val="B8B49F"/>
      </a:accent5>
      <a:accent6>
        <a:srgbClr val="70AD47"/>
      </a:accent6>
      <a:hlink>
        <a:srgbClr val="007D40"/>
      </a:hlink>
      <a:folHlink>
        <a:srgbClr val="954F72"/>
      </a:folHlink>
    </a:clrScheme>
    <a:fontScheme name="VMI šriftai">
      <a:majorFont>
        <a:latin typeface="Trebuchet MS"/>
        <a:ea typeface=""/>
        <a:cs typeface=""/>
      </a:majorFont>
      <a:minorFont>
        <a:latin typeface="PF Square Sans Pro Light"/>
        <a:ea typeface=""/>
        <a:cs typeface=""/>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teiktis1" id="{F54077CD-5655-4310-A501-F2F3660CF81F}" vid="{C9AE8D31-9067-48BD-B6A2-A36EEF51AC60}"/>
    </a:ext>
  </a:extLst>
</a:theme>
</file>

<file path=ppt/theme/theme2.xml><?xml version="1.0" encoding="utf-8"?>
<a:theme xmlns:a="http://schemas.openxmlformats.org/drawingml/2006/main" name="23_Presentation1">
  <a:themeElements>
    <a:clrScheme name="1_Presentation1 1">
      <a:dk1>
        <a:srgbClr val="000000"/>
      </a:dk1>
      <a:lt1>
        <a:srgbClr val="FFFFFF"/>
      </a:lt1>
      <a:dk2>
        <a:srgbClr val="007D40"/>
      </a:dk2>
      <a:lt2>
        <a:srgbClr val="D5D7C5"/>
      </a:lt2>
      <a:accent1>
        <a:srgbClr val="65BD60"/>
      </a:accent1>
      <a:accent2>
        <a:srgbClr val="4AA254"/>
      </a:accent2>
      <a:accent3>
        <a:srgbClr val="FFFFFF"/>
      </a:accent3>
      <a:accent4>
        <a:srgbClr val="000000"/>
      </a:accent4>
      <a:accent5>
        <a:srgbClr val="B8DBB6"/>
      </a:accent5>
      <a:accent6>
        <a:srgbClr val="42924B"/>
      </a:accent6>
      <a:hlink>
        <a:srgbClr val="0CA804"/>
      </a:hlink>
      <a:folHlink>
        <a:srgbClr val="800080"/>
      </a:folHlink>
    </a:clrScheme>
    <a:fontScheme name="1_Presentation1">
      <a:majorFont>
        <a:latin typeface="Trebuchet MS"/>
        <a:ea typeface="MS PGothic"/>
        <a:cs typeface=""/>
      </a:majorFont>
      <a:minorFont>
        <a:latin typeface="Trebuchet MS"/>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esentation1 1">
        <a:dk1>
          <a:srgbClr val="000000"/>
        </a:dk1>
        <a:lt1>
          <a:srgbClr val="FFFFFF"/>
        </a:lt1>
        <a:dk2>
          <a:srgbClr val="007D40"/>
        </a:dk2>
        <a:lt2>
          <a:srgbClr val="D5D7C5"/>
        </a:lt2>
        <a:accent1>
          <a:srgbClr val="65BD60"/>
        </a:accent1>
        <a:accent2>
          <a:srgbClr val="4AA254"/>
        </a:accent2>
        <a:accent3>
          <a:srgbClr val="FFFFFF"/>
        </a:accent3>
        <a:accent4>
          <a:srgbClr val="000000"/>
        </a:accent4>
        <a:accent5>
          <a:srgbClr val="B8DBB6"/>
        </a:accent5>
        <a:accent6>
          <a:srgbClr val="42924B"/>
        </a:accent6>
        <a:hlink>
          <a:srgbClr val="0CA804"/>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5_Presentation1">
  <a:themeElements>
    <a:clrScheme name="6_Presentation1 1">
      <a:dk1>
        <a:srgbClr val="000000"/>
      </a:dk1>
      <a:lt1>
        <a:srgbClr val="FFFFFF"/>
      </a:lt1>
      <a:dk2>
        <a:srgbClr val="007D40"/>
      </a:dk2>
      <a:lt2>
        <a:srgbClr val="D5D7C5"/>
      </a:lt2>
      <a:accent1>
        <a:srgbClr val="65BD60"/>
      </a:accent1>
      <a:accent2>
        <a:srgbClr val="4AA254"/>
      </a:accent2>
      <a:accent3>
        <a:srgbClr val="FFFFFF"/>
      </a:accent3>
      <a:accent4>
        <a:srgbClr val="000000"/>
      </a:accent4>
      <a:accent5>
        <a:srgbClr val="B8DBB6"/>
      </a:accent5>
      <a:accent6>
        <a:srgbClr val="42924B"/>
      </a:accent6>
      <a:hlink>
        <a:srgbClr val="0CA804"/>
      </a:hlink>
      <a:folHlink>
        <a:srgbClr val="800080"/>
      </a:folHlink>
    </a:clrScheme>
    <a:fontScheme name="6_Presentation1">
      <a:majorFont>
        <a:latin typeface="Trebuchet MS"/>
        <a:ea typeface="MS PGothic"/>
        <a:cs typeface=""/>
      </a:majorFont>
      <a:minorFont>
        <a:latin typeface="Trebuchet MS"/>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Presentation1 1">
        <a:dk1>
          <a:srgbClr val="000000"/>
        </a:dk1>
        <a:lt1>
          <a:srgbClr val="FFFFFF"/>
        </a:lt1>
        <a:dk2>
          <a:srgbClr val="007D40"/>
        </a:dk2>
        <a:lt2>
          <a:srgbClr val="D5D7C5"/>
        </a:lt2>
        <a:accent1>
          <a:srgbClr val="65BD60"/>
        </a:accent1>
        <a:accent2>
          <a:srgbClr val="4AA254"/>
        </a:accent2>
        <a:accent3>
          <a:srgbClr val="FFFFFF"/>
        </a:accent3>
        <a:accent4>
          <a:srgbClr val="000000"/>
        </a:accent4>
        <a:accent5>
          <a:srgbClr val="B8DBB6"/>
        </a:accent5>
        <a:accent6>
          <a:srgbClr val="42924B"/>
        </a:accent6>
        <a:hlink>
          <a:srgbClr val="0CA804"/>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Presentation1">
  <a:themeElements>
    <a:clrScheme name="6_Presentation1 1">
      <a:dk1>
        <a:srgbClr val="000000"/>
      </a:dk1>
      <a:lt1>
        <a:srgbClr val="FFFFFF"/>
      </a:lt1>
      <a:dk2>
        <a:srgbClr val="007D40"/>
      </a:dk2>
      <a:lt2>
        <a:srgbClr val="D5D7C5"/>
      </a:lt2>
      <a:accent1>
        <a:srgbClr val="65BD60"/>
      </a:accent1>
      <a:accent2>
        <a:srgbClr val="4AA254"/>
      </a:accent2>
      <a:accent3>
        <a:srgbClr val="FFFFFF"/>
      </a:accent3>
      <a:accent4>
        <a:srgbClr val="000000"/>
      </a:accent4>
      <a:accent5>
        <a:srgbClr val="B8DBB6"/>
      </a:accent5>
      <a:accent6>
        <a:srgbClr val="42924B"/>
      </a:accent6>
      <a:hlink>
        <a:srgbClr val="0CA804"/>
      </a:hlink>
      <a:folHlink>
        <a:srgbClr val="800080"/>
      </a:folHlink>
    </a:clrScheme>
    <a:fontScheme name="6_Presentation1">
      <a:majorFont>
        <a:latin typeface="Trebuchet MS"/>
        <a:ea typeface="MS PGothic"/>
        <a:cs typeface=""/>
      </a:majorFont>
      <a:minorFont>
        <a:latin typeface="Trebuchet MS"/>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Presentation1 1">
        <a:dk1>
          <a:srgbClr val="000000"/>
        </a:dk1>
        <a:lt1>
          <a:srgbClr val="FFFFFF"/>
        </a:lt1>
        <a:dk2>
          <a:srgbClr val="007D40"/>
        </a:dk2>
        <a:lt2>
          <a:srgbClr val="D5D7C5"/>
        </a:lt2>
        <a:accent1>
          <a:srgbClr val="65BD60"/>
        </a:accent1>
        <a:accent2>
          <a:srgbClr val="4AA254"/>
        </a:accent2>
        <a:accent3>
          <a:srgbClr val="FFFFFF"/>
        </a:accent3>
        <a:accent4>
          <a:srgbClr val="000000"/>
        </a:accent4>
        <a:accent5>
          <a:srgbClr val="B8DBB6"/>
        </a:accent5>
        <a:accent6>
          <a:srgbClr val="42924B"/>
        </a:accent6>
        <a:hlink>
          <a:srgbClr val="0CA804"/>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vmi-190301-powerpoint-prezentacijos-sablonas</Template>
  <TotalTime>13349</TotalTime>
  <Words>413</Words>
  <Application>Microsoft Office PowerPoint</Application>
  <PresentationFormat>Widescreen</PresentationFormat>
  <Paragraphs>29</Paragraphs>
  <Slides>4</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vt:i4>
      </vt:variant>
    </vt:vector>
  </HeadingPairs>
  <TitlesOfParts>
    <vt:vector size="14" baseType="lpstr">
      <vt:lpstr>ＭＳ Ｐゴシック</vt:lpstr>
      <vt:lpstr>ＭＳ Ｐゴシック</vt:lpstr>
      <vt:lpstr>Arial</vt:lpstr>
      <vt:lpstr>Calibri</vt:lpstr>
      <vt:lpstr>PF Square Sans Pro Light</vt:lpstr>
      <vt:lpstr>Trebuchet MS</vt:lpstr>
      <vt:lpstr>„Office“ tema</vt:lpstr>
      <vt:lpstr>23_Presentation1</vt:lpstr>
      <vt:lpstr>25_Presentation1</vt:lpstr>
      <vt:lpstr>6_Presentation1</vt:lpstr>
      <vt:lpstr>PowerPoint Presentation</vt:lpstr>
      <vt:lpstr>PowerPoint Presentation</vt:lpstr>
      <vt:lpstr>PowerPoint Presentation</vt:lpstr>
      <vt:lpstr>PVM deklaracijų sulaikymas po MT už tirtą laikotarpį ir mokestį</vt:lpstr>
    </vt:vector>
  </TitlesOfParts>
  <Company>VMI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Beata Sofija Tomaševičiūtė-Korobačiuvienė</dc:creator>
  <cp:lastModifiedBy>Vidas Osipovas</cp:lastModifiedBy>
  <cp:revision>873</cp:revision>
  <cp:lastPrinted>2024-07-24T09:54:39Z</cp:lastPrinted>
  <dcterms:created xsi:type="dcterms:W3CDTF">2019-03-07T07:05:07Z</dcterms:created>
  <dcterms:modified xsi:type="dcterms:W3CDTF">2024-10-16T08:32:04Z</dcterms:modified>
</cp:coreProperties>
</file>