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xlsx" ContentType="application/vnd.openxmlformats-officedocument.spreadsheetml.sheet"/>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media/image9.jpg" ContentType="image/jpeg"/>
  <Override PartName="/ppt/notesSlides/notesSlide10.xml" ContentType="application/vnd.openxmlformats-officedocument.presentationml.notesSlide+xml"/>
  <Override PartName="/ppt/media/image10.jpg" ContentType="image/jpeg"/>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media/image16.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709" r:id="rId4"/>
  </p:sldMasterIdLst>
  <p:notesMasterIdLst>
    <p:notesMasterId r:id="rId27"/>
  </p:notesMasterIdLst>
  <p:sldIdLst>
    <p:sldId id="270" r:id="rId5"/>
    <p:sldId id="295" r:id="rId6"/>
    <p:sldId id="283" r:id="rId7"/>
    <p:sldId id="304" r:id="rId8"/>
    <p:sldId id="306" r:id="rId9"/>
    <p:sldId id="296" r:id="rId10"/>
    <p:sldId id="298" r:id="rId11"/>
    <p:sldId id="299" r:id="rId12"/>
    <p:sldId id="300" r:id="rId13"/>
    <p:sldId id="309" r:id="rId14"/>
    <p:sldId id="310" r:id="rId15"/>
    <p:sldId id="311" r:id="rId16"/>
    <p:sldId id="312" r:id="rId17"/>
    <p:sldId id="313" r:id="rId18"/>
    <p:sldId id="314" r:id="rId19"/>
    <p:sldId id="315" r:id="rId20"/>
    <p:sldId id="316" r:id="rId21"/>
    <p:sldId id="317" r:id="rId22"/>
    <p:sldId id="318" r:id="rId23"/>
    <p:sldId id="319" r:id="rId24"/>
    <p:sldId id="320" r:id="rId25"/>
    <p:sldId id="294" r:id="rId26"/>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ūta Asadauskaitė" initials="RA" lastIdx="9" clrIdx="0">
    <p:extLst>
      <p:ext uri="{19B8F6BF-5375-455C-9EA6-DF929625EA0E}">
        <p15:presenceInfo xmlns:p15="http://schemas.microsoft.com/office/powerpoint/2012/main" userId="S-1-5-21-12604286-831459112-1253772060-14630" providerId="AD"/>
      </p:ext>
    </p:extLst>
  </p:cmAuthor>
  <p:cmAuthor id="2" name="Aurelija Ratkutė" initials="AR" lastIdx="3" clrIdx="1">
    <p:extLst>
      <p:ext uri="{19B8F6BF-5375-455C-9EA6-DF929625EA0E}">
        <p15:presenceInfo xmlns:p15="http://schemas.microsoft.com/office/powerpoint/2012/main" userId="S-1-5-21-12604286-831459112-1253772060-7003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197D4D"/>
    <a:srgbClr val="E4FDF0"/>
    <a:srgbClr val="91C07D"/>
    <a:srgbClr val="0A6438"/>
    <a:srgbClr val="FF5050"/>
    <a:srgbClr val="D17983"/>
    <a:srgbClr val="85C31F"/>
    <a:srgbClr val="B7C71F"/>
    <a:srgbClr val="D9E6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5031" autoAdjust="0"/>
  </p:normalViewPr>
  <p:slideViewPr>
    <p:cSldViewPr snapToGrid="0">
      <p:cViewPr varScale="1">
        <p:scale>
          <a:sx n="72" d="100"/>
          <a:sy n="72" d="100"/>
        </p:scale>
        <p:origin x="98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darbalapis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e.aleksandraviciene\AppData\Local\Microsoft\Windows\INetCache\Content.Outlook\HOWCZMUU\Sumok&#279;ti%20mokes&#269;iai%20pagal%20segmentu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e.aleksandraviciene\AppData\Local\Microsoft\Windows\INetCache\Content.Outlook\HOWCZMUU\Sumok&#279;ti%20mokes&#269;iai%20pagal%20segmentu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darbalapis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darbalapis3.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darbalapis4.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darbalapis5.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darbalapis6.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darbalapis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solidFill>
                <a:latin typeface="Trebuchet MS" panose="020B0603020202020204" pitchFamily="34" charset="0"/>
                <a:ea typeface="+mn-ea"/>
                <a:cs typeface="+mn-cs"/>
              </a:defRPr>
            </a:pPr>
            <a:r>
              <a:rPr lang="lt-LT" sz="1600" dirty="0" smtClean="0">
                <a:solidFill>
                  <a:schemeClr val="tx1"/>
                </a:solidFill>
                <a:latin typeface="Trebuchet MS" panose="020B0603020202020204" pitchFamily="34" charset="0"/>
              </a:rPr>
              <a:t>Nacionalinio biudžeto pajamos</a:t>
            </a:r>
            <a:r>
              <a:rPr lang="en-US" sz="1600" dirty="0" smtClean="0">
                <a:solidFill>
                  <a:schemeClr val="tx1"/>
                </a:solidFill>
                <a:latin typeface="Trebuchet MS" panose="020B0603020202020204" pitchFamily="34" charset="0"/>
              </a:rPr>
              <a:t>, </a:t>
            </a:r>
            <a:r>
              <a:rPr lang="lt-LT" sz="1600" dirty="0" smtClean="0">
                <a:solidFill>
                  <a:schemeClr val="tx1"/>
                </a:solidFill>
                <a:latin typeface="Trebuchet MS" panose="020B0603020202020204" pitchFamily="34" charset="0"/>
              </a:rPr>
              <a:t>mln. </a:t>
            </a:r>
            <a:r>
              <a:rPr lang="en-US" sz="1600" dirty="0" smtClean="0">
                <a:solidFill>
                  <a:schemeClr val="tx1"/>
                </a:solidFill>
                <a:latin typeface="Trebuchet MS" panose="020B0603020202020204" pitchFamily="34" charset="0"/>
              </a:rPr>
              <a:t>€</a:t>
            </a:r>
            <a:endParaRPr lang="en-US" sz="1600" dirty="0">
              <a:solidFill>
                <a:schemeClr val="tx1"/>
              </a:solidFill>
              <a:latin typeface="Trebuchet MS" panose="020B0603020202020204" pitchFamily="34" charset="0"/>
            </a:endParaRPr>
          </a:p>
        </c:rich>
      </c:tx>
      <c:layout>
        <c:manualLayout>
          <c:xMode val="edge"/>
          <c:yMode val="edge"/>
          <c:x val="0.19160664819944601"/>
          <c:y val="6.1728395061728392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Trebuchet MS" panose="020B0603020202020204" pitchFamily="34" charset="0"/>
              <a:ea typeface="+mn-ea"/>
              <a:cs typeface="+mn-cs"/>
            </a:defRPr>
          </a:pPr>
          <a:endParaRPr lang="en-US"/>
        </a:p>
      </c:txPr>
    </c:title>
    <c:autoTitleDeleted val="0"/>
    <c:plotArea>
      <c:layout>
        <c:manualLayout>
          <c:layoutTarget val="inner"/>
          <c:xMode val="edge"/>
          <c:yMode val="edge"/>
          <c:x val="3.0470914127423823E-2"/>
          <c:y val="0.25645061728395063"/>
          <c:w val="0.93905817174515238"/>
          <c:h val="0.59610066102848258"/>
        </c:manualLayout>
      </c:layout>
      <c:barChart>
        <c:barDir val="col"/>
        <c:grouping val="clustered"/>
        <c:varyColors val="0"/>
        <c:ser>
          <c:idx val="0"/>
          <c:order val="0"/>
          <c:tx>
            <c:strRef>
              <c:f>Lapas1!$B$1</c:f>
              <c:strCache>
                <c:ptCount val="1"/>
                <c:pt idx="0">
                  <c:v>1 seka</c:v>
                </c:pt>
              </c:strCache>
            </c:strRef>
          </c:tx>
          <c:spPr>
            <a:solidFill>
              <a:srgbClr val="2D9763"/>
            </a:solidFill>
            <a:ln>
              <a:noFill/>
            </a:ln>
            <a:effectLst/>
          </c:spPr>
          <c:invertIfNegative val="0"/>
          <c:dPt>
            <c:idx val="0"/>
            <c:invertIfNegative val="0"/>
            <c:bubble3D val="0"/>
            <c:spPr>
              <a:solidFill>
                <a:srgbClr val="8CCAAC"/>
              </a:solidFill>
              <a:ln>
                <a:noFill/>
              </a:ln>
              <a:effectLst/>
            </c:spPr>
            <c:extLst xmlns:c16r2="http://schemas.microsoft.com/office/drawing/2015/06/chart">
              <c:ext xmlns:c16="http://schemas.microsoft.com/office/drawing/2014/chart" uri="{C3380CC4-5D6E-409C-BE32-E72D297353CC}">
                <c16:uniqueId val="{00000001-9712-45DC-B042-52494BCE241E}"/>
              </c:ext>
            </c:extLst>
          </c:dPt>
          <c:dPt>
            <c:idx val="1"/>
            <c:invertIfNegative val="0"/>
            <c:bubble3D val="0"/>
            <c:spPr>
              <a:solidFill>
                <a:schemeClr val="bg1">
                  <a:lumMod val="85000"/>
                </a:schemeClr>
              </a:solidFill>
              <a:ln>
                <a:noFill/>
              </a:ln>
              <a:effectLst/>
            </c:spPr>
            <c:extLst xmlns:c16r2="http://schemas.microsoft.com/office/drawing/2015/06/chart">
              <c:ext xmlns:c16="http://schemas.microsoft.com/office/drawing/2014/chart" uri="{C3380CC4-5D6E-409C-BE32-E72D297353CC}">
                <c16:uniqueId val="{00000003-9712-45DC-B042-52494BCE241E}"/>
              </c:ext>
            </c:extLst>
          </c:dPt>
          <c:dPt>
            <c:idx val="3"/>
            <c:invertIfNegative val="0"/>
            <c:bubble3D val="0"/>
            <c:spPr>
              <a:solidFill>
                <a:schemeClr val="bg1">
                  <a:lumMod val="85000"/>
                </a:schemeClr>
              </a:solidFill>
              <a:ln>
                <a:noFill/>
              </a:ln>
              <a:effectLst/>
            </c:spPr>
          </c:dPt>
          <c:dLbls>
            <c:dLbl>
              <c:idx val="0"/>
              <c:tx>
                <c:rich>
                  <a:bodyPr rot="0" spcFirstLastPara="1" vertOverflow="ellipsis" vert="horz" wrap="square" lIns="38100" tIns="19050" rIns="38100" bIns="19050" anchor="ctr" anchorCtr="1">
                    <a:spAutoFit/>
                  </a:bodyPr>
                  <a:lstStyle/>
                  <a:p>
                    <a:pPr>
                      <a:defRPr sz="1800" b="1" i="0" u="none" strike="noStrike" kern="1200" baseline="0">
                        <a:solidFill>
                          <a:srgbClr val="0A6438"/>
                        </a:solidFill>
                        <a:latin typeface="Trebuchet MS" panose="020B0603020202020204" pitchFamily="34" charset="0"/>
                        <a:ea typeface="+mn-ea"/>
                        <a:cs typeface="+mn-cs"/>
                      </a:defRPr>
                    </a:pPr>
                    <a:r>
                      <a:rPr lang="en-US" dirty="0" smtClean="0">
                        <a:solidFill>
                          <a:srgbClr val="8CCAAC"/>
                        </a:solidFill>
                      </a:rPr>
                      <a:t>15 358.4</a:t>
                    </a:r>
                    <a:endParaRPr lang="en-US" dirty="0">
                      <a:solidFill>
                        <a:srgbClr val="8CCAAC"/>
                      </a:solidFill>
                    </a:endParaRPr>
                  </a:p>
                </c:rich>
              </c:tx>
              <c:numFmt formatCode="#,##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0A6438"/>
                      </a:solidFill>
                      <a:latin typeface="Trebuchet MS" panose="020B06030202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Lst>
            </c:dLbl>
            <c:dLbl>
              <c:idx val="1"/>
              <c:numFmt formatCode="#,##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lumMod val="65000"/>
                        </a:schemeClr>
                      </a:solidFill>
                      <a:latin typeface="Trebuchet MS" panose="020B0603020202020204" pitchFamily="34" charset="0"/>
                      <a:ea typeface="+mn-ea"/>
                      <a:cs typeface="+mn-cs"/>
                    </a:defRPr>
                  </a:pPr>
                  <a:endParaRPr lang="en-US"/>
                </a:p>
              </c:txPr>
              <c:showLegendKey val="0"/>
              <c:showVal val="1"/>
              <c:showCatName val="0"/>
              <c:showSerName val="0"/>
              <c:showPercent val="0"/>
              <c:showBubbleSize val="0"/>
            </c:dLbl>
            <c:dLbl>
              <c:idx val="2"/>
              <c:numFmt formatCode="#,##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Trebuchet MS" panose="020B0603020202020204" pitchFamily="34" charset="0"/>
                      <a:ea typeface="+mn-ea"/>
                      <a:cs typeface="+mn-cs"/>
                    </a:defRPr>
                  </a:pPr>
                  <a:endParaRPr lang="en-US"/>
                </a:p>
              </c:txPr>
              <c:showLegendKey val="0"/>
              <c:showVal val="1"/>
              <c:showCatName val="0"/>
              <c:showSerName val="0"/>
              <c:showPercent val="0"/>
              <c:showBubbleSize val="0"/>
            </c:dLbl>
            <c:dLbl>
              <c:idx val="3"/>
              <c:tx>
                <c:rich>
                  <a:bodyPr rot="0" spcFirstLastPara="1" vertOverflow="ellipsis" vert="horz" wrap="square" lIns="38100" tIns="19050" rIns="38100" bIns="19050" anchor="ctr" anchorCtr="1">
                    <a:spAutoFit/>
                  </a:bodyPr>
                  <a:lstStyle/>
                  <a:p>
                    <a:pPr>
                      <a:defRPr sz="1800" b="1" i="0" u="none" strike="noStrike" kern="1200" baseline="0">
                        <a:solidFill>
                          <a:schemeClr val="bg1">
                            <a:lumMod val="65000"/>
                          </a:schemeClr>
                        </a:solidFill>
                        <a:latin typeface="Trebuchet MS" panose="020B0603020202020204" pitchFamily="34" charset="0"/>
                        <a:ea typeface="+mn-ea"/>
                        <a:cs typeface="+mn-cs"/>
                      </a:defRPr>
                    </a:pPr>
                    <a:fld id="{97F6362D-DDF0-423C-A9C4-995D1155238A}" type="VALUE">
                      <a:rPr lang="en-US">
                        <a:solidFill>
                          <a:schemeClr val="bg1">
                            <a:lumMod val="65000"/>
                          </a:schemeClr>
                        </a:solidFill>
                      </a:rPr>
                      <a:pPr>
                        <a:defRPr sz="1800" b="1">
                          <a:solidFill>
                            <a:schemeClr val="bg1">
                              <a:lumMod val="65000"/>
                            </a:schemeClr>
                          </a:solidFill>
                          <a:latin typeface="Trebuchet MS" panose="020B0603020202020204" pitchFamily="34" charset="0"/>
                        </a:defRPr>
                      </a:pPr>
                      <a:t>[REIKŠMĖ]</a:t>
                    </a:fld>
                    <a:endParaRPr lang="en-US"/>
                  </a:p>
                </c:rich>
              </c:tx>
              <c:numFmt formatCode="#,##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lumMod val="65000"/>
                        </a:schemeClr>
                      </a:solidFill>
                      <a:latin typeface="Trebuchet MS" panose="020B06030202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Trebuchet MS" panose="020B0603020202020204" pitchFamily="34" charset="0"/>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Lapas1!$A$2:$A$5</c:f>
              <c:strCache>
                <c:ptCount val="4"/>
                <c:pt idx="0">
                  <c:v>2022 faktas</c:v>
                </c:pt>
                <c:pt idx="1">
                  <c:v>2023 planas</c:v>
                </c:pt>
                <c:pt idx="2">
                  <c:v>2023 faktas</c:v>
                </c:pt>
                <c:pt idx="3">
                  <c:v>2024 planas</c:v>
                </c:pt>
              </c:strCache>
            </c:strRef>
          </c:cat>
          <c:val>
            <c:numRef>
              <c:f>Lapas1!$B$2:$B$5</c:f>
              <c:numCache>
                <c:formatCode>#,##0.00</c:formatCode>
                <c:ptCount val="4"/>
                <c:pt idx="0" formatCode="General">
                  <c:v>15358.4</c:v>
                </c:pt>
                <c:pt idx="1">
                  <c:v>15006.2</c:v>
                </c:pt>
                <c:pt idx="2" formatCode="General">
                  <c:v>16764</c:v>
                </c:pt>
                <c:pt idx="3" formatCode="#,##0">
                  <c:v>17724.400000000001</c:v>
                </c:pt>
              </c:numCache>
            </c:numRef>
          </c:val>
          <c:extLst xmlns:c16r2="http://schemas.microsoft.com/office/drawing/2015/06/chart">
            <c:ext xmlns:c16="http://schemas.microsoft.com/office/drawing/2014/chart" uri="{C3380CC4-5D6E-409C-BE32-E72D297353CC}">
              <c16:uniqueId val="{00000005-9712-45DC-B042-52494BCE241E}"/>
            </c:ext>
          </c:extLst>
        </c:ser>
        <c:dLbls>
          <c:showLegendKey val="0"/>
          <c:showVal val="0"/>
          <c:showCatName val="0"/>
          <c:showSerName val="0"/>
          <c:showPercent val="0"/>
          <c:showBubbleSize val="0"/>
        </c:dLbls>
        <c:gapWidth val="156"/>
        <c:overlap val="-36"/>
        <c:axId val="343958392"/>
        <c:axId val="343959176"/>
      </c:barChart>
      <c:catAx>
        <c:axId val="34395839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Trebuchet MS" panose="020B0603020202020204" pitchFamily="34" charset="0"/>
                <a:ea typeface="+mn-ea"/>
                <a:cs typeface="+mn-cs"/>
              </a:defRPr>
            </a:pPr>
            <a:endParaRPr lang="en-US"/>
          </a:p>
        </c:txPr>
        <c:crossAx val="343959176"/>
        <c:crosses val="autoZero"/>
        <c:auto val="1"/>
        <c:lblAlgn val="ctr"/>
        <c:lblOffset val="100"/>
        <c:noMultiLvlLbl val="0"/>
      </c:catAx>
      <c:valAx>
        <c:axId val="343959176"/>
        <c:scaling>
          <c:orientation val="minMax"/>
        </c:scaling>
        <c:delete val="1"/>
        <c:axPos val="l"/>
        <c:numFmt formatCode="General" sourceLinked="1"/>
        <c:majorTickMark val="out"/>
        <c:minorTickMark val="none"/>
        <c:tickLblPos val="nextTo"/>
        <c:crossAx val="343958392"/>
        <c:crosses val="autoZero"/>
        <c:crossBetween val="between"/>
      </c:valAx>
      <c:spPr>
        <a:noFill/>
        <a:ln>
          <a:noFill/>
        </a:ln>
        <a:effectLst/>
      </c:spPr>
    </c:plotArea>
    <c:plotVisOnly val="1"/>
    <c:dispBlanksAs val="gap"/>
    <c:showDLblsOverMax val="0"/>
  </c:chart>
  <c:spPr>
    <a:solidFill>
      <a:schemeClr val="bg1"/>
    </a:soli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Trebuchet MS" panose="020B0603020202020204" pitchFamily="34" charset="0"/>
                <a:ea typeface="+mn-ea"/>
                <a:cs typeface="+mn-cs"/>
              </a:defRPr>
            </a:pPr>
            <a:r>
              <a:rPr lang="lt-LT" sz="1600" b="1"/>
              <a:t>2023 m.</a:t>
            </a:r>
          </a:p>
        </c:rich>
      </c:tx>
      <c:layout>
        <c:manualLayout>
          <c:xMode val="edge"/>
          <c:yMode val="edge"/>
          <c:x val="0.13838188976377949"/>
          <c:y val="3.2407407407407406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Trebuchet MS" panose="020B0603020202020204" pitchFamily="34" charset="0"/>
              <a:ea typeface="+mn-ea"/>
              <a:cs typeface="+mn-cs"/>
            </a:defRPr>
          </a:pPr>
          <a:endParaRPr lang="en-US"/>
        </a:p>
      </c:txPr>
    </c:title>
    <c:autoTitleDeleted val="0"/>
    <c:plotArea>
      <c:layout/>
      <c:pieChart>
        <c:varyColors val="1"/>
        <c:ser>
          <c:idx val="0"/>
          <c:order val="0"/>
          <c:dPt>
            <c:idx val="0"/>
            <c:bubble3D val="0"/>
            <c:spPr>
              <a:solidFill>
                <a:srgbClr val="197D4D"/>
              </a:solidFill>
              <a:ln w="19050">
                <a:solidFill>
                  <a:schemeClr val="lt1"/>
                </a:solidFill>
              </a:ln>
              <a:effectLst/>
            </c:spPr>
          </c:dPt>
          <c:dPt>
            <c:idx val="1"/>
            <c:bubble3D val="0"/>
            <c:spPr>
              <a:solidFill>
                <a:srgbClr val="0070C0"/>
              </a:solidFill>
              <a:ln w="19050">
                <a:solidFill>
                  <a:schemeClr val="lt1"/>
                </a:solidFill>
              </a:ln>
              <a:effectLst/>
            </c:spPr>
          </c:dPt>
          <c:dPt>
            <c:idx val="2"/>
            <c:bubble3D val="0"/>
            <c:spPr>
              <a:solidFill>
                <a:srgbClr val="91C07D"/>
              </a:solidFill>
              <a:ln w="19050">
                <a:solidFill>
                  <a:schemeClr val="lt1"/>
                </a:solidFill>
              </a:ln>
              <a:effectLst/>
            </c:spPr>
          </c:dPt>
          <c:dPt>
            <c:idx val="3"/>
            <c:bubble3D val="0"/>
            <c:spPr>
              <a:solidFill>
                <a:srgbClr val="E4FDF0"/>
              </a:solidFill>
              <a:ln w="19050">
                <a:solidFill>
                  <a:schemeClr val="lt1"/>
                </a:solidFill>
              </a:ln>
              <a:effectLst/>
            </c:spPr>
          </c:dPt>
          <c:dLbls>
            <c:dLbl>
              <c:idx val="0"/>
              <c:spPr>
                <a:noFill/>
                <a:ln>
                  <a:noFill/>
                </a:ln>
                <a:effectLst/>
              </c:spPr>
              <c:txPr>
                <a:bodyPr rot="0" spcFirstLastPara="1" vertOverflow="ellipsis" vert="horz" wrap="square" anchor="ctr" anchorCtr="1"/>
                <a:lstStyle/>
                <a:p>
                  <a:pPr>
                    <a:defRPr sz="1800" b="1" i="0" u="none" strike="noStrike" kern="1200" baseline="0">
                      <a:solidFill>
                        <a:schemeClr val="bg1"/>
                      </a:solidFill>
                      <a:latin typeface="Trebuchet MS" panose="020B0603020202020204" pitchFamily="34" charset="0"/>
                      <a:ea typeface="+mn-ea"/>
                      <a:cs typeface="+mn-cs"/>
                    </a:defRPr>
                  </a:pPr>
                  <a:endParaRPr lang="en-US"/>
                </a:p>
              </c:txPr>
              <c:dLblPos val="bestFit"/>
              <c:showLegendKey val="0"/>
              <c:showVal val="1"/>
              <c:showCatName val="1"/>
              <c:showSerName val="0"/>
              <c:showPercent val="0"/>
              <c:showBubbleSize val="0"/>
            </c:dLbl>
            <c:dLbl>
              <c:idx val="1"/>
              <c:spPr>
                <a:noFill/>
                <a:ln>
                  <a:noFill/>
                </a:ln>
                <a:effectLst/>
              </c:spPr>
              <c:txPr>
                <a:bodyPr rot="0" spcFirstLastPara="1" vertOverflow="ellipsis" vert="horz" wrap="square" anchor="ctr" anchorCtr="1"/>
                <a:lstStyle/>
                <a:p>
                  <a:pPr>
                    <a:defRPr sz="1800" b="1" i="0" u="none" strike="noStrike" kern="1200" baseline="0">
                      <a:solidFill>
                        <a:schemeClr val="bg1"/>
                      </a:solidFill>
                      <a:latin typeface="Trebuchet MS" panose="020B0603020202020204" pitchFamily="34" charset="0"/>
                      <a:ea typeface="+mn-ea"/>
                      <a:cs typeface="+mn-cs"/>
                    </a:defRPr>
                  </a:pPr>
                  <a:endParaRPr lang="en-US"/>
                </a:p>
              </c:txPr>
              <c:dLblPos val="bestFit"/>
              <c:showLegendKey val="0"/>
              <c:showVal val="1"/>
              <c:showCatName val="1"/>
              <c:showSerName val="0"/>
              <c:showPercent val="0"/>
              <c:showBubbleSize val="0"/>
            </c:dLbl>
            <c:dLbl>
              <c:idx val="2"/>
              <c:spPr>
                <a:noFill/>
                <a:ln>
                  <a:noFill/>
                </a:ln>
                <a:effectLst/>
              </c:spPr>
              <c:txPr>
                <a:bodyPr rot="0" spcFirstLastPara="1" vertOverflow="ellipsis" vert="horz" wrap="square" anchor="ctr" anchorCtr="1"/>
                <a:lstStyle/>
                <a:p>
                  <a:pPr>
                    <a:defRPr sz="1800" b="1" i="0" u="none" strike="noStrike" kern="1200" baseline="0">
                      <a:solidFill>
                        <a:schemeClr val="bg1"/>
                      </a:solidFill>
                      <a:latin typeface="Trebuchet MS" panose="020B0603020202020204" pitchFamily="34" charset="0"/>
                      <a:ea typeface="+mn-ea"/>
                      <a:cs typeface="+mn-cs"/>
                    </a:defRPr>
                  </a:pPr>
                  <a:endParaRPr lang="en-US"/>
                </a:p>
              </c:txPr>
              <c:dLblPos val="bestFit"/>
              <c:showLegendKey val="0"/>
              <c:showVal val="1"/>
              <c:showCatName val="1"/>
              <c:showSerName val="0"/>
              <c:showPercent val="0"/>
              <c:showBubbleSize val="0"/>
            </c:dLbl>
            <c:spPr>
              <a:noFill/>
              <a:ln>
                <a:noFill/>
              </a:ln>
              <a:effectLst/>
            </c:spPr>
            <c:txPr>
              <a:bodyPr rot="0" spcFirstLastPara="1" vertOverflow="ellipsis" vert="horz" wrap="square" anchor="ctr" anchorCtr="1"/>
              <a:lstStyle/>
              <a:p>
                <a:pPr>
                  <a:defRPr sz="1800" b="1" i="0" u="none" strike="noStrike" kern="1200" baseline="0">
                    <a:solidFill>
                      <a:schemeClr val="tx1">
                        <a:lumMod val="75000"/>
                        <a:lumOff val="25000"/>
                      </a:schemeClr>
                    </a:solidFill>
                    <a:latin typeface="Trebuchet MS" panose="020B0603020202020204" pitchFamily="34" charset="0"/>
                    <a:ea typeface="+mn-ea"/>
                    <a:cs typeface="+mn-cs"/>
                  </a:defRPr>
                </a:pPr>
                <a:endParaRPr lang="en-US"/>
              </a:p>
            </c:txPr>
            <c:dLblPos val="bestFit"/>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Lapas1!$B$2:$B$5</c:f>
              <c:strCache>
                <c:ptCount val="4"/>
                <c:pt idx="0">
                  <c:v>DMM</c:v>
                </c:pt>
                <c:pt idx="1">
                  <c:v>VMM</c:v>
                </c:pt>
                <c:pt idx="2">
                  <c:v>Kiti MM</c:v>
                </c:pt>
                <c:pt idx="3">
                  <c:v>FA</c:v>
                </c:pt>
              </c:strCache>
            </c:strRef>
          </c:cat>
          <c:val>
            <c:numRef>
              <c:f>Lapas1!$C$2:$C$5</c:f>
              <c:numCache>
                <c:formatCode>0%</c:formatCode>
                <c:ptCount val="4"/>
                <c:pt idx="0">
                  <c:v>0.44</c:v>
                </c:pt>
                <c:pt idx="1">
                  <c:v>0.27</c:v>
                </c:pt>
                <c:pt idx="2">
                  <c:v>0.26</c:v>
                </c:pt>
                <c:pt idx="3">
                  <c:v>0.03</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900">
          <a:latin typeface="Trebuchet MS" panose="020B0603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Trebuchet MS" panose="020B0603020202020204" pitchFamily="34" charset="0"/>
                <a:ea typeface="+mn-ea"/>
                <a:cs typeface="+mn-cs"/>
              </a:defRPr>
            </a:pPr>
            <a:r>
              <a:rPr lang="lt-LT" sz="1600" b="1" dirty="0" smtClean="0"/>
              <a:t>2022 </a:t>
            </a:r>
            <a:r>
              <a:rPr lang="lt-LT" sz="1600" b="1" dirty="0"/>
              <a:t>m.</a:t>
            </a:r>
          </a:p>
        </c:rich>
      </c:tx>
      <c:layout>
        <c:manualLayout>
          <c:xMode val="edge"/>
          <c:yMode val="edge"/>
          <c:x val="0.13838188976377949"/>
          <c:y val="3.2407407407407406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Trebuchet MS" panose="020B0603020202020204" pitchFamily="34" charset="0"/>
              <a:ea typeface="+mn-ea"/>
              <a:cs typeface="+mn-cs"/>
            </a:defRPr>
          </a:pPr>
          <a:endParaRPr lang="en-US"/>
        </a:p>
      </c:txPr>
    </c:title>
    <c:autoTitleDeleted val="0"/>
    <c:plotArea>
      <c:layout/>
      <c:pieChart>
        <c:varyColors val="1"/>
        <c:ser>
          <c:idx val="0"/>
          <c:order val="0"/>
          <c:dPt>
            <c:idx val="0"/>
            <c:bubble3D val="0"/>
            <c:spPr>
              <a:solidFill>
                <a:srgbClr val="197D4D"/>
              </a:solidFill>
              <a:ln w="19050">
                <a:solidFill>
                  <a:schemeClr val="lt1"/>
                </a:solidFill>
              </a:ln>
              <a:effectLst/>
            </c:spPr>
          </c:dPt>
          <c:dPt>
            <c:idx val="1"/>
            <c:bubble3D val="0"/>
            <c:spPr>
              <a:solidFill>
                <a:srgbClr val="0070C0"/>
              </a:solidFill>
              <a:ln w="19050">
                <a:solidFill>
                  <a:schemeClr val="lt1"/>
                </a:solidFill>
              </a:ln>
              <a:effectLst/>
            </c:spPr>
          </c:dPt>
          <c:dPt>
            <c:idx val="2"/>
            <c:bubble3D val="0"/>
            <c:spPr>
              <a:solidFill>
                <a:srgbClr val="91C07D"/>
              </a:solidFill>
              <a:ln w="19050">
                <a:solidFill>
                  <a:schemeClr val="lt1"/>
                </a:solidFill>
              </a:ln>
              <a:effectLst/>
            </c:spPr>
          </c:dPt>
          <c:dPt>
            <c:idx val="3"/>
            <c:bubble3D val="0"/>
            <c:spPr>
              <a:solidFill>
                <a:srgbClr val="E4FDF0"/>
              </a:solidFill>
              <a:ln w="19050">
                <a:solidFill>
                  <a:schemeClr val="lt1"/>
                </a:solidFill>
              </a:ln>
              <a:effectLst/>
            </c:spPr>
          </c:dPt>
          <c:dLbls>
            <c:dLbl>
              <c:idx val="0"/>
              <c:spPr>
                <a:noFill/>
                <a:ln>
                  <a:noFill/>
                </a:ln>
                <a:effectLst/>
              </c:spPr>
              <c:txPr>
                <a:bodyPr rot="0" spcFirstLastPara="1" vertOverflow="ellipsis" vert="horz" wrap="square" anchor="ctr" anchorCtr="1"/>
                <a:lstStyle/>
                <a:p>
                  <a:pPr>
                    <a:defRPr sz="1800" b="1" i="0" u="none" strike="noStrike" kern="1200" baseline="0">
                      <a:solidFill>
                        <a:schemeClr val="bg1"/>
                      </a:solidFill>
                      <a:latin typeface="Trebuchet MS" panose="020B0603020202020204" pitchFamily="34" charset="0"/>
                      <a:ea typeface="+mn-ea"/>
                      <a:cs typeface="+mn-cs"/>
                    </a:defRPr>
                  </a:pPr>
                  <a:endParaRPr lang="en-US"/>
                </a:p>
              </c:txPr>
              <c:dLblPos val="bestFit"/>
              <c:showLegendKey val="0"/>
              <c:showVal val="1"/>
              <c:showCatName val="1"/>
              <c:showSerName val="0"/>
              <c:showPercent val="0"/>
              <c:showBubbleSize val="0"/>
            </c:dLbl>
            <c:dLbl>
              <c:idx val="1"/>
              <c:spPr>
                <a:noFill/>
                <a:ln>
                  <a:noFill/>
                </a:ln>
                <a:effectLst/>
              </c:spPr>
              <c:txPr>
                <a:bodyPr rot="0" spcFirstLastPara="1" vertOverflow="ellipsis" vert="horz" wrap="square" anchor="ctr" anchorCtr="1"/>
                <a:lstStyle/>
                <a:p>
                  <a:pPr>
                    <a:defRPr sz="1800" b="1" i="0" u="none" strike="noStrike" kern="1200" baseline="0">
                      <a:solidFill>
                        <a:schemeClr val="bg1"/>
                      </a:solidFill>
                      <a:latin typeface="Trebuchet MS" panose="020B0603020202020204" pitchFamily="34" charset="0"/>
                      <a:ea typeface="+mn-ea"/>
                      <a:cs typeface="+mn-cs"/>
                    </a:defRPr>
                  </a:pPr>
                  <a:endParaRPr lang="en-US"/>
                </a:p>
              </c:txPr>
              <c:dLblPos val="bestFit"/>
              <c:showLegendKey val="0"/>
              <c:showVal val="1"/>
              <c:showCatName val="1"/>
              <c:showSerName val="0"/>
              <c:showPercent val="0"/>
              <c:showBubbleSize val="0"/>
            </c:dLbl>
            <c:dLbl>
              <c:idx val="2"/>
              <c:spPr>
                <a:noFill/>
                <a:ln>
                  <a:noFill/>
                </a:ln>
                <a:effectLst/>
              </c:spPr>
              <c:txPr>
                <a:bodyPr rot="0" spcFirstLastPara="1" vertOverflow="ellipsis" vert="horz" wrap="square" anchor="ctr" anchorCtr="1"/>
                <a:lstStyle/>
                <a:p>
                  <a:pPr>
                    <a:defRPr sz="1800" b="1" i="0" u="none" strike="noStrike" kern="1200" baseline="0">
                      <a:solidFill>
                        <a:schemeClr val="bg1"/>
                      </a:solidFill>
                      <a:latin typeface="Trebuchet MS" panose="020B0603020202020204" pitchFamily="34" charset="0"/>
                      <a:ea typeface="+mn-ea"/>
                      <a:cs typeface="+mn-cs"/>
                    </a:defRPr>
                  </a:pPr>
                  <a:endParaRPr lang="en-US"/>
                </a:p>
              </c:txPr>
              <c:dLblPos val="bestFit"/>
              <c:showLegendKey val="0"/>
              <c:showVal val="1"/>
              <c:showCatName val="1"/>
              <c:showSerName val="0"/>
              <c:showPercent val="0"/>
              <c:showBubbleSize val="0"/>
            </c:dLbl>
            <c:spPr>
              <a:noFill/>
              <a:ln>
                <a:noFill/>
              </a:ln>
              <a:effectLst/>
            </c:spPr>
            <c:txPr>
              <a:bodyPr rot="0" spcFirstLastPara="1" vertOverflow="ellipsis" vert="horz" wrap="square" anchor="ctr" anchorCtr="1"/>
              <a:lstStyle/>
              <a:p>
                <a:pPr>
                  <a:defRPr sz="1800" b="1" i="0" u="none" strike="noStrike" kern="1200" baseline="0">
                    <a:solidFill>
                      <a:schemeClr val="tx1">
                        <a:lumMod val="75000"/>
                        <a:lumOff val="25000"/>
                      </a:schemeClr>
                    </a:solidFill>
                    <a:latin typeface="Trebuchet MS" panose="020B0603020202020204" pitchFamily="34" charset="0"/>
                    <a:ea typeface="+mn-ea"/>
                    <a:cs typeface="+mn-cs"/>
                  </a:defRPr>
                </a:pPr>
                <a:endParaRPr lang="en-US"/>
              </a:p>
            </c:txPr>
            <c:dLblPos val="bestFit"/>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Lapas1!$B$2:$B$5</c:f>
              <c:strCache>
                <c:ptCount val="4"/>
                <c:pt idx="0">
                  <c:v>DMM</c:v>
                </c:pt>
                <c:pt idx="1">
                  <c:v>VMM</c:v>
                </c:pt>
                <c:pt idx="2">
                  <c:v>Kiti MM</c:v>
                </c:pt>
                <c:pt idx="3">
                  <c:v>FA</c:v>
                </c:pt>
              </c:strCache>
            </c:strRef>
          </c:cat>
          <c:val>
            <c:numRef>
              <c:f>Lapas1!$C$2:$C$5</c:f>
              <c:numCache>
                <c:formatCode>0%</c:formatCode>
                <c:ptCount val="4"/>
                <c:pt idx="0">
                  <c:v>0.45</c:v>
                </c:pt>
                <c:pt idx="1">
                  <c:v>0.25</c:v>
                </c:pt>
                <c:pt idx="2">
                  <c:v>0.27</c:v>
                </c:pt>
                <c:pt idx="3">
                  <c:v>0.03</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sz="900">
          <a:latin typeface="Trebuchet MS" panose="020B0603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0272075061545126E-2"/>
          <c:y val="3.0205971740075277E-2"/>
          <c:w val="0.96562499999999996"/>
          <c:h val="0.83570073599281891"/>
        </c:manualLayout>
      </c:layout>
      <c:lineChart>
        <c:grouping val="standard"/>
        <c:varyColors val="0"/>
        <c:ser>
          <c:idx val="0"/>
          <c:order val="0"/>
          <c:tx>
            <c:strRef>
              <c:f>Lapas1!$B$1</c:f>
              <c:strCache>
                <c:ptCount val="1"/>
                <c:pt idx="0">
                  <c:v>VMI vertinimas</c:v>
                </c:pt>
              </c:strCache>
            </c:strRef>
          </c:tx>
          <c:spPr>
            <a:ln w="28575" cap="rnd">
              <a:solidFill>
                <a:srgbClr val="197D4D"/>
              </a:solidFill>
              <a:round/>
            </a:ln>
            <a:effectLst/>
          </c:spPr>
          <c:marker>
            <c:symbol val="diamond"/>
            <c:size val="12"/>
            <c:spPr>
              <a:solidFill>
                <a:schemeClr val="bg1"/>
              </a:solidFill>
              <a:ln w="9525">
                <a:solidFill>
                  <a:srgbClr val="197D4D"/>
                </a:solidFill>
              </a:ln>
              <a:effectLst/>
            </c:spPr>
          </c:marker>
          <c:dPt>
            <c:idx val="4"/>
            <c:marker>
              <c:symbol val="diamond"/>
              <c:size val="12"/>
              <c:spPr>
                <a:solidFill>
                  <a:schemeClr val="bg1"/>
                </a:solidFill>
                <a:ln w="9525">
                  <a:solidFill>
                    <a:srgbClr val="197D4D"/>
                  </a:solidFill>
                </a:ln>
                <a:effectLst/>
              </c:spPr>
            </c:marker>
            <c:bubble3D val="0"/>
            <c:spPr>
              <a:ln w="28575" cap="rnd">
                <a:solidFill>
                  <a:srgbClr val="197D4D"/>
                </a:solidFill>
                <a:prstDash val="sysDash"/>
                <a:round/>
              </a:ln>
              <a:effectLst/>
            </c:spPr>
          </c:dPt>
          <c:dPt>
            <c:idx val="5"/>
            <c:marker>
              <c:symbol val="diamond"/>
              <c:size val="12"/>
              <c:spPr>
                <a:solidFill>
                  <a:schemeClr val="bg1"/>
                </a:solidFill>
                <a:ln w="9525">
                  <a:solidFill>
                    <a:srgbClr val="197D4D"/>
                  </a:solidFill>
                </a:ln>
                <a:effectLst/>
              </c:spPr>
            </c:marker>
            <c:bubble3D val="0"/>
            <c:spPr>
              <a:ln w="28575" cap="rnd">
                <a:solidFill>
                  <a:srgbClr val="197D4D"/>
                </a:solidFill>
                <a:prstDash val="sysDash"/>
                <a:round/>
              </a:ln>
              <a:effectLst/>
            </c:spPr>
          </c:dPt>
          <c:dPt>
            <c:idx val="6"/>
            <c:marker>
              <c:symbol val="diamond"/>
              <c:size val="12"/>
              <c:spPr>
                <a:solidFill>
                  <a:schemeClr val="bg1"/>
                </a:solidFill>
                <a:ln w="9525">
                  <a:solidFill>
                    <a:srgbClr val="197D4D"/>
                  </a:solidFill>
                </a:ln>
                <a:effectLst/>
              </c:spPr>
            </c:marker>
            <c:bubble3D val="0"/>
            <c:spPr>
              <a:ln w="28575" cap="rnd">
                <a:solidFill>
                  <a:srgbClr val="197D4D"/>
                </a:solidFill>
                <a:prstDash val="sysDash"/>
                <a:round/>
              </a:ln>
              <a:effectLst/>
            </c:spPr>
          </c:dPt>
          <c:dLbls>
            <c:dLbl>
              <c:idx val="1"/>
              <c:layout>
                <c:manualLayout>
                  <c:x val="-7.5871173802116137E-2"/>
                  <c:y val="-0.15819799353429653"/>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FF8D-424B-9110-2CB376020C48}"/>
                </c:ext>
                <c:ext xmlns:c15="http://schemas.microsoft.com/office/drawing/2012/chart" uri="{CE6537A1-D6FC-4f65-9D91-7224C49458BB}"/>
              </c:extLst>
            </c:dLbl>
            <c:dLbl>
              <c:idx val="3"/>
              <c:layout>
                <c:manualLayout>
                  <c:x val="-0.12828412004606396"/>
                  <c:y val="6.671376432306346E-2"/>
                </c:manualLayout>
              </c:layout>
              <c:tx>
                <c:rich>
                  <a:bodyPr rot="0" spcFirstLastPara="1" vertOverflow="ellipsis" vert="horz" wrap="square" lIns="38100" tIns="19050" rIns="38100" bIns="19050" anchor="ctr" anchorCtr="1">
                    <a:spAutoFit/>
                  </a:bodyPr>
                  <a:lstStyle/>
                  <a:p>
                    <a:pPr>
                      <a:defRPr sz="4000" b="0" i="0" u="none" strike="noStrike" kern="1200" baseline="0">
                        <a:solidFill>
                          <a:srgbClr val="0070C0"/>
                        </a:solidFill>
                        <a:latin typeface="Trebuchet MS" panose="020B0603020202020204" pitchFamily="34" charset="0"/>
                        <a:ea typeface="+mn-ea"/>
                        <a:cs typeface="+mn-cs"/>
                      </a:defRPr>
                    </a:pPr>
                    <a:fld id="{7EE4A5ED-A37C-42D6-8669-2B60D266CC96}" type="VALUE">
                      <a:rPr lang="en-US" sz="4000" b="1">
                        <a:solidFill>
                          <a:srgbClr val="0070C0"/>
                        </a:solidFill>
                      </a:rPr>
                      <a:pPr>
                        <a:defRPr sz="4000">
                          <a:solidFill>
                            <a:srgbClr val="0070C0"/>
                          </a:solidFill>
                          <a:latin typeface="Trebuchet MS" panose="020B0603020202020204" pitchFamily="34" charset="0"/>
                        </a:defRPr>
                      </a:pPr>
                      <a:t>[REIKŠMĖ]</a:t>
                    </a:fld>
                    <a:endParaRPr lang="en-US"/>
                  </a:p>
                </c:rich>
              </c:tx>
              <c:spPr>
                <a:noFill/>
                <a:ln>
                  <a:noFill/>
                </a:ln>
                <a:effectLst/>
              </c:spPr>
              <c:txPr>
                <a:bodyPr rot="0" spcFirstLastPara="1" vertOverflow="ellipsis" vert="horz" wrap="square" lIns="38100" tIns="19050" rIns="38100" bIns="19050" anchor="ctr" anchorCtr="1">
                  <a:spAutoFit/>
                </a:bodyPr>
                <a:lstStyle/>
                <a:p>
                  <a:pPr>
                    <a:defRPr sz="4000" b="0" i="0" u="none" strike="noStrike" kern="1200" baseline="0">
                      <a:solidFill>
                        <a:srgbClr val="0070C0"/>
                      </a:solidFill>
                      <a:latin typeface="Trebuchet MS" panose="020B0603020202020204" pitchFamily="34" charset="0"/>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4"/>
              <c:layout>
                <c:manualLayout>
                  <c:x val="-8.4061545309186303E-2"/>
                  <c:y val="4.5184043691344739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FF8D-424B-9110-2CB376020C48}"/>
                </c:ext>
                <c:ext xmlns:c15="http://schemas.microsoft.com/office/drawing/2012/chart" uri="{CE6537A1-D6FC-4f65-9D91-7224C49458BB}"/>
              </c:extLst>
            </c:dLbl>
            <c:dLbl>
              <c:idx val="5"/>
              <c:layout>
                <c:manualLayout>
                  <c:x val="-5.6129802773938794E-2"/>
                  <c:y val="5.0638589926784529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FF8D-424B-9110-2CB376020C48}"/>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solidFill>
                    <a:latin typeface="Trebuchet MS" panose="020B0603020202020204" pitchFamily="34" charset="0"/>
                    <a:ea typeface="+mn-ea"/>
                    <a:cs typeface="+mn-cs"/>
                  </a:defRPr>
                </a:pPr>
                <a:endParaRPr lang="en-US"/>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Lapas1!$A$2:$A$8</c:f>
              <c:numCache>
                <c:formatCode>General</c:formatCode>
                <c:ptCount val="7"/>
                <c:pt idx="0">
                  <c:v>2018</c:v>
                </c:pt>
                <c:pt idx="1">
                  <c:v>2019</c:v>
                </c:pt>
                <c:pt idx="2">
                  <c:v>2020</c:v>
                </c:pt>
                <c:pt idx="3">
                  <c:v>2021</c:v>
                </c:pt>
                <c:pt idx="4">
                  <c:v>2022</c:v>
                </c:pt>
                <c:pt idx="5">
                  <c:v>2023</c:v>
                </c:pt>
                <c:pt idx="6">
                  <c:v>2024</c:v>
                </c:pt>
              </c:numCache>
            </c:numRef>
          </c:cat>
          <c:val>
            <c:numRef>
              <c:f>Lapas1!$B$2:$B$8</c:f>
              <c:numCache>
                <c:formatCode>0.0%</c:formatCode>
                <c:ptCount val="7"/>
                <c:pt idx="0">
                  <c:v>0.24299999999999999</c:v>
                </c:pt>
                <c:pt idx="1">
                  <c:v>0.20599999999999999</c:v>
                </c:pt>
                <c:pt idx="2">
                  <c:v>0.19</c:v>
                </c:pt>
                <c:pt idx="3">
                  <c:v>0.14499999999999999</c:v>
                </c:pt>
                <c:pt idx="4">
                  <c:v>0.124</c:v>
                </c:pt>
                <c:pt idx="5">
                  <c:v>0.122</c:v>
                </c:pt>
                <c:pt idx="6">
                  <c:v>0.11</c:v>
                </c:pt>
              </c:numCache>
            </c:numRef>
          </c:val>
          <c:smooth val="0"/>
          <c:extLst xmlns:c16r2="http://schemas.microsoft.com/office/drawing/2015/06/chart">
            <c:ext xmlns:c16="http://schemas.microsoft.com/office/drawing/2014/chart" uri="{C3380CC4-5D6E-409C-BE32-E72D297353CC}">
              <c16:uniqueId val="{00000008-FF8D-424B-9110-2CB376020C48}"/>
            </c:ext>
          </c:extLst>
        </c:ser>
        <c:ser>
          <c:idx val="1"/>
          <c:order val="1"/>
          <c:tx>
            <c:strRef>
              <c:f>Lapas1!$C$1</c:f>
              <c:strCache>
                <c:ptCount val="1"/>
                <c:pt idx="0">
                  <c:v>Oficialūs CASE rezultatai</c:v>
                </c:pt>
              </c:strCache>
            </c:strRef>
          </c:tx>
          <c:spPr>
            <a:ln w="28575" cap="rnd" cmpd="sng">
              <a:solidFill>
                <a:srgbClr val="68C699"/>
              </a:solidFill>
              <a:round/>
            </a:ln>
            <a:effectLst/>
          </c:spPr>
          <c:marker>
            <c:symbol val="circle"/>
            <c:size val="12"/>
            <c:spPr>
              <a:solidFill>
                <a:schemeClr val="bg1"/>
              </a:solidFill>
              <a:ln w="9525">
                <a:solidFill>
                  <a:srgbClr val="68C699"/>
                </a:solidFill>
              </a:ln>
              <a:effectLst/>
            </c:spPr>
          </c:marker>
          <c:dPt>
            <c:idx val="4"/>
            <c:marker>
              <c:symbol val="circle"/>
              <c:size val="12"/>
              <c:spPr>
                <a:solidFill>
                  <a:schemeClr val="bg1"/>
                </a:solidFill>
                <a:ln w="9525">
                  <a:solidFill>
                    <a:srgbClr val="68C699"/>
                  </a:solidFill>
                </a:ln>
                <a:effectLst/>
              </c:spPr>
            </c:marker>
            <c:bubble3D val="0"/>
            <c:spPr>
              <a:ln w="28575" cap="rnd" cmpd="sng">
                <a:solidFill>
                  <a:srgbClr val="68C699"/>
                </a:solidFill>
                <a:prstDash val="sysDash"/>
                <a:round/>
              </a:ln>
              <a:effectLst/>
            </c:spPr>
          </c:dPt>
          <c:dLbls>
            <c:dLbl>
              <c:idx val="0"/>
              <c:layout>
                <c:manualLayout>
                  <c:x val="-9.4647140412157299E-2"/>
                  <c:y val="8.3388907248619554E-2"/>
                </c:manualLayout>
              </c:layout>
              <c:tx>
                <c:rich>
                  <a:bodyPr rot="0" spcFirstLastPara="1" vertOverflow="ellipsis" vert="horz" wrap="square" lIns="38100" tIns="19050" rIns="38100" bIns="19050" anchor="ctr" anchorCtr="1">
                    <a:spAutoFit/>
                  </a:bodyPr>
                  <a:lstStyle/>
                  <a:p>
                    <a:pPr>
                      <a:defRPr sz="4000" b="1" i="0" u="none" strike="noStrike" kern="1200" baseline="0">
                        <a:ln>
                          <a:noFill/>
                        </a:ln>
                        <a:solidFill>
                          <a:srgbClr val="0070C0"/>
                        </a:solidFill>
                        <a:latin typeface="Trebuchet MS" panose="020B0603020202020204" pitchFamily="34" charset="0"/>
                        <a:ea typeface="+mn-ea"/>
                        <a:cs typeface="+mn-cs"/>
                      </a:defRPr>
                    </a:pPr>
                    <a:fld id="{6B16B463-89D0-4621-84A8-8B2898C5D742}" type="VALUE">
                      <a:rPr lang="en-US" sz="4000">
                        <a:ln>
                          <a:noFill/>
                        </a:ln>
                        <a:solidFill>
                          <a:srgbClr val="0070C0"/>
                        </a:solidFill>
                      </a:rPr>
                      <a:pPr>
                        <a:defRPr sz="4000" b="1">
                          <a:ln>
                            <a:noFill/>
                          </a:ln>
                          <a:solidFill>
                            <a:srgbClr val="0070C0"/>
                          </a:solidFill>
                          <a:latin typeface="Trebuchet MS" panose="020B0603020202020204" pitchFamily="34" charset="0"/>
                        </a:defRPr>
                      </a:pPr>
                      <a:t>[REIKŠMĖ]</a:t>
                    </a:fld>
                    <a:endParaRPr lang="en-US"/>
                  </a:p>
                </c:rich>
              </c:tx>
              <c:spPr>
                <a:noFill/>
                <a:ln>
                  <a:noFill/>
                </a:ln>
                <a:effectLst/>
              </c:spPr>
              <c:txPr>
                <a:bodyPr rot="0" spcFirstLastPara="1" vertOverflow="ellipsis" vert="horz" wrap="square" lIns="38100" tIns="19050" rIns="38100" bIns="19050" anchor="ctr" anchorCtr="1">
                  <a:spAutoFit/>
                </a:bodyPr>
                <a:lstStyle/>
                <a:p>
                  <a:pPr>
                    <a:defRPr sz="4000" b="1" i="0" u="none" strike="noStrike" kern="1200" baseline="0">
                      <a:ln>
                        <a:noFill/>
                      </a:ln>
                      <a:solidFill>
                        <a:srgbClr val="0070C0"/>
                      </a:solidFill>
                      <a:latin typeface="Trebuchet MS" panose="020B0603020202020204" pitchFamily="34" charset="0"/>
                      <a:ea typeface="+mn-ea"/>
                      <a:cs typeface="+mn-cs"/>
                    </a:defRPr>
                  </a:pPr>
                  <a:endParaRPr lang="en-US"/>
                </a:p>
              </c:tx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B-FF8D-424B-9110-2CB376020C48}"/>
                </c:ext>
                <c:ext xmlns:c15="http://schemas.microsoft.com/office/drawing/2012/chart" uri="{CE6537A1-D6FC-4f65-9D91-7224C49458BB}">
                  <c15:dlblFieldTable/>
                  <c15:showDataLabelsRange val="0"/>
                </c:ext>
              </c:extLst>
            </c:dLbl>
            <c:dLbl>
              <c:idx val="1"/>
              <c:layout>
                <c:manualLayout>
                  <c:x val="-0.11068265541791529"/>
                  <c:y val="6.010920851530905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FF8D-424B-9110-2CB376020C48}"/>
                </c:ext>
                <c:ext xmlns:c15="http://schemas.microsoft.com/office/drawing/2012/chart" uri="{CE6537A1-D6FC-4f65-9D91-7224C49458BB}"/>
              </c:extLst>
            </c:dLbl>
            <c:dLbl>
              <c:idx val="2"/>
              <c:layout>
                <c:manualLayout>
                  <c:x val="-0.14619837694769461"/>
                  <c:y val="0.11899265764687179"/>
                </c:manualLayout>
              </c:layout>
              <c:spPr>
                <a:noFill/>
                <a:ln>
                  <a:noFill/>
                </a:ln>
                <a:effectLst/>
              </c:spPr>
              <c:txPr>
                <a:bodyPr rot="0" spcFirstLastPara="1" vertOverflow="ellipsis" vert="horz" wrap="square" lIns="38100" tIns="19050" rIns="38100" bIns="19050" anchor="ctr" anchorCtr="1">
                  <a:noAutofit/>
                </a:bodyPr>
                <a:lstStyle/>
                <a:p>
                  <a:pPr>
                    <a:defRPr sz="2400" b="1" i="0" u="none" strike="noStrike" kern="1200" baseline="0">
                      <a:solidFill>
                        <a:srgbClr val="68C699"/>
                      </a:solidFill>
                      <a:latin typeface="Trebuchet MS" panose="020B0603020202020204" pitchFamily="34" charset="0"/>
                      <a:ea typeface="+mn-ea"/>
                      <a:cs typeface="+mn-cs"/>
                    </a:defRPr>
                  </a:pPr>
                  <a:endParaRPr lang="en-US"/>
                </a:p>
              </c:txPr>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D-FF8D-424B-9110-2CB376020C48}"/>
                </c:ext>
                <c:ext xmlns:c15="http://schemas.microsoft.com/office/drawing/2012/chart" uri="{CE6537A1-D6FC-4f65-9D91-7224C49458BB}">
                  <c15:layout>
                    <c:manualLayout>
                      <c:w val="0.16126338493252657"/>
                      <c:h val="0.15538466714028171"/>
                    </c:manualLayout>
                  </c15:layout>
                </c:ext>
              </c:extLst>
            </c:dLbl>
            <c:dLbl>
              <c:idx val="3"/>
              <c:layout>
                <c:manualLayout>
                  <c:x val="-1.8949003055580269E-2"/>
                  <c:y val="-7.791132110398298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E-FF8D-424B-9110-2CB376020C48}"/>
                </c:ext>
                <c:ext xmlns:c15="http://schemas.microsoft.com/office/drawing/2012/chart" uri="{CE6537A1-D6FC-4f65-9D91-7224C49458BB}"/>
              </c:extLst>
            </c:dLbl>
            <c:dLbl>
              <c:idx val="4"/>
              <c:layout>
                <c:manualLayout>
                  <c:x val="2.7551776956217465E-3"/>
                  <c:y val="-4.7911316809064783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FF8D-424B-9110-2CB376020C48}"/>
                </c:ex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rgbClr val="68C699"/>
                    </a:solidFill>
                    <a:latin typeface="Trebuchet MS" panose="020B0603020202020204" pitchFamily="34" charset="0"/>
                    <a:ea typeface="+mn-ea"/>
                    <a:cs typeface="+mn-cs"/>
                  </a:defRPr>
                </a:pPr>
                <a:endParaRPr lang="en-US"/>
              </a:p>
            </c:txPr>
            <c:dLblPos val="b"/>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numRef>
              <c:f>Lapas1!$A$2:$A$8</c:f>
              <c:numCache>
                <c:formatCode>General</c:formatCode>
                <c:ptCount val="7"/>
                <c:pt idx="0">
                  <c:v>2018</c:v>
                </c:pt>
                <c:pt idx="1">
                  <c:v>2019</c:v>
                </c:pt>
                <c:pt idx="2">
                  <c:v>2020</c:v>
                </c:pt>
                <c:pt idx="3">
                  <c:v>2021</c:v>
                </c:pt>
                <c:pt idx="4">
                  <c:v>2022</c:v>
                </c:pt>
                <c:pt idx="5">
                  <c:v>2023</c:v>
                </c:pt>
                <c:pt idx="6">
                  <c:v>2024</c:v>
                </c:pt>
              </c:numCache>
            </c:numRef>
          </c:cat>
          <c:val>
            <c:numRef>
              <c:f>Lapas1!$C$2:$C$8</c:f>
              <c:numCache>
                <c:formatCode>0.0%</c:formatCode>
                <c:ptCount val="7"/>
                <c:pt idx="0">
                  <c:v>0.24</c:v>
                </c:pt>
                <c:pt idx="1">
                  <c:v>0.20599999999999999</c:v>
                </c:pt>
                <c:pt idx="2">
                  <c:v>0.187</c:v>
                </c:pt>
                <c:pt idx="3">
                  <c:v>0.14499999999999999</c:v>
                </c:pt>
                <c:pt idx="4">
                  <c:v>0.13500000000000001</c:v>
                </c:pt>
              </c:numCache>
            </c:numRef>
          </c:val>
          <c:smooth val="0"/>
          <c:extLst xmlns:c16r2="http://schemas.microsoft.com/office/drawing/2015/06/chart">
            <c:ext xmlns:c16="http://schemas.microsoft.com/office/drawing/2014/chart" uri="{C3380CC4-5D6E-409C-BE32-E72D297353CC}">
              <c16:uniqueId val="{0000000F-FF8D-424B-9110-2CB376020C48}"/>
            </c:ext>
          </c:extLst>
        </c:ser>
        <c:dLbls>
          <c:dLblPos val="t"/>
          <c:showLegendKey val="0"/>
          <c:showVal val="1"/>
          <c:showCatName val="0"/>
          <c:showSerName val="0"/>
          <c:showPercent val="0"/>
          <c:showBubbleSize val="0"/>
        </c:dLbls>
        <c:marker val="1"/>
        <c:smooth val="0"/>
        <c:axId val="402203448"/>
        <c:axId val="402203840"/>
      </c:lineChart>
      <c:catAx>
        <c:axId val="402203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Trebuchet MS" panose="020B0603020202020204" pitchFamily="34" charset="0"/>
                <a:ea typeface="+mn-ea"/>
                <a:cs typeface="+mn-cs"/>
              </a:defRPr>
            </a:pPr>
            <a:endParaRPr lang="en-US"/>
          </a:p>
        </c:txPr>
        <c:crossAx val="402203840"/>
        <c:crosses val="autoZero"/>
        <c:auto val="1"/>
        <c:lblAlgn val="ctr"/>
        <c:lblOffset val="100"/>
        <c:noMultiLvlLbl val="0"/>
      </c:catAx>
      <c:valAx>
        <c:axId val="402203840"/>
        <c:scaling>
          <c:orientation val="minMax"/>
          <c:max val="0.30000000000000004"/>
          <c:min val="0.1"/>
        </c:scaling>
        <c:delete val="1"/>
        <c:axPos val="l"/>
        <c:majorGridlines>
          <c:spPr>
            <a:ln w="9525" cap="flat" cmpd="sng" algn="ctr">
              <a:noFill/>
              <a:round/>
            </a:ln>
            <a:effectLst/>
          </c:spPr>
        </c:majorGridlines>
        <c:numFmt formatCode="0.0%" sourceLinked="1"/>
        <c:majorTickMark val="out"/>
        <c:minorTickMark val="none"/>
        <c:tickLblPos val="nextTo"/>
        <c:crossAx val="402203448"/>
        <c:crosses val="autoZero"/>
        <c:crossBetween val="between"/>
      </c:valAx>
      <c:spPr>
        <a:noFill/>
        <a:ln>
          <a:noFill/>
        </a:ln>
        <a:effectLst/>
      </c:spPr>
    </c:plotArea>
    <c:legend>
      <c:legendPos val="b"/>
      <c:layout>
        <c:manualLayout>
          <c:xMode val="edge"/>
          <c:yMode val="edge"/>
          <c:x val="1.9464539074777475E-2"/>
          <c:y val="0.64146612233913092"/>
          <c:w val="0.24874795075410636"/>
          <c:h val="0.23834799403693543"/>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Trebuchet MS" panose="020B0603020202020204" pitchFamily="34"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360601562903017E-2"/>
          <c:y val="0.31026297074327319"/>
          <c:w val="0.93691591164508981"/>
          <c:h val="0.51244809871066266"/>
        </c:manualLayout>
      </c:layout>
      <c:barChart>
        <c:barDir val="col"/>
        <c:grouping val="clustered"/>
        <c:varyColors val="0"/>
        <c:ser>
          <c:idx val="0"/>
          <c:order val="0"/>
          <c:tx>
            <c:strRef>
              <c:f>Lapas1!$B$2</c:f>
              <c:strCache>
                <c:ptCount val="1"/>
                <c:pt idx="0">
                  <c:v>Stebėsenos veiksmai</c:v>
                </c:pt>
              </c:strCache>
            </c:strRef>
          </c:tx>
          <c:spPr>
            <a:solidFill>
              <a:srgbClr val="0A6438"/>
            </a:solidFill>
            <a:ln>
              <a:noFill/>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4-62ED-446A-9CBA-ADFD4F98DA02}"/>
              </c:ext>
            </c:extLst>
          </c:dPt>
          <c:dPt>
            <c:idx val="1"/>
            <c:invertIfNegative val="0"/>
            <c:bubble3D val="0"/>
            <c:extLst xmlns:c16r2="http://schemas.microsoft.com/office/drawing/2015/06/chart">
              <c:ext xmlns:c16="http://schemas.microsoft.com/office/drawing/2014/chart" uri="{C3380CC4-5D6E-409C-BE32-E72D297353CC}">
                <c16:uniqueId val="{00000005-62ED-446A-9CBA-ADFD4F98DA02}"/>
              </c:ext>
            </c:extLst>
          </c:dPt>
          <c:dPt>
            <c:idx val="2"/>
            <c:invertIfNegative val="0"/>
            <c:bubble3D val="0"/>
            <c:extLst xmlns:c16r2="http://schemas.microsoft.com/office/drawing/2015/06/chart">
              <c:ext xmlns:c16="http://schemas.microsoft.com/office/drawing/2014/chart" uri="{C3380CC4-5D6E-409C-BE32-E72D297353CC}">
                <c16:uniqueId val="{00000003-62ED-446A-9CBA-ADFD4F98DA02}"/>
              </c:ext>
            </c:extLst>
          </c:dPt>
          <c:dPt>
            <c:idx val="3"/>
            <c:invertIfNegative val="0"/>
            <c:bubble3D val="0"/>
            <c:extLst xmlns:c16r2="http://schemas.microsoft.com/office/drawing/2015/06/chart">
              <c:ext xmlns:c16="http://schemas.microsoft.com/office/drawing/2014/chart" uri="{C3380CC4-5D6E-409C-BE32-E72D297353CC}">
                <c16:uniqueId val="{00000007-FCE0-4E62-A7CB-77D4A88DC5FC}"/>
              </c:ext>
            </c:extLst>
          </c:dPt>
          <c:dLbls>
            <c:spPr>
              <a:noFill/>
              <a:ln>
                <a:noFill/>
              </a:ln>
              <a:effectLst/>
            </c:spPr>
            <c:txPr>
              <a:bodyPr wrap="square" lIns="38100" tIns="19050" rIns="38100" bIns="19050" anchor="ctr">
                <a:spAutoFit/>
              </a:bodyPr>
              <a:lstStyle/>
              <a:p>
                <a:pPr>
                  <a:defRPr sz="1600" b="1">
                    <a:solidFill>
                      <a:srgbClr val="006A3C"/>
                    </a:solidFill>
                    <a:latin typeface="Trebuchet MS" panose="020B0603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numRef>
              <c:f>Lapas1!$A$3:$A$7</c:f>
              <c:numCache>
                <c:formatCode>General</c:formatCode>
                <c:ptCount val="5"/>
                <c:pt idx="0">
                  <c:v>2019</c:v>
                </c:pt>
                <c:pt idx="1">
                  <c:v>2020</c:v>
                </c:pt>
                <c:pt idx="2">
                  <c:v>2021</c:v>
                </c:pt>
                <c:pt idx="3">
                  <c:v>2022</c:v>
                </c:pt>
                <c:pt idx="4">
                  <c:v>2023</c:v>
                </c:pt>
              </c:numCache>
            </c:numRef>
          </c:cat>
          <c:val>
            <c:numRef>
              <c:f>Lapas1!$B$3:$B$7</c:f>
              <c:numCache>
                <c:formatCode>General</c:formatCode>
                <c:ptCount val="5"/>
                <c:pt idx="0">
                  <c:v>19320</c:v>
                </c:pt>
                <c:pt idx="1">
                  <c:v>18529</c:v>
                </c:pt>
                <c:pt idx="2">
                  <c:v>19532</c:v>
                </c:pt>
                <c:pt idx="3">
                  <c:v>19781</c:v>
                </c:pt>
                <c:pt idx="4">
                  <c:v>21355</c:v>
                </c:pt>
              </c:numCache>
            </c:numRef>
          </c:val>
          <c:extLst xmlns:c16r2="http://schemas.microsoft.com/office/drawing/2015/06/chart">
            <c:ext xmlns:c16="http://schemas.microsoft.com/office/drawing/2014/chart" uri="{C3380CC4-5D6E-409C-BE32-E72D297353CC}">
              <c16:uniqueId val="{00000000-62ED-446A-9CBA-ADFD4F98DA02}"/>
            </c:ext>
          </c:extLst>
        </c:ser>
        <c:ser>
          <c:idx val="1"/>
          <c:order val="1"/>
          <c:tx>
            <c:strRef>
              <c:f>Lapas1!$C$2</c:f>
              <c:strCache>
                <c:ptCount val="1"/>
                <c:pt idx="0">
                  <c:v>Kontrolės veiksmai</c:v>
                </c:pt>
              </c:strCache>
            </c:strRef>
          </c:tx>
          <c:spPr>
            <a:solidFill>
              <a:srgbClr val="0070C0"/>
            </a:solidFill>
            <a:ln>
              <a:solidFill>
                <a:srgbClr val="0070C0"/>
              </a:solidFill>
            </a:ln>
            <a:effectLst/>
          </c:spPr>
          <c:invertIfNegative val="0"/>
          <c:dLbls>
            <c:spPr>
              <a:noFill/>
              <a:ln>
                <a:noFill/>
              </a:ln>
              <a:effectLst/>
            </c:spPr>
            <c:txPr>
              <a:bodyPr wrap="square" lIns="38100" tIns="19050" rIns="38100" bIns="19050" anchor="ctr">
                <a:spAutoFit/>
              </a:bodyPr>
              <a:lstStyle/>
              <a:p>
                <a:pPr>
                  <a:defRPr sz="1600" b="1">
                    <a:solidFill>
                      <a:srgbClr val="0070C0"/>
                    </a:solidFill>
                    <a:latin typeface="Trebuchet MS" panose="020B0603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Lapas1!$A$3:$A$7</c:f>
              <c:numCache>
                <c:formatCode>General</c:formatCode>
                <c:ptCount val="5"/>
                <c:pt idx="0">
                  <c:v>2019</c:v>
                </c:pt>
                <c:pt idx="1">
                  <c:v>2020</c:v>
                </c:pt>
                <c:pt idx="2">
                  <c:v>2021</c:v>
                </c:pt>
                <c:pt idx="3">
                  <c:v>2022</c:v>
                </c:pt>
                <c:pt idx="4">
                  <c:v>2023</c:v>
                </c:pt>
              </c:numCache>
            </c:numRef>
          </c:cat>
          <c:val>
            <c:numRef>
              <c:f>Lapas1!$C$3:$C$7</c:f>
              <c:numCache>
                <c:formatCode>General</c:formatCode>
                <c:ptCount val="5"/>
                <c:pt idx="0">
                  <c:v>7100</c:v>
                </c:pt>
                <c:pt idx="1">
                  <c:v>6098</c:v>
                </c:pt>
                <c:pt idx="2">
                  <c:v>5296</c:v>
                </c:pt>
                <c:pt idx="3">
                  <c:v>6657</c:v>
                </c:pt>
                <c:pt idx="4">
                  <c:v>6983</c:v>
                </c:pt>
              </c:numCache>
            </c:numRef>
          </c:val>
          <c:extLst xmlns:c16r2="http://schemas.microsoft.com/office/drawing/2015/06/chart">
            <c:ext xmlns:c16="http://schemas.microsoft.com/office/drawing/2014/chart" uri="{C3380CC4-5D6E-409C-BE32-E72D297353CC}">
              <c16:uniqueId val="{00000008-DD29-424F-A577-A7344B36CE16}"/>
            </c:ext>
          </c:extLst>
        </c:ser>
        <c:dLbls>
          <c:dLblPos val="outEnd"/>
          <c:showLegendKey val="0"/>
          <c:showVal val="1"/>
          <c:showCatName val="0"/>
          <c:showSerName val="0"/>
          <c:showPercent val="0"/>
          <c:showBubbleSize val="0"/>
        </c:dLbls>
        <c:gapWidth val="219"/>
        <c:overlap val="-27"/>
        <c:axId val="402205408"/>
        <c:axId val="343956040"/>
      </c:barChart>
      <c:catAx>
        <c:axId val="402205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solidFill>
                <a:latin typeface="Trebuchet MS" panose="020B0603020202020204" pitchFamily="34" charset="0"/>
                <a:ea typeface="+mn-ea"/>
                <a:cs typeface="+mn-cs"/>
              </a:defRPr>
            </a:pPr>
            <a:endParaRPr lang="en-US"/>
          </a:p>
        </c:txPr>
        <c:crossAx val="343956040"/>
        <c:crosses val="autoZero"/>
        <c:auto val="1"/>
        <c:lblAlgn val="ctr"/>
        <c:lblOffset val="100"/>
        <c:noMultiLvlLbl val="0"/>
      </c:catAx>
      <c:valAx>
        <c:axId val="343956040"/>
        <c:scaling>
          <c:orientation val="minMax"/>
        </c:scaling>
        <c:delete val="1"/>
        <c:axPos val="l"/>
        <c:numFmt formatCode="General" sourceLinked="1"/>
        <c:majorTickMark val="none"/>
        <c:minorTickMark val="none"/>
        <c:tickLblPos val="nextTo"/>
        <c:crossAx val="402205408"/>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1600" b="1" i="0" u="none" strike="noStrike" kern="1200" baseline="0">
                <a:solidFill>
                  <a:srgbClr val="006A3C"/>
                </a:solidFill>
                <a:latin typeface="Trebuchet MS" panose="020B0603020202020204" pitchFamily="34" charset="0"/>
                <a:ea typeface="+mn-ea"/>
                <a:cs typeface="+mn-cs"/>
              </a:defRPr>
            </a:pPr>
            <a:endParaRPr lang="en-US"/>
          </a:p>
        </c:txPr>
      </c:legendEntry>
      <c:legendEntry>
        <c:idx val="1"/>
        <c:txPr>
          <a:bodyPr rot="0" spcFirstLastPara="1" vertOverflow="ellipsis" vert="horz" wrap="square" anchor="ctr" anchorCtr="1"/>
          <a:lstStyle/>
          <a:p>
            <a:pPr>
              <a:defRPr sz="1600" b="1" i="0" u="none" strike="noStrike" kern="1200" baseline="0">
                <a:solidFill>
                  <a:srgbClr val="0070C0"/>
                </a:solidFill>
                <a:latin typeface="Trebuchet MS" panose="020B0603020202020204" pitchFamily="34" charset="0"/>
                <a:ea typeface="+mn-ea"/>
                <a:cs typeface="+mn-cs"/>
              </a:defRPr>
            </a:pPr>
            <a:endParaRPr lang="en-US"/>
          </a:p>
        </c:txPr>
      </c:legendEntry>
      <c:layout>
        <c:manualLayout>
          <c:xMode val="edge"/>
          <c:yMode val="edge"/>
          <c:x val="1.1370648615255642E-2"/>
          <c:y val="0.92688762958520499"/>
          <c:w val="0.84809970510588506"/>
          <c:h val="7.3112190422844295E-2"/>
        </c:manualLayout>
      </c:layout>
      <c:overlay val="0"/>
      <c:spPr>
        <a:noFill/>
        <a:ln>
          <a:noFill/>
        </a:ln>
        <a:effectLst/>
      </c:spPr>
      <c:txPr>
        <a:bodyPr rot="0" spcFirstLastPara="1" vertOverflow="ellipsis" vert="horz" wrap="square" anchor="ctr" anchorCtr="1"/>
        <a:lstStyle/>
        <a:p>
          <a:pPr>
            <a:defRPr sz="1800" b="0" i="0" u="none" strike="noStrike" kern="1200" baseline="0">
              <a:solidFill>
                <a:srgbClr val="197D4C"/>
              </a:solidFill>
              <a:latin typeface="Trebuchet MS" panose="020B0603020202020204" pitchFamily="34" charset="0"/>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3.8576262039394356E-2"/>
          <c:y val="6.9576537561614291E-2"/>
          <c:w val="0.96142373796060565"/>
          <c:h val="0.66743241619281091"/>
        </c:manualLayout>
      </c:layout>
      <c:barChart>
        <c:barDir val="col"/>
        <c:grouping val="stacked"/>
        <c:varyColors val="0"/>
        <c:ser>
          <c:idx val="0"/>
          <c:order val="0"/>
          <c:tx>
            <c:strRef>
              <c:f>Lapas1!$B$1</c:f>
              <c:strCache>
                <c:ptCount val="1"/>
                <c:pt idx="0">
                  <c:v>Kontrolės veiksmų rezultatas</c:v>
                </c:pt>
              </c:strCache>
            </c:strRef>
          </c:tx>
          <c:spPr>
            <a:solidFill>
              <a:srgbClr val="0070C0"/>
            </a:solidFill>
            <a:ln>
              <a:noFill/>
            </a:ln>
            <a:effectLst/>
          </c:spPr>
          <c:invertIfNegative val="0"/>
          <c:dLbls>
            <c:dLbl>
              <c:idx val="4"/>
              <c:tx>
                <c:rich>
                  <a:bodyPr/>
                  <a:lstStyle/>
                  <a:p>
                    <a:r>
                      <a:rPr lang="en-US" smtClean="0"/>
                      <a:t>53,3</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Trebuchet MS" panose="020B0603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Lapas1!$A$2:$A$6</c:f>
              <c:numCache>
                <c:formatCode>General</c:formatCode>
                <c:ptCount val="5"/>
                <c:pt idx="0">
                  <c:v>2019</c:v>
                </c:pt>
                <c:pt idx="1">
                  <c:v>2020</c:v>
                </c:pt>
                <c:pt idx="2">
                  <c:v>2021</c:v>
                </c:pt>
                <c:pt idx="3">
                  <c:v>2022</c:v>
                </c:pt>
                <c:pt idx="4">
                  <c:v>2023</c:v>
                </c:pt>
              </c:numCache>
            </c:numRef>
          </c:cat>
          <c:val>
            <c:numRef>
              <c:f>Lapas1!$B$2:$B$6</c:f>
              <c:numCache>
                <c:formatCode>General</c:formatCode>
                <c:ptCount val="5"/>
                <c:pt idx="0">
                  <c:v>34.799999999999997</c:v>
                </c:pt>
                <c:pt idx="1">
                  <c:v>49.8</c:v>
                </c:pt>
                <c:pt idx="2">
                  <c:v>72.3</c:v>
                </c:pt>
                <c:pt idx="3">
                  <c:v>44.8</c:v>
                </c:pt>
                <c:pt idx="4">
                  <c:v>58.3</c:v>
                </c:pt>
              </c:numCache>
            </c:numRef>
          </c:val>
          <c:extLst xmlns:c16r2="http://schemas.microsoft.com/office/drawing/2015/06/chart">
            <c:ext xmlns:c16="http://schemas.microsoft.com/office/drawing/2014/chart" uri="{C3380CC4-5D6E-409C-BE32-E72D297353CC}">
              <c16:uniqueId val="{00000000-4CB8-4369-ABE2-6BB08FB087C9}"/>
            </c:ext>
          </c:extLst>
        </c:ser>
        <c:ser>
          <c:idx val="1"/>
          <c:order val="1"/>
          <c:tx>
            <c:strRef>
              <c:f>Lapas1!$C$1</c:f>
              <c:strCache>
                <c:ptCount val="1"/>
                <c:pt idx="0">
                  <c:v>Stebėsenos rezultatas (ne i.KON RT pagrindu)</c:v>
                </c:pt>
              </c:strCache>
            </c:strRef>
          </c:tx>
          <c:spPr>
            <a:solidFill>
              <a:schemeClr val="accent6">
                <a:lumMod val="40000"/>
                <a:lumOff val="60000"/>
              </a:schemeClr>
            </a:solidFill>
            <a:ln>
              <a:noFill/>
            </a:ln>
            <a:effectLst/>
          </c:spPr>
          <c:invertIfNegative val="0"/>
          <c:dPt>
            <c:idx val="0"/>
            <c:invertIfNegative val="0"/>
            <c:bubble3D val="0"/>
            <c:spPr>
              <a:solidFill>
                <a:schemeClr val="accent6">
                  <a:lumMod val="40000"/>
                  <a:lumOff val="60000"/>
                </a:schemeClr>
              </a:solidFill>
              <a:ln>
                <a:noFill/>
              </a:ln>
              <a:effectLst/>
            </c:spPr>
          </c:dPt>
          <c:dPt>
            <c:idx val="1"/>
            <c:invertIfNegative val="0"/>
            <c:bubble3D val="0"/>
            <c:spPr>
              <a:solidFill>
                <a:schemeClr val="accent6">
                  <a:lumMod val="40000"/>
                  <a:lumOff val="60000"/>
                </a:schemeClr>
              </a:solidFill>
              <a:ln>
                <a:noFill/>
              </a:ln>
              <a:effectLst/>
            </c:spPr>
          </c:dPt>
          <c:dPt>
            <c:idx val="2"/>
            <c:invertIfNegative val="0"/>
            <c:bubble3D val="0"/>
            <c:spPr>
              <a:solidFill>
                <a:schemeClr val="accent6">
                  <a:lumMod val="40000"/>
                  <a:lumOff val="60000"/>
                </a:schemeClr>
              </a:solidFill>
              <a:ln>
                <a:noFill/>
              </a:ln>
              <a:effectLst/>
            </c:spPr>
          </c:dPt>
          <c:dPt>
            <c:idx val="4"/>
            <c:invertIfNegative val="0"/>
            <c:bubble3D val="0"/>
            <c:spPr>
              <a:solidFill>
                <a:schemeClr val="accent6">
                  <a:lumMod val="40000"/>
                  <a:lumOff val="60000"/>
                </a:schemeClr>
              </a:solidFill>
              <a:ln>
                <a:noFill/>
              </a:ln>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Trebuchet MS" panose="020B0603020202020204" pitchFamily="34" charset="0"/>
                      <a:ea typeface="+mn-ea"/>
                      <a:cs typeface="+mn-cs"/>
                    </a:defRPr>
                  </a:pPr>
                  <a:endParaRPr lang="en-US"/>
                </a:p>
              </c:txPr>
              <c:showLegendKey val="0"/>
              <c:showVal val="1"/>
              <c:showCatName val="0"/>
              <c:showSerName val="0"/>
              <c:showPercent val="0"/>
              <c:showBubbleSize val="0"/>
            </c:dLbl>
            <c:dLbl>
              <c:idx val="1"/>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Trebuchet MS" panose="020B0603020202020204" pitchFamily="34" charset="0"/>
                      <a:ea typeface="+mn-ea"/>
                      <a:cs typeface="+mn-cs"/>
                    </a:defRPr>
                  </a:pPr>
                  <a:endParaRPr lang="en-US"/>
                </a:p>
              </c:txPr>
              <c:showLegendKey val="0"/>
              <c:showVal val="1"/>
              <c:showCatName val="0"/>
              <c:showSerName val="0"/>
              <c:showPercent val="0"/>
              <c:showBubbleSize val="0"/>
            </c:dLbl>
            <c:dLbl>
              <c:idx val="2"/>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Trebuchet MS" panose="020B0603020202020204" pitchFamily="34" charset="0"/>
                      <a:ea typeface="+mn-ea"/>
                      <a:cs typeface="+mn-cs"/>
                    </a:defRPr>
                  </a:pPr>
                  <a:endParaRPr lang="en-US"/>
                </a:p>
              </c:txPr>
              <c:showLegendKey val="0"/>
              <c:showVal val="1"/>
              <c:showCatName val="0"/>
              <c:showSerName val="0"/>
              <c:showPercent val="0"/>
              <c:showBubbleSize val="0"/>
            </c:dLbl>
            <c:dLbl>
              <c:idx val="3"/>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Trebuchet MS" panose="020B0603020202020204" pitchFamily="34" charset="0"/>
                      <a:ea typeface="+mn-ea"/>
                      <a:cs typeface="+mn-cs"/>
                    </a:defRPr>
                  </a:pPr>
                  <a:endParaRPr lang="en-US"/>
                </a:p>
              </c:txPr>
              <c:showLegendKey val="0"/>
              <c:showVal val="1"/>
              <c:showCatName val="0"/>
              <c:showSerName val="0"/>
              <c:showPercent val="0"/>
              <c:showBubbleSize val="0"/>
            </c:dLbl>
            <c:dLbl>
              <c:idx val="4"/>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Trebuchet MS" panose="020B0603020202020204" pitchFamily="34" charset="0"/>
                      <a:ea typeface="+mn-ea"/>
                      <a:cs typeface="+mn-cs"/>
                    </a:defRPr>
                  </a:pPr>
                  <a:endParaRPr lang="en-US"/>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Trebuchet MS" panose="020B0603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Lapas1!$A$2:$A$6</c:f>
              <c:numCache>
                <c:formatCode>General</c:formatCode>
                <c:ptCount val="5"/>
                <c:pt idx="0">
                  <c:v>2019</c:v>
                </c:pt>
                <c:pt idx="1">
                  <c:v>2020</c:v>
                </c:pt>
                <c:pt idx="2">
                  <c:v>2021</c:v>
                </c:pt>
                <c:pt idx="3">
                  <c:v>2022</c:v>
                </c:pt>
                <c:pt idx="4">
                  <c:v>2023</c:v>
                </c:pt>
              </c:numCache>
            </c:numRef>
          </c:cat>
          <c:val>
            <c:numRef>
              <c:f>Lapas1!$C$2:$C$6</c:f>
              <c:numCache>
                <c:formatCode>General</c:formatCode>
                <c:ptCount val="5"/>
                <c:pt idx="0">
                  <c:v>58.2</c:v>
                </c:pt>
                <c:pt idx="1">
                  <c:v>47.7</c:v>
                </c:pt>
                <c:pt idx="2">
                  <c:v>23.7</c:v>
                </c:pt>
                <c:pt idx="3">
                  <c:v>29.7</c:v>
                </c:pt>
                <c:pt idx="4">
                  <c:v>48.6</c:v>
                </c:pt>
              </c:numCache>
            </c:numRef>
          </c:val>
        </c:ser>
        <c:ser>
          <c:idx val="2"/>
          <c:order val="2"/>
          <c:tx>
            <c:strRef>
              <c:f>Lapas1!$D$1</c:f>
              <c:strCache>
                <c:ptCount val="1"/>
                <c:pt idx="0">
                  <c:v>Stebėsenos i.KON rizikų pagrindu rezultatas</c:v>
                </c:pt>
              </c:strCache>
            </c:strRef>
          </c:tx>
          <c:spPr>
            <a:solidFill>
              <a:srgbClr val="006A3C"/>
            </a:solidFill>
            <a:ln>
              <a:noFill/>
            </a:ln>
            <a:effectLst/>
          </c:spPr>
          <c:invertIfNegative val="0"/>
          <c:dLbls>
            <c:dLbl>
              <c:idx val="0"/>
              <c:delete val="1"/>
              <c:extLst>
                <c:ext xmlns:c15="http://schemas.microsoft.com/office/drawing/2012/chart" uri="{CE6537A1-D6FC-4f65-9D91-7224C49458BB}"/>
              </c:extLst>
            </c:dLbl>
            <c:dLbl>
              <c:idx val="1"/>
              <c:delete val="1"/>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Trebuchet MS" panose="020B0603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Lapas1!$A$2:$A$6</c:f>
              <c:numCache>
                <c:formatCode>General</c:formatCode>
                <c:ptCount val="5"/>
                <c:pt idx="0">
                  <c:v>2019</c:v>
                </c:pt>
                <c:pt idx="1">
                  <c:v>2020</c:v>
                </c:pt>
                <c:pt idx="2">
                  <c:v>2021</c:v>
                </c:pt>
                <c:pt idx="3">
                  <c:v>2022</c:v>
                </c:pt>
                <c:pt idx="4">
                  <c:v>2023</c:v>
                </c:pt>
              </c:numCache>
            </c:numRef>
          </c:cat>
          <c:val>
            <c:numRef>
              <c:f>Lapas1!$D$2:$D$6</c:f>
              <c:numCache>
                <c:formatCode>General</c:formatCode>
                <c:ptCount val="5"/>
                <c:pt idx="0">
                  <c:v>0</c:v>
                </c:pt>
                <c:pt idx="1">
                  <c:v>0</c:v>
                </c:pt>
                <c:pt idx="2">
                  <c:v>21</c:v>
                </c:pt>
                <c:pt idx="3">
                  <c:v>59.5</c:v>
                </c:pt>
                <c:pt idx="4">
                  <c:v>61.9</c:v>
                </c:pt>
              </c:numCache>
            </c:numRef>
          </c:val>
        </c:ser>
        <c:dLbls>
          <c:showLegendKey val="0"/>
          <c:showVal val="1"/>
          <c:showCatName val="0"/>
          <c:showSerName val="0"/>
          <c:showPercent val="0"/>
          <c:showBubbleSize val="0"/>
        </c:dLbls>
        <c:gapWidth val="51"/>
        <c:overlap val="100"/>
        <c:axId val="403873040"/>
        <c:axId val="403869120"/>
      </c:barChart>
      <c:catAx>
        <c:axId val="403873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Trebuchet MS" panose="020B0603020202020204" pitchFamily="34" charset="0"/>
                <a:ea typeface="+mn-ea"/>
                <a:cs typeface="+mn-cs"/>
              </a:defRPr>
            </a:pPr>
            <a:endParaRPr lang="en-US"/>
          </a:p>
        </c:txPr>
        <c:crossAx val="403869120"/>
        <c:crosses val="autoZero"/>
        <c:auto val="1"/>
        <c:lblAlgn val="ctr"/>
        <c:lblOffset val="100"/>
        <c:noMultiLvlLbl val="0"/>
      </c:catAx>
      <c:valAx>
        <c:axId val="40386912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403873040"/>
        <c:crosses val="autoZero"/>
        <c:crossBetween val="between"/>
      </c:valAx>
      <c:spPr>
        <a:noFill/>
        <a:ln>
          <a:noFill/>
        </a:ln>
        <a:effectLst/>
      </c:spPr>
    </c:plotArea>
    <c:legend>
      <c:legendPos val="r"/>
      <c:layout>
        <c:manualLayout>
          <c:xMode val="edge"/>
          <c:yMode val="edge"/>
          <c:x val="2.316986953217082E-2"/>
          <c:y val="0.87097211266867225"/>
          <c:w val="0.94459188158203022"/>
          <c:h val="0.1173155962684349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Trebuchet MS" panose="020B0603020202020204" pitchFamily="34" charset="0"/>
              <a:ea typeface="+mn-ea"/>
              <a:cs typeface="+mn-cs"/>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20" b="0" i="0" u="none" strike="noStrike" kern="1200" spc="0" baseline="0">
                <a:solidFill>
                  <a:schemeClr val="tx1">
                    <a:lumMod val="65000"/>
                    <a:lumOff val="35000"/>
                  </a:schemeClr>
                </a:solidFill>
                <a:latin typeface="Trebuchet MS" panose="020B0603020202020204" pitchFamily="34" charset="0"/>
                <a:ea typeface="+mn-ea"/>
                <a:cs typeface="+mn-cs"/>
              </a:defRPr>
            </a:pPr>
            <a:r>
              <a:rPr lang="lt-LT"/>
              <a:t>PVM prievolės pokytis, 2022 m. palyginus su 2021 m.</a:t>
            </a:r>
          </a:p>
        </c:rich>
      </c:tx>
      <c:overlay val="0"/>
      <c:spPr>
        <a:noFill/>
        <a:ln>
          <a:noFill/>
        </a:ln>
        <a:effectLst/>
      </c:spPr>
      <c:txPr>
        <a:bodyPr rot="0" spcFirstLastPara="1" vertOverflow="ellipsis" vert="horz" wrap="square" anchor="ctr" anchorCtr="1"/>
        <a:lstStyle/>
        <a:p>
          <a:pPr>
            <a:defRPr sz="1320" b="0" i="0" u="none" strike="noStrike" kern="1200" spc="0" baseline="0">
              <a:solidFill>
                <a:schemeClr val="tx1">
                  <a:lumMod val="65000"/>
                  <a:lumOff val="35000"/>
                </a:schemeClr>
              </a:solidFill>
              <a:latin typeface="Trebuchet MS" panose="020B0603020202020204" pitchFamily="34" charset="0"/>
              <a:ea typeface="+mn-ea"/>
              <a:cs typeface="+mn-cs"/>
            </a:defRPr>
          </a:pPr>
          <a:endParaRPr lang="en-US"/>
        </a:p>
      </c:txPr>
    </c:title>
    <c:autoTitleDeleted val="0"/>
    <c:plotArea>
      <c:layout>
        <c:manualLayout>
          <c:layoutTarget val="inner"/>
          <c:xMode val="edge"/>
          <c:yMode val="edge"/>
          <c:x val="0.1846101357970068"/>
          <c:y val="0.22457924061471626"/>
          <c:w val="0.78214302279102954"/>
          <c:h val="0.63971435280722322"/>
        </c:manualLayout>
      </c:layout>
      <c:barChart>
        <c:barDir val="bar"/>
        <c:grouping val="clustered"/>
        <c:varyColors val="0"/>
        <c:ser>
          <c:idx val="0"/>
          <c:order val="0"/>
          <c:tx>
            <c:strRef>
              <c:f>Lapas5!$O$3</c:f>
              <c:strCache>
                <c:ptCount val="1"/>
                <c:pt idx="0">
                  <c:v>PVM prievolės pokytis</c:v>
                </c:pt>
              </c:strCache>
            </c:strRef>
          </c:tx>
          <c:spPr>
            <a:solidFill>
              <a:schemeClr val="accent1"/>
            </a:solidFill>
            <a:ln>
              <a:noFill/>
            </a:ln>
            <a:effectLst/>
          </c:spPr>
          <c:invertIfNegative val="0"/>
          <c:dPt>
            <c:idx val="0"/>
            <c:invertIfNegative val="0"/>
            <c:bubble3D val="0"/>
            <c:spPr>
              <a:solidFill>
                <a:schemeClr val="accent1">
                  <a:lumMod val="75000"/>
                </a:schemeClr>
              </a:solidFill>
              <a:ln>
                <a:noFill/>
              </a:ln>
              <a:effectLst/>
            </c:spPr>
          </c:dPt>
          <c:dPt>
            <c:idx val="1"/>
            <c:invertIfNegative val="0"/>
            <c:bubble3D val="0"/>
            <c:spPr>
              <a:solidFill>
                <a:srgbClr val="00B050"/>
              </a:solidFill>
              <a:ln>
                <a:noFill/>
              </a:ln>
              <a:effectLst/>
            </c:spPr>
          </c:dPt>
          <c:dLbls>
            <c:dLbl>
              <c:idx val="0"/>
              <c:layout>
                <c:manualLayout>
                  <c:x val="-0.12723953537213853"/>
                  <c:y val="-4.3745285326040155E-3"/>
                </c:manualLayout>
              </c:layout>
              <c:tx>
                <c:rich>
                  <a:bodyPr/>
                  <a:lstStyle/>
                  <a:p>
                    <a:r>
                      <a:rPr lang="en-US" dirty="0" smtClean="0"/>
                      <a:t>+</a:t>
                    </a:r>
                    <a:fld id="{0A0A6971-8F0A-4F7F-9ED7-4422977D2CF8}" type="VALUE">
                      <a:rPr lang="en-US" smtClean="0"/>
                      <a:pPr/>
                      <a:t>[REIKŠMĖ]</a:t>
                    </a:fld>
                    <a:endParaRPr lang="en-US" dirty="0" smtClean="0"/>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Lst>
            </c:dLbl>
            <c:dLbl>
              <c:idx val="1"/>
              <c:layout>
                <c:manualLayout>
                  <c:x val="-0.12350712841783364"/>
                  <c:y val="-1.4608169690372937E-2"/>
                </c:manualLayout>
              </c:layout>
              <c:tx>
                <c:rich>
                  <a:bodyPr/>
                  <a:lstStyle/>
                  <a:p>
                    <a:r>
                      <a:rPr lang="en-US" dirty="0" smtClean="0"/>
                      <a:t>+</a:t>
                    </a:r>
                    <a:fld id="{482862FB-10AE-4F08-BB32-92866D2D9AC8}" type="VALUE">
                      <a:rPr lang="en-US" smtClean="0"/>
                      <a:pPr/>
                      <a:t>[REIKŠMĖ]</a:t>
                    </a:fld>
                    <a:endParaRPr lang="en-US" dirty="0" smtClean="0"/>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Trebuchet MS" panose="020B06030202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Lapas5!$N$4:$N$5</c:f>
              <c:strCache>
                <c:ptCount val="2"/>
                <c:pt idx="0">
                  <c:v>Visa aibė</c:v>
                </c:pt>
                <c:pt idx="1">
                  <c:v>Poveikio aibė</c:v>
                </c:pt>
              </c:strCache>
            </c:strRef>
          </c:cat>
          <c:val>
            <c:numRef>
              <c:f>Lapas5!$O$4:$O$5</c:f>
              <c:numCache>
                <c:formatCode>0%</c:formatCode>
                <c:ptCount val="2"/>
                <c:pt idx="0">
                  <c:v>0.1</c:v>
                </c:pt>
                <c:pt idx="1">
                  <c:v>0.28000000000000003</c:v>
                </c:pt>
              </c:numCache>
            </c:numRef>
          </c:val>
        </c:ser>
        <c:dLbls>
          <c:showLegendKey val="0"/>
          <c:showVal val="0"/>
          <c:showCatName val="0"/>
          <c:showSerName val="0"/>
          <c:showPercent val="0"/>
          <c:showBubbleSize val="0"/>
        </c:dLbls>
        <c:gapWidth val="86"/>
        <c:axId val="403870296"/>
        <c:axId val="403874216"/>
      </c:barChart>
      <c:catAx>
        <c:axId val="403870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Trebuchet MS" panose="020B0603020202020204" pitchFamily="34" charset="0"/>
                <a:ea typeface="+mn-ea"/>
                <a:cs typeface="+mn-cs"/>
              </a:defRPr>
            </a:pPr>
            <a:endParaRPr lang="en-US"/>
          </a:p>
        </c:txPr>
        <c:crossAx val="403874216"/>
        <c:crosses val="autoZero"/>
        <c:auto val="1"/>
        <c:lblAlgn val="ctr"/>
        <c:lblOffset val="100"/>
        <c:noMultiLvlLbl val="0"/>
      </c:catAx>
      <c:valAx>
        <c:axId val="40387421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Trebuchet MS" panose="020B0603020202020204" pitchFamily="34" charset="0"/>
                <a:ea typeface="+mn-ea"/>
                <a:cs typeface="+mn-cs"/>
              </a:defRPr>
            </a:pPr>
            <a:endParaRPr lang="en-US"/>
          </a:p>
        </c:txPr>
        <c:crossAx val="403870296"/>
        <c:crosses val="autoZero"/>
        <c:crossBetween val="between"/>
      </c:valAx>
      <c:spPr>
        <a:noFill/>
        <a:ln>
          <a:noFill/>
        </a:ln>
        <a:effectLst/>
      </c:spPr>
    </c:plotArea>
    <c:plotVisOnly val="1"/>
    <c:dispBlanksAs val="gap"/>
    <c:showDLblsOverMax val="0"/>
  </c:chart>
  <c:spPr>
    <a:noFill/>
    <a:ln>
      <a:noFill/>
    </a:ln>
    <a:effectLst/>
  </c:spPr>
  <c:txPr>
    <a:bodyPr/>
    <a:lstStyle/>
    <a:p>
      <a:pPr>
        <a:defRPr sz="1100">
          <a:latin typeface="Trebuchet MS" panose="020B060302020202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Lapas1!$B$1</c:f>
              <c:strCache>
                <c:ptCount val="1"/>
                <c:pt idx="0">
                  <c:v>FA</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Trebuchet MS" panose="020B0603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Lapas1!$A$2:$A$5</c:f>
              <c:strCache>
                <c:ptCount val="4"/>
                <c:pt idx="0">
                  <c:v>2021 m.</c:v>
                </c:pt>
                <c:pt idx="1">
                  <c:v>2022 m.</c:v>
                </c:pt>
                <c:pt idx="2">
                  <c:v>2023 m.</c:v>
                </c:pt>
                <c:pt idx="3">
                  <c:v>2024 m.</c:v>
                </c:pt>
              </c:strCache>
            </c:strRef>
          </c:cat>
          <c:val>
            <c:numRef>
              <c:f>Lapas1!$B$2:$B$5</c:f>
              <c:numCache>
                <c:formatCode>General</c:formatCode>
                <c:ptCount val="4"/>
                <c:pt idx="0">
                  <c:v>2995</c:v>
                </c:pt>
                <c:pt idx="1">
                  <c:v>3629</c:v>
                </c:pt>
                <c:pt idx="2">
                  <c:v>4043</c:v>
                </c:pt>
                <c:pt idx="3">
                  <c:v>4219</c:v>
                </c:pt>
              </c:numCache>
            </c:numRef>
          </c:val>
        </c:ser>
        <c:ser>
          <c:idx val="1"/>
          <c:order val="1"/>
          <c:tx>
            <c:strRef>
              <c:f>Lapas1!$C$1</c:f>
              <c:strCache>
                <c:ptCount val="1"/>
                <c:pt idx="0">
                  <c:v>JA</c:v>
                </c:pt>
              </c:strCache>
            </c:strRef>
          </c:tx>
          <c:spPr>
            <a:solidFill>
              <a:srgbClr val="197D4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Trebuchet MS" panose="020B0603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Lapas1!$A$2:$A$5</c:f>
              <c:strCache>
                <c:ptCount val="4"/>
                <c:pt idx="0">
                  <c:v>2021 m.</c:v>
                </c:pt>
                <c:pt idx="1">
                  <c:v>2022 m.</c:v>
                </c:pt>
                <c:pt idx="2">
                  <c:v>2023 m.</c:v>
                </c:pt>
                <c:pt idx="3">
                  <c:v>2024 m.</c:v>
                </c:pt>
              </c:strCache>
            </c:strRef>
          </c:cat>
          <c:val>
            <c:numRef>
              <c:f>Lapas1!$C$2:$C$5</c:f>
              <c:numCache>
                <c:formatCode>General</c:formatCode>
                <c:ptCount val="4"/>
                <c:pt idx="0">
                  <c:v>6896</c:v>
                </c:pt>
                <c:pt idx="1">
                  <c:v>7305</c:v>
                </c:pt>
                <c:pt idx="2">
                  <c:v>7599</c:v>
                </c:pt>
                <c:pt idx="3">
                  <c:v>7672</c:v>
                </c:pt>
              </c:numCache>
            </c:numRef>
          </c:val>
        </c:ser>
        <c:dLbls>
          <c:showLegendKey val="0"/>
          <c:showVal val="0"/>
          <c:showCatName val="0"/>
          <c:showSerName val="0"/>
          <c:showPercent val="0"/>
          <c:showBubbleSize val="0"/>
        </c:dLbls>
        <c:gapWidth val="219"/>
        <c:overlap val="-27"/>
        <c:axId val="403874608"/>
        <c:axId val="403873432"/>
      </c:barChart>
      <c:catAx>
        <c:axId val="40387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0A6438"/>
                </a:solidFill>
                <a:latin typeface="Trebuchet MS" panose="020B0603020202020204" pitchFamily="34" charset="0"/>
                <a:ea typeface="+mn-ea"/>
                <a:cs typeface="+mn-cs"/>
              </a:defRPr>
            </a:pPr>
            <a:endParaRPr lang="en-US"/>
          </a:p>
        </c:txPr>
        <c:crossAx val="403873432"/>
        <c:crosses val="autoZero"/>
        <c:auto val="0"/>
        <c:lblAlgn val="ctr"/>
        <c:lblOffset val="100"/>
        <c:noMultiLvlLbl val="0"/>
      </c:catAx>
      <c:valAx>
        <c:axId val="40387343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403874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Trebuchet MS" panose="020B0603020202020204" pitchFamily="34"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519705343396359E-2"/>
          <c:y val="3.7848153005644369E-2"/>
          <c:w val="0.88183818264095148"/>
          <c:h val="0.77310485533209683"/>
        </c:manualLayout>
      </c:layout>
      <c:barChart>
        <c:barDir val="col"/>
        <c:grouping val="clustered"/>
        <c:varyColors val="0"/>
        <c:ser>
          <c:idx val="0"/>
          <c:order val="0"/>
          <c:tx>
            <c:strRef>
              <c:f>Lapas1!$B$1</c:f>
              <c:strCache>
                <c:ptCount val="1"/>
                <c:pt idx="0">
                  <c:v>Viso sektoriaus</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Trebuchet MS" panose="020B0603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Lapas1!$A$2:$A$5</c:f>
              <c:strCache>
                <c:ptCount val="4"/>
                <c:pt idx="0">
                  <c:v>2020 m.</c:v>
                </c:pt>
                <c:pt idx="1">
                  <c:v>2021 m.</c:v>
                </c:pt>
                <c:pt idx="2">
                  <c:v>2022 m.</c:v>
                </c:pt>
                <c:pt idx="3">
                  <c:v>2023 m.</c:v>
                </c:pt>
              </c:strCache>
            </c:strRef>
          </c:cat>
          <c:val>
            <c:numRef>
              <c:f>Lapas1!$B$2:$B$5</c:f>
              <c:numCache>
                <c:formatCode>General</c:formatCode>
                <c:ptCount val="4"/>
                <c:pt idx="0">
                  <c:v>176</c:v>
                </c:pt>
                <c:pt idx="1">
                  <c:v>325</c:v>
                </c:pt>
                <c:pt idx="2">
                  <c:v>389</c:v>
                </c:pt>
                <c:pt idx="3">
                  <c:v>495</c:v>
                </c:pt>
              </c:numCache>
            </c:numRef>
          </c:val>
        </c:ser>
        <c:ser>
          <c:idx val="1"/>
          <c:order val="1"/>
          <c:tx>
            <c:strRef>
              <c:f>Lapas1!$C$1</c:f>
              <c:strCache>
                <c:ptCount val="1"/>
                <c:pt idx="0">
                  <c:v>TOP 10 įmonės</c:v>
                </c:pt>
              </c:strCache>
            </c:strRef>
          </c:tx>
          <c:spPr>
            <a:solidFill>
              <a:schemeClr val="accent6">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Trebuchet MS" panose="020B06030202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Lapas1!$A$2:$A$5</c:f>
              <c:strCache>
                <c:ptCount val="4"/>
                <c:pt idx="0">
                  <c:v>2020 m.</c:v>
                </c:pt>
                <c:pt idx="1">
                  <c:v>2021 m.</c:v>
                </c:pt>
                <c:pt idx="2">
                  <c:v>2022 m.</c:v>
                </c:pt>
                <c:pt idx="3">
                  <c:v>2023 m.</c:v>
                </c:pt>
              </c:strCache>
            </c:strRef>
          </c:cat>
          <c:val>
            <c:numRef>
              <c:f>Lapas1!$C$2:$C$5</c:f>
              <c:numCache>
                <c:formatCode>General</c:formatCode>
                <c:ptCount val="4"/>
                <c:pt idx="0">
                  <c:v>92</c:v>
                </c:pt>
                <c:pt idx="1">
                  <c:v>157</c:v>
                </c:pt>
                <c:pt idx="2">
                  <c:v>186</c:v>
                </c:pt>
                <c:pt idx="3">
                  <c:v>199</c:v>
                </c:pt>
              </c:numCache>
            </c:numRef>
          </c:val>
        </c:ser>
        <c:dLbls>
          <c:showLegendKey val="0"/>
          <c:showVal val="0"/>
          <c:showCatName val="0"/>
          <c:showSerName val="0"/>
          <c:showPercent val="0"/>
          <c:showBubbleSize val="0"/>
        </c:dLbls>
        <c:gapWidth val="219"/>
        <c:axId val="403871472"/>
        <c:axId val="403875784"/>
      </c:barChart>
      <c:catAx>
        <c:axId val="40387147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Trebuchet MS" panose="020B0603020202020204" pitchFamily="34" charset="0"/>
                <a:ea typeface="+mn-ea"/>
                <a:cs typeface="+mn-cs"/>
              </a:defRPr>
            </a:pPr>
            <a:endParaRPr lang="en-US"/>
          </a:p>
        </c:txPr>
        <c:crossAx val="403875784"/>
        <c:crosses val="autoZero"/>
        <c:auto val="1"/>
        <c:lblAlgn val="ctr"/>
        <c:lblOffset val="100"/>
        <c:noMultiLvlLbl val="0"/>
      </c:catAx>
      <c:valAx>
        <c:axId val="403875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465477"/>
                </a:solidFill>
                <a:latin typeface="+mn-lt"/>
                <a:ea typeface="+mn-ea"/>
                <a:cs typeface="+mn-cs"/>
              </a:defRPr>
            </a:pPr>
            <a:endParaRPr lang="en-US"/>
          </a:p>
        </c:txPr>
        <c:crossAx val="40387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Trebuchet MS" panose="020B0603020202020204" pitchFamily="34"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Reversed" id="26">
  <a:schemeClr val="accent6"/>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A63DD4-24EF-4399-AF48-ED17534C205B}" type="datetimeFigureOut">
              <a:rPr lang="lt-LT" smtClean="0"/>
              <a:t>2024-02-15</a:t>
            </a:fld>
            <a:endParaRPr lang="lt-LT"/>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271D83-D648-43B2-8C2F-425BDB4C9B09}" type="slidenum">
              <a:rPr lang="lt-LT" smtClean="0"/>
              <a:t>‹#›</a:t>
            </a:fld>
            <a:endParaRPr lang="lt-LT"/>
          </a:p>
        </p:txBody>
      </p:sp>
    </p:spTree>
    <p:extLst>
      <p:ext uri="{BB962C8B-B14F-4D97-AF65-F5344CB8AC3E}">
        <p14:creationId xmlns:p14="http://schemas.microsoft.com/office/powerpoint/2010/main" val="2084776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it-IT" dirty="0" smtClean="0"/>
              <a:t>VMI, kuri stato tiltus? Efektyvaus bendradarbiavimo rezultatai</a:t>
            </a:r>
            <a:endParaRPr lang="lt-LT" dirty="0" smtClean="0"/>
          </a:p>
          <a:p>
            <a:endParaRPr lang="lt-LT"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b="1" dirty="0" smtClean="0">
                <a:solidFill>
                  <a:prstClr val="white"/>
                </a:solidFill>
                <a:latin typeface="Trebuchet MS" panose="020B0603020202020204" pitchFamily="34" charset="0"/>
              </a:rPr>
              <a:t>Bendri tikslai įgalina mus siekti naujų aukštumų</a:t>
            </a:r>
          </a:p>
          <a:p>
            <a:endParaRPr lang="it-IT" dirty="0" smtClean="0"/>
          </a:p>
          <a:p>
            <a:endParaRPr lang="lt-LT" dirty="0" smtClean="0"/>
          </a:p>
          <a:p>
            <a:r>
              <a:rPr lang="lt-LT" dirty="0" smtClean="0"/>
              <a:t>Bendromis</a:t>
            </a:r>
            <a:r>
              <a:rPr lang="lt-LT" baseline="0" dirty="0" smtClean="0"/>
              <a:t> jėgomis išlaisvinta veiklos sinergija</a:t>
            </a:r>
            <a:endParaRPr lang="lt-LT" dirty="0"/>
          </a:p>
        </p:txBody>
      </p:sp>
      <p:sp>
        <p:nvSpPr>
          <p:cNvPr id="4" name="Skaidrės numerio vietos rezervavimo ženklas 3"/>
          <p:cNvSpPr>
            <a:spLocks noGrp="1"/>
          </p:cNvSpPr>
          <p:nvPr>
            <p:ph type="sldNum" sz="quarter" idx="10"/>
          </p:nvPr>
        </p:nvSpPr>
        <p:spPr/>
        <p:txBody>
          <a:bodyPr/>
          <a:lstStyle/>
          <a:p>
            <a:fld id="{5AA6954A-A2AB-456A-B959-12278C5002DF}" type="slidenum">
              <a:rPr lang="lt-LT" smtClean="0">
                <a:solidFill>
                  <a:prstClr val="black"/>
                </a:solidFill>
              </a:rPr>
              <a:pPr/>
              <a:t>1</a:t>
            </a:fld>
            <a:endParaRPr lang="lt-LT">
              <a:solidFill>
                <a:prstClr val="black"/>
              </a:solidFill>
            </a:endParaRPr>
          </a:p>
        </p:txBody>
      </p:sp>
    </p:spTree>
    <p:extLst>
      <p:ext uri="{BB962C8B-B14F-4D97-AF65-F5344CB8AC3E}">
        <p14:creationId xmlns:p14="http://schemas.microsoft.com/office/powerpoint/2010/main" val="3643496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a:xfrm>
            <a:off x="685800" y="1143000"/>
            <a:ext cx="5486400" cy="3086100"/>
          </a:xfrm>
        </p:spPr>
      </p:sp>
      <p:sp>
        <p:nvSpPr>
          <p:cNvPr id="3" name="Pastabų vietos rezervavimo ženklas 2"/>
          <p:cNvSpPr>
            <a:spLocks noGrp="1"/>
          </p:cNvSpPr>
          <p:nvPr>
            <p:ph type="body" idx="1"/>
          </p:nvPr>
        </p:nvSpPr>
        <p:spPr/>
        <p:txBody>
          <a:bodyPr/>
          <a:lstStyle/>
          <a:p>
            <a:r>
              <a:rPr lang="en-US" dirty="0" smtClean="0"/>
              <a:t>National budget</a:t>
            </a:r>
            <a:r>
              <a:rPr lang="en-US" baseline="0" dirty="0" smtClean="0"/>
              <a:t> revenue in 2023 exceeded the plan by EUR 1 billion 757 million - more than EUR 16.7 billion was collected instead of the EUR 15 billion </a:t>
            </a:r>
            <a:r>
              <a:rPr lang="lt-LT" baseline="0" dirty="0" err="1" smtClean="0"/>
              <a:t>that</a:t>
            </a:r>
            <a:r>
              <a:rPr lang="lt-LT" baseline="0" dirty="0" smtClean="0"/>
              <a:t> </a:t>
            </a:r>
            <a:r>
              <a:rPr lang="lt-LT" baseline="0" dirty="0" err="1" smtClean="0"/>
              <a:t>was</a:t>
            </a:r>
            <a:r>
              <a:rPr lang="lt-LT" baseline="0" dirty="0" smtClean="0"/>
              <a:t> </a:t>
            </a:r>
            <a:r>
              <a:rPr lang="en-US" baseline="0" dirty="0" smtClean="0"/>
              <a:t>planned</a:t>
            </a:r>
            <a:r>
              <a:rPr lang="lt-LT" baseline="0" dirty="0" smtClean="0"/>
              <a:t> </a:t>
            </a:r>
            <a:r>
              <a:rPr lang="lt-LT" baseline="0" dirty="0" err="1" smtClean="0"/>
              <a:t>before</a:t>
            </a:r>
            <a:r>
              <a:rPr lang="lt-LT" baseline="0" dirty="0" smtClean="0"/>
              <a:t>. </a:t>
            </a:r>
            <a:endParaRPr lang="en-US" baseline="0" dirty="0" smtClean="0"/>
          </a:p>
          <a:p>
            <a:endParaRPr lang="lt-LT" sz="1000" i="1" u="sng" baseline="0" dirty="0" smtClean="0"/>
          </a:p>
          <a:p>
            <a:endParaRPr lang="lt-LT" sz="1000" i="1" u="sng" dirty="0" smtClean="0"/>
          </a:p>
        </p:txBody>
      </p:sp>
      <p:sp>
        <p:nvSpPr>
          <p:cNvPr id="4" name="Skaidrės numerio vietos rezervavimo ženklas 3"/>
          <p:cNvSpPr>
            <a:spLocks noGrp="1"/>
          </p:cNvSpPr>
          <p:nvPr>
            <p:ph type="sldNum" sz="quarter" idx="10"/>
          </p:nvPr>
        </p:nvSpPr>
        <p:spPr/>
        <p:txBody>
          <a:bodyPr/>
          <a:lstStyle/>
          <a:p>
            <a:fld id="{5AA6954A-A2AB-456A-B959-12278C5002DF}" type="slidenum">
              <a:rPr lang="lt-LT" smtClean="0">
                <a:solidFill>
                  <a:prstClr val="black"/>
                </a:solidFill>
              </a:rPr>
              <a:pPr/>
              <a:t>2</a:t>
            </a:fld>
            <a:endParaRPr lang="lt-LT" dirty="0">
              <a:solidFill>
                <a:prstClr val="black"/>
              </a:solidFill>
            </a:endParaRPr>
          </a:p>
        </p:txBody>
      </p:sp>
    </p:spTree>
    <p:extLst>
      <p:ext uri="{BB962C8B-B14F-4D97-AF65-F5344CB8AC3E}">
        <p14:creationId xmlns:p14="http://schemas.microsoft.com/office/powerpoint/2010/main" val="2187244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sz="1200" b="1" kern="1200" dirty="0">
              <a:solidFill>
                <a:schemeClr val="tx1"/>
              </a:solidFill>
              <a:effectLst/>
              <a:latin typeface="+mn-lt"/>
              <a:ea typeface="+mn-ea"/>
              <a:cs typeface="+mn-cs"/>
            </a:endParaRPr>
          </a:p>
        </p:txBody>
      </p:sp>
      <p:sp>
        <p:nvSpPr>
          <p:cNvPr id="4" name="Skaidrės numerio vietos rezervavimo ženklas 3"/>
          <p:cNvSpPr>
            <a:spLocks noGrp="1"/>
          </p:cNvSpPr>
          <p:nvPr>
            <p:ph type="sldNum" sz="quarter" idx="10"/>
          </p:nvPr>
        </p:nvSpPr>
        <p:spPr/>
        <p:txBody>
          <a:bodyPr/>
          <a:lstStyle/>
          <a:p>
            <a:fld id="{BC4787D8-45FB-46D4-9DFC-6E8FD6A956D8}" type="slidenum">
              <a:rPr lang="lt-LT" smtClean="0">
                <a:solidFill>
                  <a:prstClr val="black"/>
                </a:solidFill>
              </a:rPr>
              <a:pPr/>
              <a:t>3</a:t>
            </a:fld>
            <a:endParaRPr lang="lt-LT">
              <a:solidFill>
                <a:prstClr val="black"/>
              </a:solidFill>
            </a:endParaRPr>
          </a:p>
        </p:txBody>
      </p:sp>
    </p:spTree>
    <p:extLst>
      <p:ext uri="{BB962C8B-B14F-4D97-AF65-F5344CB8AC3E}">
        <p14:creationId xmlns:p14="http://schemas.microsoft.com/office/powerpoint/2010/main" val="2967366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sz="1200" b="1" baseline="0" dirty="0" smtClean="0">
                <a:solidFill>
                  <a:srgbClr val="0A6438"/>
                </a:solidFill>
                <a:latin typeface="Trebuchet MS" panose="020B0603020202020204" pitchFamily="34" charset="0"/>
              </a:rPr>
              <a:t>Nacionalinio</a:t>
            </a:r>
            <a:r>
              <a:rPr lang="lt-LT" sz="1200" baseline="0" dirty="0" smtClean="0">
                <a:solidFill>
                  <a:srgbClr val="0A6438"/>
                </a:solidFill>
                <a:latin typeface="Trebuchet MS" panose="020B0603020202020204" pitchFamily="34" charset="0"/>
              </a:rPr>
              <a:t> biudžeto pajamos čia.</a:t>
            </a:r>
            <a:endParaRPr lang="en-US" sz="1200" dirty="0">
              <a:solidFill>
                <a:srgbClr val="0A6438"/>
              </a:solidFill>
              <a:latin typeface="Trebuchet MS" panose="020B0603020202020204" pitchFamily="34" charset="0"/>
            </a:endParaRPr>
          </a:p>
        </p:txBody>
      </p:sp>
      <p:sp>
        <p:nvSpPr>
          <p:cNvPr id="4" name="Skaidrės numerio vietos rezervavimo ženklas 3"/>
          <p:cNvSpPr>
            <a:spLocks noGrp="1"/>
          </p:cNvSpPr>
          <p:nvPr>
            <p:ph type="sldNum" sz="quarter" idx="10"/>
          </p:nvPr>
        </p:nvSpPr>
        <p:spPr/>
        <p:txBody>
          <a:bodyPr/>
          <a:lstStyle/>
          <a:p>
            <a:fld id="{96EDE821-C4FC-4C22-A210-73FC87DFA099}" type="slidenum">
              <a:rPr lang="lt-LT" smtClean="0"/>
              <a:t>4</a:t>
            </a:fld>
            <a:endParaRPr lang="lt-LT"/>
          </a:p>
        </p:txBody>
      </p:sp>
    </p:spTree>
    <p:extLst>
      <p:ext uri="{BB962C8B-B14F-4D97-AF65-F5344CB8AC3E}">
        <p14:creationId xmlns:p14="http://schemas.microsoft.com/office/powerpoint/2010/main" val="2284105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PlaceHolder 1"/>
          <p:cNvSpPr>
            <a:spLocks noGrp="1" noRot="1" noChangeAspect="1"/>
          </p:cNvSpPr>
          <p:nvPr>
            <p:ph type="sldImg"/>
          </p:nvPr>
        </p:nvSpPr>
        <p:spPr>
          <a:xfrm>
            <a:off x="685800" y="1143000"/>
            <a:ext cx="5486400" cy="3086100"/>
          </a:xfrm>
          <a:prstGeom prst="rect">
            <a:avLst/>
          </a:prstGeom>
        </p:spPr>
      </p:sp>
      <p:sp>
        <p:nvSpPr>
          <p:cNvPr id="109" name="PlaceHolder 2"/>
          <p:cNvSpPr>
            <a:spLocks noGrp="1"/>
          </p:cNvSpPr>
          <p:nvPr>
            <p:ph type="body"/>
          </p:nvPr>
        </p:nvSpPr>
        <p:spPr>
          <a:xfrm>
            <a:off x="685800" y="4400640"/>
            <a:ext cx="5485680" cy="3599640"/>
          </a:xfrm>
          <a:prstGeom prst="rect">
            <a:avLst/>
          </a:prstGeom>
        </p:spPr>
        <p:txBody>
          <a:bodyPr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smtClean="0">
                <a:solidFill>
                  <a:srgbClr val="197D4D"/>
                </a:solidFill>
                <a:latin typeface="Trebuchet"/>
              </a:rPr>
              <a:t>D</a:t>
            </a:r>
            <a:r>
              <a:rPr lang="lt-LT" sz="1200" b="1" dirty="0" err="1" smtClean="0">
                <a:solidFill>
                  <a:srgbClr val="197D4D"/>
                </a:solidFill>
                <a:latin typeface="Trebuchet"/>
              </a:rPr>
              <a:t>idžiausias</a:t>
            </a:r>
            <a:r>
              <a:rPr lang="lt-LT" sz="1200" b="1" dirty="0" smtClean="0">
                <a:solidFill>
                  <a:srgbClr val="197D4D"/>
                </a:solidFill>
                <a:latin typeface="Trebuchet"/>
              </a:rPr>
              <a:t> prekybos ir transporto sekcijose </a:t>
            </a:r>
            <a:endParaRPr lang="en-US" sz="1200" b="1" dirty="0" smtClean="0">
              <a:solidFill>
                <a:srgbClr val="197D4D"/>
              </a:solidFill>
              <a:latin typeface="Trebuche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lt-LT" sz="1200" b="1" dirty="0" smtClean="0">
              <a:solidFill>
                <a:srgbClr val="197D4D"/>
              </a:solidFill>
              <a:latin typeface="Trebuche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smtClean="0">
                <a:solidFill>
                  <a:schemeClr val="tx1"/>
                </a:solidFill>
                <a:effectLst/>
                <a:latin typeface="+mn-lt"/>
                <a:ea typeface="+mn-ea"/>
                <a:cs typeface="+mn-cs"/>
              </a:rPr>
              <a:t>Vertinant PVM atotrūkį pagal ekonomines veiklas, esmines problemas matome didmeninės ir mažmeninės prekybos, nekilnojamojo turto sektoriuose, todėl šių veiklų sritims ir toliau tikslinga skirti didesnį dėmesį. Nauji</a:t>
            </a:r>
            <a:r>
              <a:rPr lang="lt-LT" sz="1200" kern="1200" baseline="0" dirty="0" smtClean="0">
                <a:solidFill>
                  <a:schemeClr val="tx1"/>
                </a:solidFill>
                <a:effectLst/>
                <a:latin typeface="+mn-lt"/>
                <a:ea typeface="+mn-ea"/>
                <a:cs typeface="+mn-cs"/>
              </a:rPr>
              <a:t> įverčiai bus kovo </a:t>
            </a:r>
            <a:r>
              <a:rPr lang="lt-LT" sz="1200" kern="1200" baseline="0" dirty="0" err="1" smtClean="0">
                <a:solidFill>
                  <a:schemeClr val="tx1"/>
                </a:solidFill>
                <a:effectLst/>
                <a:latin typeface="+mn-lt"/>
                <a:ea typeface="+mn-ea"/>
                <a:cs typeface="+mn-cs"/>
              </a:rPr>
              <a:t>pab</a:t>
            </a:r>
            <a:r>
              <a:rPr lang="lt-LT" sz="1200" kern="1200" baseline="0" dirty="0" smtClean="0">
                <a:solidFill>
                  <a:schemeClr val="tx1"/>
                </a:solidFill>
                <a:effectLst/>
                <a:latin typeface="+mn-lt"/>
                <a:ea typeface="+mn-ea"/>
                <a:cs typeface="+mn-cs"/>
              </a:rPr>
              <a:t> – balandžio pradžioje.</a:t>
            </a:r>
          </a:p>
          <a:p>
            <a:pPr marL="0" marR="0" lvl="0" indent="0" algn="l" defTabSz="914400" rtl="0" eaLnBrk="1" fontAlgn="auto" latinLnBrk="0" hangingPunct="1">
              <a:lnSpc>
                <a:spcPct val="100000"/>
              </a:lnSpc>
              <a:spcBef>
                <a:spcPts val="0"/>
              </a:spcBef>
              <a:spcAft>
                <a:spcPts val="0"/>
              </a:spcAft>
              <a:buClrTx/>
              <a:buSzTx/>
              <a:buFontTx/>
              <a:buNone/>
              <a:tabLst/>
              <a:defRPr/>
            </a:pPr>
            <a:endParaRPr lang="lt-LT" sz="1200" b="0" strike="noStrike" kern="1200" spc="-1" baseline="0" dirty="0" smtClean="0">
              <a:solidFill>
                <a:schemeClr val="tx1"/>
              </a:solidFill>
              <a:effectLst/>
              <a:latin typeface="+mn-lt"/>
              <a:ea typeface="+mn-ea"/>
              <a:cs typeface="+mn-cs"/>
            </a:endParaRPr>
          </a:p>
          <a:p>
            <a:r>
              <a:rPr lang="lt-LT" sz="2000" kern="1200" dirty="0" smtClean="0">
                <a:solidFill>
                  <a:schemeClr val="tx1"/>
                </a:solidFill>
                <a:effectLst/>
                <a:latin typeface="+mn-lt"/>
                <a:ea typeface="+mn-ea"/>
                <a:cs typeface="+mn-cs"/>
              </a:rPr>
              <a:t>PVM atotrūkis rodo, kiek mokestinių pajamų negaunama dėl lengvatinių tarifų, išimčių, tačiau didžiąją jo dalį lemia įstatymų neatitinkanti mokesčio mokėtojų elgsena (sukčiavimo schemos, mokesčio slėpimas ir vengimas, tyčiniai bankrotai,</a:t>
            </a:r>
            <a:r>
              <a:rPr lang="en-US" sz="2000" kern="1200" dirty="0" smtClean="0">
                <a:solidFill>
                  <a:schemeClr val="tx1"/>
                </a:solidFill>
                <a:effectLst/>
                <a:latin typeface="+mn-lt"/>
                <a:ea typeface="+mn-ea"/>
                <a:cs typeface="+mn-cs"/>
              </a:rPr>
              <a:t> </a:t>
            </a:r>
            <a:r>
              <a:rPr lang="lt-LT" sz="2000" kern="1200" dirty="0" smtClean="0">
                <a:solidFill>
                  <a:schemeClr val="tx1"/>
                </a:solidFill>
                <a:effectLst/>
                <a:latin typeface="+mn-lt"/>
                <a:ea typeface="+mn-ea"/>
                <a:cs typeface="+mn-cs"/>
              </a:rPr>
              <a:t>netyčinės klaidos PVM deklaracijose ir pan.). </a:t>
            </a:r>
            <a:r>
              <a:rPr lang="en-US" sz="2000" kern="1200" dirty="0" smtClean="0">
                <a:solidFill>
                  <a:schemeClr val="tx1"/>
                </a:solidFill>
                <a:effectLst/>
                <a:latin typeface="+mn-lt"/>
                <a:ea typeface="+mn-ea"/>
                <a:cs typeface="+mn-cs"/>
              </a:rPr>
              <a:t>2021</a:t>
            </a:r>
            <a:r>
              <a:rPr lang="en-US" sz="2000" kern="1200" baseline="0" dirty="0" smtClean="0">
                <a:solidFill>
                  <a:schemeClr val="tx1"/>
                </a:solidFill>
                <a:effectLst/>
                <a:latin typeface="+mn-lt"/>
                <a:ea typeface="+mn-ea"/>
                <a:cs typeface="+mn-cs"/>
              </a:rPr>
              <a:t> m. </a:t>
            </a:r>
            <a:r>
              <a:rPr lang="lt-LT" sz="2000" kern="1200" dirty="0" smtClean="0">
                <a:solidFill>
                  <a:schemeClr val="tx1"/>
                </a:solidFill>
                <a:effectLst/>
                <a:latin typeface="+mn-lt"/>
                <a:ea typeface="+mn-ea"/>
                <a:cs typeface="+mn-cs"/>
              </a:rPr>
              <a:t>Lietuvoje su įstatymų nesilaikymu susijęs atotrūkis</a:t>
            </a:r>
            <a:r>
              <a:rPr lang="en-US" sz="2000" kern="1200" baseline="0" dirty="0" smtClean="0">
                <a:solidFill>
                  <a:schemeClr val="tx1"/>
                </a:solidFill>
                <a:effectLst/>
                <a:latin typeface="+mn-lt"/>
                <a:ea typeface="+mn-ea"/>
                <a:cs typeface="+mn-cs"/>
              </a:rPr>
              <a:t> </a:t>
            </a:r>
            <a:r>
              <a:rPr lang="en-US" sz="2000" kern="1200" baseline="0" dirty="0" err="1" smtClean="0">
                <a:solidFill>
                  <a:schemeClr val="tx1"/>
                </a:solidFill>
                <a:effectLst/>
                <a:latin typeface="+mn-lt"/>
                <a:ea typeface="+mn-ea"/>
                <a:cs typeface="+mn-cs"/>
              </a:rPr>
              <a:t>palyginti</a:t>
            </a:r>
            <a:r>
              <a:rPr lang="en-US" sz="2000" kern="1200" baseline="0" dirty="0" smtClean="0">
                <a:solidFill>
                  <a:schemeClr val="tx1"/>
                </a:solidFill>
                <a:effectLst/>
                <a:latin typeface="+mn-lt"/>
                <a:ea typeface="+mn-ea"/>
                <a:cs typeface="+mn-cs"/>
              </a:rPr>
              <a:t> </a:t>
            </a:r>
            <a:r>
              <a:rPr lang="en-US" sz="2000" kern="1200" baseline="0" dirty="0" err="1" smtClean="0">
                <a:solidFill>
                  <a:schemeClr val="tx1"/>
                </a:solidFill>
                <a:effectLst/>
                <a:latin typeface="+mn-lt"/>
                <a:ea typeface="+mn-ea"/>
                <a:cs typeface="+mn-cs"/>
              </a:rPr>
              <a:t>su</a:t>
            </a:r>
            <a:r>
              <a:rPr lang="en-US" sz="2000" kern="1200" baseline="0" dirty="0" smtClean="0">
                <a:solidFill>
                  <a:schemeClr val="tx1"/>
                </a:solidFill>
                <a:effectLst/>
                <a:latin typeface="+mn-lt"/>
                <a:ea typeface="+mn-ea"/>
                <a:cs typeface="+mn-cs"/>
              </a:rPr>
              <a:t> 2020 m.</a:t>
            </a:r>
            <a:r>
              <a:rPr lang="lt-LT" sz="2000" kern="1200" baseline="0" dirty="0" smtClean="0">
                <a:solidFill>
                  <a:schemeClr val="tx1"/>
                </a:solidFill>
                <a:effectLst/>
                <a:latin typeface="+mn-lt"/>
                <a:ea typeface="+mn-ea"/>
                <a:cs typeface="+mn-cs"/>
              </a:rPr>
              <a:t> sumažėjo </a:t>
            </a:r>
            <a:r>
              <a:rPr lang="en-US" sz="2000" kern="1200" baseline="0" dirty="0" smtClean="0">
                <a:solidFill>
                  <a:schemeClr val="tx1"/>
                </a:solidFill>
                <a:effectLst/>
                <a:latin typeface="+mn-lt"/>
                <a:ea typeface="+mn-ea"/>
                <a:cs typeface="+mn-cs"/>
              </a:rPr>
              <a:t>4,2 p.p. </a:t>
            </a:r>
            <a:r>
              <a:rPr lang="lt-LT" sz="2000" kern="1200" baseline="0" dirty="0" smtClean="0">
                <a:solidFill>
                  <a:schemeClr val="tx1"/>
                </a:solidFill>
                <a:effectLst/>
                <a:latin typeface="+mn-lt"/>
                <a:ea typeface="+mn-ea"/>
                <a:cs typeface="+mn-cs"/>
              </a:rPr>
              <a:t>ir </a:t>
            </a:r>
            <a:r>
              <a:rPr lang="en-US" sz="2000" kern="1200" dirty="0" err="1" smtClean="0">
                <a:solidFill>
                  <a:schemeClr val="tx1"/>
                </a:solidFill>
                <a:effectLst/>
                <a:latin typeface="+mn-lt"/>
                <a:ea typeface="+mn-ea"/>
                <a:cs typeface="+mn-cs"/>
              </a:rPr>
              <a:t>sudar</a:t>
            </a:r>
            <a:r>
              <a:rPr lang="lt-LT" sz="2000" kern="1200" dirty="0" smtClean="0">
                <a:solidFill>
                  <a:schemeClr val="tx1"/>
                </a:solidFill>
                <a:effectLst/>
                <a:latin typeface="+mn-lt"/>
                <a:ea typeface="+mn-ea"/>
                <a:cs typeface="+mn-cs"/>
              </a:rPr>
              <a:t>ė</a:t>
            </a:r>
            <a:r>
              <a:rPr lang="lt-LT" sz="2000" kern="1200" baseline="0" dirty="0" smtClean="0">
                <a:solidFill>
                  <a:schemeClr val="tx1"/>
                </a:solidFill>
                <a:effectLst/>
                <a:latin typeface="+mn-lt"/>
                <a:ea typeface="+mn-ea"/>
                <a:cs typeface="+mn-cs"/>
              </a:rPr>
              <a:t> </a:t>
            </a:r>
            <a:r>
              <a:rPr lang="en-US" sz="2000" kern="1200" baseline="0" dirty="0" smtClean="0">
                <a:solidFill>
                  <a:schemeClr val="tx1"/>
                </a:solidFill>
                <a:effectLst/>
                <a:latin typeface="+mn-lt"/>
                <a:ea typeface="+mn-ea"/>
                <a:cs typeface="+mn-cs"/>
              </a:rPr>
              <a:t>14,5 proc. Di</a:t>
            </a:r>
            <a:r>
              <a:rPr lang="lt-LT" sz="2000" kern="1200" baseline="0" dirty="0" err="1" smtClean="0">
                <a:solidFill>
                  <a:schemeClr val="tx1"/>
                </a:solidFill>
                <a:effectLst/>
                <a:latin typeface="+mn-lt"/>
                <a:ea typeface="+mn-ea"/>
                <a:cs typeface="+mn-cs"/>
              </a:rPr>
              <a:t>džiausias</a:t>
            </a:r>
            <a:r>
              <a:rPr lang="lt-LT" sz="2000" kern="1200" baseline="0" dirty="0" smtClean="0">
                <a:solidFill>
                  <a:schemeClr val="tx1"/>
                </a:solidFill>
                <a:effectLst/>
                <a:latin typeface="+mn-lt"/>
                <a:ea typeface="+mn-ea"/>
                <a:cs typeface="+mn-cs"/>
              </a:rPr>
              <a:t> </a:t>
            </a:r>
            <a:r>
              <a:rPr lang="lt-LT" sz="2000" b="0" i="0" kern="1200" dirty="0" smtClean="0">
                <a:solidFill>
                  <a:srgbClr val="FF0000"/>
                </a:solidFill>
                <a:effectLst/>
                <a:latin typeface="+mn-lt"/>
                <a:ea typeface="+mn-ea"/>
                <a:cs typeface="+mn-cs"/>
              </a:rPr>
              <a:t>PVM atotrūkis pastebėtas Rumunijoje (36,7 proc.), Maltoje</a:t>
            </a:r>
            <a:r>
              <a:rPr lang="lt-LT" sz="2000" b="0" i="0" kern="1200" baseline="0" dirty="0" smtClean="0">
                <a:solidFill>
                  <a:srgbClr val="FF0000"/>
                </a:solidFill>
                <a:effectLst/>
                <a:latin typeface="+mn-lt"/>
                <a:ea typeface="+mn-ea"/>
                <a:cs typeface="+mn-cs"/>
              </a:rPr>
              <a:t> (25,7 proc.)</a:t>
            </a:r>
            <a:r>
              <a:rPr lang="lt-LT" sz="2000" b="0" i="0" kern="1200" dirty="0" smtClean="0">
                <a:solidFill>
                  <a:srgbClr val="FF0000"/>
                </a:solidFill>
                <a:effectLst/>
                <a:latin typeface="+mn-lt"/>
                <a:ea typeface="+mn-ea"/>
                <a:cs typeface="+mn-cs"/>
              </a:rPr>
              <a:t> ir Graikijoje (17,8 proc.). Mažiausi atotrūkiai buvo Nyderlanduose (-0,2 proc.), Suomijoje (0,4 proc.) ir Ispanijoje (0,8 proc.).</a:t>
            </a:r>
            <a:endParaRPr lang="en-US" sz="2800" b="0" i="0" kern="1200" dirty="0" smtClean="0">
              <a:solidFill>
                <a:srgbClr val="FF0000"/>
              </a:solidFill>
              <a:effectLst/>
              <a:latin typeface="+mn-lt"/>
              <a:ea typeface="+mn-ea"/>
              <a:cs typeface="+mn-cs"/>
            </a:endParaRPr>
          </a:p>
          <a:p>
            <a:endParaRPr lang="lt-LT" sz="2000" kern="1200" dirty="0" smtClean="0">
              <a:solidFill>
                <a:schemeClr val="tx1"/>
              </a:solidFill>
              <a:effectLst/>
              <a:latin typeface="+mn-lt"/>
              <a:ea typeface="+mn-ea"/>
              <a:cs typeface="+mn-cs"/>
            </a:endParaRPr>
          </a:p>
          <a:p>
            <a:r>
              <a:rPr lang="lt-LT" sz="2000" kern="1200" dirty="0" smtClean="0">
                <a:solidFill>
                  <a:schemeClr val="tx1"/>
                </a:solidFill>
                <a:effectLst/>
                <a:latin typeface="+mn-lt"/>
                <a:ea typeface="+mn-ea"/>
                <a:cs typeface="+mn-cs"/>
              </a:rPr>
              <a:t>18-osios LRV</a:t>
            </a:r>
            <a:r>
              <a:rPr lang="lt-LT" sz="2000" kern="1200" baseline="0" dirty="0" smtClean="0">
                <a:solidFill>
                  <a:schemeClr val="tx1"/>
                </a:solidFill>
                <a:effectLst/>
                <a:latin typeface="+mn-lt"/>
                <a:ea typeface="+mn-ea"/>
                <a:cs typeface="+mn-cs"/>
              </a:rPr>
              <a:t> programoje,  patvirtintoje </a:t>
            </a:r>
            <a:r>
              <a:rPr lang="nn-NO" sz="2000" dirty="0" smtClean="0"/>
              <a:t>2020 m. gruodžio 11 d. </a:t>
            </a:r>
            <a:r>
              <a:rPr lang="lt-LT" sz="2000" dirty="0" smtClean="0"/>
              <a:t>LR Seimo nutarimu </a:t>
            </a:r>
            <a:r>
              <a:rPr lang="nn-NO" sz="2000" dirty="0" smtClean="0"/>
              <a:t>Nr. XIV-72</a:t>
            </a:r>
            <a:r>
              <a:rPr lang="lt-LT" sz="2000" dirty="0" smtClean="0"/>
              <a:t> 216. </a:t>
            </a:r>
            <a:r>
              <a:rPr lang="lt-LT" sz="2000" dirty="0" err="1" smtClean="0"/>
              <a:t>str</a:t>
            </a:r>
            <a:r>
              <a:rPr lang="lt-LT" sz="2000" dirty="0" smtClean="0"/>
              <a:t> nurodytuose 2030 m. sėkmės rodikliuose</a:t>
            </a:r>
            <a:r>
              <a:rPr lang="lt-LT" sz="2000" baseline="0" dirty="0" smtClean="0"/>
              <a:t> pasakyta, kad</a:t>
            </a:r>
            <a:r>
              <a:rPr lang="lt-LT" sz="2000" dirty="0" smtClean="0"/>
              <a:t> Pridėtinės vertės mokesčio (PVM) atotrūkis – 10 proc. (šiuo metu – 25 proc.).</a:t>
            </a:r>
            <a:endParaRPr lang="lt-LT" sz="2000" kern="1200" dirty="0" smtClean="0">
              <a:solidFill>
                <a:schemeClr val="tx1"/>
              </a:solidFill>
              <a:effectLst/>
              <a:latin typeface="+mn-lt"/>
              <a:ea typeface="+mn-ea"/>
              <a:cs typeface="+mn-cs"/>
            </a:endParaRPr>
          </a:p>
          <a:p>
            <a:endParaRPr lang="lt-LT" sz="2000" dirty="0" smtClean="0"/>
          </a:p>
          <a:p>
            <a:r>
              <a:rPr lang="lt-LT" sz="2000" b="1" u="sng" dirty="0" smtClean="0"/>
              <a:t>PRIEŽASTYS:</a:t>
            </a:r>
            <a:endParaRPr lang="en-US" sz="2000" b="1" u="sng" dirty="0" smtClean="0"/>
          </a:p>
          <a:p>
            <a:r>
              <a:rPr lang="lt-LT" sz="2000" kern="1200" dirty="0" smtClean="0">
                <a:solidFill>
                  <a:schemeClr val="tx1"/>
                </a:solidFill>
                <a:effectLst/>
                <a:latin typeface="+mn-lt"/>
                <a:ea typeface="+mn-ea"/>
                <a:cs typeface="+mn-cs"/>
              </a:rPr>
              <a:t>Prie laipsniško PVM atotrūkio mažėjimo prisidėjo ir nuoseklus administratoriaus darbas, ir augantis mokesčių mokėtojų sąmoningumas, ir, galimai, dėl pandemijos pasikeitę vartotojų įpročiai: pvz. aktyvesnė prekyba elektroninėje erdvėje, didesnis atsiskaitymas negrynaisiais pinigais ir kt. </a:t>
            </a:r>
          </a:p>
          <a:p>
            <a:endParaRPr lang="en-US" sz="2000" b="1" u="sng" dirty="0" smtClean="0"/>
          </a:p>
          <a:p>
            <a:r>
              <a:rPr lang="en-US" sz="2000" b="1" u="sng" kern="1200" dirty="0" smtClean="0">
                <a:solidFill>
                  <a:schemeClr val="tx1"/>
                </a:solidFill>
                <a:effectLst/>
                <a:latin typeface="+mn-lt"/>
                <a:ea typeface="+mn-ea"/>
                <a:cs typeface="+mn-cs"/>
              </a:rPr>
              <a:t>K</a:t>
            </a:r>
            <a:r>
              <a:rPr lang="lt-LT" sz="2000" b="1" u="sng" kern="1200" dirty="0" err="1" smtClean="0">
                <a:solidFill>
                  <a:schemeClr val="tx1"/>
                </a:solidFill>
                <a:effectLst/>
                <a:latin typeface="+mn-lt"/>
                <a:ea typeface="+mn-ea"/>
                <a:cs typeface="+mn-cs"/>
              </a:rPr>
              <a:t>odėl</a:t>
            </a:r>
            <a:r>
              <a:rPr lang="lt-LT" sz="2000" b="1" u="sng" kern="1200" dirty="0" smtClean="0">
                <a:solidFill>
                  <a:schemeClr val="tx1"/>
                </a:solidFill>
                <a:effectLst/>
                <a:latin typeface="+mn-lt"/>
                <a:ea typeface="+mn-ea"/>
                <a:cs typeface="+mn-cs"/>
              </a:rPr>
              <a:t> Lietuvoje toks atotrūkis nei kitose Baltijos šalyse?</a:t>
            </a:r>
            <a:endParaRPr lang="lt-LT" sz="2000" kern="1200" dirty="0" smtClean="0">
              <a:solidFill>
                <a:schemeClr val="tx1"/>
              </a:solidFill>
              <a:effectLst/>
              <a:latin typeface="+mn-lt"/>
              <a:ea typeface="+mn-ea"/>
              <a:cs typeface="+mn-cs"/>
            </a:endParaRPr>
          </a:p>
          <a:p>
            <a:r>
              <a:rPr lang="lt-LT" sz="2000" kern="1200" dirty="0" smtClean="0">
                <a:solidFill>
                  <a:schemeClr val="tx1"/>
                </a:solidFill>
                <a:effectLst/>
                <a:latin typeface="+mn-lt"/>
                <a:ea typeface="+mn-ea"/>
                <a:cs typeface="+mn-cs"/>
              </a:rPr>
              <a:t>PVM atotrūkio dydį lemia ne tik mokesčių administravimo efektyvumas, bet ir įvairių veiksnių sąveika, kur vienas priežasčių rinkinys gali būti aktualus vienai valstybei, kai kitoje atotrūkį gali lemti jau visai kitos priežastys. Jomis gali būti ir gyventojų vartojimo įpročiai bei vartojimo “krepšelio” struktūra, pvz., kokia dalis prekių bei paslaugų įsigyjama iš pardavėjų ne PVM mokėtojų (turgavietės, asmenys vykdantys individualią veiklą), skirtinga mokesčių mokėtojų moralė, pasitikėjimas valstybe ir jos institucijomis, mokesčių administratoriaus veiksmų griežtumas, pačio PVM teisinis reglamentavimas ir administravimo sudėtingumas, skirtinga ekonomikos struktūra ir kita. </a:t>
            </a:r>
            <a:endParaRPr lang="en-US" sz="2000" kern="1200" dirty="0" smtClean="0">
              <a:solidFill>
                <a:schemeClr val="tx1"/>
              </a:solidFill>
              <a:effectLst/>
              <a:latin typeface="+mn-lt"/>
              <a:ea typeface="+mn-ea"/>
              <a:cs typeface="+mn-cs"/>
            </a:endParaRPr>
          </a:p>
          <a:p>
            <a:endParaRPr lang="lt-LT" sz="2000" kern="1200" dirty="0" smtClean="0">
              <a:solidFill>
                <a:schemeClr val="tx1"/>
              </a:solidFill>
              <a:effectLst/>
              <a:latin typeface="+mn-lt"/>
              <a:ea typeface="+mn-ea"/>
              <a:cs typeface="+mn-cs"/>
            </a:endParaRPr>
          </a:p>
          <a:p>
            <a:r>
              <a:rPr lang="lt-LT" sz="2000" kern="1200" dirty="0" smtClean="0">
                <a:solidFill>
                  <a:schemeClr val="tx1"/>
                </a:solidFill>
                <a:effectLst/>
                <a:latin typeface="+mn-lt"/>
                <a:ea typeface="+mn-ea"/>
                <a:cs typeface="+mn-cs"/>
              </a:rPr>
              <a:t>Be to, kaip nuolat pažymi Europos Komisijos atstovai, minimas vertinimas  yra atliekamas ne tikslu apskaičiuoti  tikslų PVM atotrūkio įverti (todėl minėtų aplinkybių įtaka nėra sureikšminama), o, remiantis reguliariai vykdomais skaičiavimais, sudaryti galimybę valstybėms suprasti, ar taikytos priemonės duoda laukiamus rezultatus, t. y. svarbi  pokyčių tendencija, o  konkretus rodiklis. Lietuvos atveju, ši tendencija išlieka stabiliai mažėjanti, </a:t>
            </a:r>
            <a:r>
              <a:rPr lang="lt-LT" sz="2000" b="1" u="sng" kern="1200" dirty="0" smtClean="0">
                <a:solidFill>
                  <a:schemeClr val="tx1"/>
                </a:solidFill>
                <a:effectLst/>
                <a:latin typeface="+mn-lt"/>
                <a:ea typeface="+mn-ea"/>
                <a:cs typeface="+mn-cs"/>
              </a:rPr>
              <a:t>o atotrūkio sumažėjimas 2021 m. yra  didžiausias per visą skaičiavimo laikotarpį.</a:t>
            </a:r>
            <a:endParaRPr lang="lt-LT" sz="2000" u="sng" kern="1200" dirty="0" smtClean="0">
              <a:solidFill>
                <a:schemeClr val="tx1"/>
              </a:solidFill>
              <a:effectLst/>
              <a:latin typeface="+mn-lt"/>
              <a:ea typeface="+mn-ea"/>
              <a:cs typeface="+mn-cs"/>
            </a:endParaRPr>
          </a:p>
          <a:p>
            <a:endParaRPr lang="lt-LT" sz="2000" b="1" u="sng" dirty="0" smtClean="0"/>
          </a:p>
          <a:p>
            <a:endParaRPr lang="lt-LT" sz="20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0" strike="noStrike" spc="-1" dirty="0">
              <a:latin typeface="Arial"/>
            </a:endParaRPr>
          </a:p>
        </p:txBody>
      </p:sp>
      <p:sp>
        <p:nvSpPr>
          <p:cNvPr id="110" name="CustomShape 3"/>
          <p:cNvSpPr/>
          <p:nvPr/>
        </p:nvSpPr>
        <p:spPr>
          <a:xfrm>
            <a:off x="3884760" y="8685360"/>
            <a:ext cx="2971080" cy="457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fld id="{E6713269-7096-4103-B198-F5C694EE28F7}" type="slidenum">
              <a:rPr lang="lt-LT" sz="1200" spc="-1">
                <a:solidFill>
                  <a:srgbClr val="000000"/>
                </a:solidFill>
              </a:rPr>
              <a:pPr algn="r"/>
              <a:t>5</a:t>
            </a:fld>
            <a:endParaRPr lang="en-US" sz="1200" spc="-1">
              <a:solidFill>
                <a:prstClr val="black"/>
              </a:solidFill>
              <a:latin typeface="Arial"/>
            </a:endParaRPr>
          </a:p>
        </p:txBody>
      </p:sp>
    </p:spTree>
    <p:extLst>
      <p:ext uri="{BB962C8B-B14F-4D97-AF65-F5344CB8AC3E}">
        <p14:creationId xmlns:p14="http://schemas.microsoft.com/office/powerpoint/2010/main" val="2077873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34EFAB39-B60C-4B23-AADC-6F6D479C1DFC}" type="slidenum">
              <a:rPr lang="en-US" smtClean="0"/>
              <a:t>6</a:t>
            </a:fld>
            <a:endParaRPr lang="en-US"/>
          </a:p>
        </p:txBody>
      </p:sp>
    </p:spTree>
    <p:extLst>
      <p:ext uri="{BB962C8B-B14F-4D97-AF65-F5344CB8AC3E}">
        <p14:creationId xmlns:p14="http://schemas.microsoft.com/office/powerpoint/2010/main" val="3246433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258EBD05-56E8-46DD-AB73-984B802068FF}" type="slidenum">
              <a:rPr lang="lt-LT" smtClean="0"/>
              <a:t>7</a:t>
            </a:fld>
            <a:endParaRPr lang="lt-LT"/>
          </a:p>
        </p:txBody>
      </p:sp>
    </p:spTree>
    <p:extLst>
      <p:ext uri="{BB962C8B-B14F-4D97-AF65-F5344CB8AC3E}">
        <p14:creationId xmlns:p14="http://schemas.microsoft.com/office/powerpoint/2010/main" val="21824714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34EFAB39-B60C-4B23-AADC-6F6D479C1DFC}" type="slidenum">
              <a:rPr lang="en-US" smtClean="0"/>
              <a:t>8</a:t>
            </a:fld>
            <a:endParaRPr lang="en-US"/>
          </a:p>
        </p:txBody>
      </p:sp>
    </p:spTree>
    <p:extLst>
      <p:ext uri="{BB962C8B-B14F-4D97-AF65-F5344CB8AC3E}">
        <p14:creationId xmlns:p14="http://schemas.microsoft.com/office/powerpoint/2010/main" val="2676146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dirty="0" smtClean="0"/>
              <a:t>Įmonės rizika dėl didelės dalies darbuotojų, gaunančių mažiau nei minimalų mėnesio atlyginimą. Konkreti dalis kol kas nenustatyta, nes reikia aptarti ir turėti kiekvienos įmonės statistiką; galbūt bus nustatyti skirtingi rodikliai skirtingoms ekonominėms veikloms.</a:t>
            </a:r>
          </a:p>
          <a:p>
            <a:endParaRPr lang="lt-LT" dirty="0" smtClean="0"/>
          </a:p>
          <a:p>
            <a:r>
              <a:rPr lang="lt-LT" dirty="0" smtClean="0"/>
              <a:t>Įmonės rizika dėl nuosekliai deklaruojamų nuostolių. Dabartinis kriterijus - trys nuostolingi metai iš eilės - laikoma rizikinga, nepriklausomai nuo nuostolio dydžio. VMI kliento profilyje planuojama šį kriterijų sušvelninti, galbūt keičiant nuostolingų metų skaičių ar nuostolio sumą. Apie šį kriterijų diskutuojama darbo grupėje, o diskusijos su verslo ekspertais protokolas yra nurodytas dokumente.</a:t>
            </a:r>
          </a:p>
        </p:txBody>
      </p:sp>
      <p:sp>
        <p:nvSpPr>
          <p:cNvPr id="4" name="Skaidrės numerio vietos rezervavimo ženklas 3"/>
          <p:cNvSpPr>
            <a:spLocks noGrp="1"/>
          </p:cNvSpPr>
          <p:nvPr>
            <p:ph type="sldNum" sz="quarter" idx="10"/>
          </p:nvPr>
        </p:nvSpPr>
        <p:spPr/>
        <p:txBody>
          <a:bodyPr/>
          <a:lstStyle/>
          <a:p>
            <a:fld id="{34EFAB39-B60C-4B23-AADC-6F6D479C1DFC}" type="slidenum">
              <a:rPr lang="en-US" smtClean="0"/>
              <a:t>9</a:t>
            </a:fld>
            <a:endParaRPr lang="en-US"/>
          </a:p>
        </p:txBody>
      </p:sp>
    </p:spTree>
    <p:extLst>
      <p:ext uri="{BB962C8B-B14F-4D97-AF65-F5344CB8AC3E}">
        <p14:creationId xmlns:p14="http://schemas.microsoft.com/office/powerpoint/2010/main" val="22467086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sz="1200" dirty="0" smtClean="0"/>
              <a:t>Nuo 2022 m. lapkričio mėn.</a:t>
            </a:r>
          </a:p>
          <a:p>
            <a:endParaRPr lang="lt-LT" sz="1200" dirty="0" smtClean="0"/>
          </a:p>
          <a:p>
            <a:r>
              <a:rPr lang="lt-LT" sz="1200" kern="1200" dirty="0" smtClean="0">
                <a:solidFill>
                  <a:schemeClr val="tx1"/>
                </a:solidFill>
                <a:effectLst/>
                <a:latin typeface="+mn-lt"/>
                <a:ea typeface="+mn-ea"/>
                <a:cs typeface="+mn-cs"/>
              </a:rPr>
              <a:t>VMI Ukrainai jau perdavė  </a:t>
            </a:r>
            <a:r>
              <a:rPr lang="lt-LT" sz="1200" b="1" kern="1200" dirty="0" smtClean="0">
                <a:solidFill>
                  <a:schemeClr val="tx1"/>
                </a:solidFill>
                <a:effectLst/>
                <a:latin typeface="+mn-lt"/>
                <a:ea typeface="+mn-ea"/>
                <a:cs typeface="+mn-cs"/>
              </a:rPr>
              <a:t>270 </a:t>
            </a:r>
            <a:r>
              <a:rPr lang="lt-LT" sz="1200" kern="1200" dirty="0" smtClean="0">
                <a:solidFill>
                  <a:schemeClr val="tx1"/>
                </a:solidFill>
                <a:effectLst/>
                <a:latin typeface="+mn-lt"/>
                <a:ea typeface="+mn-ea"/>
                <a:cs typeface="+mn-cs"/>
              </a:rPr>
              <a:t>valstybės konfiskuotų transporto priemonių už  804</a:t>
            </a:r>
            <a:r>
              <a:rPr lang="lt-LT" sz="1200" b="1" kern="1200" dirty="0" smtClean="0">
                <a:solidFill>
                  <a:schemeClr val="tx1"/>
                </a:solidFill>
                <a:effectLst/>
                <a:latin typeface="+mn-lt"/>
                <a:ea typeface="+mn-ea"/>
                <a:cs typeface="+mn-cs"/>
              </a:rPr>
              <a:t> tūkst. €.</a:t>
            </a:r>
          </a:p>
          <a:p>
            <a:endParaRPr lang="lt-LT" sz="1200" kern="1200" dirty="0" smtClean="0">
              <a:solidFill>
                <a:schemeClr val="tx1"/>
              </a:solidFill>
              <a:effectLst/>
              <a:latin typeface="+mn-lt"/>
              <a:ea typeface="+mn-ea"/>
              <a:cs typeface="+mn-cs"/>
            </a:endParaRPr>
          </a:p>
          <a:p>
            <a:r>
              <a:rPr lang="lt-LT" sz="1200" kern="1200" dirty="0" smtClean="0">
                <a:solidFill>
                  <a:schemeClr val="tx1"/>
                </a:solidFill>
                <a:effectLst/>
                <a:latin typeface="+mn-lt"/>
                <a:ea typeface="+mn-ea"/>
                <a:cs typeface="+mn-cs"/>
              </a:rPr>
              <a:t>Šiuo metu perdavimui paruošti ir laukia atvykstančių ukrainiečių dar   </a:t>
            </a:r>
            <a:r>
              <a:rPr lang="lt-LT" sz="1200" b="1" kern="1200" dirty="0" smtClean="0">
                <a:solidFill>
                  <a:schemeClr val="tx1"/>
                </a:solidFill>
                <a:effectLst/>
                <a:latin typeface="+mn-lt"/>
                <a:ea typeface="+mn-ea"/>
                <a:cs typeface="+mn-cs"/>
              </a:rPr>
              <a:t>17 automobilių</a:t>
            </a:r>
            <a:endParaRPr lang="lt-LT" sz="1200" kern="1200" dirty="0" smtClean="0">
              <a:solidFill>
                <a:schemeClr val="tx1"/>
              </a:solidFill>
              <a:effectLst/>
              <a:latin typeface="+mn-lt"/>
              <a:ea typeface="+mn-ea"/>
              <a:cs typeface="+mn-cs"/>
            </a:endParaRPr>
          </a:p>
          <a:p>
            <a:endParaRPr lang="lt-LT" sz="1200" dirty="0" smtClean="0"/>
          </a:p>
          <a:p>
            <a:endParaRPr lang="lt-LT" sz="1200" dirty="0" smtClean="0"/>
          </a:p>
          <a:p>
            <a:r>
              <a:rPr lang="lt-LT" sz="1200" dirty="0" smtClean="0"/>
              <a:t>VMI Ukrainai perdavė ir įvairių mobiliųjų telefonų, </a:t>
            </a:r>
            <a:r>
              <a:rPr lang="lt-LT" sz="1200" dirty="0" err="1" smtClean="0"/>
              <a:t>planšetinių</a:t>
            </a:r>
            <a:r>
              <a:rPr lang="lt-LT" sz="1200" dirty="0" smtClean="0"/>
              <a:t> kompiuterių, LED žibintuvėlių ir kitos technikos </a:t>
            </a:r>
            <a:r>
              <a:rPr lang="lt-LT" sz="1200" baseline="0" dirty="0" smtClean="0"/>
              <a:t> 18 tūkst. </a:t>
            </a:r>
            <a:r>
              <a:rPr lang="lt-LT" sz="1200" baseline="0" dirty="0" err="1" smtClean="0"/>
              <a:t>Eur</a:t>
            </a:r>
            <a:endParaRPr lang="lt-LT" b="1" dirty="0"/>
          </a:p>
        </p:txBody>
      </p:sp>
      <p:sp>
        <p:nvSpPr>
          <p:cNvPr id="4" name="Skaidrės numerio vietos rezervavimo ženklas 3"/>
          <p:cNvSpPr>
            <a:spLocks noGrp="1"/>
          </p:cNvSpPr>
          <p:nvPr>
            <p:ph type="sldNum" sz="quarter" idx="10"/>
          </p:nvPr>
        </p:nvSpPr>
        <p:spPr/>
        <p:txBody>
          <a:bodyPr/>
          <a:lstStyle/>
          <a:p>
            <a:fld id="{96EDE821-C4FC-4C22-A210-73FC87DFA099}" type="slidenum">
              <a:rPr lang="lt-LT" smtClean="0"/>
              <a:t>10</a:t>
            </a:fld>
            <a:endParaRPr lang="lt-LT"/>
          </a:p>
        </p:txBody>
      </p:sp>
    </p:spTree>
    <p:extLst>
      <p:ext uri="{BB962C8B-B14F-4D97-AF65-F5344CB8AC3E}">
        <p14:creationId xmlns:p14="http://schemas.microsoft.com/office/powerpoint/2010/main" val="2048729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it-IT" dirty="0" smtClean="0"/>
              <a:t>VMI, kuri stato tiltus? Efektyvaus bendradarbiavimo rezultatai</a:t>
            </a:r>
          </a:p>
          <a:p>
            <a:endParaRPr lang="lt-LT" dirty="0" smtClean="0"/>
          </a:p>
          <a:p>
            <a:r>
              <a:rPr lang="lt-LT" dirty="0" smtClean="0"/>
              <a:t>Bendromis</a:t>
            </a:r>
            <a:r>
              <a:rPr lang="lt-LT" baseline="0" dirty="0" smtClean="0"/>
              <a:t> jėgomis išlaisvinta veiklos sinergija</a:t>
            </a:r>
            <a:endParaRPr lang="lt-LT" dirty="0"/>
          </a:p>
        </p:txBody>
      </p:sp>
      <p:sp>
        <p:nvSpPr>
          <p:cNvPr id="4" name="Skaidrės numerio vietos rezervavimo ženklas 3"/>
          <p:cNvSpPr>
            <a:spLocks noGrp="1"/>
          </p:cNvSpPr>
          <p:nvPr>
            <p:ph type="sldNum" sz="quarter" idx="10"/>
          </p:nvPr>
        </p:nvSpPr>
        <p:spPr/>
        <p:txBody>
          <a:bodyPr/>
          <a:lstStyle/>
          <a:p>
            <a:fld id="{5AA6954A-A2AB-456A-B959-12278C5002DF}" type="slidenum">
              <a:rPr lang="lt-LT" smtClean="0">
                <a:solidFill>
                  <a:prstClr val="black"/>
                </a:solidFill>
              </a:rPr>
              <a:pPr/>
              <a:t>11</a:t>
            </a:fld>
            <a:endParaRPr lang="lt-LT">
              <a:solidFill>
                <a:prstClr val="black"/>
              </a:solidFill>
            </a:endParaRPr>
          </a:p>
        </p:txBody>
      </p:sp>
    </p:spTree>
    <p:extLst>
      <p:ext uri="{BB962C8B-B14F-4D97-AF65-F5344CB8AC3E}">
        <p14:creationId xmlns:p14="http://schemas.microsoft.com/office/powerpoint/2010/main" val="15479894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200" b="1" kern="1200" dirty="0" smtClean="0">
                <a:solidFill>
                  <a:schemeClr val="tx1"/>
                </a:solidFill>
                <a:effectLst/>
                <a:latin typeface="+mn-lt"/>
                <a:ea typeface="+mn-ea"/>
                <a:cs typeface="+mn-cs"/>
              </a:rPr>
              <a:t>Bendras mokestinių prievolių tinkamo vykdymo rezultatas</a:t>
            </a:r>
            <a:r>
              <a:rPr lang="lt-LT" sz="1200" kern="1200" dirty="0" smtClean="0">
                <a:solidFill>
                  <a:schemeClr val="tx1"/>
                </a:solidFill>
                <a:effectLst/>
                <a:latin typeface="+mn-lt"/>
                <a:ea typeface="+mn-ea"/>
                <a:cs typeface="+mn-cs"/>
              </a:rPr>
              <a:t> – </a:t>
            </a:r>
            <a:r>
              <a:rPr lang="lt-LT" sz="1200" b="1" kern="1200" dirty="0" smtClean="0">
                <a:solidFill>
                  <a:schemeClr val="tx1"/>
                </a:solidFill>
                <a:effectLst/>
                <a:latin typeface="+mn-lt"/>
                <a:ea typeface="+mn-ea"/>
                <a:cs typeface="+mn-cs"/>
              </a:rPr>
              <a:t>163,8 mln. </a:t>
            </a:r>
            <a:r>
              <a:rPr lang="lt-LT" sz="1200" b="1" kern="1200" dirty="0" err="1" smtClean="0">
                <a:solidFill>
                  <a:schemeClr val="tx1"/>
                </a:solidFill>
                <a:effectLst/>
                <a:latin typeface="+mn-lt"/>
                <a:ea typeface="+mn-ea"/>
                <a:cs typeface="+mn-cs"/>
              </a:rPr>
              <a:t>Eur</a:t>
            </a:r>
            <a:r>
              <a:rPr lang="lt-LT" sz="1200" kern="1200" dirty="0" smtClean="0">
                <a:solidFill>
                  <a:schemeClr val="tx1"/>
                </a:solidFill>
                <a:effectLst/>
                <a:latin typeface="+mn-lt"/>
                <a:ea typeface="+mn-ea"/>
                <a:cs typeface="+mn-cs"/>
              </a:rPr>
              <a:t> – susideda iš </a:t>
            </a:r>
            <a:r>
              <a:rPr lang="lt-LT" sz="1200" b="1" kern="1200" dirty="0" smtClean="0">
                <a:solidFill>
                  <a:schemeClr val="tx1"/>
                </a:solidFill>
                <a:effectLst/>
                <a:latin typeface="+mn-lt"/>
                <a:ea typeface="+mn-ea"/>
                <a:cs typeface="+mn-cs"/>
              </a:rPr>
              <a:t>110,5 mln.</a:t>
            </a:r>
            <a:r>
              <a:rPr lang="lt-LT" sz="1200" kern="1200" dirty="0" smtClean="0">
                <a:solidFill>
                  <a:schemeClr val="tx1"/>
                </a:solidFill>
                <a:effectLst/>
                <a:latin typeface="+mn-lt"/>
                <a:ea typeface="+mn-ea"/>
                <a:cs typeface="+mn-cs"/>
              </a:rPr>
              <a:t> eurų (sudaro </a:t>
            </a:r>
            <a:r>
              <a:rPr lang="lt-LT" sz="1200" b="1" kern="1200" dirty="0" smtClean="0">
                <a:solidFill>
                  <a:schemeClr val="tx1"/>
                </a:solidFill>
                <a:effectLst/>
                <a:latin typeface="+mn-lt"/>
                <a:ea typeface="+mn-ea"/>
                <a:cs typeface="+mn-cs"/>
              </a:rPr>
              <a:t>67 proc.</a:t>
            </a:r>
            <a:r>
              <a:rPr lang="lt-LT" sz="1200" kern="1200" dirty="0" smtClean="0">
                <a:solidFill>
                  <a:schemeClr val="tx1"/>
                </a:solidFill>
                <a:effectLst/>
                <a:latin typeface="+mn-lt"/>
                <a:ea typeface="+mn-ea"/>
                <a:cs typeface="+mn-cs"/>
              </a:rPr>
              <a:t> bendros sumos dalį), kuriuos mokesčių mokėtojai papildomai deklaravo po vykdytų stebėsenos procedūrų ir </a:t>
            </a:r>
            <a:r>
              <a:rPr lang="lt-LT" sz="1200" b="1" kern="1200" dirty="0" smtClean="0">
                <a:solidFill>
                  <a:schemeClr val="tx1"/>
                </a:solidFill>
                <a:effectLst/>
                <a:latin typeface="+mn-lt"/>
                <a:ea typeface="+mn-ea"/>
                <a:cs typeface="+mn-cs"/>
              </a:rPr>
              <a:t>53,3 mln.</a:t>
            </a:r>
            <a:r>
              <a:rPr lang="lt-LT" sz="1200" kern="1200" dirty="0" smtClean="0">
                <a:solidFill>
                  <a:schemeClr val="tx1"/>
                </a:solidFill>
                <a:effectLst/>
                <a:latin typeface="+mn-lt"/>
                <a:ea typeface="+mn-ea"/>
                <a:cs typeface="+mn-cs"/>
              </a:rPr>
              <a:t> (sudaro </a:t>
            </a:r>
            <a:r>
              <a:rPr lang="lt-LT" sz="1200" b="1" kern="1200" dirty="0" smtClean="0">
                <a:solidFill>
                  <a:schemeClr val="tx1"/>
                </a:solidFill>
                <a:effectLst/>
                <a:latin typeface="+mn-lt"/>
                <a:ea typeface="+mn-ea"/>
                <a:cs typeface="+mn-cs"/>
              </a:rPr>
              <a:t>33 proc.</a:t>
            </a:r>
            <a:r>
              <a:rPr lang="lt-LT" sz="1200" kern="1200" dirty="0" smtClean="0">
                <a:solidFill>
                  <a:schemeClr val="tx1"/>
                </a:solidFill>
                <a:effectLst/>
                <a:latin typeface="+mn-lt"/>
                <a:ea typeface="+mn-ea"/>
                <a:cs typeface="+mn-cs"/>
              </a:rPr>
              <a:t> bendros sumos dalį) eurų, nustatytų vykdytų operatyvių patikrinimų, mokestinių tyrimų ir mokestinių patikrinimų metu. Pažymėtina, kad toks rezultatas ne tik 22 proc. viršijo 2022 m. rezultatus (134 mln. </a:t>
            </a:r>
            <a:r>
              <a:rPr lang="lt-LT" sz="1200" kern="1200" dirty="0" err="1" smtClean="0">
                <a:solidFill>
                  <a:schemeClr val="tx1"/>
                </a:solidFill>
                <a:effectLst/>
                <a:latin typeface="+mn-lt"/>
                <a:ea typeface="+mn-ea"/>
                <a:cs typeface="+mn-cs"/>
              </a:rPr>
              <a:t>Eur</a:t>
            </a:r>
            <a:r>
              <a:rPr lang="lt-LT" sz="1200" kern="1200" dirty="0" smtClean="0">
                <a:solidFill>
                  <a:schemeClr val="tx1"/>
                </a:solidFill>
                <a:effectLst/>
                <a:latin typeface="+mn-lt"/>
                <a:ea typeface="+mn-ea"/>
                <a:cs typeface="+mn-cs"/>
              </a:rPr>
              <a:t>), tačiau taip pat ir </a:t>
            </a:r>
            <a:r>
              <a:rPr lang="lt-LT" sz="1200" kern="1200" dirty="0" err="1" smtClean="0">
                <a:solidFill>
                  <a:schemeClr val="tx1"/>
                </a:solidFill>
                <a:effectLst/>
                <a:latin typeface="+mn-lt"/>
                <a:ea typeface="+mn-ea"/>
                <a:cs typeface="+mn-cs"/>
              </a:rPr>
              <a:t>priešpandeminių</a:t>
            </a:r>
            <a:r>
              <a:rPr lang="lt-LT" sz="1200" kern="1200" dirty="0" smtClean="0">
                <a:solidFill>
                  <a:schemeClr val="tx1"/>
                </a:solidFill>
                <a:effectLst/>
                <a:latin typeface="+mn-lt"/>
                <a:ea typeface="+mn-ea"/>
                <a:cs typeface="+mn-cs"/>
              </a:rPr>
              <a:t> 2019 m. rezultatus (127 mln. </a:t>
            </a:r>
            <a:r>
              <a:rPr lang="lt-LT" sz="1200" kern="1200" dirty="0" err="1" smtClean="0">
                <a:solidFill>
                  <a:schemeClr val="tx1"/>
                </a:solidFill>
                <a:effectLst/>
                <a:latin typeface="+mn-lt"/>
                <a:ea typeface="+mn-ea"/>
                <a:cs typeface="+mn-cs"/>
              </a:rPr>
              <a:t>Eur</a:t>
            </a:r>
            <a:r>
              <a:rPr lang="lt-LT" sz="1200" kern="1200" dirty="0" smtClean="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lt-LT" sz="1200" kern="1200" dirty="0" smtClean="0">
              <a:solidFill>
                <a:schemeClr val="tx1"/>
              </a:solidFill>
              <a:effectLst/>
              <a:latin typeface="+mn-lt"/>
              <a:ea typeface="+mn-ea"/>
              <a:cs typeface="+mn-cs"/>
            </a:endParaRPr>
          </a:p>
          <a:p>
            <a:r>
              <a:rPr lang="lt-LT" sz="1200" kern="1200" dirty="0" smtClean="0">
                <a:solidFill>
                  <a:schemeClr val="tx1"/>
                </a:solidFill>
                <a:effectLst/>
                <a:latin typeface="+mn-lt"/>
                <a:ea typeface="+mn-ea"/>
                <a:cs typeface="+mn-cs"/>
              </a:rPr>
              <a:t>Vertinant mokestinių prievolių vykdymo priežiūros </a:t>
            </a:r>
            <a:r>
              <a:rPr lang="lt-LT" sz="1200" b="1" kern="1200" dirty="0" smtClean="0">
                <a:solidFill>
                  <a:schemeClr val="tx1"/>
                </a:solidFill>
                <a:effectLst/>
                <a:latin typeface="+mn-lt"/>
                <a:ea typeface="+mn-ea"/>
                <a:cs typeface="+mn-cs"/>
              </a:rPr>
              <a:t>mastą ir pobūdį</a:t>
            </a:r>
            <a:r>
              <a:rPr lang="lt-LT" sz="1200" kern="1200" dirty="0" smtClean="0">
                <a:solidFill>
                  <a:schemeClr val="tx1"/>
                </a:solidFill>
                <a:effectLst/>
                <a:latin typeface="+mn-lt"/>
                <a:ea typeface="+mn-ea"/>
                <a:cs typeface="+mn-cs"/>
              </a:rPr>
              <a:t>, pažymėtina:</a:t>
            </a:r>
          </a:p>
          <a:p>
            <a:pPr lvl="0"/>
            <a:r>
              <a:rPr lang="lt-LT" sz="1200" kern="1200" dirty="0" smtClean="0">
                <a:solidFill>
                  <a:schemeClr val="tx1"/>
                </a:solidFill>
                <a:effectLst/>
                <a:latin typeface="+mn-lt"/>
                <a:ea typeface="+mn-ea"/>
                <a:cs typeface="+mn-cs"/>
              </a:rPr>
              <a:t>nors po 2020 m. ir 2021 m. buvusio priežiūros veiksmų skaičiaus sumažėjimo stebimas bendras priežiūros veiksmų skaičiaus augimas - 2022 m. yra fiksuotas bendro jų skaičiaus augimas 6 proc. (iš viso 26,4 tūkst.), 2023 m. priežiūros veiksmų augimas sudarė 14 proc. (28,3 tūkst.);</a:t>
            </a:r>
            <a:r>
              <a:rPr lang="lt-LT" sz="1200" kern="1200" baseline="0" dirty="0" smtClean="0">
                <a:solidFill>
                  <a:schemeClr val="tx1"/>
                </a:solidFill>
                <a:effectLst/>
                <a:latin typeface="+mn-lt"/>
                <a:ea typeface="+mn-ea"/>
                <a:cs typeface="+mn-cs"/>
              </a:rPr>
              <a:t> </a:t>
            </a:r>
            <a:r>
              <a:rPr lang="lt-LT" sz="1200" kern="1200" dirty="0" smtClean="0">
                <a:solidFill>
                  <a:schemeClr val="tx1"/>
                </a:solidFill>
                <a:effectLst/>
                <a:latin typeface="+mn-lt"/>
                <a:ea typeface="+mn-ea"/>
                <a:cs typeface="+mn-cs"/>
              </a:rPr>
              <a:t>net </a:t>
            </a:r>
            <a:r>
              <a:rPr lang="lt-LT" sz="1200" b="1" kern="1200" dirty="0" smtClean="0">
                <a:solidFill>
                  <a:schemeClr val="tx1"/>
                </a:solidFill>
                <a:effectLst/>
                <a:latin typeface="+mn-lt"/>
                <a:ea typeface="+mn-ea"/>
                <a:cs typeface="+mn-cs"/>
              </a:rPr>
              <a:t>tris ketvirtadalius (21355) jų sudarė stebėsenos veiksmai</a:t>
            </a:r>
            <a:r>
              <a:rPr lang="lt-LT" sz="1200" kern="1200" dirty="0" smtClean="0">
                <a:solidFill>
                  <a:schemeClr val="tx1"/>
                </a:solidFill>
                <a:effectLst/>
                <a:latin typeface="+mn-lt"/>
                <a:ea typeface="+mn-ea"/>
                <a:cs typeface="+mn-cs"/>
              </a:rPr>
              <a:t>, </a:t>
            </a:r>
            <a:r>
              <a:rPr lang="lt-LT" sz="1200" kern="1200" dirty="0" err="1" smtClean="0">
                <a:solidFill>
                  <a:schemeClr val="tx1"/>
                </a:solidFill>
                <a:effectLst/>
                <a:latin typeface="+mn-lt"/>
                <a:ea typeface="+mn-ea"/>
                <a:cs typeface="+mn-cs"/>
              </a:rPr>
              <a:t>t.y</a:t>
            </a:r>
            <a:r>
              <a:rPr lang="lt-LT" sz="1200" kern="1200" dirty="0" smtClean="0">
                <a:solidFill>
                  <a:schemeClr val="tx1"/>
                </a:solidFill>
                <a:effectLst/>
                <a:latin typeface="+mn-lt"/>
                <a:ea typeface="+mn-ea"/>
                <a:cs typeface="+mn-cs"/>
              </a:rPr>
              <a:t>., atvejai, kuomet mokesčių mokėtojams yra nurodomi konkretūs trūkumai ir pasiūloma juos pašalinti, netaikant sankcijų; </a:t>
            </a:r>
          </a:p>
          <a:p>
            <a:pPr lvl="0"/>
            <a:r>
              <a:rPr lang="lt-LT" sz="1200" b="1" kern="1200" dirty="0" smtClean="0">
                <a:solidFill>
                  <a:schemeClr val="tx1"/>
                </a:solidFill>
                <a:effectLst/>
                <a:latin typeface="+mn-lt"/>
                <a:ea typeface="+mn-ea"/>
                <a:cs typeface="+mn-cs"/>
              </a:rPr>
              <a:t>mokestinių tyrimų ir mokestinių patikrinimų</a:t>
            </a:r>
            <a:r>
              <a:rPr lang="lt-LT" sz="1200" kern="1200" dirty="0" smtClean="0">
                <a:solidFill>
                  <a:schemeClr val="tx1"/>
                </a:solidFill>
                <a:effectLst/>
                <a:latin typeface="+mn-lt"/>
                <a:ea typeface="+mn-ea"/>
                <a:cs typeface="+mn-cs"/>
              </a:rPr>
              <a:t>, kuomet kompleksiškai vertinamas mokesčių apskaičiavimo bei deklaravimo teisingumas, skaičius 2023 m. sudarė tik </a:t>
            </a:r>
            <a:r>
              <a:rPr lang="lt-LT" sz="1200" b="1" kern="1200" dirty="0" smtClean="0">
                <a:solidFill>
                  <a:schemeClr val="tx1"/>
                </a:solidFill>
                <a:effectLst/>
                <a:latin typeface="+mn-lt"/>
                <a:ea typeface="+mn-ea"/>
                <a:cs typeface="+mn-cs"/>
              </a:rPr>
              <a:t>mažiau kaip penktadalį (17 proc.)</a:t>
            </a:r>
            <a:r>
              <a:rPr lang="lt-LT" sz="1200" kern="1200" dirty="0" smtClean="0">
                <a:solidFill>
                  <a:schemeClr val="tx1"/>
                </a:solidFill>
                <a:effectLst/>
                <a:latin typeface="+mn-lt"/>
                <a:ea typeface="+mn-ea"/>
                <a:cs typeface="+mn-cs"/>
              </a:rPr>
              <a:t> visų kontrolės veiksmų.  </a:t>
            </a:r>
          </a:p>
        </p:txBody>
      </p:sp>
      <p:sp>
        <p:nvSpPr>
          <p:cNvPr id="4" name="Skaidrės numerio vietos rezervavimo ženklas 3"/>
          <p:cNvSpPr>
            <a:spLocks noGrp="1"/>
          </p:cNvSpPr>
          <p:nvPr>
            <p:ph type="sldNum" sz="quarter" idx="10"/>
          </p:nvPr>
        </p:nvSpPr>
        <p:spPr/>
        <p:txBody>
          <a:bodyPr/>
          <a:lstStyle/>
          <a:p>
            <a:fld id="{91ACFFEE-1069-4900-83A6-147251EE92C3}" type="slidenum">
              <a:rPr lang="lt-LT" smtClean="0">
                <a:solidFill>
                  <a:prstClr val="black"/>
                </a:solidFill>
              </a:rPr>
              <a:pPr/>
              <a:t>12</a:t>
            </a:fld>
            <a:endParaRPr lang="lt-LT">
              <a:solidFill>
                <a:prstClr val="black"/>
              </a:solidFill>
            </a:endParaRPr>
          </a:p>
        </p:txBody>
      </p:sp>
    </p:spTree>
    <p:extLst>
      <p:ext uri="{BB962C8B-B14F-4D97-AF65-F5344CB8AC3E}">
        <p14:creationId xmlns:p14="http://schemas.microsoft.com/office/powerpoint/2010/main" val="1185823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a:solidFill>
                  <a:schemeClr val="tx1"/>
                </a:solidFill>
                <a:effectLst/>
                <a:latin typeface="+mn-lt"/>
                <a:ea typeface="+mn-ea"/>
                <a:cs typeface="+mn-cs"/>
              </a:rPr>
              <a:t>Vertinant juridinių asmenų riziką dėl galimo pardavimų (pajamų) slėpimo skaičiuojant neigiamą „likutinį pelną“ (pardavimai – pirkimai – darbo užmokesčio suma) pagal ekonomines veiklas, PVM mokėtojų dalis proc. nuo visų PVM mokėtojų didžiausia yra prekybos sektoriuje, taip pat gamybos, statybos sektoriuose.</a:t>
            </a:r>
          </a:p>
          <a:p>
            <a:endParaRPr lang="lt-LT" dirty="0"/>
          </a:p>
        </p:txBody>
      </p:sp>
      <p:sp>
        <p:nvSpPr>
          <p:cNvPr id="4" name="Skaidrės numerio vietos rezervavimo ženklas 3"/>
          <p:cNvSpPr>
            <a:spLocks noGrp="1"/>
          </p:cNvSpPr>
          <p:nvPr>
            <p:ph type="sldNum" sz="quarter" idx="10"/>
          </p:nvPr>
        </p:nvSpPr>
        <p:spPr/>
        <p:txBody>
          <a:bodyPr/>
          <a:lstStyle/>
          <a:p>
            <a:pPr rtl="0"/>
            <a:fld id="{FC8BD8E7-1312-41F3-99C4-6DA5AF891969}" type="slidenum">
              <a:rPr lang="lt-LT" smtClean="0"/>
              <a:t>13</a:t>
            </a:fld>
            <a:endParaRPr lang="lt-LT" dirty="0"/>
          </a:p>
        </p:txBody>
      </p:sp>
    </p:spTree>
    <p:extLst>
      <p:ext uri="{BB962C8B-B14F-4D97-AF65-F5344CB8AC3E}">
        <p14:creationId xmlns:p14="http://schemas.microsoft.com/office/powerpoint/2010/main" val="38089172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sz="14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smtClean="0">
                <a:solidFill>
                  <a:schemeClr val="tx1"/>
                </a:solidFill>
                <a:effectLst/>
                <a:latin typeface="+mn-lt"/>
                <a:ea typeface="+mn-ea"/>
                <a:cs typeface="+mn-cs"/>
              </a:rPr>
              <a:t>Po išsiųstų 1,5 tūkst. klausimynų klientų turimos </a:t>
            </a:r>
            <a:r>
              <a:rPr lang="lt-LT" sz="1200" b="1" kern="1200" dirty="0" smtClean="0">
                <a:solidFill>
                  <a:schemeClr val="tx1"/>
                </a:solidFill>
                <a:effectLst/>
                <a:latin typeface="+mn-lt"/>
                <a:ea typeface="+mn-ea"/>
                <a:cs typeface="+mn-cs"/>
              </a:rPr>
              <a:t>atsargos sumažėjo beveik 40 mln. eurų</a:t>
            </a:r>
            <a:r>
              <a:rPr lang="lt-LT" sz="1200" kern="1200" dirty="0" smtClean="0">
                <a:solidFill>
                  <a:schemeClr val="tx1"/>
                </a:solidFill>
                <a:effectLst/>
                <a:latin typeface="+mn-lt"/>
                <a:ea typeface="+mn-ea"/>
                <a:cs typeface="+mn-cs"/>
              </a:rPr>
              <a:t>, o prekybininkų, kuriems buvo taikomos poveikio priemonės, </a:t>
            </a:r>
            <a:r>
              <a:rPr lang="lt-LT" sz="1200" b="1" kern="1200" dirty="0" smtClean="0">
                <a:solidFill>
                  <a:schemeClr val="tx1"/>
                </a:solidFill>
                <a:effectLst/>
                <a:latin typeface="+mn-lt"/>
                <a:ea typeface="+mn-ea"/>
                <a:cs typeface="+mn-cs"/>
              </a:rPr>
              <a:t>PVM augo 28 proc.</a:t>
            </a:r>
            <a:r>
              <a:rPr lang="lt-LT" sz="1200" b="1" kern="1200" baseline="0" dirty="0" smtClean="0">
                <a:solidFill>
                  <a:schemeClr val="tx1"/>
                </a:solidFill>
                <a:effectLst/>
                <a:latin typeface="+mn-lt"/>
                <a:ea typeface="+mn-ea"/>
                <a:cs typeface="+mn-cs"/>
              </a:rPr>
              <a:t> (o </a:t>
            </a:r>
            <a:r>
              <a:rPr lang="lt-LT" sz="1200" b="1" kern="1200" baseline="0" dirty="0" err="1" smtClean="0">
                <a:solidFill>
                  <a:schemeClr val="tx1"/>
                </a:solidFill>
                <a:effectLst/>
                <a:latin typeface="+mn-lt"/>
                <a:ea typeface="+mn-ea"/>
                <a:cs typeface="+mn-cs"/>
              </a:rPr>
              <a:t>t.y</a:t>
            </a:r>
            <a:r>
              <a:rPr lang="lt-LT" sz="1200" b="1" kern="1200" baseline="0" dirty="0" smtClean="0">
                <a:solidFill>
                  <a:schemeClr val="tx1"/>
                </a:solidFill>
                <a:effectLst/>
                <a:latin typeface="+mn-lt"/>
                <a:ea typeface="+mn-ea"/>
                <a:cs typeface="+mn-cs"/>
              </a:rPr>
              <a:t>. </a:t>
            </a:r>
            <a:r>
              <a:rPr lang="lt-LT" sz="1200" b="1" kern="1200" dirty="0" smtClean="0">
                <a:solidFill>
                  <a:schemeClr val="tx1"/>
                </a:solidFill>
                <a:effectLst/>
                <a:latin typeface="+mn-lt"/>
                <a:ea typeface="+mn-ea"/>
                <a:cs typeface="+mn-cs"/>
              </a:rPr>
              <a:t>sparčiau </a:t>
            </a:r>
            <a:r>
              <a:rPr lang="lt-LT" sz="1200" kern="1200" dirty="0" smtClean="0">
                <a:solidFill>
                  <a:schemeClr val="tx1"/>
                </a:solidFill>
                <a:effectLst/>
                <a:latin typeface="+mn-lt"/>
                <a:ea typeface="+mn-ea"/>
                <a:cs typeface="+mn-cs"/>
              </a:rPr>
              <a:t>nei viso prekybos sektoriaus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kur</a:t>
            </a:r>
            <a:r>
              <a:rPr lang="en-US" sz="1200" kern="1200" dirty="0" smtClean="0">
                <a:solidFill>
                  <a:schemeClr val="tx1"/>
                </a:solidFill>
                <a:effectLst/>
                <a:latin typeface="+mn-lt"/>
                <a:ea typeface="+mn-ea"/>
                <a:cs typeface="+mn-cs"/>
              </a:rPr>
              <a:t> PVM </a:t>
            </a:r>
            <a:r>
              <a:rPr lang="en-US" sz="1200" kern="1200" dirty="0" err="1" smtClean="0">
                <a:solidFill>
                  <a:schemeClr val="tx1"/>
                </a:solidFill>
                <a:effectLst/>
                <a:latin typeface="+mn-lt"/>
                <a:ea typeface="+mn-ea"/>
                <a:cs typeface="+mn-cs"/>
              </a:rPr>
              <a:t>prievol</a:t>
            </a:r>
            <a:r>
              <a:rPr lang="lt-LT" sz="1200" kern="1200" dirty="0" smtClean="0">
                <a:solidFill>
                  <a:schemeClr val="tx1"/>
                </a:solidFill>
                <a:effectLst/>
                <a:latin typeface="+mn-lt"/>
                <a:ea typeface="+mn-ea"/>
                <a:cs typeface="+mn-cs"/>
              </a:rPr>
              <a:t>ės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augimas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sudar</a:t>
            </a:r>
            <a:r>
              <a:rPr lang="lt-LT" sz="1200" kern="1200" dirty="0" smtClean="0">
                <a:solidFill>
                  <a:schemeClr val="tx1"/>
                </a:solidFill>
                <a:effectLst/>
                <a:latin typeface="+mn-lt"/>
                <a:ea typeface="+mn-ea"/>
                <a:cs typeface="+mn-cs"/>
              </a:rPr>
              <a:t>ė</a:t>
            </a:r>
            <a:r>
              <a:rPr lang="en-US" sz="1200" kern="1200" dirty="0" smtClean="0">
                <a:solidFill>
                  <a:schemeClr val="tx1"/>
                </a:solidFill>
                <a:effectLst/>
                <a:latin typeface="+mn-lt"/>
                <a:ea typeface="+mn-ea"/>
                <a:cs typeface="+mn-cs"/>
              </a:rPr>
              <a:t> 10 proc.</a:t>
            </a:r>
            <a:r>
              <a:rPr lang="lt-LT"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Apie</a:t>
            </a:r>
            <a:r>
              <a:rPr lang="en-US" sz="1200" kern="1200" dirty="0" smtClean="0">
                <a:solidFill>
                  <a:schemeClr val="tx1"/>
                </a:solidFill>
                <a:effectLst/>
                <a:latin typeface="+mn-lt"/>
                <a:ea typeface="+mn-ea"/>
                <a:cs typeface="+mn-cs"/>
              </a:rPr>
              <a:t> 7</a:t>
            </a:r>
            <a:r>
              <a:rPr lang="lt-LT" sz="1200" kern="1200" dirty="0" smtClean="0">
                <a:solidFill>
                  <a:schemeClr val="tx1"/>
                </a:solidFill>
                <a:effectLst/>
                <a:latin typeface="+mn-lt"/>
                <a:ea typeface="+mn-ea"/>
                <a:cs typeface="+mn-cs"/>
              </a:rPr>
              <a:t>0 proc. atsakiusių į klausimyną mokesčių mokėtojų elgsena keitėsi – pardavimai augo sparčiau nei </a:t>
            </a:r>
            <a:r>
              <a:rPr lang="lt-LT" sz="1200" b="0" kern="1200" dirty="0" smtClean="0">
                <a:solidFill>
                  <a:schemeClr val="tx1"/>
                </a:solidFill>
                <a:effectLst/>
                <a:latin typeface="+mn-lt"/>
                <a:ea typeface="+mn-ea"/>
                <a:cs typeface="+mn-cs"/>
              </a:rPr>
              <a:t>atsargos; </a:t>
            </a:r>
          </a:p>
          <a:p>
            <a:endParaRPr lang="lt-LT" sz="1400" b="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400" b="1" kern="1200" baseline="0" dirty="0" smtClean="0">
                <a:solidFill>
                  <a:schemeClr val="tx1"/>
                </a:solidFill>
                <a:effectLst/>
                <a:latin typeface="+mn-lt"/>
                <a:ea typeface="+mn-ea"/>
                <a:cs typeface="+mn-cs"/>
              </a:rPr>
              <a:t>Rodikliai gerėja, tačiau rizika lieka.</a:t>
            </a:r>
            <a:r>
              <a:rPr lang="lt-LT" sz="1400" b="0" kern="1200" baseline="0" dirty="0" smtClean="0">
                <a:solidFill>
                  <a:schemeClr val="tx1"/>
                </a:solidFill>
                <a:effectLst/>
                <a:latin typeface="+mn-lt"/>
                <a:ea typeface="+mn-ea"/>
                <a:cs typeface="+mn-cs"/>
              </a:rPr>
              <a:t> Nors matome teigiamus pokyčius visame prekybos sektoriuje, tačiau rizikos dėl pajamų neapskaitymo lieka (tą rodo veiklos pelningumo rodikliai o taip pat ir operatyvios/teritorinės kontrolės metu fiksuojami pažeidimai).  Šio sektoriaus priežiūra numatyta ir 2023 m. ; bus tęsiamos priemonės ir dėl atsargų likučių, papildomas pokyčių vertinimas gavus 2022 m. FAD duomenis.  </a:t>
            </a:r>
          </a:p>
          <a:p>
            <a:endParaRPr lang="lt-LT" sz="1400" b="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400" kern="1200" dirty="0" smtClean="0">
                <a:solidFill>
                  <a:schemeClr val="tx1"/>
                </a:solidFill>
                <a:effectLst/>
                <a:latin typeface="+mn-lt"/>
                <a:ea typeface="+mn-ea"/>
                <a:cs typeface="+mn-cs"/>
              </a:rPr>
              <a:t>Pažymėtina, kad nuo projekto pradžios buvo </a:t>
            </a:r>
            <a:r>
              <a:rPr lang="lt-LT" sz="1400" b="1" kern="1200" dirty="0" smtClean="0">
                <a:solidFill>
                  <a:schemeClr val="tx1"/>
                </a:solidFill>
                <a:effectLst/>
                <a:latin typeface="+mn-lt"/>
                <a:ea typeface="+mn-ea"/>
                <a:cs typeface="+mn-cs"/>
              </a:rPr>
              <a:t>iškeltas tikslas rezultato siekti „švelniosiomis“ priemonėmis</a:t>
            </a:r>
            <a:r>
              <a:rPr lang="lt-LT" sz="1400" kern="1200" dirty="0" smtClean="0">
                <a:solidFill>
                  <a:schemeClr val="tx1"/>
                </a:solidFill>
                <a:effectLst/>
                <a:latin typeface="+mn-lt"/>
                <a:ea typeface="+mn-ea"/>
                <a:cs typeface="+mn-cs"/>
              </a:rPr>
              <a:t>, todėl į griežtesnius veiksmus eita tik kraštutiniais atvejais, matant ryškesnes rizikas.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lt-LT" sz="14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400" kern="1200" dirty="0" smtClean="0">
                <a:solidFill>
                  <a:schemeClr val="tx1"/>
                </a:solidFill>
                <a:effectLst/>
                <a:latin typeface="+mn-lt"/>
                <a:ea typeface="+mn-ea"/>
                <a:cs typeface="+mn-cs"/>
              </a:rPr>
              <a:t>Pastebima, kad didesnė rizika nustatoma tose sferose, </a:t>
            </a:r>
            <a:r>
              <a:rPr lang="lt-LT" sz="1400" b="1" kern="1200" dirty="0" smtClean="0">
                <a:solidFill>
                  <a:schemeClr val="tx1"/>
                </a:solidFill>
                <a:effectLst/>
                <a:latin typeface="+mn-lt"/>
                <a:ea typeface="+mn-ea"/>
                <a:cs typeface="+mn-cs"/>
              </a:rPr>
              <a:t>kur vyrauja atsiskaitymai grynaisiais pinigais </a:t>
            </a:r>
            <a:r>
              <a:rPr lang="lt-LT" sz="1400" kern="1200" dirty="0" smtClean="0">
                <a:solidFill>
                  <a:schemeClr val="tx1"/>
                </a:solidFill>
                <a:effectLst/>
                <a:latin typeface="+mn-lt"/>
                <a:ea typeface="+mn-ea"/>
                <a:cs typeface="+mn-cs"/>
              </a:rPr>
              <a:t>(prekyba rūbais, baldais, „kaimo krautuvės“ ir pan.), teisinasi tokie rizikingumo kriterijai kaip ryškus apyvartinių lėšų trūkumas, kuris kompensuojamas atskaitingų FA įnašais, per ilgą laikotarpį (5 metai) nesugeneruojama papildoma pridėtinė vertė, nuostolinga veikla, P/P santykis mažiau nei 1. Pasitaikė atvejų, kai stebėsenos metu MM, patys atlikę inventorizacijas, likučius sumažino net iki 80 proc.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lt-LT" sz="14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400" b="1" kern="1200" dirty="0" smtClean="0">
                <a:solidFill>
                  <a:schemeClr val="tx1"/>
                </a:solidFill>
                <a:effectLst/>
                <a:latin typeface="+mn-lt"/>
                <a:ea typeface="+mn-ea"/>
                <a:cs typeface="+mn-cs"/>
              </a:rPr>
              <a:t>Neatitiktis dėl</a:t>
            </a:r>
            <a:r>
              <a:rPr lang="lt-LT" sz="1400" b="1" kern="1200" baseline="0" dirty="0" smtClean="0">
                <a:solidFill>
                  <a:schemeClr val="tx1"/>
                </a:solidFill>
                <a:effectLst/>
                <a:latin typeface="+mn-lt"/>
                <a:ea typeface="+mn-ea"/>
                <a:cs typeface="+mn-cs"/>
              </a:rPr>
              <a:t> pagrindinės veiklos</a:t>
            </a:r>
            <a:r>
              <a:rPr lang="lt-LT" sz="1400" b="1" kern="1200" dirty="0" smtClean="0">
                <a:solidFill>
                  <a:schemeClr val="tx1"/>
                </a:solidFill>
                <a:effectLst/>
                <a:latin typeface="+mn-lt"/>
                <a:ea typeface="+mn-ea"/>
                <a:cs typeface="+mn-cs"/>
              </a:rPr>
              <a:t>: </a:t>
            </a:r>
            <a:r>
              <a:rPr lang="lt-LT" sz="1400" b="0" kern="1200" dirty="0" smtClean="0">
                <a:solidFill>
                  <a:schemeClr val="tx1"/>
                </a:solidFill>
                <a:effectLst/>
                <a:latin typeface="+mn-lt"/>
                <a:ea typeface="+mn-ea"/>
                <a:cs typeface="+mn-cs"/>
              </a:rPr>
              <a:t>atlikus</a:t>
            </a:r>
            <a:r>
              <a:rPr lang="lt-LT" sz="1400" b="0" kern="1200" baseline="0" dirty="0" smtClean="0">
                <a:solidFill>
                  <a:schemeClr val="tx1"/>
                </a:solidFill>
                <a:effectLst/>
                <a:latin typeface="+mn-lt"/>
                <a:ea typeface="+mn-ea"/>
                <a:cs typeface="+mn-cs"/>
              </a:rPr>
              <a:t> klausimynuose nurodytų duomenų analizę, pastebėta, kad net apie trečdalis MM, neteisingai deklaruoja savo pagrindinės vykdomos kodą. Todėl visi prekybininkai iki 2023 m. vasario 22 d. gaus pranešimus dėl pagrindinės veiklos bei veiklos vykdymo vietų deklaravimo/patikslinimo. Pranešimas numatytas siųsti automatizuotai 33434 MM (JA), kurie kaip pagrindinę vykdo G46, G47 veiklas, turi statusą „0.teisinis statusas neįregistruotas“, bei kuriems nebuvo taikytos poveikio priemonės dėl atsargų 2022 m. </a:t>
            </a:r>
            <a:endParaRPr lang="lt-LT" sz="1400" b="1" kern="1200" dirty="0" smtClean="0">
              <a:solidFill>
                <a:schemeClr val="tx1"/>
              </a:solidFill>
              <a:effectLst/>
              <a:latin typeface="+mn-lt"/>
              <a:ea typeface="+mn-ea"/>
              <a:cs typeface="+mn-cs"/>
            </a:endParaRPr>
          </a:p>
        </p:txBody>
      </p:sp>
      <p:sp>
        <p:nvSpPr>
          <p:cNvPr id="4" name="Skaidrės numerio vietos rezervavimo ženklas 3"/>
          <p:cNvSpPr>
            <a:spLocks noGrp="1"/>
          </p:cNvSpPr>
          <p:nvPr>
            <p:ph type="sldNum" sz="quarter" idx="10"/>
          </p:nvPr>
        </p:nvSpPr>
        <p:spPr/>
        <p:txBody>
          <a:bodyPr/>
          <a:lstStyle/>
          <a:p>
            <a:fld id="{D83805A1-4159-4507-8D87-951888617429}" type="slidenum">
              <a:rPr lang="lt-LT" smtClean="0">
                <a:solidFill>
                  <a:prstClr val="black"/>
                </a:solidFill>
              </a:rPr>
              <a:pPr/>
              <a:t>14</a:t>
            </a:fld>
            <a:endParaRPr lang="lt-LT">
              <a:solidFill>
                <a:prstClr val="black"/>
              </a:solidFill>
            </a:endParaRPr>
          </a:p>
        </p:txBody>
      </p:sp>
    </p:spTree>
    <p:extLst>
      <p:ext uri="{BB962C8B-B14F-4D97-AF65-F5344CB8AC3E}">
        <p14:creationId xmlns:p14="http://schemas.microsoft.com/office/powerpoint/2010/main" val="29060416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sz="1200" b="1" kern="1200" dirty="0">
                <a:solidFill>
                  <a:srgbClr val="FF0000"/>
                </a:solidFill>
                <a:effectLst/>
                <a:highlight>
                  <a:srgbClr val="FFFF00"/>
                </a:highlight>
                <a:latin typeface="+mn-lt"/>
                <a:ea typeface="+mn-ea"/>
                <a:cs typeface="+mn-cs"/>
              </a:rPr>
              <a:t>Elgsena.</a:t>
            </a:r>
            <a:r>
              <a:rPr lang="lt-LT" sz="1200" b="1" kern="1200" baseline="0" dirty="0">
                <a:solidFill>
                  <a:srgbClr val="FF0000"/>
                </a:solidFill>
                <a:effectLst/>
                <a:highlight>
                  <a:srgbClr val="FFFF00"/>
                </a:highlight>
                <a:latin typeface="+mn-lt"/>
                <a:ea typeface="+mn-ea"/>
                <a:cs typeface="+mn-cs"/>
              </a:rPr>
              <a:t> </a:t>
            </a:r>
            <a:endParaRPr lang="lt-LT" sz="1200" b="1" kern="1200" dirty="0">
              <a:solidFill>
                <a:srgbClr val="FF0000"/>
              </a:solidFill>
              <a:effectLst/>
              <a:highlight>
                <a:srgbClr val="FFFF00"/>
              </a:highlight>
              <a:latin typeface="+mn-lt"/>
              <a:ea typeface="+mn-ea"/>
              <a:cs typeface="+mn-cs"/>
            </a:endParaRPr>
          </a:p>
          <a:p>
            <a:r>
              <a:rPr lang="lt-LT" sz="1200" b="1" kern="1200" dirty="0">
                <a:solidFill>
                  <a:srgbClr val="FF0000"/>
                </a:solidFill>
                <a:effectLst/>
                <a:highlight>
                  <a:srgbClr val="FFFF00"/>
                </a:highlight>
                <a:latin typeface="+mn-lt"/>
                <a:ea typeface="+mn-ea"/>
                <a:cs typeface="+mn-cs"/>
              </a:rPr>
              <a:t>2023 m. </a:t>
            </a:r>
          </a:p>
          <a:p>
            <a:endParaRPr lang="lt-LT" sz="1200" b="1" kern="1200" dirty="0">
              <a:solidFill>
                <a:srgbClr val="FF0000"/>
              </a:solidFill>
              <a:effectLst/>
              <a:highlight>
                <a:srgbClr val="FFFF00"/>
              </a:highlight>
              <a:latin typeface="+mn-lt"/>
              <a:ea typeface="+mn-ea"/>
              <a:cs typeface="+mn-cs"/>
            </a:endParaRPr>
          </a:p>
          <a:p>
            <a:r>
              <a:rPr lang="lt-LT" sz="1200" b="1" kern="1200" dirty="0">
                <a:solidFill>
                  <a:srgbClr val="FF0000"/>
                </a:solidFill>
                <a:effectLst/>
                <a:highlight>
                  <a:srgbClr val="FFFF00"/>
                </a:highlight>
                <a:latin typeface="+mn-lt"/>
                <a:ea typeface="+mn-ea"/>
                <a:cs typeface="+mn-cs"/>
              </a:rPr>
              <a:t>Bendrai prekybos sektorius</a:t>
            </a:r>
            <a:r>
              <a:rPr lang="lt-LT" sz="1200" kern="1200" dirty="0">
                <a:solidFill>
                  <a:srgbClr val="FF0000"/>
                </a:solidFill>
                <a:effectLst/>
                <a:highlight>
                  <a:srgbClr val="FFFF00"/>
                </a:highlight>
                <a:latin typeface="+mn-lt"/>
                <a:ea typeface="+mn-ea"/>
                <a:cs typeface="+mn-cs"/>
              </a:rPr>
              <a:t> 2023 m. 1-</a:t>
            </a:r>
            <a:r>
              <a:rPr lang="en-US" sz="1200" kern="1200" dirty="0">
                <a:solidFill>
                  <a:srgbClr val="FF0000"/>
                </a:solidFill>
                <a:effectLst/>
                <a:highlight>
                  <a:srgbClr val="FFFF00"/>
                </a:highlight>
                <a:latin typeface="+mn-lt"/>
                <a:ea typeface="+mn-ea"/>
                <a:cs typeface="+mn-cs"/>
              </a:rPr>
              <a:t>12</a:t>
            </a:r>
            <a:r>
              <a:rPr lang="lt-LT" sz="1200" kern="1200" dirty="0">
                <a:solidFill>
                  <a:srgbClr val="FF0000"/>
                </a:solidFill>
                <a:effectLst/>
                <a:highlight>
                  <a:srgbClr val="FFFF00"/>
                </a:highlight>
                <a:latin typeface="+mn-lt"/>
                <a:ea typeface="+mn-ea"/>
                <a:cs typeface="+mn-cs"/>
              </a:rPr>
              <a:t> mėn. palyginus su 2022 m. 1-</a:t>
            </a:r>
            <a:r>
              <a:rPr lang="en-US" sz="1200" kern="1200" dirty="0">
                <a:solidFill>
                  <a:srgbClr val="FF0000"/>
                </a:solidFill>
                <a:effectLst/>
                <a:highlight>
                  <a:srgbClr val="FFFF00"/>
                </a:highlight>
                <a:latin typeface="+mn-lt"/>
                <a:ea typeface="+mn-ea"/>
                <a:cs typeface="+mn-cs"/>
              </a:rPr>
              <a:t>12</a:t>
            </a:r>
            <a:endParaRPr lang="lt-LT" sz="1200" strike="sngStrike" kern="1200" dirty="0">
              <a:solidFill>
                <a:srgbClr val="FF0000"/>
              </a:solidFill>
              <a:effectLst/>
              <a:highlight>
                <a:srgbClr val="FFFF00"/>
              </a:highlight>
              <a:latin typeface="+mn-lt"/>
              <a:ea typeface="+mn-ea"/>
              <a:cs typeface="+mn-cs"/>
            </a:endParaRPr>
          </a:p>
          <a:p>
            <a:r>
              <a:rPr lang="lt-LT" sz="1200" b="1" kern="1200" dirty="0">
                <a:solidFill>
                  <a:srgbClr val="FF0000"/>
                </a:solidFill>
                <a:effectLst/>
                <a:highlight>
                  <a:srgbClr val="FFFF00"/>
                </a:highlight>
                <a:latin typeface="+mn-lt"/>
                <a:ea typeface="+mn-ea"/>
                <a:cs typeface="+mn-cs"/>
              </a:rPr>
              <a:t>-pardavimai mažėjo 5 proc. arba </a:t>
            </a:r>
            <a:r>
              <a:rPr lang="en-US" sz="1200" b="1" kern="1200" dirty="0">
                <a:solidFill>
                  <a:srgbClr val="FF0000"/>
                </a:solidFill>
                <a:effectLst/>
                <a:highlight>
                  <a:srgbClr val="FFFF00"/>
                </a:highlight>
                <a:latin typeface="+mn-lt"/>
                <a:ea typeface="+mn-ea"/>
                <a:cs typeface="+mn-cs"/>
              </a:rPr>
              <a:t>3,2</a:t>
            </a:r>
            <a:r>
              <a:rPr lang="lt-LT" sz="1200" b="1" kern="1200" dirty="0">
                <a:solidFill>
                  <a:srgbClr val="FF0000"/>
                </a:solidFill>
                <a:effectLst/>
                <a:highlight>
                  <a:srgbClr val="FFFF00"/>
                </a:highlight>
                <a:latin typeface="+mn-lt"/>
                <a:ea typeface="+mn-ea"/>
                <a:cs typeface="+mn-cs"/>
              </a:rPr>
              <a:t> mlrd. eurų,</a:t>
            </a:r>
          </a:p>
          <a:p>
            <a:r>
              <a:rPr lang="lt-LT" sz="1200" b="1" kern="1200" dirty="0">
                <a:solidFill>
                  <a:srgbClr val="FF0000"/>
                </a:solidFill>
                <a:effectLst/>
                <a:highlight>
                  <a:srgbClr val="FFFF00"/>
                </a:highlight>
                <a:latin typeface="+mn-lt"/>
                <a:ea typeface="+mn-ea"/>
                <a:cs typeface="+mn-cs"/>
              </a:rPr>
              <a:t>-pirkimai mažėjo </a:t>
            </a:r>
            <a:r>
              <a:rPr lang="en-US" sz="1200" b="1" kern="1200" dirty="0">
                <a:solidFill>
                  <a:srgbClr val="FF0000"/>
                </a:solidFill>
                <a:effectLst/>
                <a:highlight>
                  <a:srgbClr val="FFFF00"/>
                </a:highlight>
                <a:latin typeface="+mn-lt"/>
                <a:ea typeface="+mn-ea"/>
                <a:cs typeface="+mn-cs"/>
              </a:rPr>
              <a:t>2,7</a:t>
            </a:r>
            <a:r>
              <a:rPr lang="lt-LT" sz="1200" b="1" kern="1200" dirty="0">
                <a:solidFill>
                  <a:srgbClr val="FF0000"/>
                </a:solidFill>
                <a:effectLst/>
                <a:highlight>
                  <a:srgbClr val="FFFF00"/>
                </a:highlight>
                <a:latin typeface="+mn-lt"/>
                <a:ea typeface="+mn-ea"/>
                <a:cs typeface="+mn-cs"/>
              </a:rPr>
              <a:t> mlrd. eurų, </a:t>
            </a:r>
            <a:r>
              <a:rPr lang="lt-LT" sz="1200" b="1" kern="1200" dirty="0" err="1">
                <a:solidFill>
                  <a:srgbClr val="FF0000"/>
                </a:solidFill>
                <a:effectLst/>
                <a:highlight>
                  <a:srgbClr val="FFFF00"/>
                </a:highlight>
                <a:latin typeface="+mn-lt"/>
                <a:ea typeface="+mn-ea"/>
                <a:cs typeface="+mn-cs"/>
              </a:rPr>
              <a:t>t.y</a:t>
            </a:r>
            <a:r>
              <a:rPr lang="lt-LT" sz="1200" b="1" kern="1200" dirty="0">
                <a:solidFill>
                  <a:srgbClr val="FF0000"/>
                </a:solidFill>
                <a:effectLst/>
                <a:highlight>
                  <a:srgbClr val="FFFF00"/>
                </a:highlight>
                <a:latin typeface="+mn-lt"/>
                <a:ea typeface="+mn-ea"/>
                <a:cs typeface="+mn-cs"/>
              </a:rPr>
              <a:t>. </a:t>
            </a:r>
            <a:r>
              <a:rPr lang="en-US" sz="1200" b="1" kern="1200" dirty="0">
                <a:solidFill>
                  <a:srgbClr val="FF0000"/>
                </a:solidFill>
                <a:effectLst/>
                <a:highlight>
                  <a:srgbClr val="FFFF00"/>
                </a:highlight>
                <a:latin typeface="+mn-lt"/>
                <a:ea typeface="+mn-ea"/>
                <a:cs typeface="+mn-cs"/>
              </a:rPr>
              <a:t>6</a:t>
            </a:r>
            <a:r>
              <a:rPr lang="lt-LT" sz="1200" b="1" kern="1200" dirty="0">
                <a:solidFill>
                  <a:srgbClr val="FF0000"/>
                </a:solidFill>
                <a:effectLst/>
                <a:highlight>
                  <a:srgbClr val="FFFF00"/>
                </a:highlight>
                <a:latin typeface="+mn-lt"/>
                <a:ea typeface="+mn-ea"/>
                <a:cs typeface="+mn-cs"/>
              </a:rPr>
              <a:t> proc.,</a:t>
            </a:r>
          </a:p>
          <a:p>
            <a:r>
              <a:rPr lang="lt-LT" sz="1200" b="1" kern="1200" dirty="0">
                <a:solidFill>
                  <a:srgbClr val="FF0000"/>
                </a:solidFill>
                <a:effectLst/>
                <a:highlight>
                  <a:srgbClr val="FFFF00"/>
                </a:highlight>
                <a:latin typeface="+mn-lt"/>
                <a:ea typeface="+mn-ea"/>
                <a:cs typeface="+mn-cs"/>
              </a:rPr>
              <a:t>-PVM prievolė didėjo </a:t>
            </a:r>
            <a:r>
              <a:rPr lang="en-US" sz="1200" b="1" kern="1200" dirty="0">
                <a:solidFill>
                  <a:srgbClr val="FF0000"/>
                </a:solidFill>
                <a:effectLst/>
                <a:highlight>
                  <a:srgbClr val="FFFF00"/>
                </a:highlight>
                <a:latin typeface="+mn-lt"/>
                <a:ea typeface="+mn-ea"/>
                <a:cs typeface="+mn-cs"/>
              </a:rPr>
              <a:t>4</a:t>
            </a:r>
            <a:r>
              <a:rPr lang="lt-LT" sz="1200" b="1" kern="1200" dirty="0">
                <a:solidFill>
                  <a:srgbClr val="FF0000"/>
                </a:solidFill>
                <a:effectLst/>
                <a:highlight>
                  <a:srgbClr val="FFFF00"/>
                </a:highlight>
                <a:latin typeface="+mn-lt"/>
                <a:ea typeface="+mn-ea"/>
                <a:cs typeface="+mn-cs"/>
              </a:rPr>
              <a:t> proc. (+</a:t>
            </a:r>
            <a:r>
              <a:rPr lang="en-US" sz="1200" b="1" kern="1200" dirty="0">
                <a:solidFill>
                  <a:srgbClr val="FF0000"/>
                </a:solidFill>
                <a:effectLst/>
                <a:highlight>
                  <a:srgbClr val="FFFF00"/>
                </a:highlight>
                <a:latin typeface="+mn-lt"/>
                <a:ea typeface="+mn-ea"/>
                <a:cs typeface="+mn-cs"/>
              </a:rPr>
              <a:t>112</a:t>
            </a:r>
            <a:r>
              <a:rPr lang="lt-LT" sz="1200" b="1" kern="1200" dirty="0">
                <a:solidFill>
                  <a:srgbClr val="FF0000"/>
                </a:solidFill>
                <a:effectLst/>
                <a:highlight>
                  <a:srgbClr val="FFFF00"/>
                </a:highlight>
                <a:latin typeface="+mn-lt"/>
                <a:ea typeface="+mn-ea"/>
                <a:cs typeface="+mn-cs"/>
              </a:rPr>
              <a:t> mln. eurų). </a:t>
            </a:r>
          </a:p>
          <a:p>
            <a:r>
              <a:rPr lang="lt-LT" sz="1200" b="1" kern="1200" dirty="0">
                <a:solidFill>
                  <a:srgbClr val="FF0000"/>
                </a:solidFill>
                <a:effectLst/>
                <a:highlight>
                  <a:srgbClr val="FFFF00"/>
                </a:highlight>
                <a:latin typeface="+mn-lt"/>
                <a:ea typeface="+mn-ea"/>
                <a:cs typeface="+mn-cs"/>
              </a:rPr>
              <a:t> </a:t>
            </a:r>
          </a:p>
          <a:p>
            <a:r>
              <a:rPr lang="lt-LT" sz="1200" kern="1200" dirty="0">
                <a:solidFill>
                  <a:schemeClr val="tx1"/>
                </a:solidFill>
                <a:effectLst/>
                <a:latin typeface="+mn-lt"/>
                <a:ea typeface="+mn-ea"/>
                <a:cs typeface="+mn-cs"/>
              </a:rPr>
              <a:t>„Švelniosios/prevencinės“ poveikio priemonės taikytos </a:t>
            </a:r>
            <a:r>
              <a:rPr lang="lt-LT" sz="1200" b="1" kern="1200" dirty="0">
                <a:solidFill>
                  <a:schemeClr val="tx1"/>
                </a:solidFill>
                <a:effectLst/>
                <a:latin typeface="+mn-lt"/>
                <a:ea typeface="+mn-ea"/>
                <a:cs typeface="+mn-cs"/>
              </a:rPr>
              <a:t>2878 mokėtojams</a:t>
            </a:r>
            <a:r>
              <a:rPr lang="lt-LT" sz="1200" kern="1200" dirty="0">
                <a:solidFill>
                  <a:schemeClr val="tx1"/>
                </a:solidFill>
                <a:effectLst/>
                <a:latin typeface="+mn-lt"/>
                <a:ea typeface="+mn-ea"/>
                <a:cs typeface="+mn-cs"/>
              </a:rPr>
              <a:t>, </a:t>
            </a:r>
            <a:r>
              <a:rPr lang="lt-LT" sz="1200" kern="1200" dirty="0" err="1">
                <a:solidFill>
                  <a:schemeClr val="tx1"/>
                </a:solidFill>
                <a:effectLst/>
                <a:latin typeface="+mn-lt"/>
                <a:ea typeface="+mn-ea"/>
                <a:cs typeface="+mn-cs"/>
              </a:rPr>
              <a:t>t.y</a:t>
            </a:r>
            <a:r>
              <a:rPr lang="lt-LT" sz="1200" kern="1200" dirty="0">
                <a:solidFill>
                  <a:schemeClr val="tx1"/>
                </a:solidFill>
                <a:effectLst/>
                <a:latin typeface="+mn-lt"/>
                <a:ea typeface="+mn-ea"/>
                <a:cs typeface="+mn-cs"/>
              </a:rPr>
              <a:t>. jie gavo pranešimus dėl galimai neapskaitytų pajamų arba klausimynus dėl kaupiamų atsargų. </a:t>
            </a:r>
          </a:p>
          <a:p>
            <a:r>
              <a:rPr lang="lt-LT" sz="1200" kern="1200" dirty="0">
                <a:solidFill>
                  <a:schemeClr val="tx1"/>
                </a:solidFill>
                <a:effectLst/>
                <a:latin typeface="+mn-lt"/>
                <a:ea typeface="+mn-ea"/>
                <a:cs typeface="+mn-cs"/>
              </a:rPr>
              <a:t>(Mokėtojai klausimynams atrinkti dėl galimai neteisingai apskaitytų/deklaruotų pajamų ir mokestinių prievolių (neigiamai vertinami rodikliai dėl P/P santykio, apyvartinių lėšų trūkumo, pelningumo):</a:t>
            </a:r>
          </a:p>
          <a:p>
            <a:r>
              <a:rPr lang="lt-LT" sz="1200" kern="1200" dirty="0">
                <a:solidFill>
                  <a:schemeClr val="tx1"/>
                </a:solidFill>
                <a:effectLst/>
                <a:latin typeface="+mn-lt"/>
                <a:ea typeface="+mn-ea"/>
                <a:cs typeface="+mn-cs"/>
              </a:rPr>
              <a:t>PVM mokėtojų, </a:t>
            </a:r>
            <a:r>
              <a:rPr lang="lt-LT" sz="1200" b="1" kern="1200" dirty="0">
                <a:solidFill>
                  <a:schemeClr val="tx1"/>
                </a:solidFill>
                <a:effectLst/>
                <a:latin typeface="+mn-lt"/>
                <a:ea typeface="+mn-ea"/>
                <a:cs typeface="+mn-cs"/>
              </a:rPr>
              <a:t>kuriems taikytos prevencinės priemonės</a:t>
            </a:r>
            <a:r>
              <a:rPr lang="lt-LT" sz="1200" kern="1200" dirty="0">
                <a:solidFill>
                  <a:schemeClr val="tx1"/>
                </a:solidFill>
                <a:effectLst/>
                <a:latin typeface="+mn-lt"/>
                <a:ea typeface="+mn-ea"/>
                <a:cs typeface="+mn-cs"/>
              </a:rPr>
              <a:t>, rodikliai geresni nei viso sektoriaus (tą patį rodo ir ankstesnės mūsų praktikos), </a:t>
            </a:r>
            <a:r>
              <a:rPr lang="lt-LT" sz="1200" kern="1200" dirty="0" err="1">
                <a:solidFill>
                  <a:schemeClr val="tx1"/>
                </a:solidFill>
                <a:effectLst/>
                <a:latin typeface="+mn-lt"/>
                <a:ea typeface="+mn-ea"/>
                <a:cs typeface="+mn-cs"/>
              </a:rPr>
              <a:t>t.y</a:t>
            </a:r>
            <a:r>
              <a:rPr lang="lt-LT" sz="1200" kern="1200" dirty="0">
                <a:solidFill>
                  <a:schemeClr val="tx1"/>
                </a:solidFill>
                <a:effectLst/>
                <a:latin typeface="+mn-lt"/>
                <a:ea typeface="+mn-ea"/>
                <a:cs typeface="+mn-cs"/>
              </a:rPr>
              <a:t>. </a:t>
            </a:r>
          </a:p>
          <a:p>
            <a:r>
              <a:rPr lang="lt-LT" sz="1200" kern="1200" dirty="0">
                <a:solidFill>
                  <a:schemeClr val="tx1"/>
                </a:solidFill>
                <a:effectLst/>
                <a:latin typeface="+mn-lt"/>
                <a:ea typeface="+mn-ea"/>
                <a:cs typeface="+mn-cs"/>
              </a:rPr>
              <a:t>Pardavimai didėjo </a:t>
            </a:r>
            <a:r>
              <a:rPr lang="en-US" sz="1200" kern="1200" dirty="0">
                <a:solidFill>
                  <a:schemeClr val="tx1"/>
                </a:solidFill>
                <a:effectLst/>
                <a:latin typeface="+mn-lt"/>
                <a:ea typeface="+mn-ea"/>
                <a:cs typeface="+mn-cs"/>
              </a:rPr>
              <a:t>24,2</a:t>
            </a:r>
            <a:r>
              <a:rPr lang="lt-LT" sz="1200" kern="1200" dirty="0">
                <a:solidFill>
                  <a:schemeClr val="tx1"/>
                </a:solidFill>
                <a:effectLst/>
                <a:latin typeface="+mn-lt"/>
                <a:ea typeface="+mn-ea"/>
                <a:cs typeface="+mn-cs"/>
              </a:rPr>
              <a:t> mln. eurų, arba </a:t>
            </a:r>
            <a:r>
              <a:rPr lang="en-US" sz="1200" b="1" kern="1200" dirty="0">
                <a:solidFill>
                  <a:schemeClr val="tx1"/>
                </a:solidFill>
                <a:effectLst/>
                <a:latin typeface="+mn-lt"/>
                <a:ea typeface="+mn-ea"/>
                <a:cs typeface="+mn-cs"/>
              </a:rPr>
              <a:t>1</a:t>
            </a:r>
            <a:r>
              <a:rPr lang="lt-LT" sz="1200" b="1" kern="1200" dirty="0">
                <a:solidFill>
                  <a:schemeClr val="tx1"/>
                </a:solidFill>
                <a:effectLst/>
                <a:latin typeface="+mn-lt"/>
                <a:ea typeface="+mn-ea"/>
                <a:cs typeface="+mn-cs"/>
              </a:rPr>
              <a:t>3 proc.</a:t>
            </a:r>
          </a:p>
          <a:p>
            <a:r>
              <a:rPr lang="lt-LT" sz="1200" kern="1200" dirty="0">
                <a:solidFill>
                  <a:schemeClr val="tx1"/>
                </a:solidFill>
                <a:effectLst/>
                <a:latin typeface="+mn-lt"/>
                <a:ea typeface="+mn-ea"/>
                <a:cs typeface="+mn-cs"/>
              </a:rPr>
              <a:t>Pirkimai</a:t>
            </a:r>
            <a:r>
              <a:rPr lang="en-US" sz="1200" kern="1200" dirty="0">
                <a:solidFill>
                  <a:schemeClr val="tx1"/>
                </a:solidFill>
                <a:effectLst/>
                <a:latin typeface="+mn-lt"/>
                <a:ea typeface="+mn-ea"/>
                <a:cs typeface="+mn-cs"/>
              </a:rPr>
              <a:t> </a:t>
            </a:r>
            <a:r>
              <a:rPr lang="lt-LT" sz="1200" kern="1200" dirty="0">
                <a:solidFill>
                  <a:schemeClr val="tx1"/>
                </a:solidFill>
                <a:effectLst/>
                <a:latin typeface="+mn-lt"/>
                <a:ea typeface="+mn-ea"/>
                <a:cs typeface="+mn-cs"/>
              </a:rPr>
              <a:t>nežymiai sumažėjo (0,5 proc.)</a:t>
            </a:r>
          </a:p>
          <a:p>
            <a:r>
              <a:rPr lang="lt-LT" sz="1200" kern="1200" dirty="0">
                <a:solidFill>
                  <a:schemeClr val="tx1"/>
                </a:solidFill>
                <a:effectLst/>
                <a:latin typeface="+mn-lt"/>
                <a:ea typeface="+mn-ea"/>
                <a:cs typeface="+mn-cs"/>
              </a:rPr>
              <a:t>P/P santykis didėjo nuo 0,9 iki 1,1 – tai reiškia, kad pernai mokėtojų pirkimai buvo didesni nei pardavimai, o šiemet elgsena keičiasi – pardavimai didesni nei pirkimai ir kuriantys papildomą pridėtinę vertę. </a:t>
            </a:r>
          </a:p>
          <a:p>
            <a:r>
              <a:rPr lang="lt-LT" sz="1200" kern="1200" dirty="0">
                <a:solidFill>
                  <a:schemeClr val="tx1"/>
                </a:solidFill>
                <a:effectLst/>
                <a:latin typeface="+mn-lt"/>
                <a:ea typeface="+mn-ea"/>
                <a:cs typeface="+mn-cs"/>
              </a:rPr>
              <a:t>Deklaruota PVM prievolė augo </a:t>
            </a:r>
            <a:r>
              <a:rPr lang="lt-LT" sz="1200" b="1" kern="1200" dirty="0">
                <a:solidFill>
                  <a:schemeClr val="tx1"/>
                </a:solidFill>
                <a:effectLst/>
                <a:latin typeface="+mn-lt"/>
                <a:ea typeface="+mn-ea"/>
                <a:cs typeface="+mn-cs"/>
              </a:rPr>
              <a:t>3,3  mln. eurų, arba 8 proc.</a:t>
            </a:r>
            <a:r>
              <a:rPr lang="lt-LT" sz="1200" kern="1200" dirty="0">
                <a:solidFill>
                  <a:schemeClr val="tx1"/>
                </a:solidFill>
                <a:effectLst/>
                <a:latin typeface="+mn-lt"/>
                <a:ea typeface="+mn-ea"/>
                <a:cs typeface="+mn-cs"/>
              </a:rPr>
              <a:t>  </a:t>
            </a:r>
          </a:p>
          <a:p>
            <a:r>
              <a:rPr lang="lt-LT" sz="1200" b="1" kern="1200" dirty="0">
                <a:solidFill>
                  <a:schemeClr val="tx1"/>
                </a:solidFill>
                <a:effectLst/>
                <a:latin typeface="+mn-lt"/>
                <a:ea typeface="+mn-ea"/>
                <a:cs typeface="+mn-cs"/>
              </a:rPr>
              <a:t>Be to, mokėtojai tikslino duomenis ir už ankstesnius laikotarpius </a:t>
            </a:r>
            <a:r>
              <a:rPr lang="lt-LT" sz="1200" kern="1200" dirty="0">
                <a:solidFill>
                  <a:schemeClr val="tx1"/>
                </a:solidFill>
                <a:effectLst/>
                <a:latin typeface="+mn-lt"/>
                <a:ea typeface="+mn-ea"/>
                <a:cs typeface="+mn-cs"/>
              </a:rPr>
              <a:t>(lyginant 2023-09-29 PVMD duomenis su buvusiais atrankų metu už 2022 m. ir 2023 m. I pusmetį)</a:t>
            </a:r>
            <a:r>
              <a:rPr lang="lt-LT" sz="1200" b="1" kern="1200" dirty="0">
                <a:solidFill>
                  <a:schemeClr val="tx1"/>
                </a:solidFill>
                <a:effectLst/>
                <a:latin typeface="+mn-lt"/>
                <a:ea typeface="+mn-ea"/>
                <a:cs typeface="+mn-cs"/>
              </a:rPr>
              <a:t>:</a:t>
            </a:r>
            <a:endParaRPr lang="lt-LT" sz="1200" kern="1200" dirty="0">
              <a:solidFill>
                <a:schemeClr val="tx1"/>
              </a:solidFill>
              <a:effectLst/>
              <a:latin typeface="+mn-lt"/>
              <a:ea typeface="+mn-ea"/>
              <a:cs typeface="+mn-cs"/>
            </a:endParaRPr>
          </a:p>
          <a:p>
            <a:pPr lvl="0"/>
            <a:r>
              <a:rPr lang="lt-LT" sz="1200" b="1" kern="1200" dirty="0">
                <a:solidFill>
                  <a:schemeClr val="tx1"/>
                </a:solidFill>
                <a:effectLst/>
                <a:latin typeface="+mn-lt"/>
                <a:ea typeface="+mn-ea"/>
                <a:cs typeface="+mn-cs"/>
              </a:rPr>
              <a:t>Pardavimų 5,9 mln. eurų</a:t>
            </a:r>
            <a:r>
              <a:rPr lang="lt-LT" sz="1200" kern="1200" dirty="0">
                <a:solidFill>
                  <a:schemeClr val="tx1"/>
                </a:solidFill>
                <a:effectLst/>
                <a:latin typeface="+mn-lt"/>
                <a:ea typeface="+mn-ea"/>
                <a:cs typeface="+mn-cs"/>
              </a:rPr>
              <a:t>, arba 2 proc. daugiau</a:t>
            </a:r>
          </a:p>
          <a:p>
            <a:pPr lvl="0"/>
            <a:r>
              <a:rPr lang="lt-LT" sz="1200" kern="1200" dirty="0">
                <a:solidFill>
                  <a:schemeClr val="tx1"/>
                </a:solidFill>
                <a:effectLst/>
                <a:latin typeface="+mn-lt"/>
                <a:ea typeface="+mn-ea"/>
                <a:cs typeface="+mn-cs"/>
              </a:rPr>
              <a:t>Deklaruotos PVM prievolės </a:t>
            </a:r>
            <a:r>
              <a:rPr lang="lt-LT" sz="1200" b="1" kern="1200" dirty="0">
                <a:solidFill>
                  <a:schemeClr val="tx1"/>
                </a:solidFill>
                <a:effectLst/>
                <a:latin typeface="+mn-lt"/>
                <a:ea typeface="+mn-ea"/>
                <a:cs typeface="+mn-cs"/>
              </a:rPr>
              <a:t>794 tūkst. eurų</a:t>
            </a:r>
            <a:r>
              <a:rPr lang="lt-LT" sz="1200" kern="1200" dirty="0">
                <a:solidFill>
                  <a:schemeClr val="tx1"/>
                </a:solidFill>
                <a:effectLst/>
                <a:latin typeface="+mn-lt"/>
                <a:ea typeface="+mn-ea"/>
                <a:cs typeface="+mn-cs"/>
              </a:rPr>
              <a:t>, arba 4 proc. daugiau  </a:t>
            </a:r>
          </a:p>
          <a:p>
            <a:r>
              <a:rPr lang="lt-LT" sz="1200" kern="1200" dirty="0">
                <a:solidFill>
                  <a:schemeClr val="tx1"/>
                </a:solidFill>
                <a:effectLst/>
                <a:latin typeface="+mn-lt"/>
                <a:ea typeface="+mn-ea"/>
                <a:cs typeface="+mn-cs"/>
              </a:rPr>
              <a:t> </a:t>
            </a:r>
          </a:p>
        </p:txBody>
      </p:sp>
      <p:sp>
        <p:nvSpPr>
          <p:cNvPr id="4" name="Skaidrės numerio vietos rezervavimo ženklas 3"/>
          <p:cNvSpPr>
            <a:spLocks noGrp="1"/>
          </p:cNvSpPr>
          <p:nvPr>
            <p:ph type="sldNum" sz="quarter" idx="10"/>
          </p:nvPr>
        </p:nvSpPr>
        <p:spPr/>
        <p:txBody>
          <a:bodyPr/>
          <a:lstStyle/>
          <a:p>
            <a:fld id="{D83805A1-4159-4507-8D87-951888617429}" type="slidenum">
              <a:rPr lang="lt-LT" smtClean="0">
                <a:solidFill>
                  <a:prstClr val="black"/>
                </a:solidFill>
              </a:rPr>
              <a:pPr/>
              <a:t>15</a:t>
            </a:fld>
            <a:endParaRPr lang="lt-LT">
              <a:solidFill>
                <a:prstClr val="black"/>
              </a:solidFill>
            </a:endParaRPr>
          </a:p>
        </p:txBody>
      </p:sp>
    </p:spTree>
    <p:extLst>
      <p:ext uri="{BB962C8B-B14F-4D97-AF65-F5344CB8AC3E}">
        <p14:creationId xmlns:p14="http://schemas.microsoft.com/office/powerpoint/2010/main" val="14621173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sz="1200" b="1" u="sng" kern="1200" dirty="0" smtClean="0">
                <a:solidFill>
                  <a:schemeClr val="tx1"/>
                </a:solidFill>
                <a:effectLst/>
                <a:latin typeface="+mn-lt"/>
                <a:ea typeface="+mn-ea"/>
                <a:cs typeface="+mn-cs"/>
              </a:rPr>
              <a:t>Išaugo įregistruotos automobilių prekybos veiklos skaičius:</a:t>
            </a:r>
            <a:endParaRPr lang="lt-LT" sz="1200" kern="1200" dirty="0" smtClean="0">
              <a:solidFill>
                <a:schemeClr val="tx1"/>
              </a:solidFill>
              <a:effectLst/>
              <a:latin typeface="+mn-lt"/>
              <a:ea typeface="+mn-ea"/>
              <a:cs typeface="+mn-cs"/>
            </a:endParaRPr>
          </a:p>
          <a:p>
            <a:r>
              <a:rPr lang="lt-LT" sz="1200" kern="1200" dirty="0" smtClean="0">
                <a:solidFill>
                  <a:schemeClr val="tx1"/>
                </a:solidFill>
                <a:effectLst/>
                <a:latin typeface="+mn-lt"/>
                <a:ea typeface="+mn-ea"/>
                <a:cs typeface="+mn-cs"/>
              </a:rPr>
              <a:t>–2023-10-01 lyginant su 2021-01-01 fizinių asmenų, įregistravusių automobilių prekybos veiklą, skaičius išaugo </a:t>
            </a:r>
            <a:r>
              <a:rPr lang="lt-LT" sz="1200" b="1" kern="1200" dirty="0" smtClean="0">
                <a:solidFill>
                  <a:schemeClr val="tx1"/>
                </a:solidFill>
                <a:effectLst/>
                <a:latin typeface="+mn-lt"/>
                <a:ea typeface="+mn-ea"/>
                <a:cs typeface="+mn-cs"/>
              </a:rPr>
              <a:t>41 </a:t>
            </a:r>
            <a:r>
              <a:rPr lang="lt-LT" sz="1200" kern="1200" dirty="0" smtClean="0">
                <a:solidFill>
                  <a:schemeClr val="tx1"/>
                </a:solidFill>
                <a:effectLst/>
                <a:latin typeface="+mn-lt"/>
                <a:ea typeface="+mn-ea"/>
                <a:cs typeface="+mn-cs"/>
              </a:rPr>
              <a:t>proc. (nuo 2 995 iki  4 219), juridinių asmenų (nuo 6 896 iki 7 672) </a:t>
            </a:r>
            <a:r>
              <a:rPr lang="lt-LT" sz="1200" b="1" kern="1200" dirty="0" smtClean="0">
                <a:solidFill>
                  <a:schemeClr val="tx1"/>
                </a:solidFill>
                <a:effectLst/>
                <a:latin typeface="+mn-lt"/>
                <a:ea typeface="+mn-ea"/>
                <a:cs typeface="+mn-cs"/>
              </a:rPr>
              <a:t>– 11 proc</a:t>
            </a:r>
            <a:r>
              <a:rPr lang="lt-LT" sz="1200" kern="1200" dirty="0" smtClean="0">
                <a:solidFill>
                  <a:schemeClr val="tx1"/>
                </a:solidFill>
                <a:effectLst/>
                <a:latin typeface="+mn-lt"/>
                <a:ea typeface="+mn-ea"/>
                <a:cs typeface="+mn-cs"/>
              </a:rPr>
              <a:t>. </a:t>
            </a:r>
          </a:p>
          <a:p>
            <a:endParaRPr lang="lt-LT" sz="1200" kern="1200" dirty="0" smtClean="0">
              <a:solidFill>
                <a:schemeClr val="tx1"/>
              </a:solidFill>
              <a:effectLst/>
              <a:latin typeface="+mn-lt"/>
              <a:ea typeface="+mn-ea"/>
              <a:cs typeface="+mn-cs"/>
            </a:endParaRPr>
          </a:p>
          <a:p>
            <a:r>
              <a:rPr lang="lt-LT" sz="1200" kern="1200" dirty="0" smtClean="0">
                <a:solidFill>
                  <a:schemeClr val="tx1"/>
                </a:solidFill>
                <a:effectLst/>
                <a:latin typeface="+mn-lt"/>
                <a:ea typeface="+mn-ea"/>
                <a:cs typeface="+mn-cs"/>
              </a:rPr>
              <a:t>Visas</a:t>
            </a:r>
            <a:r>
              <a:rPr lang="lt-LT" sz="1200" kern="1200" baseline="0" dirty="0" smtClean="0">
                <a:solidFill>
                  <a:schemeClr val="tx1"/>
                </a:solidFill>
                <a:effectLst/>
                <a:latin typeface="+mn-lt"/>
                <a:ea typeface="+mn-ea"/>
                <a:cs typeface="+mn-cs"/>
              </a:rPr>
              <a:t> sektorius išaugo </a:t>
            </a:r>
            <a:r>
              <a:rPr lang="lt-LT" sz="1200" b="1" kern="1200" baseline="0" dirty="0" smtClean="0">
                <a:solidFill>
                  <a:schemeClr val="tx1"/>
                </a:solidFill>
                <a:effectLst/>
                <a:latin typeface="+mn-lt"/>
                <a:ea typeface="+mn-ea"/>
                <a:cs typeface="+mn-cs"/>
              </a:rPr>
              <a:t>apie 20 proc.</a:t>
            </a:r>
          </a:p>
          <a:p>
            <a:endParaRPr lang="lt-LT"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t-LT" sz="1200" b="1" u="sng" kern="1200" dirty="0" smtClean="0">
                <a:solidFill>
                  <a:schemeClr val="tx1"/>
                </a:solidFill>
                <a:effectLst/>
                <a:latin typeface="+mn-lt"/>
                <a:ea typeface="+mn-ea"/>
                <a:cs typeface="+mn-cs"/>
              </a:rPr>
              <a:t>Sumokėti mokesčiai:</a:t>
            </a:r>
            <a:endParaRPr lang="lt-LT" sz="1200" kern="1200" dirty="0" smtClean="0">
              <a:solidFill>
                <a:schemeClr val="tx1"/>
              </a:solidFill>
              <a:effectLst/>
              <a:latin typeface="+mn-lt"/>
              <a:ea typeface="+mn-ea"/>
              <a:cs typeface="+mn-cs"/>
            </a:endParaRPr>
          </a:p>
          <a:p>
            <a:r>
              <a:rPr lang="lt-LT" sz="1200" kern="1200" dirty="0" smtClean="0">
                <a:solidFill>
                  <a:schemeClr val="tx1"/>
                </a:solidFill>
                <a:effectLst/>
                <a:latin typeface="+mn-lt"/>
                <a:ea typeface="+mn-ea"/>
                <a:cs typeface="+mn-cs"/>
              </a:rPr>
              <a:t>Įvedus SDK, ženkliai išaugo sumokėti mokesčiai automobilių prekybos sektoriuje: 2022 m. lyginant su 2020 m. sumokėti mokesčiai išaugo 2,2 karto (nuo 176 mln. </a:t>
            </a:r>
            <a:r>
              <a:rPr lang="lt-LT" sz="1200" kern="1200" dirty="0" err="1" smtClean="0">
                <a:solidFill>
                  <a:schemeClr val="tx1"/>
                </a:solidFill>
                <a:effectLst/>
                <a:latin typeface="+mn-lt"/>
                <a:ea typeface="+mn-ea"/>
                <a:cs typeface="+mn-cs"/>
              </a:rPr>
              <a:t>Eur</a:t>
            </a:r>
            <a:r>
              <a:rPr lang="lt-LT" sz="1200" kern="1200" dirty="0" smtClean="0">
                <a:solidFill>
                  <a:schemeClr val="tx1"/>
                </a:solidFill>
                <a:effectLst/>
                <a:latin typeface="+mn-lt"/>
                <a:ea typeface="+mn-ea"/>
                <a:cs typeface="+mn-cs"/>
              </a:rPr>
              <a:t> iki 389 mln. </a:t>
            </a:r>
            <a:r>
              <a:rPr lang="lt-LT" sz="1200" kern="1200" dirty="0" err="1" smtClean="0">
                <a:solidFill>
                  <a:schemeClr val="tx1"/>
                </a:solidFill>
                <a:effectLst/>
                <a:latin typeface="+mn-lt"/>
                <a:ea typeface="+mn-ea"/>
                <a:cs typeface="+mn-cs"/>
              </a:rPr>
              <a:t>Eur</a:t>
            </a:r>
            <a:r>
              <a:rPr lang="lt-LT" sz="1200" kern="1200" dirty="0" smtClean="0">
                <a:solidFill>
                  <a:schemeClr val="tx1"/>
                </a:solidFill>
                <a:effectLst/>
                <a:latin typeface="+mn-lt"/>
                <a:ea typeface="+mn-ea"/>
                <a:cs typeface="+mn-cs"/>
              </a:rPr>
              <a:t>). </a:t>
            </a:r>
          </a:p>
          <a:p>
            <a:endParaRPr lang="lt-LT" sz="1200" kern="1200" dirty="0" smtClean="0">
              <a:solidFill>
                <a:schemeClr val="tx1"/>
              </a:solidFill>
              <a:effectLst/>
              <a:latin typeface="+mn-lt"/>
              <a:ea typeface="+mn-ea"/>
              <a:cs typeface="+mn-cs"/>
            </a:endParaRPr>
          </a:p>
          <a:p>
            <a:r>
              <a:rPr lang="lt-LT" sz="1200" kern="1200" dirty="0" smtClean="0">
                <a:solidFill>
                  <a:schemeClr val="tx1"/>
                </a:solidFill>
                <a:effectLst/>
                <a:latin typeface="+mn-lt"/>
                <a:ea typeface="+mn-ea"/>
                <a:cs typeface="+mn-cs"/>
              </a:rPr>
              <a:t>Automobilių prekybos sektoriaus sumokėti mokesčiai, skaičiuojant be 10-ies įmonių, turinčių didžiausius autosalonus, 2023 m.  palyginti su 2022 m., išaugo 46,3 proc., kai autosalonų sumokėti mokesčiai augo 6,5 proc. ir jų dalis viso sektoriaus sumokėtų mokesčių sumoje sumažėjo nuo 48,0 proc. iki 40,2  proc.</a:t>
            </a:r>
          </a:p>
          <a:p>
            <a:endParaRPr lang="lt-LT" sz="1200" kern="1200" dirty="0" smtClean="0">
              <a:solidFill>
                <a:schemeClr val="tx1"/>
              </a:solidFill>
              <a:effectLst/>
              <a:latin typeface="+mn-lt"/>
              <a:ea typeface="+mn-ea"/>
              <a:cs typeface="+mn-cs"/>
            </a:endParaRPr>
          </a:p>
          <a:p>
            <a:r>
              <a:rPr lang="lt-LT" sz="1200" kern="1200" dirty="0" smtClean="0">
                <a:solidFill>
                  <a:schemeClr val="tx1"/>
                </a:solidFill>
                <a:effectLst/>
                <a:latin typeface="+mn-lt"/>
                <a:ea typeface="+mn-ea"/>
                <a:cs typeface="+mn-cs"/>
              </a:rPr>
              <a:t>2023 m. visas sektorius sumokėjo 495,2 mln. </a:t>
            </a:r>
            <a:r>
              <a:rPr lang="lt-LT" sz="1200" kern="1200" dirty="0" err="1" smtClean="0">
                <a:solidFill>
                  <a:schemeClr val="tx1"/>
                </a:solidFill>
                <a:effectLst/>
                <a:latin typeface="+mn-lt"/>
                <a:ea typeface="+mn-ea"/>
                <a:cs typeface="+mn-cs"/>
              </a:rPr>
              <a:t>Eur</a:t>
            </a:r>
            <a:r>
              <a:rPr lang="lt-LT" sz="1200" kern="1200" dirty="0" smtClean="0">
                <a:solidFill>
                  <a:schemeClr val="tx1"/>
                </a:solidFill>
                <a:effectLst/>
                <a:latin typeface="+mn-lt"/>
                <a:ea typeface="+mn-ea"/>
                <a:cs typeface="+mn-cs"/>
              </a:rPr>
              <a:t> mokesčių, iš jų 10 didžiausių salonų – 198,9 mln. </a:t>
            </a:r>
            <a:r>
              <a:rPr lang="lt-LT" sz="1200" kern="1200" dirty="0" err="1" smtClean="0">
                <a:solidFill>
                  <a:schemeClr val="tx1"/>
                </a:solidFill>
                <a:effectLst/>
                <a:latin typeface="+mn-lt"/>
                <a:ea typeface="+mn-ea"/>
                <a:cs typeface="+mn-cs"/>
              </a:rPr>
              <a:t>Eur</a:t>
            </a:r>
            <a:r>
              <a:rPr lang="lt-LT" sz="1200" kern="1200" dirty="0" smtClean="0">
                <a:solidFill>
                  <a:schemeClr val="tx1"/>
                </a:solidFill>
                <a:effectLst/>
                <a:latin typeface="+mn-lt"/>
                <a:ea typeface="+mn-ea"/>
                <a:cs typeface="+mn-cs"/>
              </a:rPr>
              <a:t>, sektorius be 10-ies didžiųjų salonų – 296,3 </a:t>
            </a:r>
            <a:r>
              <a:rPr lang="lt-LT" sz="1200" kern="1200" dirty="0" err="1" smtClean="0">
                <a:solidFill>
                  <a:schemeClr val="tx1"/>
                </a:solidFill>
                <a:effectLst/>
                <a:latin typeface="+mn-lt"/>
                <a:ea typeface="+mn-ea"/>
                <a:cs typeface="+mn-cs"/>
              </a:rPr>
              <a:t>Eur</a:t>
            </a:r>
            <a:r>
              <a:rPr lang="lt-LT" sz="1200" kern="1200" dirty="0" smtClean="0">
                <a:solidFill>
                  <a:schemeClr val="tx1"/>
                </a:solidFill>
                <a:effectLst/>
                <a:latin typeface="+mn-lt"/>
                <a:ea typeface="+mn-ea"/>
                <a:cs typeface="+mn-cs"/>
              </a:rPr>
              <a:t>.</a:t>
            </a:r>
          </a:p>
          <a:p>
            <a:endParaRPr lang="lt-LT" sz="1200" kern="1200" baseline="0" dirty="0" smtClean="0">
              <a:solidFill>
                <a:schemeClr val="tx1"/>
              </a:solidFill>
              <a:effectLst/>
              <a:latin typeface="+mn-lt"/>
              <a:ea typeface="+mn-ea"/>
              <a:cs typeface="+mn-cs"/>
            </a:endParaRPr>
          </a:p>
          <a:p>
            <a:endParaRPr lang="lt-LT" sz="1200" kern="1200" baseline="0" dirty="0" smtClean="0">
              <a:solidFill>
                <a:schemeClr val="tx1"/>
              </a:solidFill>
              <a:effectLst/>
              <a:latin typeface="+mn-lt"/>
              <a:ea typeface="+mn-ea"/>
              <a:cs typeface="+mn-cs"/>
            </a:endParaRPr>
          </a:p>
        </p:txBody>
      </p:sp>
      <p:sp>
        <p:nvSpPr>
          <p:cNvPr id="4" name="Skaidrės numerio vietos rezervavimo ženklas 3"/>
          <p:cNvSpPr>
            <a:spLocks noGrp="1"/>
          </p:cNvSpPr>
          <p:nvPr>
            <p:ph type="sldNum" sz="quarter" idx="10"/>
          </p:nvPr>
        </p:nvSpPr>
        <p:spPr/>
        <p:txBody>
          <a:bodyPr/>
          <a:lstStyle/>
          <a:p>
            <a:fld id="{EC0006F9-14AE-4DC7-B321-30C2CD4F28D1}" type="slidenum">
              <a:rPr lang="lt-LT" smtClean="0">
                <a:solidFill>
                  <a:prstClr val="black"/>
                </a:solidFill>
              </a:rPr>
              <a:pPr/>
              <a:t>16</a:t>
            </a:fld>
            <a:endParaRPr lang="lt-LT">
              <a:solidFill>
                <a:prstClr val="black"/>
              </a:solidFill>
            </a:endParaRPr>
          </a:p>
        </p:txBody>
      </p:sp>
    </p:spTree>
    <p:extLst>
      <p:ext uri="{BB962C8B-B14F-4D97-AF65-F5344CB8AC3E}">
        <p14:creationId xmlns:p14="http://schemas.microsoft.com/office/powerpoint/2010/main" val="1232593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r>
              <a:rPr lang="lt-LT" sz="1200" kern="1200" dirty="0" smtClean="0">
                <a:solidFill>
                  <a:schemeClr val="tx1"/>
                </a:solidFill>
                <a:effectLst/>
                <a:latin typeface="+mn-lt"/>
                <a:ea typeface="+mn-ea"/>
                <a:cs typeface="+mn-cs"/>
              </a:rPr>
              <a:t>Manau pagrinde dėl to, kad TFA gaunamų pajamų struktūra skiriasi nuo kitų FA asmenų pajamų struktūros:</a:t>
            </a:r>
          </a:p>
          <a:p>
            <a:endParaRPr lang="lt-LT" sz="1200" kern="1200" dirty="0" smtClean="0">
              <a:solidFill>
                <a:schemeClr val="tx1"/>
              </a:solidFill>
              <a:effectLst/>
              <a:latin typeface="+mn-lt"/>
              <a:ea typeface="+mn-ea"/>
              <a:cs typeface="+mn-cs"/>
            </a:endParaRPr>
          </a:p>
          <a:p>
            <a:r>
              <a:rPr lang="lt-LT" sz="1200" kern="1200" dirty="0" smtClean="0">
                <a:solidFill>
                  <a:schemeClr val="tx1"/>
                </a:solidFill>
                <a:effectLst/>
                <a:latin typeface="+mn-lt"/>
                <a:ea typeface="+mn-ea"/>
                <a:cs typeface="+mn-cs"/>
              </a:rPr>
              <a:t>TFA gaunamose pajamose didžiausią dalį pajamų sudaro finansinių priemonių pardavimo pajamos, iš kurių dar atimama įsigijimo kaina ir dividendai</a:t>
            </a:r>
          </a:p>
          <a:p>
            <a:endParaRPr lang="lt-LT" sz="1200" kern="1200" dirty="0" smtClean="0">
              <a:solidFill>
                <a:schemeClr val="tx1"/>
              </a:solidFill>
              <a:effectLst/>
              <a:latin typeface="+mn-lt"/>
              <a:ea typeface="+mn-ea"/>
              <a:cs typeface="+mn-cs"/>
            </a:endParaRPr>
          </a:p>
          <a:p>
            <a:r>
              <a:rPr lang="lt-LT" sz="1200" kern="1200" dirty="0" smtClean="0">
                <a:solidFill>
                  <a:schemeClr val="tx1"/>
                </a:solidFill>
                <a:effectLst/>
                <a:latin typeface="+mn-lt"/>
                <a:ea typeface="+mn-ea"/>
                <a:cs typeface="+mn-cs"/>
              </a:rPr>
              <a:t>O kiti FA daugiausia gauna darbo užmokestį</a:t>
            </a:r>
          </a:p>
          <a:p>
            <a:r>
              <a:rPr lang="lt-LT" sz="1200" kern="1200" dirty="0" smtClean="0">
                <a:solidFill>
                  <a:schemeClr val="tx1"/>
                </a:solidFill>
                <a:effectLst/>
                <a:latin typeface="+mn-lt"/>
                <a:ea typeface="+mn-ea"/>
                <a:cs typeface="+mn-cs"/>
              </a:rPr>
              <a:t> </a:t>
            </a:r>
          </a:p>
          <a:p>
            <a:r>
              <a:rPr lang="lt-LT" sz="1200" b="1" kern="1200" dirty="0" smtClean="0">
                <a:solidFill>
                  <a:schemeClr val="tx1"/>
                </a:solidFill>
                <a:effectLst/>
                <a:latin typeface="+mn-lt"/>
                <a:ea typeface="+mn-ea"/>
                <a:cs typeface="+mn-cs"/>
              </a:rPr>
              <a:t>TFA GPM ir pajamų santykis 2019 m. buvo – 8,4 proc. (visos Lietuvos - 11,21 proc.), </a:t>
            </a:r>
            <a:r>
              <a:rPr lang="lt-LT" sz="1200" kern="1200" dirty="0" smtClean="0">
                <a:solidFill>
                  <a:schemeClr val="tx1"/>
                </a:solidFill>
                <a:effectLst/>
                <a:latin typeface="+mn-lt"/>
                <a:ea typeface="+mn-ea"/>
                <a:cs typeface="+mn-cs"/>
              </a:rPr>
              <a:t>2020 m. – 10,8 proc. (visos Lietuvos – 10,96 proc.), 2021 m. – 11,2 proc. (visos Lietuvos - 10,96 proc.), 2022 m. – 10 proc. (visos Lietuvos -11,36). </a:t>
            </a:r>
          </a:p>
          <a:p>
            <a:r>
              <a:rPr lang="lt-LT" sz="1200" kern="1200" dirty="0" smtClean="0">
                <a:solidFill>
                  <a:schemeClr val="tx1"/>
                </a:solidFill>
                <a:effectLst/>
                <a:latin typeface="+mn-lt"/>
                <a:ea typeface="+mn-ea"/>
                <a:cs typeface="+mn-cs"/>
              </a:rPr>
              <a:t>Pastebėtina, kad efektyvus GMP tarifas yra mokesčio ir apmokestinamųjų pajamų santykis, tokio paskaičiavimo VMI šiai dienai neturi, APAD skaičiuoja GPM ir pajamų apyvartos santykį, mes pasiskaičiavome pagal turtinguosius analogiškai.</a:t>
            </a:r>
          </a:p>
          <a:p>
            <a:endParaRPr lang="en-US" dirty="0"/>
          </a:p>
        </p:txBody>
      </p:sp>
      <p:sp>
        <p:nvSpPr>
          <p:cNvPr id="4" name="Skaidrės numerio vietos rezervavimo ženklas 3"/>
          <p:cNvSpPr>
            <a:spLocks noGrp="1"/>
          </p:cNvSpPr>
          <p:nvPr>
            <p:ph type="sldNum" sz="quarter" idx="10"/>
          </p:nvPr>
        </p:nvSpPr>
        <p:spPr/>
        <p:txBody>
          <a:bodyPr/>
          <a:lstStyle/>
          <a:p>
            <a:fld id="{5AA6954A-A2AB-456A-B959-12278C5002DF}" type="slidenum">
              <a:rPr lang="lt-LT" smtClean="0"/>
              <a:t>17</a:t>
            </a:fld>
            <a:endParaRPr lang="lt-LT"/>
          </a:p>
        </p:txBody>
      </p:sp>
    </p:spTree>
    <p:extLst>
      <p:ext uri="{BB962C8B-B14F-4D97-AF65-F5344CB8AC3E}">
        <p14:creationId xmlns:p14="http://schemas.microsoft.com/office/powerpoint/2010/main" val="33170689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200" kern="1200" dirty="0" smtClean="0">
                <a:solidFill>
                  <a:schemeClr val="tx1"/>
                </a:solidFill>
                <a:effectLst/>
                <a:latin typeface="+mn-lt"/>
                <a:ea typeface="+mn-ea"/>
                <a:cs typeface="+mn-cs"/>
              </a:rPr>
              <a:t>Pajamas natūra už 2022 m. deklaravo </a:t>
            </a:r>
            <a:r>
              <a:rPr lang="lt-LT" sz="1200" b="1" kern="1200" dirty="0" smtClean="0">
                <a:solidFill>
                  <a:schemeClr val="tx1"/>
                </a:solidFill>
                <a:effectLst/>
                <a:latin typeface="+mn-lt"/>
                <a:ea typeface="+mn-ea"/>
                <a:cs typeface="+mn-cs"/>
              </a:rPr>
              <a:t>dvigubai daugiau įmonių</a:t>
            </a:r>
            <a:r>
              <a:rPr lang="lt-LT" sz="1200" kern="1200" dirty="0" smtClean="0">
                <a:solidFill>
                  <a:schemeClr val="tx1"/>
                </a:solidFill>
                <a:effectLst/>
                <a:latin typeface="+mn-lt"/>
                <a:ea typeface="+mn-ea"/>
                <a:cs typeface="+mn-cs"/>
              </a:rPr>
              <a:t> nei už 2020 m., beveik</a:t>
            </a:r>
            <a:r>
              <a:rPr lang="lt-LT" sz="1200" b="1"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84</a:t>
            </a:r>
            <a:r>
              <a:rPr lang="lt-LT" sz="1200" b="1" kern="1200" dirty="0" smtClean="0">
                <a:solidFill>
                  <a:schemeClr val="tx1"/>
                </a:solidFill>
                <a:effectLst/>
                <a:latin typeface="+mn-lt"/>
                <a:ea typeface="+mn-ea"/>
                <a:cs typeface="+mn-cs"/>
              </a:rPr>
              <a:t> mln. eurų išaugo jų apskaičiuotų pajamų suma</a:t>
            </a:r>
            <a:r>
              <a:rPr lang="lt-LT" sz="1200" kern="1200" dirty="0" smtClean="0">
                <a:solidFill>
                  <a:schemeClr val="tx1"/>
                </a:solidFill>
                <a:effectLst/>
                <a:latin typeface="+mn-lt"/>
                <a:ea typeface="+mn-ea"/>
                <a:cs typeface="+mn-cs"/>
              </a:rPr>
              <a:t> (2022 m. – beveik 142 mln. eurų), reikšmingai – </a:t>
            </a:r>
            <a:r>
              <a:rPr lang="lt-LT" sz="1200" b="1" kern="1200" dirty="0" smtClean="0">
                <a:solidFill>
                  <a:schemeClr val="tx1"/>
                </a:solidFill>
                <a:effectLst/>
                <a:latin typeface="+mn-lt"/>
                <a:ea typeface="+mn-ea"/>
                <a:cs typeface="+mn-cs"/>
              </a:rPr>
              <a:t>beveik 3 kartus augo deklaruotų mokesčių suma</a:t>
            </a:r>
            <a:r>
              <a:rPr lang="lt-LT" sz="1200" kern="1200" dirty="0" smtClean="0">
                <a:solidFill>
                  <a:schemeClr val="tx1"/>
                </a:solidFill>
                <a:effectLst/>
                <a:latin typeface="+mn-lt"/>
                <a:ea typeface="+mn-ea"/>
                <a:cs typeface="+mn-cs"/>
              </a:rPr>
              <a:t>: nuo 2020 m. 6 mln. eurų GPM iki 2022 m. – beveik 18 mln. eurų.</a:t>
            </a:r>
          </a:p>
          <a:p>
            <a:endParaRPr lang="lt-LT" sz="1200" kern="1200" dirty="0">
              <a:solidFill>
                <a:schemeClr val="tx1"/>
              </a:solidFill>
              <a:effectLst/>
              <a:latin typeface="+mn-lt"/>
              <a:ea typeface="+mn-ea"/>
              <a:cs typeface="+mn-cs"/>
            </a:endParaRPr>
          </a:p>
        </p:txBody>
      </p:sp>
      <p:sp>
        <p:nvSpPr>
          <p:cNvPr id="4" name="Skaidrės numerio vietos rezervavimo ženklas 3"/>
          <p:cNvSpPr>
            <a:spLocks noGrp="1"/>
          </p:cNvSpPr>
          <p:nvPr>
            <p:ph type="sldNum" sz="quarter" idx="10"/>
          </p:nvPr>
        </p:nvSpPr>
        <p:spPr/>
        <p:txBody>
          <a:bodyPr/>
          <a:lstStyle/>
          <a:p>
            <a:fld id="{5AA6954A-A2AB-456A-B959-12278C5002DF}" type="slidenum">
              <a:rPr lang="lt-LT" smtClean="0">
                <a:solidFill>
                  <a:prstClr val="black"/>
                </a:solidFill>
              </a:rPr>
              <a:pPr/>
              <a:t>18</a:t>
            </a:fld>
            <a:endParaRPr lang="lt-LT">
              <a:solidFill>
                <a:prstClr val="black"/>
              </a:solidFill>
            </a:endParaRPr>
          </a:p>
        </p:txBody>
      </p:sp>
    </p:spTree>
    <p:extLst>
      <p:ext uri="{BB962C8B-B14F-4D97-AF65-F5344CB8AC3E}">
        <p14:creationId xmlns:p14="http://schemas.microsoft.com/office/powerpoint/2010/main" val="5586047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lt-LT" b="1" dirty="0" smtClean="0"/>
          </a:p>
          <a:p>
            <a:endParaRPr lang="lt-LT" dirty="0"/>
          </a:p>
        </p:txBody>
      </p:sp>
      <p:sp>
        <p:nvSpPr>
          <p:cNvPr id="4" name="Skaidrės numerio vietos rezervavimo ženklas 3"/>
          <p:cNvSpPr>
            <a:spLocks noGrp="1"/>
          </p:cNvSpPr>
          <p:nvPr>
            <p:ph type="sldNum" sz="quarter" idx="10"/>
          </p:nvPr>
        </p:nvSpPr>
        <p:spPr/>
        <p:txBody>
          <a:bodyPr/>
          <a:lstStyle/>
          <a:p>
            <a:fld id="{5AA6954A-A2AB-456A-B959-12278C5002DF}" type="slidenum">
              <a:rPr lang="lt-LT" smtClean="0"/>
              <a:t>19</a:t>
            </a:fld>
            <a:endParaRPr lang="lt-LT"/>
          </a:p>
        </p:txBody>
      </p:sp>
    </p:spTree>
    <p:extLst>
      <p:ext uri="{BB962C8B-B14F-4D97-AF65-F5344CB8AC3E}">
        <p14:creationId xmlns:p14="http://schemas.microsoft.com/office/powerpoint/2010/main" val="22248311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0CF0421D-8A88-4F11-B72D-9848E2CC3277}" type="slidenum">
              <a:rPr lang="lt-LT" smtClean="0"/>
              <a:t>20</a:t>
            </a:fld>
            <a:endParaRPr lang="lt-LT"/>
          </a:p>
        </p:txBody>
      </p:sp>
    </p:spTree>
    <p:extLst>
      <p:ext uri="{BB962C8B-B14F-4D97-AF65-F5344CB8AC3E}">
        <p14:creationId xmlns:p14="http://schemas.microsoft.com/office/powerpoint/2010/main" val="17480963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pPr algn="just"/>
            <a:r>
              <a:rPr lang="lt-LT" b="1" dirty="0">
                <a:latin typeface="Trebuchet MS" panose="020B0603020202020204" pitchFamily="34" charset="0"/>
              </a:rPr>
              <a:t>Ačiū, kad pasitikėjimą kuriame kartu.</a:t>
            </a:r>
          </a:p>
        </p:txBody>
      </p:sp>
      <p:sp>
        <p:nvSpPr>
          <p:cNvPr id="4" name="Skaidrės numerio vietos rezervavimo ženklas 3"/>
          <p:cNvSpPr>
            <a:spLocks noGrp="1"/>
          </p:cNvSpPr>
          <p:nvPr>
            <p:ph type="sldNum" sz="quarter" idx="10"/>
          </p:nvPr>
        </p:nvSpPr>
        <p:spPr/>
        <p:txBody>
          <a:bodyPr/>
          <a:lstStyle/>
          <a:p>
            <a:fld id="{5AA6954A-A2AB-456A-B959-12278C5002DF}" type="slidenum">
              <a:rPr lang="lt-LT" smtClean="0">
                <a:solidFill>
                  <a:prstClr val="black"/>
                </a:solidFill>
              </a:rPr>
              <a:pPr/>
              <a:t>22</a:t>
            </a:fld>
            <a:endParaRPr lang="lt-LT">
              <a:solidFill>
                <a:prstClr val="black"/>
              </a:solidFill>
            </a:endParaRPr>
          </a:p>
        </p:txBody>
      </p:sp>
    </p:spTree>
    <p:extLst>
      <p:ext uri="{BB962C8B-B14F-4D97-AF65-F5344CB8AC3E}">
        <p14:creationId xmlns:p14="http://schemas.microsoft.com/office/powerpoint/2010/main" val="19899064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p:cNvSpPr>
            <a:spLocks noGrp="1"/>
          </p:cNvSpPr>
          <p:nvPr>
            <p:ph type="ctrTitle"/>
          </p:nvPr>
        </p:nvSpPr>
        <p:spPr>
          <a:xfrm>
            <a:off x="1524000" y="1122363"/>
            <a:ext cx="9144000" cy="2387600"/>
          </a:xfrm>
        </p:spPr>
        <p:txBody>
          <a:bodyPr anchor="b"/>
          <a:lstStyle>
            <a:lvl1pPr algn="ctr">
              <a:defRPr sz="6000"/>
            </a:lvl1pPr>
          </a:lstStyle>
          <a:p>
            <a:r>
              <a:rPr lang="lt-LT" smtClean="0"/>
              <a:t>Spustelėję redag. ruoš. pavad. stilių</a:t>
            </a:r>
            <a:endParaRPr lang="lt-LT"/>
          </a:p>
        </p:txBody>
      </p:sp>
      <p:sp>
        <p:nvSpPr>
          <p:cNvPr id="3" name="Antrinis pavadinima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smtClean="0"/>
              <a:t>Spustelėję redag. ruoš. paantrš. stilių</a:t>
            </a:r>
            <a:endParaRPr lang="lt-LT"/>
          </a:p>
        </p:txBody>
      </p:sp>
      <p:sp>
        <p:nvSpPr>
          <p:cNvPr id="4" name="Datos vietos rezervavimo ženklas 3"/>
          <p:cNvSpPr>
            <a:spLocks noGrp="1"/>
          </p:cNvSpPr>
          <p:nvPr>
            <p:ph type="dt" sz="half" idx="10"/>
          </p:nvPr>
        </p:nvSpPr>
        <p:spPr/>
        <p:txBody>
          <a:bodyPr/>
          <a:lstStyle/>
          <a:p>
            <a:fld id="{EF1DC19D-A080-40F6-BA0C-9086505F273F}" type="datetimeFigureOut">
              <a:rPr lang="lt-LT" smtClean="0"/>
              <a:t>2024-02-15</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B5CD6FCE-518D-4DD8-9199-BEFC8A473BFC}" type="slidenum">
              <a:rPr lang="lt-LT" smtClean="0"/>
              <a:t>‹#›</a:t>
            </a:fld>
            <a:endParaRPr lang="lt-LT"/>
          </a:p>
        </p:txBody>
      </p:sp>
    </p:spTree>
    <p:extLst>
      <p:ext uri="{BB962C8B-B14F-4D97-AF65-F5344CB8AC3E}">
        <p14:creationId xmlns:p14="http://schemas.microsoft.com/office/powerpoint/2010/main" val="1659938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EF1DC19D-A080-40F6-BA0C-9086505F273F}" type="datetimeFigureOut">
              <a:rPr lang="lt-LT" smtClean="0"/>
              <a:t>2024-02-15</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B5CD6FCE-518D-4DD8-9199-BEFC8A473BFC}" type="slidenum">
              <a:rPr lang="lt-LT" smtClean="0"/>
              <a:t>‹#›</a:t>
            </a:fld>
            <a:endParaRPr lang="lt-LT"/>
          </a:p>
        </p:txBody>
      </p:sp>
    </p:spTree>
    <p:extLst>
      <p:ext uri="{BB962C8B-B14F-4D97-AF65-F5344CB8AC3E}">
        <p14:creationId xmlns:p14="http://schemas.microsoft.com/office/powerpoint/2010/main" val="4197152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1850" y="1709738"/>
            <a:ext cx="10515600" cy="2852737"/>
          </a:xfrm>
        </p:spPr>
        <p:txBody>
          <a:bodyPr anchor="b"/>
          <a:lstStyle>
            <a:lvl1pPr>
              <a:defRPr sz="6000"/>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smtClean="0"/>
              <a:t>Spustelėję redag. ruoš. teksto stilių</a:t>
            </a:r>
          </a:p>
        </p:txBody>
      </p:sp>
      <p:sp>
        <p:nvSpPr>
          <p:cNvPr id="4" name="Datos vietos rezervavimo ženklas 3"/>
          <p:cNvSpPr>
            <a:spLocks noGrp="1"/>
          </p:cNvSpPr>
          <p:nvPr>
            <p:ph type="dt" sz="half" idx="10"/>
          </p:nvPr>
        </p:nvSpPr>
        <p:spPr/>
        <p:txBody>
          <a:bodyPr/>
          <a:lstStyle/>
          <a:p>
            <a:fld id="{EF1DC19D-A080-40F6-BA0C-9086505F273F}" type="datetimeFigureOut">
              <a:rPr lang="lt-LT" smtClean="0"/>
              <a:t>2024-02-15</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B5CD6FCE-518D-4DD8-9199-BEFC8A473BFC}" type="slidenum">
              <a:rPr lang="lt-LT" smtClean="0"/>
              <a:t>‹#›</a:t>
            </a:fld>
            <a:endParaRPr lang="lt-LT"/>
          </a:p>
        </p:txBody>
      </p:sp>
    </p:spTree>
    <p:extLst>
      <p:ext uri="{BB962C8B-B14F-4D97-AF65-F5344CB8AC3E}">
        <p14:creationId xmlns:p14="http://schemas.microsoft.com/office/powerpoint/2010/main" val="4382800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sz="half" idx="1"/>
          </p:nvPr>
        </p:nvSpPr>
        <p:spPr>
          <a:xfrm>
            <a:off x="838200" y="1825625"/>
            <a:ext cx="5181600" cy="4351338"/>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6172200" y="1825625"/>
            <a:ext cx="5181600" cy="4351338"/>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EF1DC19D-A080-40F6-BA0C-9086505F273F}" type="datetimeFigureOut">
              <a:rPr lang="lt-LT" smtClean="0"/>
              <a:t>2024-02-15</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B5CD6FCE-518D-4DD8-9199-BEFC8A473BFC}" type="slidenum">
              <a:rPr lang="lt-LT" smtClean="0"/>
              <a:t>‹#›</a:t>
            </a:fld>
            <a:endParaRPr lang="lt-LT"/>
          </a:p>
        </p:txBody>
      </p:sp>
    </p:spTree>
    <p:extLst>
      <p:ext uri="{BB962C8B-B14F-4D97-AF65-F5344CB8AC3E}">
        <p14:creationId xmlns:p14="http://schemas.microsoft.com/office/powerpoint/2010/main" val="4061977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365125"/>
            <a:ext cx="10515600" cy="1325563"/>
          </a:xfrm>
        </p:spPr>
        <p:txBody>
          <a:bodyPr/>
          <a:lstStyle/>
          <a:p>
            <a:r>
              <a:rPr lang="lt-LT" smtClean="0"/>
              <a:t>Spustelėję redag. ruoš. pavad. stilių</a:t>
            </a:r>
            <a:endParaRPr lang="lt-LT"/>
          </a:p>
        </p:txBody>
      </p:sp>
      <p:sp>
        <p:nvSpPr>
          <p:cNvPr id="3" name="Teksto vietos rezervavimo ženklas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Turinio vietos rezervavimo ženklas 3"/>
          <p:cNvSpPr>
            <a:spLocks noGrp="1"/>
          </p:cNvSpPr>
          <p:nvPr>
            <p:ph sz="half" idx="2"/>
          </p:nvPr>
        </p:nvSpPr>
        <p:spPr>
          <a:xfrm>
            <a:off x="839788" y="2505075"/>
            <a:ext cx="5157787" cy="3684588"/>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Turinio vietos rezervavimo ženklas 5"/>
          <p:cNvSpPr>
            <a:spLocks noGrp="1"/>
          </p:cNvSpPr>
          <p:nvPr>
            <p:ph sz="quarter" idx="4"/>
          </p:nvPr>
        </p:nvSpPr>
        <p:spPr>
          <a:xfrm>
            <a:off x="6172200" y="2505075"/>
            <a:ext cx="5183188" cy="3684588"/>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EF1DC19D-A080-40F6-BA0C-9086505F273F}" type="datetimeFigureOut">
              <a:rPr lang="lt-LT" smtClean="0"/>
              <a:t>2024-02-15</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B5CD6FCE-518D-4DD8-9199-BEFC8A473BFC}" type="slidenum">
              <a:rPr lang="lt-LT" smtClean="0"/>
              <a:t>‹#›</a:t>
            </a:fld>
            <a:endParaRPr lang="lt-LT"/>
          </a:p>
        </p:txBody>
      </p:sp>
    </p:spTree>
    <p:extLst>
      <p:ext uri="{BB962C8B-B14F-4D97-AF65-F5344CB8AC3E}">
        <p14:creationId xmlns:p14="http://schemas.microsoft.com/office/powerpoint/2010/main" val="2625450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lt-LT"/>
          </a:p>
        </p:txBody>
      </p:sp>
      <p:sp>
        <p:nvSpPr>
          <p:cNvPr id="3" name="Datos vietos rezervavimo ženklas 2"/>
          <p:cNvSpPr>
            <a:spLocks noGrp="1"/>
          </p:cNvSpPr>
          <p:nvPr>
            <p:ph type="dt" sz="half" idx="10"/>
          </p:nvPr>
        </p:nvSpPr>
        <p:spPr/>
        <p:txBody>
          <a:bodyPr/>
          <a:lstStyle/>
          <a:p>
            <a:fld id="{EF1DC19D-A080-40F6-BA0C-9086505F273F}" type="datetimeFigureOut">
              <a:rPr lang="lt-LT" smtClean="0"/>
              <a:t>2024-02-15</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B5CD6FCE-518D-4DD8-9199-BEFC8A473BFC}" type="slidenum">
              <a:rPr lang="lt-LT" smtClean="0"/>
              <a:t>‹#›</a:t>
            </a:fld>
            <a:endParaRPr lang="lt-LT"/>
          </a:p>
        </p:txBody>
      </p:sp>
    </p:spTree>
    <p:extLst>
      <p:ext uri="{BB962C8B-B14F-4D97-AF65-F5344CB8AC3E}">
        <p14:creationId xmlns:p14="http://schemas.microsoft.com/office/powerpoint/2010/main" val="2776473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EF1DC19D-A080-40F6-BA0C-9086505F273F}" type="datetimeFigureOut">
              <a:rPr lang="lt-LT" smtClean="0"/>
              <a:t>2024-02-15</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B5CD6FCE-518D-4DD8-9199-BEFC8A473BFC}" type="slidenum">
              <a:rPr lang="lt-LT" smtClean="0"/>
              <a:t>‹#›</a:t>
            </a:fld>
            <a:endParaRPr lang="lt-LT"/>
          </a:p>
        </p:txBody>
      </p:sp>
    </p:spTree>
    <p:extLst>
      <p:ext uri="{BB962C8B-B14F-4D97-AF65-F5344CB8AC3E}">
        <p14:creationId xmlns:p14="http://schemas.microsoft.com/office/powerpoint/2010/main" val="2891815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smtClean="0"/>
              <a:t>Spustelėję redag. ruoš. pavad. stilių</a:t>
            </a:r>
            <a:endParaRPr lang="lt-LT"/>
          </a:p>
        </p:txBody>
      </p:sp>
      <p:sp>
        <p:nvSpPr>
          <p:cNvPr id="3" name="Turinio vietos rezervavimo ženklas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EF1DC19D-A080-40F6-BA0C-9086505F273F}" type="datetimeFigureOut">
              <a:rPr lang="lt-LT" smtClean="0"/>
              <a:t>2024-02-15</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B5CD6FCE-518D-4DD8-9199-BEFC8A473BFC}" type="slidenum">
              <a:rPr lang="lt-LT" smtClean="0"/>
              <a:t>‹#›</a:t>
            </a:fld>
            <a:endParaRPr lang="lt-LT"/>
          </a:p>
        </p:txBody>
      </p:sp>
    </p:spTree>
    <p:extLst>
      <p:ext uri="{BB962C8B-B14F-4D97-AF65-F5344CB8AC3E}">
        <p14:creationId xmlns:p14="http://schemas.microsoft.com/office/powerpoint/2010/main" val="29704032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788" y="457200"/>
            <a:ext cx="3932237" cy="1600200"/>
          </a:xfrm>
        </p:spPr>
        <p:txBody>
          <a:bodyPr anchor="b"/>
          <a:lstStyle>
            <a:lvl1pPr>
              <a:defRPr sz="3200"/>
            </a:lvl1pPr>
          </a:lstStyle>
          <a:p>
            <a:r>
              <a:rPr lang="lt-LT" smtClean="0"/>
              <a:t>Spustelėję redag. ruoš. pavad. stilių</a:t>
            </a:r>
            <a:endParaRPr lang="lt-LT"/>
          </a:p>
        </p:txBody>
      </p:sp>
      <p:sp>
        <p:nvSpPr>
          <p:cNvPr id="3" name="Paveikslėlio vietos rezervavimo ženklas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EF1DC19D-A080-40F6-BA0C-9086505F273F}" type="datetimeFigureOut">
              <a:rPr lang="lt-LT" smtClean="0"/>
              <a:t>2024-02-15</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B5CD6FCE-518D-4DD8-9199-BEFC8A473BFC}" type="slidenum">
              <a:rPr lang="lt-LT" smtClean="0"/>
              <a:t>‹#›</a:t>
            </a:fld>
            <a:endParaRPr lang="lt-LT"/>
          </a:p>
        </p:txBody>
      </p:sp>
    </p:spTree>
    <p:extLst>
      <p:ext uri="{BB962C8B-B14F-4D97-AF65-F5344CB8AC3E}">
        <p14:creationId xmlns:p14="http://schemas.microsoft.com/office/powerpoint/2010/main" val="1419665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EF1DC19D-A080-40F6-BA0C-9086505F273F}" type="datetimeFigureOut">
              <a:rPr lang="lt-LT" smtClean="0"/>
              <a:t>2024-02-15</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B5CD6FCE-518D-4DD8-9199-BEFC8A473BFC}" type="slidenum">
              <a:rPr lang="lt-LT" smtClean="0"/>
              <a:t>‹#›</a:t>
            </a:fld>
            <a:endParaRPr lang="lt-LT"/>
          </a:p>
        </p:txBody>
      </p:sp>
    </p:spTree>
    <p:extLst>
      <p:ext uri="{BB962C8B-B14F-4D97-AF65-F5344CB8AC3E}">
        <p14:creationId xmlns:p14="http://schemas.microsoft.com/office/powerpoint/2010/main" val="2274153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8724900" y="365125"/>
            <a:ext cx="2628900" cy="5811838"/>
          </a:xfrm>
        </p:spPr>
        <p:txBody>
          <a:bodyPr vert="eaVert"/>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838200" y="365125"/>
            <a:ext cx="7734300" cy="5811838"/>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EF1DC19D-A080-40F6-BA0C-9086505F273F}" type="datetimeFigureOut">
              <a:rPr lang="lt-LT" smtClean="0"/>
              <a:t>2024-02-15</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B5CD6FCE-518D-4DD8-9199-BEFC8A473BFC}" type="slidenum">
              <a:rPr lang="lt-LT" smtClean="0"/>
              <a:t>‹#›</a:t>
            </a:fld>
            <a:endParaRPr lang="lt-LT"/>
          </a:p>
        </p:txBody>
      </p:sp>
    </p:spTree>
    <p:extLst>
      <p:ext uri="{BB962C8B-B14F-4D97-AF65-F5344CB8AC3E}">
        <p14:creationId xmlns:p14="http://schemas.microsoft.com/office/powerpoint/2010/main" val="4237335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632CD866-5354-48CF-93A1-6D646E126F4B}"/>
              </a:ext>
            </a:extLst>
          </p:cNvPr>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endParaRPr lang="en-US"/>
          </a:p>
        </p:txBody>
      </p:sp>
      <p:sp>
        <p:nvSpPr>
          <p:cNvPr id="3" name="Antrinis pavadinimas 2">
            <a:extLst>
              <a:ext uri="{FF2B5EF4-FFF2-40B4-BE49-F238E27FC236}">
                <a16:creationId xmlns:a16="http://schemas.microsoft.com/office/drawing/2014/main" xmlns="" id="{16028FC2-49BB-453F-9117-3FFB98B793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endParaRPr lang="en-US"/>
          </a:p>
        </p:txBody>
      </p:sp>
      <p:sp>
        <p:nvSpPr>
          <p:cNvPr id="4" name="Datos vietos rezervavimo ženklas 3">
            <a:extLst>
              <a:ext uri="{FF2B5EF4-FFF2-40B4-BE49-F238E27FC236}">
                <a16:creationId xmlns:a16="http://schemas.microsoft.com/office/drawing/2014/main" xmlns="" id="{A73D922B-3269-4357-AC2B-7E01DDA5A91F}"/>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5" name="Poraštės vietos rezervavimo ženklas 4">
            <a:extLst>
              <a:ext uri="{FF2B5EF4-FFF2-40B4-BE49-F238E27FC236}">
                <a16:creationId xmlns:a16="http://schemas.microsoft.com/office/drawing/2014/main" xmlns="" id="{C23B368A-1642-41DD-826E-46DD97F29242}"/>
              </a:ext>
            </a:extLst>
          </p:cNvPr>
          <p:cNvSpPr>
            <a:spLocks noGrp="1"/>
          </p:cNvSpPr>
          <p:nvPr>
            <p:ph type="ftr" sz="quarter" idx="11"/>
          </p:nvPr>
        </p:nvSpPr>
        <p:spPr/>
        <p:txBody>
          <a:bodyPr/>
          <a:lstStyle/>
          <a:p>
            <a:endParaRPr lang="en-US">
              <a:solidFill>
                <a:prstClr val="black">
                  <a:tint val="75000"/>
                </a:prstClr>
              </a:solidFill>
            </a:endParaRPr>
          </a:p>
        </p:txBody>
      </p:sp>
      <p:sp>
        <p:nvSpPr>
          <p:cNvPr id="6" name="Skaidrės numerio vietos rezervavimo ženklas 5">
            <a:extLst>
              <a:ext uri="{FF2B5EF4-FFF2-40B4-BE49-F238E27FC236}">
                <a16:creationId xmlns:a16="http://schemas.microsoft.com/office/drawing/2014/main" xmlns="" id="{0F517917-B4B2-443B-8A8C-ED385D50525A}"/>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59815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6400CDDB-CC49-45A8-98E4-845CC92FE8CD}"/>
              </a:ext>
            </a:extLst>
          </p:cNvPr>
          <p:cNvSpPr>
            <a:spLocks noGrp="1"/>
          </p:cNvSpPr>
          <p:nvPr>
            <p:ph type="title"/>
          </p:nvPr>
        </p:nvSpPr>
        <p:spPr/>
        <p:txBody>
          <a:body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xmlns="" id="{0406E1EC-CDC4-43F3-B41B-CE4A49111E20}"/>
              </a:ext>
            </a:extLst>
          </p:cNvPr>
          <p:cNvSpPr>
            <a:spLocks noGrp="1"/>
          </p:cNvSpPr>
          <p:nvPr>
            <p:ph idx="1"/>
          </p:nvPr>
        </p:nvSpPr>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xmlns="" id="{43D3E8D6-6B4E-415B-8D71-D48172B3B7DD}"/>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5" name="Poraštės vietos rezervavimo ženklas 4">
            <a:extLst>
              <a:ext uri="{FF2B5EF4-FFF2-40B4-BE49-F238E27FC236}">
                <a16:creationId xmlns:a16="http://schemas.microsoft.com/office/drawing/2014/main" xmlns="" id="{2AFE69C1-208B-4ACF-87B6-499DF3D3A5FC}"/>
              </a:ext>
            </a:extLst>
          </p:cNvPr>
          <p:cNvSpPr>
            <a:spLocks noGrp="1"/>
          </p:cNvSpPr>
          <p:nvPr>
            <p:ph type="ftr" sz="quarter" idx="11"/>
          </p:nvPr>
        </p:nvSpPr>
        <p:spPr/>
        <p:txBody>
          <a:bodyPr/>
          <a:lstStyle/>
          <a:p>
            <a:endParaRPr lang="en-US">
              <a:solidFill>
                <a:prstClr val="black">
                  <a:tint val="75000"/>
                </a:prstClr>
              </a:solidFill>
            </a:endParaRPr>
          </a:p>
        </p:txBody>
      </p:sp>
      <p:sp>
        <p:nvSpPr>
          <p:cNvPr id="6" name="Skaidrės numerio vietos rezervavimo ženklas 5">
            <a:extLst>
              <a:ext uri="{FF2B5EF4-FFF2-40B4-BE49-F238E27FC236}">
                <a16:creationId xmlns:a16="http://schemas.microsoft.com/office/drawing/2014/main" xmlns="" id="{A81B9AE5-9CAC-4A9A-A1DE-436E29C4F5F0}"/>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05233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FDC4574C-64C1-43D3-A84D-BC35CFCA1638}"/>
              </a:ext>
            </a:extLst>
          </p:cNvPr>
          <p:cNvSpPr>
            <a:spLocks noGrp="1"/>
          </p:cNvSpPr>
          <p:nvPr>
            <p:ph type="title"/>
          </p:nvPr>
        </p:nvSpPr>
        <p:spPr>
          <a:xfrm>
            <a:off x="831850" y="1709738"/>
            <a:ext cx="10515600" cy="2852737"/>
          </a:xfrm>
        </p:spPr>
        <p:txBody>
          <a:bodyPr anchor="b"/>
          <a:lstStyle>
            <a:lvl1pPr>
              <a:defRPr sz="6000"/>
            </a:lvl1p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xmlns="" id="{708C73B1-BDB0-4D53-A15C-666A043851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Redaguokite šablono teksto stilius</a:t>
            </a:r>
          </a:p>
        </p:txBody>
      </p:sp>
      <p:sp>
        <p:nvSpPr>
          <p:cNvPr id="4" name="Datos vietos rezervavimo ženklas 3">
            <a:extLst>
              <a:ext uri="{FF2B5EF4-FFF2-40B4-BE49-F238E27FC236}">
                <a16:creationId xmlns:a16="http://schemas.microsoft.com/office/drawing/2014/main" xmlns="" id="{EC1CEB8F-02D9-4A1E-AC87-12C325CB6153}"/>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5" name="Poraštės vietos rezervavimo ženklas 4">
            <a:extLst>
              <a:ext uri="{FF2B5EF4-FFF2-40B4-BE49-F238E27FC236}">
                <a16:creationId xmlns:a16="http://schemas.microsoft.com/office/drawing/2014/main" xmlns="" id="{41EFE620-28DB-437E-80AC-168D781C6A40}"/>
              </a:ext>
            </a:extLst>
          </p:cNvPr>
          <p:cNvSpPr>
            <a:spLocks noGrp="1"/>
          </p:cNvSpPr>
          <p:nvPr>
            <p:ph type="ftr" sz="quarter" idx="11"/>
          </p:nvPr>
        </p:nvSpPr>
        <p:spPr/>
        <p:txBody>
          <a:bodyPr/>
          <a:lstStyle/>
          <a:p>
            <a:endParaRPr lang="en-US">
              <a:solidFill>
                <a:prstClr val="black">
                  <a:tint val="75000"/>
                </a:prstClr>
              </a:solidFill>
            </a:endParaRPr>
          </a:p>
        </p:txBody>
      </p:sp>
      <p:sp>
        <p:nvSpPr>
          <p:cNvPr id="6" name="Skaidrės numerio vietos rezervavimo ženklas 5">
            <a:extLst>
              <a:ext uri="{FF2B5EF4-FFF2-40B4-BE49-F238E27FC236}">
                <a16:creationId xmlns:a16="http://schemas.microsoft.com/office/drawing/2014/main" xmlns="" id="{0BFF1664-8D79-45D4-98EA-D4A6B77CD294}"/>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4345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FF663C93-D9B8-43F5-A3CF-BB832DF1DC5E}"/>
              </a:ext>
            </a:extLst>
          </p:cNvPr>
          <p:cNvSpPr>
            <a:spLocks noGrp="1"/>
          </p:cNvSpPr>
          <p:nvPr>
            <p:ph type="title"/>
          </p:nvPr>
        </p:nvSpPr>
        <p:spPr/>
        <p:txBody>
          <a:body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xmlns="" id="{BC53D330-3750-41BF-A53F-15D3E6FC709E}"/>
              </a:ext>
            </a:extLst>
          </p:cNvPr>
          <p:cNvSpPr>
            <a:spLocks noGrp="1"/>
          </p:cNvSpPr>
          <p:nvPr>
            <p:ph sz="half" idx="1"/>
          </p:nvPr>
        </p:nvSpPr>
        <p:spPr>
          <a:xfrm>
            <a:off x="838200" y="1825625"/>
            <a:ext cx="5181600" cy="4351338"/>
          </a:xfrm>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Turinio vietos rezervavimo ženklas 3">
            <a:extLst>
              <a:ext uri="{FF2B5EF4-FFF2-40B4-BE49-F238E27FC236}">
                <a16:creationId xmlns:a16="http://schemas.microsoft.com/office/drawing/2014/main" xmlns="" id="{0F526E83-2DA4-42F0-A60A-0E0BBDA4F36F}"/>
              </a:ext>
            </a:extLst>
          </p:cNvPr>
          <p:cNvSpPr>
            <a:spLocks noGrp="1"/>
          </p:cNvSpPr>
          <p:nvPr>
            <p:ph sz="half" idx="2"/>
          </p:nvPr>
        </p:nvSpPr>
        <p:spPr>
          <a:xfrm>
            <a:off x="6172200" y="1825625"/>
            <a:ext cx="5181600" cy="4351338"/>
          </a:xfrm>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5" name="Datos vietos rezervavimo ženklas 4">
            <a:extLst>
              <a:ext uri="{FF2B5EF4-FFF2-40B4-BE49-F238E27FC236}">
                <a16:creationId xmlns:a16="http://schemas.microsoft.com/office/drawing/2014/main" xmlns="" id="{96E7195E-14E0-4A9B-821C-C33495408240}"/>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6" name="Poraštės vietos rezervavimo ženklas 5">
            <a:extLst>
              <a:ext uri="{FF2B5EF4-FFF2-40B4-BE49-F238E27FC236}">
                <a16:creationId xmlns:a16="http://schemas.microsoft.com/office/drawing/2014/main" xmlns="" id="{3942F519-C1FA-4F80-A195-F141DCC73275}"/>
              </a:ext>
            </a:extLst>
          </p:cNvPr>
          <p:cNvSpPr>
            <a:spLocks noGrp="1"/>
          </p:cNvSpPr>
          <p:nvPr>
            <p:ph type="ftr" sz="quarter" idx="11"/>
          </p:nvPr>
        </p:nvSpPr>
        <p:spPr/>
        <p:txBody>
          <a:bodyPr/>
          <a:lstStyle/>
          <a:p>
            <a:endParaRPr lang="en-US">
              <a:solidFill>
                <a:prstClr val="black">
                  <a:tint val="75000"/>
                </a:prstClr>
              </a:solidFill>
            </a:endParaRPr>
          </a:p>
        </p:txBody>
      </p:sp>
      <p:sp>
        <p:nvSpPr>
          <p:cNvPr id="7" name="Skaidrės numerio vietos rezervavimo ženklas 6">
            <a:extLst>
              <a:ext uri="{FF2B5EF4-FFF2-40B4-BE49-F238E27FC236}">
                <a16:creationId xmlns:a16="http://schemas.microsoft.com/office/drawing/2014/main" xmlns="" id="{A098CEB9-3757-45C3-BCD4-E6B2FB2ED55C}"/>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28039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ACAAC5C5-6658-43CA-9373-62FC1952C136}"/>
              </a:ext>
            </a:extLst>
          </p:cNvPr>
          <p:cNvSpPr>
            <a:spLocks noGrp="1"/>
          </p:cNvSpPr>
          <p:nvPr>
            <p:ph type="title"/>
          </p:nvPr>
        </p:nvSpPr>
        <p:spPr>
          <a:xfrm>
            <a:off x="839788" y="365125"/>
            <a:ext cx="10515600" cy="1325563"/>
          </a:xfrm>
        </p:spPr>
        <p:txBody>
          <a:body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xmlns="" id="{92FED304-879A-4A37-8BD7-AE94F4DE61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Redaguokite šablono teksto stilius</a:t>
            </a:r>
          </a:p>
        </p:txBody>
      </p:sp>
      <p:sp>
        <p:nvSpPr>
          <p:cNvPr id="4" name="Turinio vietos rezervavimo ženklas 3">
            <a:extLst>
              <a:ext uri="{FF2B5EF4-FFF2-40B4-BE49-F238E27FC236}">
                <a16:creationId xmlns:a16="http://schemas.microsoft.com/office/drawing/2014/main" xmlns="" id="{41059D77-1FE0-4E7E-A3EF-F99F1D6CDF34}"/>
              </a:ext>
            </a:extLst>
          </p:cNvPr>
          <p:cNvSpPr>
            <a:spLocks noGrp="1"/>
          </p:cNvSpPr>
          <p:nvPr>
            <p:ph sz="half" idx="2"/>
          </p:nvPr>
        </p:nvSpPr>
        <p:spPr>
          <a:xfrm>
            <a:off x="839788" y="2505075"/>
            <a:ext cx="5157787" cy="3684588"/>
          </a:xfrm>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5" name="Teksto vietos rezervavimo ženklas 4">
            <a:extLst>
              <a:ext uri="{FF2B5EF4-FFF2-40B4-BE49-F238E27FC236}">
                <a16:creationId xmlns:a16="http://schemas.microsoft.com/office/drawing/2014/main" xmlns="" id="{55D8D6F5-988A-4DFF-B7D8-0A74FE75DE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Redaguokite šablono teksto stilius</a:t>
            </a:r>
          </a:p>
        </p:txBody>
      </p:sp>
      <p:sp>
        <p:nvSpPr>
          <p:cNvPr id="6" name="Turinio vietos rezervavimo ženklas 5">
            <a:extLst>
              <a:ext uri="{FF2B5EF4-FFF2-40B4-BE49-F238E27FC236}">
                <a16:creationId xmlns:a16="http://schemas.microsoft.com/office/drawing/2014/main" xmlns="" id="{654D4015-8999-4490-ADC1-03221C4F315E}"/>
              </a:ext>
            </a:extLst>
          </p:cNvPr>
          <p:cNvSpPr>
            <a:spLocks noGrp="1"/>
          </p:cNvSpPr>
          <p:nvPr>
            <p:ph sz="quarter" idx="4"/>
          </p:nvPr>
        </p:nvSpPr>
        <p:spPr>
          <a:xfrm>
            <a:off x="6172200" y="2505075"/>
            <a:ext cx="5183188" cy="3684588"/>
          </a:xfrm>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7" name="Datos vietos rezervavimo ženklas 6">
            <a:extLst>
              <a:ext uri="{FF2B5EF4-FFF2-40B4-BE49-F238E27FC236}">
                <a16:creationId xmlns:a16="http://schemas.microsoft.com/office/drawing/2014/main" xmlns="" id="{CB1C23F7-13D3-4FAD-8E75-CECEC05D50F9}"/>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8" name="Poraštės vietos rezervavimo ženklas 7">
            <a:extLst>
              <a:ext uri="{FF2B5EF4-FFF2-40B4-BE49-F238E27FC236}">
                <a16:creationId xmlns:a16="http://schemas.microsoft.com/office/drawing/2014/main" xmlns="" id="{DAC4FB7D-3B4B-46DE-B9EF-20A2337C5DEE}"/>
              </a:ext>
            </a:extLst>
          </p:cNvPr>
          <p:cNvSpPr>
            <a:spLocks noGrp="1"/>
          </p:cNvSpPr>
          <p:nvPr>
            <p:ph type="ftr" sz="quarter" idx="11"/>
          </p:nvPr>
        </p:nvSpPr>
        <p:spPr/>
        <p:txBody>
          <a:bodyPr/>
          <a:lstStyle/>
          <a:p>
            <a:endParaRPr lang="en-US">
              <a:solidFill>
                <a:prstClr val="black">
                  <a:tint val="75000"/>
                </a:prstClr>
              </a:solidFill>
            </a:endParaRPr>
          </a:p>
        </p:txBody>
      </p:sp>
      <p:sp>
        <p:nvSpPr>
          <p:cNvPr id="9" name="Skaidrės numerio vietos rezervavimo ženklas 8">
            <a:extLst>
              <a:ext uri="{FF2B5EF4-FFF2-40B4-BE49-F238E27FC236}">
                <a16:creationId xmlns:a16="http://schemas.microsoft.com/office/drawing/2014/main" xmlns="" id="{8396CA5A-6853-4414-9F4C-85942A869181}"/>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70757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53274C53-7FCC-48B3-AE25-A9911362D7B0}"/>
              </a:ext>
            </a:extLst>
          </p:cNvPr>
          <p:cNvSpPr>
            <a:spLocks noGrp="1"/>
          </p:cNvSpPr>
          <p:nvPr>
            <p:ph type="title"/>
          </p:nvPr>
        </p:nvSpPr>
        <p:spPr/>
        <p:txBody>
          <a:bodyPr/>
          <a:lstStyle/>
          <a:p>
            <a:r>
              <a:rPr lang="lt-LT"/>
              <a:t>Spustelėję redaguokite stilių</a:t>
            </a:r>
            <a:endParaRPr lang="en-US"/>
          </a:p>
        </p:txBody>
      </p:sp>
      <p:sp>
        <p:nvSpPr>
          <p:cNvPr id="3" name="Datos vietos rezervavimo ženklas 2">
            <a:extLst>
              <a:ext uri="{FF2B5EF4-FFF2-40B4-BE49-F238E27FC236}">
                <a16:creationId xmlns:a16="http://schemas.microsoft.com/office/drawing/2014/main" xmlns="" id="{EF8D7EF3-2370-4233-8333-9895F60A27B8}"/>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4" name="Poraštės vietos rezervavimo ženklas 3">
            <a:extLst>
              <a:ext uri="{FF2B5EF4-FFF2-40B4-BE49-F238E27FC236}">
                <a16:creationId xmlns:a16="http://schemas.microsoft.com/office/drawing/2014/main" xmlns="" id="{E6DC0BE2-8147-4A60-9031-070582732210}"/>
              </a:ext>
            </a:extLst>
          </p:cNvPr>
          <p:cNvSpPr>
            <a:spLocks noGrp="1"/>
          </p:cNvSpPr>
          <p:nvPr>
            <p:ph type="ftr" sz="quarter" idx="11"/>
          </p:nvPr>
        </p:nvSpPr>
        <p:spPr/>
        <p:txBody>
          <a:bodyPr/>
          <a:lstStyle/>
          <a:p>
            <a:endParaRPr lang="en-US">
              <a:solidFill>
                <a:prstClr val="black">
                  <a:tint val="75000"/>
                </a:prstClr>
              </a:solidFill>
            </a:endParaRPr>
          </a:p>
        </p:txBody>
      </p:sp>
      <p:sp>
        <p:nvSpPr>
          <p:cNvPr id="5" name="Skaidrės numerio vietos rezervavimo ženklas 4">
            <a:extLst>
              <a:ext uri="{FF2B5EF4-FFF2-40B4-BE49-F238E27FC236}">
                <a16:creationId xmlns:a16="http://schemas.microsoft.com/office/drawing/2014/main" xmlns="" id="{6EA741C4-9FE7-44BE-9B38-1C149D042C5A}"/>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65879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xmlns="" id="{97358067-932E-44A3-A106-4758FE94FC99}"/>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3" name="Poraštės vietos rezervavimo ženklas 2">
            <a:extLst>
              <a:ext uri="{FF2B5EF4-FFF2-40B4-BE49-F238E27FC236}">
                <a16:creationId xmlns:a16="http://schemas.microsoft.com/office/drawing/2014/main" xmlns="" id="{2D3ECB4E-214A-4EF2-844A-63A15D1B3247}"/>
              </a:ext>
            </a:extLst>
          </p:cNvPr>
          <p:cNvSpPr>
            <a:spLocks noGrp="1"/>
          </p:cNvSpPr>
          <p:nvPr>
            <p:ph type="ftr" sz="quarter" idx="11"/>
          </p:nvPr>
        </p:nvSpPr>
        <p:spPr/>
        <p:txBody>
          <a:bodyPr/>
          <a:lstStyle/>
          <a:p>
            <a:endParaRPr lang="en-US">
              <a:solidFill>
                <a:prstClr val="black">
                  <a:tint val="75000"/>
                </a:prstClr>
              </a:solidFill>
            </a:endParaRPr>
          </a:p>
        </p:txBody>
      </p:sp>
      <p:sp>
        <p:nvSpPr>
          <p:cNvPr id="4" name="Skaidrės numerio vietos rezervavimo ženklas 3">
            <a:extLst>
              <a:ext uri="{FF2B5EF4-FFF2-40B4-BE49-F238E27FC236}">
                <a16:creationId xmlns:a16="http://schemas.microsoft.com/office/drawing/2014/main" xmlns="" id="{849F4D5B-5EE4-4D0E-B095-132A3C2D976D}"/>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95383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47EF2E8E-FF81-4BBF-812F-2B3A64801B5E}"/>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xmlns="" id="{B063FA3A-6168-4D43-81E3-0BAF52110D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Teksto vietos rezervavimo ženklas 3">
            <a:extLst>
              <a:ext uri="{FF2B5EF4-FFF2-40B4-BE49-F238E27FC236}">
                <a16:creationId xmlns:a16="http://schemas.microsoft.com/office/drawing/2014/main" xmlns="" id="{0DE78F30-A287-4622-A064-79B21BF65C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Redaguokite šablono teksto stilius</a:t>
            </a:r>
          </a:p>
        </p:txBody>
      </p:sp>
      <p:sp>
        <p:nvSpPr>
          <p:cNvPr id="5" name="Datos vietos rezervavimo ženklas 4">
            <a:extLst>
              <a:ext uri="{FF2B5EF4-FFF2-40B4-BE49-F238E27FC236}">
                <a16:creationId xmlns:a16="http://schemas.microsoft.com/office/drawing/2014/main" xmlns="" id="{C87A131A-1FEA-4547-98C2-85F398950895}"/>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6" name="Poraštės vietos rezervavimo ženklas 5">
            <a:extLst>
              <a:ext uri="{FF2B5EF4-FFF2-40B4-BE49-F238E27FC236}">
                <a16:creationId xmlns:a16="http://schemas.microsoft.com/office/drawing/2014/main" xmlns="" id="{8C83A2ED-CFA2-4E85-8339-FB3A138648BB}"/>
              </a:ext>
            </a:extLst>
          </p:cNvPr>
          <p:cNvSpPr>
            <a:spLocks noGrp="1"/>
          </p:cNvSpPr>
          <p:nvPr>
            <p:ph type="ftr" sz="quarter" idx="11"/>
          </p:nvPr>
        </p:nvSpPr>
        <p:spPr/>
        <p:txBody>
          <a:bodyPr/>
          <a:lstStyle/>
          <a:p>
            <a:endParaRPr lang="en-US">
              <a:solidFill>
                <a:prstClr val="black">
                  <a:tint val="75000"/>
                </a:prstClr>
              </a:solidFill>
            </a:endParaRPr>
          </a:p>
        </p:txBody>
      </p:sp>
      <p:sp>
        <p:nvSpPr>
          <p:cNvPr id="7" name="Skaidrės numerio vietos rezervavimo ženklas 6">
            <a:extLst>
              <a:ext uri="{FF2B5EF4-FFF2-40B4-BE49-F238E27FC236}">
                <a16:creationId xmlns:a16="http://schemas.microsoft.com/office/drawing/2014/main" xmlns="" id="{4521B658-C8AA-4FBF-BBC6-D018350C8CB8}"/>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02620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3A5F5170-D87F-46AA-AADC-D3053EA1F363}"/>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endParaRPr lang="en-US"/>
          </a:p>
        </p:txBody>
      </p:sp>
      <p:sp>
        <p:nvSpPr>
          <p:cNvPr id="3" name="Paveikslėlio vietos rezervavimo ženklas 2">
            <a:extLst>
              <a:ext uri="{FF2B5EF4-FFF2-40B4-BE49-F238E27FC236}">
                <a16:creationId xmlns:a16="http://schemas.microsoft.com/office/drawing/2014/main" xmlns="" id="{E312C930-9DEE-4AE7-B738-732028577D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ksto vietos rezervavimo ženklas 3">
            <a:extLst>
              <a:ext uri="{FF2B5EF4-FFF2-40B4-BE49-F238E27FC236}">
                <a16:creationId xmlns:a16="http://schemas.microsoft.com/office/drawing/2014/main" xmlns="" id="{3357F5C4-A9D5-4117-80D4-056E1E4D16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Redaguokite šablono teksto stilius</a:t>
            </a:r>
          </a:p>
        </p:txBody>
      </p:sp>
      <p:sp>
        <p:nvSpPr>
          <p:cNvPr id="5" name="Datos vietos rezervavimo ženklas 4">
            <a:extLst>
              <a:ext uri="{FF2B5EF4-FFF2-40B4-BE49-F238E27FC236}">
                <a16:creationId xmlns:a16="http://schemas.microsoft.com/office/drawing/2014/main" xmlns="" id="{7D40A2C1-BE2C-4212-837B-C91A49ACD266}"/>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6" name="Poraštės vietos rezervavimo ženklas 5">
            <a:extLst>
              <a:ext uri="{FF2B5EF4-FFF2-40B4-BE49-F238E27FC236}">
                <a16:creationId xmlns:a16="http://schemas.microsoft.com/office/drawing/2014/main" xmlns="" id="{1D19CA4A-FE5C-40B7-B2A1-82A09E403CEB}"/>
              </a:ext>
            </a:extLst>
          </p:cNvPr>
          <p:cNvSpPr>
            <a:spLocks noGrp="1"/>
          </p:cNvSpPr>
          <p:nvPr>
            <p:ph type="ftr" sz="quarter" idx="11"/>
          </p:nvPr>
        </p:nvSpPr>
        <p:spPr/>
        <p:txBody>
          <a:bodyPr/>
          <a:lstStyle/>
          <a:p>
            <a:endParaRPr lang="en-US">
              <a:solidFill>
                <a:prstClr val="black">
                  <a:tint val="75000"/>
                </a:prstClr>
              </a:solidFill>
            </a:endParaRPr>
          </a:p>
        </p:txBody>
      </p:sp>
      <p:sp>
        <p:nvSpPr>
          <p:cNvPr id="7" name="Skaidrės numerio vietos rezervavimo ženklas 6">
            <a:extLst>
              <a:ext uri="{FF2B5EF4-FFF2-40B4-BE49-F238E27FC236}">
                <a16:creationId xmlns:a16="http://schemas.microsoft.com/office/drawing/2014/main" xmlns="" id="{12DF931A-A836-4E86-BBD6-42F34B4743FF}"/>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36241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7CC200C2-B859-4E35-91E3-09D94670A9EE}"/>
              </a:ext>
            </a:extLst>
          </p:cNvPr>
          <p:cNvSpPr>
            <a:spLocks noGrp="1"/>
          </p:cNvSpPr>
          <p:nvPr>
            <p:ph type="title"/>
          </p:nvPr>
        </p:nvSpPr>
        <p:spPr/>
        <p:txBody>
          <a:bodyPr/>
          <a:lstStyle/>
          <a:p>
            <a:r>
              <a:rPr lang="lt-LT"/>
              <a:t>Spustelėję redaguokite stilių</a:t>
            </a:r>
            <a:endParaRPr lang="en-US"/>
          </a:p>
        </p:txBody>
      </p:sp>
      <p:sp>
        <p:nvSpPr>
          <p:cNvPr id="3" name="Vertikalaus teksto vietos rezervavimo ženklas 2">
            <a:extLst>
              <a:ext uri="{FF2B5EF4-FFF2-40B4-BE49-F238E27FC236}">
                <a16:creationId xmlns:a16="http://schemas.microsoft.com/office/drawing/2014/main" xmlns="" id="{35C7F461-EF49-4949-9E00-8E812C548BD9}"/>
              </a:ext>
            </a:extLst>
          </p:cNvPr>
          <p:cNvSpPr>
            <a:spLocks noGrp="1"/>
          </p:cNvSpPr>
          <p:nvPr>
            <p:ph type="body" orient="vert" idx="1"/>
          </p:nvPr>
        </p:nvSpPr>
        <p:spPr/>
        <p:txBody>
          <a:bodyPr vert="eaVert"/>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xmlns="" id="{AF2AC1A6-A927-4197-92F1-9EDEAE361298}"/>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5" name="Poraštės vietos rezervavimo ženklas 4">
            <a:extLst>
              <a:ext uri="{FF2B5EF4-FFF2-40B4-BE49-F238E27FC236}">
                <a16:creationId xmlns:a16="http://schemas.microsoft.com/office/drawing/2014/main" xmlns="" id="{820E6823-2FA0-474B-93D0-7DF1392AF560}"/>
              </a:ext>
            </a:extLst>
          </p:cNvPr>
          <p:cNvSpPr>
            <a:spLocks noGrp="1"/>
          </p:cNvSpPr>
          <p:nvPr>
            <p:ph type="ftr" sz="quarter" idx="11"/>
          </p:nvPr>
        </p:nvSpPr>
        <p:spPr/>
        <p:txBody>
          <a:bodyPr/>
          <a:lstStyle/>
          <a:p>
            <a:endParaRPr lang="en-US">
              <a:solidFill>
                <a:prstClr val="black">
                  <a:tint val="75000"/>
                </a:prstClr>
              </a:solidFill>
            </a:endParaRPr>
          </a:p>
        </p:txBody>
      </p:sp>
      <p:sp>
        <p:nvSpPr>
          <p:cNvPr id="6" name="Skaidrės numerio vietos rezervavimo ženklas 5">
            <a:extLst>
              <a:ext uri="{FF2B5EF4-FFF2-40B4-BE49-F238E27FC236}">
                <a16:creationId xmlns:a16="http://schemas.microsoft.com/office/drawing/2014/main" xmlns="" id="{623DD588-2EC2-4746-92C4-06923E99491A}"/>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01070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xmlns="" id="{1BDC920C-3469-4990-9428-3832AABA3F0E}"/>
              </a:ext>
            </a:extLst>
          </p:cNvPr>
          <p:cNvSpPr>
            <a:spLocks noGrp="1"/>
          </p:cNvSpPr>
          <p:nvPr>
            <p:ph type="title" orient="vert"/>
          </p:nvPr>
        </p:nvSpPr>
        <p:spPr>
          <a:xfrm>
            <a:off x="8724900" y="365125"/>
            <a:ext cx="2628900" cy="5811838"/>
          </a:xfrm>
        </p:spPr>
        <p:txBody>
          <a:bodyPr vert="eaVert"/>
          <a:lstStyle/>
          <a:p>
            <a:r>
              <a:rPr lang="lt-LT"/>
              <a:t>Spustelėję redaguokite stilių</a:t>
            </a:r>
            <a:endParaRPr lang="en-US"/>
          </a:p>
        </p:txBody>
      </p:sp>
      <p:sp>
        <p:nvSpPr>
          <p:cNvPr id="3" name="Vertikalaus teksto vietos rezervavimo ženklas 2">
            <a:extLst>
              <a:ext uri="{FF2B5EF4-FFF2-40B4-BE49-F238E27FC236}">
                <a16:creationId xmlns:a16="http://schemas.microsoft.com/office/drawing/2014/main" xmlns="" id="{18FCC573-8474-460B-A093-EB2A2F9547E6}"/>
              </a:ext>
            </a:extLst>
          </p:cNvPr>
          <p:cNvSpPr>
            <a:spLocks noGrp="1"/>
          </p:cNvSpPr>
          <p:nvPr>
            <p:ph type="body" orient="vert" idx="1"/>
          </p:nvPr>
        </p:nvSpPr>
        <p:spPr>
          <a:xfrm>
            <a:off x="838200" y="365125"/>
            <a:ext cx="7734300" cy="5811838"/>
          </a:xfrm>
        </p:spPr>
        <p:txBody>
          <a:bodyPr vert="eaVert"/>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xmlns="" id="{CB2BF844-6789-4AC8-8C80-AABEF1EF0209}"/>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5" name="Poraštės vietos rezervavimo ženklas 4">
            <a:extLst>
              <a:ext uri="{FF2B5EF4-FFF2-40B4-BE49-F238E27FC236}">
                <a16:creationId xmlns:a16="http://schemas.microsoft.com/office/drawing/2014/main" xmlns="" id="{C02C81ED-E0C0-4430-A392-F9EA56A384E4}"/>
              </a:ext>
            </a:extLst>
          </p:cNvPr>
          <p:cNvSpPr>
            <a:spLocks noGrp="1"/>
          </p:cNvSpPr>
          <p:nvPr>
            <p:ph type="ftr" sz="quarter" idx="11"/>
          </p:nvPr>
        </p:nvSpPr>
        <p:spPr/>
        <p:txBody>
          <a:bodyPr/>
          <a:lstStyle/>
          <a:p>
            <a:endParaRPr lang="en-US">
              <a:solidFill>
                <a:prstClr val="black">
                  <a:tint val="75000"/>
                </a:prstClr>
              </a:solidFill>
            </a:endParaRPr>
          </a:p>
        </p:txBody>
      </p:sp>
      <p:sp>
        <p:nvSpPr>
          <p:cNvPr id="6" name="Skaidrės numerio vietos rezervavimo ženklas 5">
            <a:extLst>
              <a:ext uri="{FF2B5EF4-FFF2-40B4-BE49-F238E27FC236}">
                <a16:creationId xmlns:a16="http://schemas.microsoft.com/office/drawing/2014/main" xmlns="" id="{93627BFD-1463-488F-8C57-FCF125D908A3}"/>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8308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632CD866-5354-48CF-93A1-6D646E126F4B}"/>
              </a:ext>
            </a:extLst>
          </p:cNvPr>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endParaRPr lang="en-US"/>
          </a:p>
        </p:txBody>
      </p:sp>
      <p:sp>
        <p:nvSpPr>
          <p:cNvPr id="3" name="Antrinis pavadinimas 2">
            <a:extLst>
              <a:ext uri="{FF2B5EF4-FFF2-40B4-BE49-F238E27FC236}">
                <a16:creationId xmlns:a16="http://schemas.microsoft.com/office/drawing/2014/main" xmlns="" id="{16028FC2-49BB-453F-9117-3FFB98B793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endParaRPr lang="en-US"/>
          </a:p>
        </p:txBody>
      </p:sp>
      <p:sp>
        <p:nvSpPr>
          <p:cNvPr id="4" name="Datos vietos rezervavimo ženklas 3">
            <a:extLst>
              <a:ext uri="{FF2B5EF4-FFF2-40B4-BE49-F238E27FC236}">
                <a16:creationId xmlns:a16="http://schemas.microsoft.com/office/drawing/2014/main" xmlns="" id="{A73D922B-3269-4357-AC2B-7E01DDA5A91F}"/>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5" name="Poraštės vietos rezervavimo ženklas 4">
            <a:extLst>
              <a:ext uri="{FF2B5EF4-FFF2-40B4-BE49-F238E27FC236}">
                <a16:creationId xmlns:a16="http://schemas.microsoft.com/office/drawing/2014/main" xmlns="" id="{C23B368A-1642-41DD-826E-46DD97F29242}"/>
              </a:ext>
            </a:extLst>
          </p:cNvPr>
          <p:cNvSpPr>
            <a:spLocks noGrp="1"/>
          </p:cNvSpPr>
          <p:nvPr>
            <p:ph type="ftr" sz="quarter" idx="11"/>
          </p:nvPr>
        </p:nvSpPr>
        <p:spPr/>
        <p:txBody>
          <a:bodyPr/>
          <a:lstStyle/>
          <a:p>
            <a:endParaRPr lang="en-US">
              <a:solidFill>
                <a:prstClr val="black">
                  <a:tint val="75000"/>
                </a:prstClr>
              </a:solidFill>
            </a:endParaRPr>
          </a:p>
        </p:txBody>
      </p:sp>
      <p:sp>
        <p:nvSpPr>
          <p:cNvPr id="6" name="Skaidrės numerio vietos rezervavimo ženklas 5">
            <a:extLst>
              <a:ext uri="{FF2B5EF4-FFF2-40B4-BE49-F238E27FC236}">
                <a16:creationId xmlns:a16="http://schemas.microsoft.com/office/drawing/2014/main" xmlns="" id="{0F517917-B4B2-443B-8A8C-ED385D50525A}"/>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505879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6400CDDB-CC49-45A8-98E4-845CC92FE8CD}"/>
              </a:ext>
            </a:extLst>
          </p:cNvPr>
          <p:cNvSpPr>
            <a:spLocks noGrp="1"/>
          </p:cNvSpPr>
          <p:nvPr>
            <p:ph type="title"/>
          </p:nvPr>
        </p:nvSpPr>
        <p:spPr/>
        <p:txBody>
          <a:body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xmlns="" id="{0406E1EC-CDC4-43F3-B41B-CE4A49111E20}"/>
              </a:ext>
            </a:extLst>
          </p:cNvPr>
          <p:cNvSpPr>
            <a:spLocks noGrp="1"/>
          </p:cNvSpPr>
          <p:nvPr>
            <p:ph idx="1"/>
          </p:nvPr>
        </p:nvSpPr>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xmlns="" id="{43D3E8D6-6B4E-415B-8D71-D48172B3B7DD}"/>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5" name="Poraštės vietos rezervavimo ženklas 4">
            <a:extLst>
              <a:ext uri="{FF2B5EF4-FFF2-40B4-BE49-F238E27FC236}">
                <a16:creationId xmlns:a16="http://schemas.microsoft.com/office/drawing/2014/main" xmlns="" id="{2AFE69C1-208B-4ACF-87B6-499DF3D3A5FC}"/>
              </a:ext>
            </a:extLst>
          </p:cNvPr>
          <p:cNvSpPr>
            <a:spLocks noGrp="1"/>
          </p:cNvSpPr>
          <p:nvPr>
            <p:ph type="ftr" sz="quarter" idx="11"/>
          </p:nvPr>
        </p:nvSpPr>
        <p:spPr/>
        <p:txBody>
          <a:bodyPr/>
          <a:lstStyle/>
          <a:p>
            <a:endParaRPr lang="en-US">
              <a:solidFill>
                <a:prstClr val="black">
                  <a:tint val="75000"/>
                </a:prstClr>
              </a:solidFill>
            </a:endParaRPr>
          </a:p>
        </p:txBody>
      </p:sp>
      <p:sp>
        <p:nvSpPr>
          <p:cNvPr id="6" name="Skaidrės numerio vietos rezervavimo ženklas 5">
            <a:extLst>
              <a:ext uri="{FF2B5EF4-FFF2-40B4-BE49-F238E27FC236}">
                <a16:creationId xmlns:a16="http://schemas.microsoft.com/office/drawing/2014/main" xmlns="" id="{A81B9AE5-9CAC-4A9A-A1DE-436E29C4F5F0}"/>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24726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FDC4574C-64C1-43D3-A84D-BC35CFCA1638}"/>
              </a:ext>
            </a:extLst>
          </p:cNvPr>
          <p:cNvSpPr>
            <a:spLocks noGrp="1"/>
          </p:cNvSpPr>
          <p:nvPr>
            <p:ph type="title"/>
          </p:nvPr>
        </p:nvSpPr>
        <p:spPr>
          <a:xfrm>
            <a:off x="831850" y="1709738"/>
            <a:ext cx="10515600" cy="2852737"/>
          </a:xfrm>
        </p:spPr>
        <p:txBody>
          <a:bodyPr anchor="b"/>
          <a:lstStyle>
            <a:lvl1pPr>
              <a:defRPr sz="6000"/>
            </a:lvl1p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xmlns="" id="{708C73B1-BDB0-4D53-A15C-666A043851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Redaguokite šablono teksto stilius</a:t>
            </a:r>
          </a:p>
        </p:txBody>
      </p:sp>
      <p:sp>
        <p:nvSpPr>
          <p:cNvPr id="4" name="Datos vietos rezervavimo ženklas 3">
            <a:extLst>
              <a:ext uri="{FF2B5EF4-FFF2-40B4-BE49-F238E27FC236}">
                <a16:creationId xmlns:a16="http://schemas.microsoft.com/office/drawing/2014/main" xmlns="" id="{EC1CEB8F-02D9-4A1E-AC87-12C325CB6153}"/>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5" name="Poraštės vietos rezervavimo ženklas 4">
            <a:extLst>
              <a:ext uri="{FF2B5EF4-FFF2-40B4-BE49-F238E27FC236}">
                <a16:creationId xmlns:a16="http://schemas.microsoft.com/office/drawing/2014/main" xmlns="" id="{41EFE620-28DB-437E-80AC-168D781C6A40}"/>
              </a:ext>
            </a:extLst>
          </p:cNvPr>
          <p:cNvSpPr>
            <a:spLocks noGrp="1"/>
          </p:cNvSpPr>
          <p:nvPr>
            <p:ph type="ftr" sz="quarter" idx="11"/>
          </p:nvPr>
        </p:nvSpPr>
        <p:spPr/>
        <p:txBody>
          <a:bodyPr/>
          <a:lstStyle/>
          <a:p>
            <a:endParaRPr lang="en-US">
              <a:solidFill>
                <a:prstClr val="black">
                  <a:tint val="75000"/>
                </a:prstClr>
              </a:solidFill>
            </a:endParaRPr>
          </a:p>
        </p:txBody>
      </p:sp>
      <p:sp>
        <p:nvSpPr>
          <p:cNvPr id="6" name="Skaidrės numerio vietos rezervavimo ženklas 5">
            <a:extLst>
              <a:ext uri="{FF2B5EF4-FFF2-40B4-BE49-F238E27FC236}">
                <a16:creationId xmlns:a16="http://schemas.microsoft.com/office/drawing/2014/main" xmlns="" id="{0BFF1664-8D79-45D4-98EA-D4A6B77CD294}"/>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6420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FF663C93-D9B8-43F5-A3CF-BB832DF1DC5E}"/>
              </a:ext>
            </a:extLst>
          </p:cNvPr>
          <p:cNvSpPr>
            <a:spLocks noGrp="1"/>
          </p:cNvSpPr>
          <p:nvPr>
            <p:ph type="title"/>
          </p:nvPr>
        </p:nvSpPr>
        <p:spPr/>
        <p:txBody>
          <a:body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xmlns="" id="{BC53D330-3750-41BF-A53F-15D3E6FC709E}"/>
              </a:ext>
            </a:extLst>
          </p:cNvPr>
          <p:cNvSpPr>
            <a:spLocks noGrp="1"/>
          </p:cNvSpPr>
          <p:nvPr>
            <p:ph sz="half" idx="1"/>
          </p:nvPr>
        </p:nvSpPr>
        <p:spPr>
          <a:xfrm>
            <a:off x="838200" y="1825625"/>
            <a:ext cx="5181600" cy="4351338"/>
          </a:xfrm>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Turinio vietos rezervavimo ženklas 3">
            <a:extLst>
              <a:ext uri="{FF2B5EF4-FFF2-40B4-BE49-F238E27FC236}">
                <a16:creationId xmlns:a16="http://schemas.microsoft.com/office/drawing/2014/main" xmlns="" id="{0F526E83-2DA4-42F0-A60A-0E0BBDA4F36F}"/>
              </a:ext>
            </a:extLst>
          </p:cNvPr>
          <p:cNvSpPr>
            <a:spLocks noGrp="1"/>
          </p:cNvSpPr>
          <p:nvPr>
            <p:ph sz="half" idx="2"/>
          </p:nvPr>
        </p:nvSpPr>
        <p:spPr>
          <a:xfrm>
            <a:off x="6172200" y="1825625"/>
            <a:ext cx="5181600" cy="4351338"/>
          </a:xfrm>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5" name="Datos vietos rezervavimo ženklas 4">
            <a:extLst>
              <a:ext uri="{FF2B5EF4-FFF2-40B4-BE49-F238E27FC236}">
                <a16:creationId xmlns:a16="http://schemas.microsoft.com/office/drawing/2014/main" xmlns="" id="{96E7195E-14E0-4A9B-821C-C33495408240}"/>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6" name="Poraštės vietos rezervavimo ženklas 5">
            <a:extLst>
              <a:ext uri="{FF2B5EF4-FFF2-40B4-BE49-F238E27FC236}">
                <a16:creationId xmlns:a16="http://schemas.microsoft.com/office/drawing/2014/main" xmlns="" id="{3942F519-C1FA-4F80-A195-F141DCC73275}"/>
              </a:ext>
            </a:extLst>
          </p:cNvPr>
          <p:cNvSpPr>
            <a:spLocks noGrp="1"/>
          </p:cNvSpPr>
          <p:nvPr>
            <p:ph type="ftr" sz="quarter" idx="11"/>
          </p:nvPr>
        </p:nvSpPr>
        <p:spPr/>
        <p:txBody>
          <a:bodyPr/>
          <a:lstStyle/>
          <a:p>
            <a:endParaRPr lang="en-US">
              <a:solidFill>
                <a:prstClr val="black">
                  <a:tint val="75000"/>
                </a:prstClr>
              </a:solidFill>
            </a:endParaRPr>
          </a:p>
        </p:txBody>
      </p:sp>
      <p:sp>
        <p:nvSpPr>
          <p:cNvPr id="7" name="Skaidrės numerio vietos rezervavimo ženklas 6">
            <a:extLst>
              <a:ext uri="{FF2B5EF4-FFF2-40B4-BE49-F238E27FC236}">
                <a16:creationId xmlns:a16="http://schemas.microsoft.com/office/drawing/2014/main" xmlns="" id="{A098CEB9-3757-45C3-BCD4-E6B2FB2ED55C}"/>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7720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ACAAC5C5-6658-43CA-9373-62FC1952C136}"/>
              </a:ext>
            </a:extLst>
          </p:cNvPr>
          <p:cNvSpPr>
            <a:spLocks noGrp="1"/>
          </p:cNvSpPr>
          <p:nvPr>
            <p:ph type="title"/>
          </p:nvPr>
        </p:nvSpPr>
        <p:spPr>
          <a:xfrm>
            <a:off x="839788" y="365125"/>
            <a:ext cx="10515600" cy="1325563"/>
          </a:xfrm>
        </p:spPr>
        <p:txBody>
          <a:body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xmlns="" id="{92FED304-879A-4A37-8BD7-AE94F4DE61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Redaguokite šablono teksto stilius</a:t>
            </a:r>
          </a:p>
        </p:txBody>
      </p:sp>
      <p:sp>
        <p:nvSpPr>
          <p:cNvPr id="4" name="Turinio vietos rezervavimo ženklas 3">
            <a:extLst>
              <a:ext uri="{FF2B5EF4-FFF2-40B4-BE49-F238E27FC236}">
                <a16:creationId xmlns:a16="http://schemas.microsoft.com/office/drawing/2014/main" xmlns="" id="{41059D77-1FE0-4E7E-A3EF-F99F1D6CDF34}"/>
              </a:ext>
            </a:extLst>
          </p:cNvPr>
          <p:cNvSpPr>
            <a:spLocks noGrp="1"/>
          </p:cNvSpPr>
          <p:nvPr>
            <p:ph sz="half" idx="2"/>
          </p:nvPr>
        </p:nvSpPr>
        <p:spPr>
          <a:xfrm>
            <a:off x="839788" y="2505075"/>
            <a:ext cx="5157787" cy="3684588"/>
          </a:xfrm>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5" name="Teksto vietos rezervavimo ženklas 4">
            <a:extLst>
              <a:ext uri="{FF2B5EF4-FFF2-40B4-BE49-F238E27FC236}">
                <a16:creationId xmlns:a16="http://schemas.microsoft.com/office/drawing/2014/main" xmlns="" id="{55D8D6F5-988A-4DFF-B7D8-0A74FE75DE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Redaguokite šablono teksto stilius</a:t>
            </a:r>
          </a:p>
        </p:txBody>
      </p:sp>
      <p:sp>
        <p:nvSpPr>
          <p:cNvPr id="6" name="Turinio vietos rezervavimo ženklas 5">
            <a:extLst>
              <a:ext uri="{FF2B5EF4-FFF2-40B4-BE49-F238E27FC236}">
                <a16:creationId xmlns:a16="http://schemas.microsoft.com/office/drawing/2014/main" xmlns="" id="{654D4015-8999-4490-ADC1-03221C4F315E}"/>
              </a:ext>
            </a:extLst>
          </p:cNvPr>
          <p:cNvSpPr>
            <a:spLocks noGrp="1"/>
          </p:cNvSpPr>
          <p:nvPr>
            <p:ph sz="quarter" idx="4"/>
          </p:nvPr>
        </p:nvSpPr>
        <p:spPr>
          <a:xfrm>
            <a:off x="6172200" y="2505075"/>
            <a:ext cx="5183188" cy="3684588"/>
          </a:xfrm>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7" name="Datos vietos rezervavimo ženklas 6">
            <a:extLst>
              <a:ext uri="{FF2B5EF4-FFF2-40B4-BE49-F238E27FC236}">
                <a16:creationId xmlns:a16="http://schemas.microsoft.com/office/drawing/2014/main" xmlns="" id="{CB1C23F7-13D3-4FAD-8E75-CECEC05D50F9}"/>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8" name="Poraštės vietos rezervavimo ženklas 7">
            <a:extLst>
              <a:ext uri="{FF2B5EF4-FFF2-40B4-BE49-F238E27FC236}">
                <a16:creationId xmlns:a16="http://schemas.microsoft.com/office/drawing/2014/main" xmlns="" id="{DAC4FB7D-3B4B-46DE-B9EF-20A2337C5DEE}"/>
              </a:ext>
            </a:extLst>
          </p:cNvPr>
          <p:cNvSpPr>
            <a:spLocks noGrp="1"/>
          </p:cNvSpPr>
          <p:nvPr>
            <p:ph type="ftr" sz="quarter" idx="11"/>
          </p:nvPr>
        </p:nvSpPr>
        <p:spPr/>
        <p:txBody>
          <a:bodyPr/>
          <a:lstStyle/>
          <a:p>
            <a:endParaRPr lang="en-US">
              <a:solidFill>
                <a:prstClr val="black">
                  <a:tint val="75000"/>
                </a:prstClr>
              </a:solidFill>
            </a:endParaRPr>
          </a:p>
        </p:txBody>
      </p:sp>
      <p:sp>
        <p:nvSpPr>
          <p:cNvPr id="9" name="Skaidrės numerio vietos rezervavimo ženklas 8">
            <a:extLst>
              <a:ext uri="{FF2B5EF4-FFF2-40B4-BE49-F238E27FC236}">
                <a16:creationId xmlns:a16="http://schemas.microsoft.com/office/drawing/2014/main" xmlns="" id="{8396CA5A-6853-4414-9F4C-85942A869181}"/>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55058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53274C53-7FCC-48B3-AE25-A9911362D7B0}"/>
              </a:ext>
            </a:extLst>
          </p:cNvPr>
          <p:cNvSpPr>
            <a:spLocks noGrp="1"/>
          </p:cNvSpPr>
          <p:nvPr>
            <p:ph type="title"/>
          </p:nvPr>
        </p:nvSpPr>
        <p:spPr/>
        <p:txBody>
          <a:bodyPr/>
          <a:lstStyle/>
          <a:p>
            <a:r>
              <a:rPr lang="lt-LT"/>
              <a:t>Spustelėję redaguokite stilių</a:t>
            </a:r>
            <a:endParaRPr lang="en-US"/>
          </a:p>
        </p:txBody>
      </p:sp>
      <p:sp>
        <p:nvSpPr>
          <p:cNvPr id="3" name="Datos vietos rezervavimo ženklas 2">
            <a:extLst>
              <a:ext uri="{FF2B5EF4-FFF2-40B4-BE49-F238E27FC236}">
                <a16:creationId xmlns:a16="http://schemas.microsoft.com/office/drawing/2014/main" xmlns="" id="{EF8D7EF3-2370-4233-8333-9895F60A27B8}"/>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4" name="Poraštės vietos rezervavimo ženklas 3">
            <a:extLst>
              <a:ext uri="{FF2B5EF4-FFF2-40B4-BE49-F238E27FC236}">
                <a16:creationId xmlns:a16="http://schemas.microsoft.com/office/drawing/2014/main" xmlns="" id="{E6DC0BE2-8147-4A60-9031-070582732210}"/>
              </a:ext>
            </a:extLst>
          </p:cNvPr>
          <p:cNvSpPr>
            <a:spLocks noGrp="1"/>
          </p:cNvSpPr>
          <p:nvPr>
            <p:ph type="ftr" sz="quarter" idx="11"/>
          </p:nvPr>
        </p:nvSpPr>
        <p:spPr/>
        <p:txBody>
          <a:bodyPr/>
          <a:lstStyle/>
          <a:p>
            <a:endParaRPr lang="en-US">
              <a:solidFill>
                <a:prstClr val="black">
                  <a:tint val="75000"/>
                </a:prstClr>
              </a:solidFill>
            </a:endParaRPr>
          </a:p>
        </p:txBody>
      </p:sp>
      <p:sp>
        <p:nvSpPr>
          <p:cNvPr id="5" name="Skaidrės numerio vietos rezervavimo ženklas 4">
            <a:extLst>
              <a:ext uri="{FF2B5EF4-FFF2-40B4-BE49-F238E27FC236}">
                <a16:creationId xmlns:a16="http://schemas.microsoft.com/office/drawing/2014/main" xmlns="" id="{6EA741C4-9FE7-44BE-9B38-1C149D042C5A}"/>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83150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xmlns="" id="{97358067-932E-44A3-A106-4758FE94FC99}"/>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3" name="Poraštės vietos rezervavimo ženklas 2">
            <a:extLst>
              <a:ext uri="{FF2B5EF4-FFF2-40B4-BE49-F238E27FC236}">
                <a16:creationId xmlns:a16="http://schemas.microsoft.com/office/drawing/2014/main" xmlns="" id="{2D3ECB4E-214A-4EF2-844A-63A15D1B3247}"/>
              </a:ext>
            </a:extLst>
          </p:cNvPr>
          <p:cNvSpPr>
            <a:spLocks noGrp="1"/>
          </p:cNvSpPr>
          <p:nvPr>
            <p:ph type="ftr" sz="quarter" idx="11"/>
          </p:nvPr>
        </p:nvSpPr>
        <p:spPr/>
        <p:txBody>
          <a:bodyPr/>
          <a:lstStyle/>
          <a:p>
            <a:endParaRPr lang="en-US">
              <a:solidFill>
                <a:prstClr val="black">
                  <a:tint val="75000"/>
                </a:prstClr>
              </a:solidFill>
            </a:endParaRPr>
          </a:p>
        </p:txBody>
      </p:sp>
      <p:sp>
        <p:nvSpPr>
          <p:cNvPr id="4" name="Skaidrės numerio vietos rezervavimo ženklas 3">
            <a:extLst>
              <a:ext uri="{FF2B5EF4-FFF2-40B4-BE49-F238E27FC236}">
                <a16:creationId xmlns:a16="http://schemas.microsoft.com/office/drawing/2014/main" xmlns="" id="{849F4D5B-5EE4-4D0E-B095-132A3C2D976D}"/>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60213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47EF2E8E-FF81-4BBF-812F-2B3A64801B5E}"/>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xmlns="" id="{B063FA3A-6168-4D43-81E3-0BAF52110D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Teksto vietos rezervavimo ženklas 3">
            <a:extLst>
              <a:ext uri="{FF2B5EF4-FFF2-40B4-BE49-F238E27FC236}">
                <a16:creationId xmlns:a16="http://schemas.microsoft.com/office/drawing/2014/main" xmlns="" id="{0DE78F30-A287-4622-A064-79B21BF65C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Redaguokite šablono teksto stilius</a:t>
            </a:r>
          </a:p>
        </p:txBody>
      </p:sp>
      <p:sp>
        <p:nvSpPr>
          <p:cNvPr id="5" name="Datos vietos rezervavimo ženklas 4">
            <a:extLst>
              <a:ext uri="{FF2B5EF4-FFF2-40B4-BE49-F238E27FC236}">
                <a16:creationId xmlns:a16="http://schemas.microsoft.com/office/drawing/2014/main" xmlns="" id="{C87A131A-1FEA-4547-98C2-85F398950895}"/>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6" name="Poraštės vietos rezervavimo ženklas 5">
            <a:extLst>
              <a:ext uri="{FF2B5EF4-FFF2-40B4-BE49-F238E27FC236}">
                <a16:creationId xmlns:a16="http://schemas.microsoft.com/office/drawing/2014/main" xmlns="" id="{8C83A2ED-CFA2-4E85-8339-FB3A138648BB}"/>
              </a:ext>
            </a:extLst>
          </p:cNvPr>
          <p:cNvSpPr>
            <a:spLocks noGrp="1"/>
          </p:cNvSpPr>
          <p:nvPr>
            <p:ph type="ftr" sz="quarter" idx="11"/>
          </p:nvPr>
        </p:nvSpPr>
        <p:spPr/>
        <p:txBody>
          <a:bodyPr/>
          <a:lstStyle/>
          <a:p>
            <a:endParaRPr lang="en-US">
              <a:solidFill>
                <a:prstClr val="black">
                  <a:tint val="75000"/>
                </a:prstClr>
              </a:solidFill>
            </a:endParaRPr>
          </a:p>
        </p:txBody>
      </p:sp>
      <p:sp>
        <p:nvSpPr>
          <p:cNvPr id="7" name="Skaidrės numerio vietos rezervavimo ženklas 6">
            <a:extLst>
              <a:ext uri="{FF2B5EF4-FFF2-40B4-BE49-F238E27FC236}">
                <a16:creationId xmlns:a16="http://schemas.microsoft.com/office/drawing/2014/main" xmlns="" id="{4521B658-C8AA-4FBF-BBC6-D018350C8CB8}"/>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56693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3A5F5170-D87F-46AA-AADC-D3053EA1F363}"/>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endParaRPr lang="en-US"/>
          </a:p>
        </p:txBody>
      </p:sp>
      <p:sp>
        <p:nvSpPr>
          <p:cNvPr id="3" name="Paveikslėlio vietos rezervavimo ženklas 2">
            <a:extLst>
              <a:ext uri="{FF2B5EF4-FFF2-40B4-BE49-F238E27FC236}">
                <a16:creationId xmlns:a16="http://schemas.microsoft.com/office/drawing/2014/main" xmlns="" id="{E312C930-9DEE-4AE7-B738-732028577D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ksto vietos rezervavimo ženklas 3">
            <a:extLst>
              <a:ext uri="{FF2B5EF4-FFF2-40B4-BE49-F238E27FC236}">
                <a16:creationId xmlns:a16="http://schemas.microsoft.com/office/drawing/2014/main" xmlns="" id="{3357F5C4-A9D5-4117-80D4-056E1E4D16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Redaguokite šablono teksto stilius</a:t>
            </a:r>
          </a:p>
        </p:txBody>
      </p:sp>
      <p:sp>
        <p:nvSpPr>
          <p:cNvPr id="5" name="Datos vietos rezervavimo ženklas 4">
            <a:extLst>
              <a:ext uri="{FF2B5EF4-FFF2-40B4-BE49-F238E27FC236}">
                <a16:creationId xmlns:a16="http://schemas.microsoft.com/office/drawing/2014/main" xmlns="" id="{7D40A2C1-BE2C-4212-837B-C91A49ACD266}"/>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6" name="Poraštės vietos rezervavimo ženklas 5">
            <a:extLst>
              <a:ext uri="{FF2B5EF4-FFF2-40B4-BE49-F238E27FC236}">
                <a16:creationId xmlns:a16="http://schemas.microsoft.com/office/drawing/2014/main" xmlns="" id="{1D19CA4A-FE5C-40B7-B2A1-82A09E403CEB}"/>
              </a:ext>
            </a:extLst>
          </p:cNvPr>
          <p:cNvSpPr>
            <a:spLocks noGrp="1"/>
          </p:cNvSpPr>
          <p:nvPr>
            <p:ph type="ftr" sz="quarter" idx="11"/>
          </p:nvPr>
        </p:nvSpPr>
        <p:spPr/>
        <p:txBody>
          <a:bodyPr/>
          <a:lstStyle/>
          <a:p>
            <a:endParaRPr lang="en-US">
              <a:solidFill>
                <a:prstClr val="black">
                  <a:tint val="75000"/>
                </a:prstClr>
              </a:solidFill>
            </a:endParaRPr>
          </a:p>
        </p:txBody>
      </p:sp>
      <p:sp>
        <p:nvSpPr>
          <p:cNvPr id="7" name="Skaidrės numerio vietos rezervavimo ženklas 6">
            <a:extLst>
              <a:ext uri="{FF2B5EF4-FFF2-40B4-BE49-F238E27FC236}">
                <a16:creationId xmlns:a16="http://schemas.microsoft.com/office/drawing/2014/main" xmlns="" id="{12DF931A-A836-4E86-BBD6-42F34B4743FF}"/>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53993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7CC200C2-B859-4E35-91E3-09D94670A9EE}"/>
              </a:ext>
            </a:extLst>
          </p:cNvPr>
          <p:cNvSpPr>
            <a:spLocks noGrp="1"/>
          </p:cNvSpPr>
          <p:nvPr>
            <p:ph type="title"/>
          </p:nvPr>
        </p:nvSpPr>
        <p:spPr/>
        <p:txBody>
          <a:bodyPr/>
          <a:lstStyle/>
          <a:p>
            <a:r>
              <a:rPr lang="lt-LT"/>
              <a:t>Spustelėję redaguokite stilių</a:t>
            </a:r>
            <a:endParaRPr lang="en-US"/>
          </a:p>
        </p:txBody>
      </p:sp>
      <p:sp>
        <p:nvSpPr>
          <p:cNvPr id="3" name="Vertikalaus teksto vietos rezervavimo ženklas 2">
            <a:extLst>
              <a:ext uri="{FF2B5EF4-FFF2-40B4-BE49-F238E27FC236}">
                <a16:creationId xmlns:a16="http://schemas.microsoft.com/office/drawing/2014/main" xmlns="" id="{35C7F461-EF49-4949-9E00-8E812C548BD9}"/>
              </a:ext>
            </a:extLst>
          </p:cNvPr>
          <p:cNvSpPr>
            <a:spLocks noGrp="1"/>
          </p:cNvSpPr>
          <p:nvPr>
            <p:ph type="body" orient="vert" idx="1"/>
          </p:nvPr>
        </p:nvSpPr>
        <p:spPr/>
        <p:txBody>
          <a:bodyPr vert="eaVert"/>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xmlns="" id="{AF2AC1A6-A927-4197-92F1-9EDEAE361298}"/>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5" name="Poraštės vietos rezervavimo ženklas 4">
            <a:extLst>
              <a:ext uri="{FF2B5EF4-FFF2-40B4-BE49-F238E27FC236}">
                <a16:creationId xmlns:a16="http://schemas.microsoft.com/office/drawing/2014/main" xmlns="" id="{820E6823-2FA0-474B-93D0-7DF1392AF560}"/>
              </a:ext>
            </a:extLst>
          </p:cNvPr>
          <p:cNvSpPr>
            <a:spLocks noGrp="1"/>
          </p:cNvSpPr>
          <p:nvPr>
            <p:ph type="ftr" sz="quarter" idx="11"/>
          </p:nvPr>
        </p:nvSpPr>
        <p:spPr/>
        <p:txBody>
          <a:bodyPr/>
          <a:lstStyle/>
          <a:p>
            <a:endParaRPr lang="en-US">
              <a:solidFill>
                <a:prstClr val="black">
                  <a:tint val="75000"/>
                </a:prstClr>
              </a:solidFill>
            </a:endParaRPr>
          </a:p>
        </p:txBody>
      </p:sp>
      <p:sp>
        <p:nvSpPr>
          <p:cNvPr id="6" name="Skaidrės numerio vietos rezervavimo ženklas 5">
            <a:extLst>
              <a:ext uri="{FF2B5EF4-FFF2-40B4-BE49-F238E27FC236}">
                <a16:creationId xmlns:a16="http://schemas.microsoft.com/office/drawing/2014/main" xmlns="" id="{623DD588-2EC2-4746-92C4-06923E99491A}"/>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42089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xmlns="" id="{1BDC920C-3469-4990-9428-3832AABA3F0E}"/>
              </a:ext>
            </a:extLst>
          </p:cNvPr>
          <p:cNvSpPr>
            <a:spLocks noGrp="1"/>
          </p:cNvSpPr>
          <p:nvPr>
            <p:ph type="title" orient="vert"/>
          </p:nvPr>
        </p:nvSpPr>
        <p:spPr>
          <a:xfrm>
            <a:off x="8724900" y="365125"/>
            <a:ext cx="2628900" cy="5811838"/>
          </a:xfrm>
        </p:spPr>
        <p:txBody>
          <a:bodyPr vert="eaVert"/>
          <a:lstStyle/>
          <a:p>
            <a:r>
              <a:rPr lang="lt-LT"/>
              <a:t>Spustelėję redaguokite stilių</a:t>
            </a:r>
            <a:endParaRPr lang="en-US"/>
          </a:p>
        </p:txBody>
      </p:sp>
      <p:sp>
        <p:nvSpPr>
          <p:cNvPr id="3" name="Vertikalaus teksto vietos rezervavimo ženklas 2">
            <a:extLst>
              <a:ext uri="{FF2B5EF4-FFF2-40B4-BE49-F238E27FC236}">
                <a16:creationId xmlns:a16="http://schemas.microsoft.com/office/drawing/2014/main" xmlns="" id="{18FCC573-8474-460B-A093-EB2A2F9547E6}"/>
              </a:ext>
            </a:extLst>
          </p:cNvPr>
          <p:cNvSpPr>
            <a:spLocks noGrp="1"/>
          </p:cNvSpPr>
          <p:nvPr>
            <p:ph type="body" orient="vert" idx="1"/>
          </p:nvPr>
        </p:nvSpPr>
        <p:spPr>
          <a:xfrm>
            <a:off x="838200" y="365125"/>
            <a:ext cx="7734300" cy="5811838"/>
          </a:xfrm>
        </p:spPr>
        <p:txBody>
          <a:bodyPr vert="eaVert"/>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xmlns="" id="{CB2BF844-6789-4AC8-8C80-AABEF1EF0209}"/>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5" name="Poraštės vietos rezervavimo ženklas 4">
            <a:extLst>
              <a:ext uri="{FF2B5EF4-FFF2-40B4-BE49-F238E27FC236}">
                <a16:creationId xmlns:a16="http://schemas.microsoft.com/office/drawing/2014/main" xmlns="" id="{C02C81ED-E0C0-4430-A392-F9EA56A384E4}"/>
              </a:ext>
            </a:extLst>
          </p:cNvPr>
          <p:cNvSpPr>
            <a:spLocks noGrp="1"/>
          </p:cNvSpPr>
          <p:nvPr>
            <p:ph type="ftr" sz="quarter" idx="11"/>
          </p:nvPr>
        </p:nvSpPr>
        <p:spPr/>
        <p:txBody>
          <a:bodyPr/>
          <a:lstStyle/>
          <a:p>
            <a:endParaRPr lang="en-US">
              <a:solidFill>
                <a:prstClr val="black">
                  <a:tint val="75000"/>
                </a:prstClr>
              </a:solidFill>
            </a:endParaRPr>
          </a:p>
        </p:txBody>
      </p:sp>
      <p:sp>
        <p:nvSpPr>
          <p:cNvPr id="6" name="Skaidrės numerio vietos rezervavimo ženklas 5">
            <a:extLst>
              <a:ext uri="{FF2B5EF4-FFF2-40B4-BE49-F238E27FC236}">
                <a16:creationId xmlns:a16="http://schemas.microsoft.com/office/drawing/2014/main" xmlns="" id="{93627BFD-1463-488F-8C57-FCF125D908A3}"/>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61343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632CD866-5354-48CF-93A1-6D646E126F4B}"/>
              </a:ext>
            </a:extLst>
          </p:cNvPr>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endParaRPr lang="en-US"/>
          </a:p>
        </p:txBody>
      </p:sp>
      <p:sp>
        <p:nvSpPr>
          <p:cNvPr id="3" name="Antrinis pavadinimas 2">
            <a:extLst>
              <a:ext uri="{FF2B5EF4-FFF2-40B4-BE49-F238E27FC236}">
                <a16:creationId xmlns:a16="http://schemas.microsoft.com/office/drawing/2014/main" xmlns="" id="{16028FC2-49BB-453F-9117-3FFB98B793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endParaRPr lang="en-US"/>
          </a:p>
        </p:txBody>
      </p:sp>
      <p:sp>
        <p:nvSpPr>
          <p:cNvPr id="4" name="Datos vietos rezervavimo ženklas 3">
            <a:extLst>
              <a:ext uri="{FF2B5EF4-FFF2-40B4-BE49-F238E27FC236}">
                <a16:creationId xmlns:a16="http://schemas.microsoft.com/office/drawing/2014/main" xmlns="" id="{A73D922B-3269-4357-AC2B-7E01DDA5A91F}"/>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5" name="Poraštės vietos rezervavimo ženklas 4">
            <a:extLst>
              <a:ext uri="{FF2B5EF4-FFF2-40B4-BE49-F238E27FC236}">
                <a16:creationId xmlns:a16="http://schemas.microsoft.com/office/drawing/2014/main" xmlns="" id="{C23B368A-1642-41DD-826E-46DD97F29242}"/>
              </a:ext>
            </a:extLst>
          </p:cNvPr>
          <p:cNvSpPr>
            <a:spLocks noGrp="1"/>
          </p:cNvSpPr>
          <p:nvPr>
            <p:ph type="ftr" sz="quarter" idx="11"/>
          </p:nvPr>
        </p:nvSpPr>
        <p:spPr/>
        <p:txBody>
          <a:bodyPr/>
          <a:lstStyle/>
          <a:p>
            <a:endParaRPr lang="en-US">
              <a:solidFill>
                <a:prstClr val="black">
                  <a:tint val="75000"/>
                </a:prstClr>
              </a:solidFill>
            </a:endParaRPr>
          </a:p>
        </p:txBody>
      </p:sp>
      <p:sp>
        <p:nvSpPr>
          <p:cNvPr id="6" name="Skaidrės numerio vietos rezervavimo ženklas 5">
            <a:extLst>
              <a:ext uri="{FF2B5EF4-FFF2-40B4-BE49-F238E27FC236}">
                <a16:creationId xmlns:a16="http://schemas.microsoft.com/office/drawing/2014/main" xmlns="" id="{0F517917-B4B2-443B-8A8C-ED385D50525A}"/>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875814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6400CDDB-CC49-45A8-98E4-845CC92FE8CD}"/>
              </a:ext>
            </a:extLst>
          </p:cNvPr>
          <p:cNvSpPr>
            <a:spLocks noGrp="1"/>
          </p:cNvSpPr>
          <p:nvPr>
            <p:ph type="title"/>
          </p:nvPr>
        </p:nvSpPr>
        <p:spPr/>
        <p:txBody>
          <a:body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xmlns="" id="{0406E1EC-CDC4-43F3-B41B-CE4A49111E20}"/>
              </a:ext>
            </a:extLst>
          </p:cNvPr>
          <p:cNvSpPr>
            <a:spLocks noGrp="1"/>
          </p:cNvSpPr>
          <p:nvPr>
            <p:ph idx="1"/>
          </p:nvPr>
        </p:nvSpPr>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xmlns="" id="{43D3E8D6-6B4E-415B-8D71-D48172B3B7DD}"/>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5" name="Poraštės vietos rezervavimo ženklas 4">
            <a:extLst>
              <a:ext uri="{FF2B5EF4-FFF2-40B4-BE49-F238E27FC236}">
                <a16:creationId xmlns:a16="http://schemas.microsoft.com/office/drawing/2014/main" xmlns="" id="{2AFE69C1-208B-4ACF-87B6-499DF3D3A5FC}"/>
              </a:ext>
            </a:extLst>
          </p:cNvPr>
          <p:cNvSpPr>
            <a:spLocks noGrp="1"/>
          </p:cNvSpPr>
          <p:nvPr>
            <p:ph type="ftr" sz="quarter" idx="11"/>
          </p:nvPr>
        </p:nvSpPr>
        <p:spPr/>
        <p:txBody>
          <a:bodyPr/>
          <a:lstStyle/>
          <a:p>
            <a:endParaRPr lang="en-US">
              <a:solidFill>
                <a:prstClr val="black">
                  <a:tint val="75000"/>
                </a:prstClr>
              </a:solidFill>
            </a:endParaRPr>
          </a:p>
        </p:txBody>
      </p:sp>
      <p:sp>
        <p:nvSpPr>
          <p:cNvPr id="6" name="Skaidrės numerio vietos rezervavimo ženklas 5">
            <a:extLst>
              <a:ext uri="{FF2B5EF4-FFF2-40B4-BE49-F238E27FC236}">
                <a16:creationId xmlns:a16="http://schemas.microsoft.com/office/drawing/2014/main" xmlns="" id="{A81B9AE5-9CAC-4A9A-A1DE-436E29C4F5F0}"/>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295702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FDC4574C-64C1-43D3-A84D-BC35CFCA1638}"/>
              </a:ext>
            </a:extLst>
          </p:cNvPr>
          <p:cNvSpPr>
            <a:spLocks noGrp="1"/>
          </p:cNvSpPr>
          <p:nvPr>
            <p:ph type="title"/>
          </p:nvPr>
        </p:nvSpPr>
        <p:spPr>
          <a:xfrm>
            <a:off x="831850" y="1709738"/>
            <a:ext cx="10515600" cy="2852737"/>
          </a:xfrm>
        </p:spPr>
        <p:txBody>
          <a:bodyPr anchor="b"/>
          <a:lstStyle>
            <a:lvl1pPr>
              <a:defRPr sz="6000"/>
            </a:lvl1p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xmlns="" id="{708C73B1-BDB0-4D53-A15C-666A043851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Redaguokite šablono teksto stilius</a:t>
            </a:r>
          </a:p>
        </p:txBody>
      </p:sp>
      <p:sp>
        <p:nvSpPr>
          <p:cNvPr id="4" name="Datos vietos rezervavimo ženklas 3">
            <a:extLst>
              <a:ext uri="{FF2B5EF4-FFF2-40B4-BE49-F238E27FC236}">
                <a16:creationId xmlns:a16="http://schemas.microsoft.com/office/drawing/2014/main" xmlns="" id="{EC1CEB8F-02D9-4A1E-AC87-12C325CB6153}"/>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5" name="Poraštės vietos rezervavimo ženklas 4">
            <a:extLst>
              <a:ext uri="{FF2B5EF4-FFF2-40B4-BE49-F238E27FC236}">
                <a16:creationId xmlns:a16="http://schemas.microsoft.com/office/drawing/2014/main" xmlns="" id="{41EFE620-28DB-437E-80AC-168D781C6A40}"/>
              </a:ext>
            </a:extLst>
          </p:cNvPr>
          <p:cNvSpPr>
            <a:spLocks noGrp="1"/>
          </p:cNvSpPr>
          <p:nvPr>
            <p:ph type="ftr" sz="quarter" idx="11"/>
          </p:nvPr>
        </p:nvSpPr>
        <p:spPr/>
        <p:txBody>
          <a:bodyPr/>
          <a:lstStyle/>
          <a:p>
            <a:endParaRPr lang="en-US">
              <a:solidFill>
                <a:prstClr val="black">
                  <a:tint val="75000"/>
                </a:prstClr>
              </a:solidFill>
            </a:endParaRPr>
          </a:p>
        </p:txBody>
      </p:sp>
      <p:sp>
        <p:nvSpPr>
          <p:cNvPr id="6" name="Skaidrės numerio vietos rezervavimo ženklas 5">
            <a:extLst>
              <a:ext uri="{FF2B5EF4-FFF2-40B4-BE49-F238E27FC236}">
                <a16:creationId xmlns:a16="http://schemas.microsoft.com/office/drawing/2014/main" xmlns="" id="{0BFF1664-8D79-45D4-98EA-D4A6B77CD294}"/>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44977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FF663C93-D9B8-43F5-A3CF-BB832DF1DC5E}"/>
              </a:ext>
            </a:extLst>
          </p:cNvPr>
          <p:cNvSpPr>
            <a:spLocks noGrp="1"/>
          </p:cNvSpPr>
          <p:nvPr>
            <p:ph type="title"/>
          </p:nvPr>
        </p:nvSpPr>
        <p:spPr/>
        <p:txBody>
          <a:body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xmlns="" id="{BC53D330-3750-41BF-A53F-15D3E6FC709E}"/>
              </a:ext>
            </a:extLst>
          </p:cNvPr>
          <p:cNvSpPr>
            <a:spLocks noGrp="1"/>
          </p:cNvSpPr>
          <p:nvPr>
            <p:ph sz="half" idx="1"/>
          </p:nvPr>
        </p:nvSpPr>
        <p:spPr>
          <a:xfrm>
            <a:off x="838200" y="1825625"/>
            <a:ext cx="5181600" cy="4351338"/>
          </a:xfrm>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Turinio vietos rezervavimo ženklas 3">
            <a:extLst>
              <a:ext uri="{FF2B5EF4-FFF2-40B4-BE49-F238E27FC236}">
                <a16:creationId xmlns:a16="http://schemas.microsoft.com/office/drawing/2014/main" xmlns="" id="{0F526E83-2DA4-42F0-A60A-0E0BBDA4F36F}"/>
              </a:ext>
            </a:extLst>
          </p:cNvPr>
          <p:cNvSpPr>
            <a:spLocks noGrp="1"/>
          </p:cNvSpPr>
          <p:nvPr>
            <p:ph sz="half" idx="2"/>
          </p:nvPr>
        </p:nvSpPr>
        <p:spPr>
          <a:xfrm>
            <a:off x="6172200" y="1825625"/>
            <a:ext cx="5181600" cy="4351338"/>
          </a:xfrm>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5" name="Datos vietos rezervavimo ženklas 4">
            <a:extLst>
              <a:ext uri="{FF2B5EF4-FFF2-40B4-BE49-F238E27FC236}">
                <a16:creationId xmlns:a16="http://schemas.microsoft.com/office/drawing/2014/main" xmlns="" id="{96E7195E-14E0-4A9B-821C-C33495408240}"/>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6" name="Poraštės vietos rezervavimo ženklas 5">
            <a:extLst>
              <a:ext uri="{FF2B5EF4-FFF2-40B4-BE49-F238E27FC236}">
                <a16:creationId xmlns:a16="http://schemas.microsoft.com/office/drawing/2014/main" xmlns="" id="{3942F519-C1FA-4F80-A195-F141DCC73275}"/>
              </a:ext>
            </a:extLst>
          </p:cNvPr>
          <p:cNvSpPr>
            <a:spLocks noGrp="1"/>
          </p:cNvSpPr>
          <p:nvPr>
            <p:ph type="ftr" sz="quarter" idx="11"/>
          </p:nvPr>
        </p:nvSpPr>
        <p:spPr/>
        <p:txBody>
          <a:bodyPr/>
          <a:lstStyle/>
          <a:p>
            <a:endParaRPr lang="en-US">
              <a:solidFill>
                <a:prstClr val="black">
                  <a:tint val="75000"/>
                </a:prstClr>
              </a:solidFill>
            </a:endParaRPr>
          </a:p>
        </p:txBody>
      </p:sp>
      <p:sp>
        <p:nvSpPr>
          <p:cNvPr id="7" name="Skaidrės numerio vietos rezervavimo ženklas 6">
            <a:extLst>
              <a:ext uri="{FF2B5EF4-FFF2-40B4-BE49-F238E27FC236}">
                <a16:creationId xmlns:a16="http://schemas.microsoft.com/office/drawing/2014/main" xmlns="" id="{A098CEB9-3757-45C3-BCD4-E6B2FB2ED55C}"/>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00733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ACAAC5C5-6658-43CA-9373-62FC1952C136}"/>
              </a:ext>
            </a:extLst>
          </p:cNvPr>
          <p:cNvSpPr>
            <a:spLocks noGrp="1"/>
          </p:cNvSpPr>
          <p:nvPr>
            <p:ph type="title"/>
          </p:nvPr>
        </p:nvSpPr>
        <p:spPr>
          <a:xfrm>
            <a:off x="839788" y="365125"/>
            <a:ext cx="10515600" cy="1325563"/>
          </a:xfrm>
        </p:spPr>
        <p:txBody>
          <a:body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xmlns="" id="{92FED304-879A-4A37-8BD7-AE94F4DE61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Redaguokite šablono teksto stilius</a:t>
            </a:r>
          </a:p>
        </p:txBody>
      </p:sp>
      <p:sp>
        <p:nvSpPr>
          <p:cNvPr id="4" name="Turinio vietos rezervavimo ženklas 3">
            <a:extLst>
              <a:ext uri="{FF2B5EF4-FFF2-40B4-BE49-F238E27FC236}">
                <a16:creationId xmlns:a16="http://schemas.microsoft.com/office/drawing/2014/main" xmlns="" id="{41059D77-1FE0-4E7E-A3EF-F99F1D6CDF34}"/>
              </a:ext>
            </a:extLst>
          </p:cNvPr>
          <p:cNvSpPr>
            <a:spLocks noGrp="1"/>
          </p:cNvSpPr>
          <p:nvPr>
            <p:ph sz="half" idx="2"/>
          </p:nvPr>
        </p:nvSpPr>
        <p:spPr>
          <a:xfrm>
            <a:off x="839788" y="2505075"/>
            <a:ext cx="5157787" cy="3684588"/>
          </a:xfrm>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5" name="Teksto vietos rezervavimo ženklas 4">
            <a:extLst>
              <a:ext uri="{FF2B5EF4-FFF2-40B4-BE49-F238E27FC236}">
                <a16:creationId xmlns:a16="http://schemas.microsoft.com/office/drawing/2014/main" xmlns="" id="{55D8D6F5-988A-4DFF-B7D8-0A74FE75DE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Redaguokite šablono teksto stilius</a:t>
            </a:r>
          </a:p>
        </p:txBody>
      </p:sp>
      <p:sp>
        <p:nvSpPr>
          <p:cNvPr id="6" name="Turinio vietos rezervavimo ženklas 5">
            <a:extLst>
              <a:ext uri="{FF2B5EF4-FFF2-40B4-BE49-F238E27FC236}">
                <a16:creationId xmlns:a16="http://schemas.microsoft.com/office/drawing/2014/main" xmlns="" id="{654D4015-8999-4490-ADC1-03221C4F315E}"/>
              </a:ext>
            </a:extLst>
          </p:cNvPr>
          <p:cNvSpPr>
            <a:spLocks noGrp="1"/>
          </p:cNvSpPr>
          <p:nvPr>
            <p:ph sz="quarter" idx="4"/>
          </p:nvPr>
        </p:nvSpPr>
        <p:spPr>
          <a:xfrm>
            <a:off x="6172200" y="2505075"/>
            <a:ext cx="5183188" cy="3684588"/>
          </a:xfrm>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7" name="Datos vietos rezervavimo ženklas 6">
            <a:extLst>
              <a:ext uri="{FF2B5EF4-FFF2-40B4-BE49-F238E27FC236}">
                <a16:creationId xmlns:a16="http://schemas.microsoft.com/office/drawing/2014/main" xmlns="" id="{CB1C23F7-13D3-4FAD-8E75-CECEC05D50F9}"/>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8" name="Poraštės vietos rezervavimo ženklas 7">
            <a:extLst>
              <a:ext uri="{FF2B5EF4-FFF2-40B4-BE49-F238E27FC236}">
                <a16:creationId xmlns:a16="http://schemas.microsoft.com/office/drawing/2014/main" xmlns="" id="{DAC4FB7D-3B4B-46DE-B9EF-20A2337C5DEE}"/>
              </a:ext>
            </a:extLst>
          </p:cNvPr>
          <p:cNvSpPr>
            <a:spLocks noGrp="1"/>
          </p:cNvSpPr>
          <p:nvPr>
            <p:ph type="ftr" sz="quarter" idx="11"/>
          </p:nvPr>
        </p:nvSpPr>
        <p:spPr/>
        <p:txBody>
          <a:bodyPr/>
          <a:lstStyle/>
          <a:p>
            <a:endParaRPr lang="en-US">
              <a:solidFill>
                <a:prstClr val="black">
                  <a:tint val="75000"/>
                </a:prstClr>
              </a:solidFill>
            </a:endParaRPr>
          </a:p>
        </p:txBody>
      </p:sp>
      <p:sp>
        <p:nvSpPr>
          <p:cNvPr id="9" name="Skaidrės numerio vietos rezervavimo ženklas 8">
            <a:extLst>
              <a:ext uri="{FF2B5EF4-FFF2-40B4-BE49-F238E27FC236}">
                <a16:creationId xmlns:a16="http://schemas.microsoft.com/office/drawing/2014/main" xmlns="" id="{8396CA5A-6853-4414-9F4C-85942A869181}"/>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19645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53274C53-7FCC-48B3-AE25-A9911362D7B0}"/>
              </a:ext>
            </a:extLst>
          </p:cNvPr>
          <p:cNvSpPr>
            <a:spLocks noGrp="1"/>
          </p:cNvSpPr>
          <p:nvPr>
            <p:ph type="title"/>
          </p:nvPr>
        </p:nvSpPr>
        <p:spPr/>
        <p:txBody>
          <a:bodyPr/>
          <a:lstStyle/>
          <a:p>
            <a:r>
              <a:rPr lang="lt-LT"/>
              <a:t>Spustelėję redaguokite stilių</a:t>
            </a:r>
            <a:endParaRPr lang="en-US"/>
          </a:p>
        </p:txBody>
      </p:sp>
      <p:sp>
        <p:nvSpPr>
          <p:cNvPr id="3" name="Datos vietos rezervavimo ženklas 2">
            <a:extLst>
              <a:ext uri="{FF2B5EF4-FFF2-40B4-BE49-F238E27FC236}">
                <a16:creationId xmlns:a16="http://schemas.microsoft.com/office/drawing/2014/main" xmlns="" id="{EF8D7EF3-2370-4233-8333-9895F60A27B8}"/>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4" name="Poraštės vietos rezervavimo ženklas 3">
            <a:extLst>
              <a:ext uri="{FF2B5EF4-FFF2-40B4-BE49-F238E27FC236}">
                <a16:creationId xmlns:a16="http://schemas.microsoft.com/office/drawing/2014/main" xmlns="" id="{E6DC0BE2-8147-4A60-9031-070582732210}"/>
              </a:ext>
            </a:extLst>
          </p:cNvPr>
          <p:cNvSpPr>
            <a:spLocks noGrp="1"/>
          </p:cNvSpPr>
          <p:nvPr>
            <p:ph type="ftr" sz="quarter" idx="11"/>
          </p:nvPr>
        </p:nvSpPr>
        <p:spPr/>
        <p:txBody>
          <a:bodyPr/>
          <a:lstStyle/>
          <a:p>
            <a:endParaRPr lang="en-US">
              <a:solidFill>
                <a:prstClr val="black">
                  <a:tint val="75000"/>
                </a:prstClr>
              </a:solidFill>
            </a:endParaRPr>
          </a:p>
        </p:txBody>
      </p:sp>
      <p:sp>
        <p:nvSpPr>
          <p:cNvPr id="5" name="Skaidrės numerio vietos rezervavimo ženklas 4">
            <a:extLst>
              <a:ext uri="{FF2B5EF4-FFF2-40B4-BE49-F238E27FC236}">
                <a16:creationId xmlns:a16="http://schemas.microsoft.com/office/drawing/2014/main" xmlns="" id="{6EA741C4-9FE7-44BE-9B38-1C149D042C5A}"/>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742453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xmlns="" id="{97358067-932E-44A3-A106-4758FE94FC99}"/>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3" name="Poraštės vietos rezervavimo ženklas 2">
            <a:extLst>
              <a:ext uri="{FF2B5EF4-FFF2-40B4-BE49-F238E27FC236}">
                <a16:creationId xmlns:a16="http://schemas.microsoft.com/office/drawing/2014/main" xmlns="" id="{2D3ECB4E-214A-4EF2-844A-63A15D1B3247}"/>
              </a:ext>
            </a:extLst>
          </p:cNvPr>
          <p:cNvSpPr>
            <a:spLocks noGrp="1"/>
          </p:cNvSpPr>
          <p:nvPr>
            <p:ph type="ftr" sz="quarter" idx="11"/>
          </p:nvPr>
        </p:nvSpPr>
        <p:spPr/>
        <p:txBody>
          <a:bodyPr/>
          <a:lstStyle/>
          <a:p>
            <a:endParaRPr lang="en-US">
              <a:solidFill>
                <a:prstClr val="black">
                  <a:tint val="75000"/>
                </a:prstClr>
              </a:solidFill>
            </a:endParaRPr>
          </a:p>
        </p:txBody>
      </p:sp>
      <p:sp>
        <p:nvSpPr>
          <p:cNvPr id="4" name="Skaidrės numerio vietos rezervavimo ženklas 3">
            <a:extLst>
              <a:ext uri="{FF2B5EF4-FFF2-40B4-BE49-F238E27FC236}">
                <a16:creationId xmlns:a16="http://schemas.microsoft.com/office/drawing/2014/main" xmlns="" id="{849F4D5B-5EE4-4D0E-B095-132A3C2D976D}"/>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5678037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47EF2E8E-FF81-4BBF-812F-2B3A64801B5E}"/>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xmlns="" id="{B063FA3A-6168-4D43-81E3-0BAF52110D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Teksto vietos rezervavimo ženklas 3">
            <a:extLst>
              <a:ext uri="{FF2B5EF4-FFF2-40B4-BE49-F238E27FC236}">
                <a16:creationId xmlns:a16="http://schemas.microsoft.com/office/drawing/2014/main" xmlns="" id="{0DE78F30-A287-4622-A064-79B21BF65C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Redaguokite šablono teksto stilius</a:t>
            </a:r>
          </a:p>
        </p:txBody>
      </p:sp>
      <p:sp>
        <p:nvSpPr>
          <p:cNvPr id="5" name="Datos vietos rezervavimo ženklas 4">
            <a:extLst>
              <a:ext uri="{FF2B5EF4-FFF2-40B4-BE49-F238E27FC236}">
                <a16:creationId xmlns:a16="http://schemas.microsoft.com/office/drawing/2014/main" xmlns="" id="{C87A131A-1FEA-4547-98C2-85F398950895}"/>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6" name="Poraštės vietos rezervavimo ženklas 5">
            <a:extLst>
              <a:ext uri="{FF2B5EF4-FFF2-40B4-BE49-F238E27FC236}">
                <a16:creationId xmlns:a16="http://schemas.microsoft.com/office/drawing/2014/main" xmlns="" id="{8C83A2ED-CFA2-4E85-8339-FB3A138648BB}"/>
              </a:ext>
            </a:extLst>
          </p:cNvPr>
          <p:cNvSpPr>
            <a:spLocks noGrp="1"/>
          </p:cNvSpPr>
          <p:nvPr>
            <p:ph type="ftr" sz="quarter" idx="11"/>
          </p:nvPr>
        </p:nvSpPr>
        <p:spPr/>
        <p:txBody>
          <a:bodyPr/>
          <a:lstStyle/>
          <a:p>
            <a:endParaRPr lang="en-US">
              <a:solidFill>
                <a:prstClr val="black">
                  <a:tint val="75000"/>
                </a:prstClr>
              </a:solidFill>
            </a:endParaRPr>
          </a:p>
        </p:txBody>
      </p:sp>
      <p:sp>
        <p:nvSpPr>
          <p:cNvPr id="7" name="Skaidrės numerio vietos rezervavimo ženklas 6">
            <a:extLst>
              <a:ext uri="{FF2B5EF4-FFF2-40B4-BE49-F238E27FC236}">
                <a16:creationId xmlns:a16="http://schemas.microsoft.com/office/drawing/2014/main" xmlns="" id="{4521B658-C8AA-4FBF-BBC6-D018350C8CB8}"/>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00120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3A5F5170-D87F-46AA-AADC-D3053EA1F363}"/>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endParaRPr lang="en-US"/>
          </a:p>
        </p:txBody>
      </p:sp>
      <p:sp>
        <p:nvSpPr>
          <p:cNvPr id="3" name="Paveikslėlio vietos rezervavimo ženklas 2">
            <a:extLst>
              <a:ext uri="{FF2B5EF4-FFF2-40B4-BE49-F238E27FC236}">
                <a16:creationId xmlns:a16="http://schemas.microsoft.com/office/drawing/2014/main" xmlns="" id="{E312C930-9DEE-4AE7-B738-732028577D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ksto vietos rezervavimo ženklas 3">
            <a:extLst>
              <a:ext uri="{FF2B5EF4-FFF2-40B4-BE49-F238E27FC236}">
                <a16:creationId xmlns:a16="http://schemas.microsoft.com/office/drawing/2014/main" xmlns="" id="{3357F5C4-A9D5-4117-80D4-056E1E4D16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Redaguokite šablono teksto stilius</a:t>
            </a:r>
          </a:p>
        </p:txBody>
      </p:sp>
      <p:sp>
        <p:nvSpPr>
          <p:cNvPr id="5" name="Datos vietos rezervavimo ženklas 4">
            <a:extLst>
              <a:ext uri="{FF2B5EF4-FFF2-40B4-BE49-F238E27FC236}">
                <a16:creationId xmlns:a16="http://schemas.microsoft.com/office/drawing/2014/main" xmlns="" id="{7D40A2C1-BE2C-4212-837B-C91A49ACD266}"/>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6" name="Poraštės vietos rezervavimo ženklas 5">
            <a:extLst>
              <a:ext uri="{FF2B5EF4-FFF2-40B4-BE49-F238E27FC236}">
                <a16:creationId xmlns:a16="http://schemas.microsoft.com/office/drawing/2014/main" xmlns="" id="{1D19CA4A-FE5C-40B7-B2A1-82A09E403CEB}"/>
              </a:ext>
            </a:extLst>
          </p:cNvPr>
          <p:cNvSpPr>
            <a:spLocks noGrp="1"/>
          </p:cNvSpPr>
          <p:nvPr>
            <p:ph type="ftr" sz="quarter" idx="11"/>
          </p:nvPr>
        </p:nvSpPr>
        <p:spPr/>
        <p:txBody>
          <a:bodyPr/>
          <a:lstStyle/>
          <a:p>
            <a:endParaRPr lang="en-US">
              <a:solidFill>
                <a:prstClr val="black">
                  <a:tint val="75000"/>
                </a:prstClr>
              </a:solidFill>
            </a:endParaRPr>
          </a:p>
        </p:txBody>
      </p:sp>
      <p:sp>
        <p:nvSpPr>
          <p:cNvPr id="7" name="Skaidrės numerio vietos rezervavimo ženklas 6">
            <a:extLst>
              <a:ext uri="{FF2B5EF4-FFF2-40B4-BE49-F238E27FC236}">
                <a16:creationId xmlns:a16="http://schemas.microsoft.com/office/drawing/2014/main" xmlns="" id="{12DF931A-A836-4E86-BBD6-42F34B4743FF}"/>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41342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xmlns="" id="{7CC200C2-B859-4E35-91E3-09D94670A9EE}"/>
              </a:ext>
            </a:extLst>
          </p:cNvPr>
          <p:cNvSpPr>
            <a:spLocks noGrp="1"/>
          </p:cNvSpPr>
          <p:nvPr>
            <p:ph type="title"/>
          </p:nvPr>
        </p:nvSpPr>
        <p:spPr/>
        <p:txBody>
          <a:bodyPr/>
          <a:lstStyle/>
          <a:p>
            <a:r>
              <a:rPr lang="lt-LT"/>
              <a:t>Spustelėję redaguokite stilių</a:t>
            </a:r>
            <a:endParaRPr lang="en-US"/>
          </a:p>
        </p:txBody>
      </p:sp>
      <p:sp>
        <p:nvSpPr>
          <p:cNvPr id="3" name="Vertikalaus teksto vietos rezervavimo ženklas 2">
            <a:extLst>
              <a:ext uri="{FF2B5EF4-FFF2-40B4-BE49-F238E27FC236}">
                <a16:creationId xmlns:a16="http://schemas.microsoft.com/office/drawing/2014/main" xmlns="" id="{35C7F461-EF49-4949-9E00-8E812C548BD9}"/>
              </a:ext>
            </a:extLst>
          </p:cNvPr>
          <p:cNvSpPr>
            <a:spLocks noGrp="1"/>
          </p:cNvSpPr>
          <p:nvPr>
            <p:ph type="body" orient="vert" idx="1"/>
          </p:nvPr>
        </p:nvSpPr>
        <p:spPr/>
        <p:txBody>
          <a:bodyPr vert="eaVert"/>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xmlns="" id="{AF2AC1A6-A927-4197-92F1-9EDEAE361298}"/>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5" name="Poraštės vietos rezervavimo ženklas 4">
            <a:extLst>
              <a:ext uri="{FF2B5EF4-FFF2-40B4-BE49-F238E27FC236}">
                <a16:creationId xmlns:a16="http://schemas.microsoft.com/office/drawing/2014/main" xmlns="" id="{820E6823-2FA0-474B-93D0-7DF1392AF560}"/>
              </a:ext>
            </a:extLst>
          </p:cNvPr>
          <p:cNvSpPr>
            <a:spLocks noGrp="1"/>
          </p:cNvSpPr>
          <p:nvPr>
            <p:ph type="ftr" sz="quarter" idx="11"/>
          </p:nvPr>
        </p:nvSpPr>
        <p:spPr/>
        <p:txBody>
          <a:bodyPr/>
          <a:lstStyle/>
          <a:p>
            <a:endParaRPr lang="en-US">
              <a:solidFill>
                <a:prstClr val="black">
                  <a:tint val="75000"/>
                </a:prstClr>
              </a:solidFill>
            </a:endParaRPr>
          </a:p>
        </p:txBody>
      </p:sp>
      <p:sp>
        <p:nvSpPr>
          <p:cNvPr id="6" name="Skaidrės numerio vietos rezervavimo ženklas 5">
            <a:extLst>
              <a:ext uri="{FF2B5EF4-FFF2-40B4-BE49-F238E27FC236}">
                <a16:creationId xmlns:a16="http://schemas.microsoft.com/office/drawing/2014/main" xmlns="" id="{623DD588-2EC2-4746-92C4-06923E99491A}"/>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94315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xmlns="" id="{1BDC920C-3469-4990-9428-3832AABA3F0E}"/>
              </a:ext>
            </a:extLst>
          </p:cNvPr>
          <p:cNvSpPr>
            <a:spLocks noGrp="1"/>
          </p:cNvSpPr>
          <p:nvPr>
            <p:ph type="title" orient="vert"/>
          </p:nvPr>
        </p:nvSpPr>
        <p:spPr>
          <a:xfrm>
            <a:off x="8724900" y="365125"/>
            <a:ext cx="2628900" cy="5811838"/>
          </a:xfrm>
        </p:spPr>
        <p:txBody>
          <a:bodyPr vert="eaVert"/>
          <a:lstStyle/>
          <a:p>
            <a:r>
              <a:rPr lang="lt-LT"/>
              <a:t>Spustelėję redaguokite stilių</a:t>
            </a:r>
            <a:endParaRPr lang="en-US"/>
          </a:p>
        </p:txBody>
      </p:sp>
      <p:sp>
        <p:nvSpPr>
          <p:cNvPr id="3" name="Vertikalaus teksto vietos rezervavimo ženklas 2">
            <a:extLst>
              <a:ext uri="{FF2B5EF4-FFF2-40B4-BE49-F238E27FC236}">
                <a16:creationId xmlns:a16="http://schemas.microsoft.com/office/drawing/2014/main" xmlns="" id="{18FCC573-8474-460B-A093-EB2A2F9547E6}"/>
              </a:ext>
            </a:extLst>
          </p:cNvPr>
          <p:cNvSpPr>
            <a:spLocks noGrp="1"/>
          </p:cNvSpPr>
          <p:nvPr>
            <p:ph type="body" orient="vert" idx="1"/>
          </p:nvPr>
        </p:nvSpPr>
        <p:spPr>
          <a:xfrm>
            <a:off x="838200" y="365125"/>
            <a:ext cx="7734300" cy="5811838"/>
          </a:xfrm>
        </p:spPr>
        <p:txBody>
          <a:bodyPr vert="eaVert"/>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xmlns="" id="{CB2BF844-6789-4AC8-8C80-AABEF1EF0209}"/>
              </a:ext>
            </a:extLst>
          </p:cNvPr>
          <p:cNvSpPr>
            <a:spLocks noGrp="1"/>
          </p:cNvSpPr>
          <p:nvPr>
            <p:ph type="dt" sz="half" idx="10"/>
          </p:nvPr>
        </p:nvSpPr>
        <p:spPr/>
        <p:txBody>
          <a:body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5" name="Poraštės vietos rezervavimo ženklas 4">
            <a:extLst>
              <a:ext uri="{FF2B5EF4-FFF2-40B4-BE49-F238E27FC236}">
                <a16:creationId xmlns:a16="http://schemas.microsoft.com/office/drawing/2014/main" xmlns="" id="{C02C81ED-E0C0-4430-A392-F9EA56A384E4}"/>
              </a:ext>
            </a:extLst>
          </p:cNvPr>
          <p:cNvSpPr>
            <a:spLocks noGrp="1"/>
          </p:cNvSpPr>
          <p:nvPr>
            <p:ph type="ftr" sz="quarter" idx="11"/>
          </p:nvPr>
        </p:nvSpPr>
        <p:spPr/>
        <p:txBody>
          <a:bodyPr/>
          <a:lstStyle/>
          <a:p>
            <a:endParaRPr lang="en-US">
              <a:solidFill>
                <a:prstClr val="black">
                  <a:tint val="75000"/>
                </a:prstClr>
              </a:solidFill>
            </a:endParaRPr>
          </a:p>
        </p:txBody>
      </p:sp>
      <p:sp>
        <p:nvSpPr>
          <p:cNvPr id="6" name="Skaidrės numerio vietos rezervavimo ženklas 5">
            <a:extLst>
              <a:ext uri="{FF2B5EF4-FFF2-40B4-BE49-F238E27FC236}">
                <a16:creationId xmlns:a16="http://schemas.microsoft.com/office/drawing/2014/main" xmlns="" id="{93627BFD-1463-488F-8C57-FCF125D908A3}"/>
              </a:ext>
            </a:extLst>
          </p:cNvPr>
          <p:cNvSpPr>
            <a:spLocks noGrp="1"/>
          </p:cNvSpPr>
          <p:nvPr>
            <p:ph type="sldNum" sz="quarter" idx="12"/>
          </p:nvPr>
        </p:nvSpPr>
        <p:spPr/>
        <p:txBody>
          <a:body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54011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38678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smtClean="0"/>
              <a:t>Spustelėję redag. ruoš. pavad. stilių</a:t>
            </a:r>
            <a:endParaRPr lang="lt-LT"/>
          </a:p>
        </p:txBody>
      </p:sp>
      <p:sp>
        <p:nvSpPr>
          <p:cNvPr id="3" name="Teksto vietos rezervavimo ženkla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1DC19D-A080-40F6-BA0C-9086505F273F}" type="datetimeFigureOut">
              <a:rPr lang="lt-LT" smtClean="0"/>
              <a:t>2024-02-15</a:t>
            </a:fld>
            <a:endParaRPr lang="lt-LT"/>
          </a:p>
        </p:txBody>
      </p:sp>
      <p:sp>
        <p:nvSpPr>
          <p:cNvPr id="5" name="Poraštės vietos rezervavimo ženklas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CD6FCE-518D-4DD8-9199-BEFC8A473BFC}" type="slidenum">
              <a:rPr lang="lt-LT" smtClean="0"/>
              <a:t>‹#›</a:t>
            </a:fld>
            <a:endParaRPr lang="lt-LT"/>
          </a:p>
        </p:txBody>
      </p:sp>
    </p:spTree>
    <p:extLst>
      <p:ext uri="{BB962C8B-B14F-4D97-AF65-F5344CB8AC3E}">
        <p14:creationId xmlns:p14="http://schemas.microsoft.com/office/powerpoint/2010/main" val="526674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xmlns="" id="{1194EFBD-5858-4028-89F3-C64D276839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xmlns="" id="{BBA18B0F-A5F8-46B8-9CB8-FF2928BCBA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xmlns="" id="{AF0D7EA4-E872-484E-AD46-A2BF4643CB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5" name="Poraštės vietos rezervavimo ženklas 4">
            <a:extLst>
              <a:ext uri="{FF2B5EF4-FFF2-40B4-BE49-F238E27FC236}">
                <a16:creationId xmlns:a16="http://schemas.microsoft.com/office/drawing/2014/main" xmlns="" id="{C7F102C6-C51B-4BEF-8335-3A70BC7F69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kaidrės numerio vietos rezervavimo ženklas 5">
            <a:extLst>
              <a:ext uri="{FF2B5EF4-FFF2-40B4-BE49-F238E27FC236}">
                <a16:creationId xmlns:a16="http://schemas.microsoft.com/office/drawing/2014/main" xmlns="" id="{0E438E22-EA3C-4906-AAFF-81A6DE557F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8325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xmlns="" id="{1194EFBD-5858-4028-89F3-C64D276839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xmlns="" id="{BBA18B0F-A5F8-46B8-9CB8-FF2928BCBA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xmlns="" id="{AF0D7EA4-E872-484E-AD46-A2BF4643CB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5" name="Poraštės vietos rezervavimo ženklas 4">
            <a:extLst>
              <a:ext uri="{FF2B5EF4-FFF2-40B4-BE49-F238E27FC236}">
                <a16:creationId xmlns:a16="http://schemas.microsoft.com/office/drawing/2014/main" xmlns="" id="{C7F102C6-C51B-4BEF-8335-3A70BC7F69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kaidrės numerio vietos rezervavimo ženklas 5">
            <a:extLst>
              <a:ext uri="{FF2B5EF4-FFF2-40B4-BE49-F238E27FC236}">
                <a16:creationId xmlns:a16="http://schemas.microsoft.com/office/drawing/2014/main" xmlns="" id="{0E438E22-EA3C-4906-AAFF-81A6DE557F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5501400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xmlns="" id="{1194EFBD-5858-4028-89F3-C64D2768395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xmlns="" id="{BBA18B0F-A5F8-46B8-9CB8-FF2928BCBA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xmlns="" id="{AF0D7EA4-E872-484E-AD46-A2BF4643CB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1EF331-FC2A-49A3-9047-A2FDB8B8843F}" type="datetimeFigureOut">
              <a:rPr lang="en-US" smtClean="0">
                <a:solidFill>
                  <a:prstClr val="black">
                    <a:tint val="75000"/>
                  </a:prstClr>
                </a:solidFill>
              </a:rPr>
              <a:pPr/>
              <a:t>2/15/2024</a:t>
            </a:fld>
            <a:endParaRPr lang="en-US">
              <a:solidFill>
                <a:prstClr val="black">
                  <a:tint val="75000"/>
                </a:prstClr>
              </a:solidFill>
            </a:endParaRPr>
          </a:p>
        </p:txBody>
      </p:sp>
      <p:sp>
        <p:nvSpPr>
          <p:cNvPr id="5" name="Poraštės vietos rezervavimo ženklas 4">
            <a:extLst>
              <a:ext uri="{FF2B5EF4-FFF2-40B4-BE49-F238E27FC236}">
                <a16:creationId xmlns:a16="http://schemas.microsoft.com/office/drawing/2014/main" xmlns="" id="{C7F102C6-C51B-4BEF-8335-3A70BC7F69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kaidrės numerio vietos rezervavimo ženklas 5">
            <a:extLst>
              <a:ext uri="{FF2B5EF4-FFF2-40B4-BE49-F238E27FC236}">
                <a16:creationId xmlns:a16="http://schemas.microsoft.com/office/drawing/2014/main" xmlns="" id="{0E438E22-EA3C-4906-AAFF-81A6DE557F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D515CC-A234-4F1B-B29A-7C18E3ECB07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1565802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4.xml"/><Relationship Id="rId4" Type="http://schemas.openxmlformats.org/officeDocument/2006/relationships/image" Target="../media/image4.jp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23.xml"/><Relationship Id="rId4" Type="http://schemas.openxmlformats.org/officeDocument/2006/relationships/chart" Target="../charts/chart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4.xml"/><Relationship Id="rId5" Type="http://schemas.openxmlformats.org/officeDocument/2006/relationships/image" Target="../media/image13.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6.xml"/><Relationship Id="rId1" Type="http://schemas.openxmlformats.org/officeDocument/2006/relationships/slideLayout" Target="../slideLayouts/slideLayout28.xml"/><Relationship Id="rId4" Type="http://schemas.openxmlformats.org/officeDocument/2006/relationships/chart" Target="../charts/char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9.xml"/><Relationship Id="rId1" Type="http://schemas.openxmlformats.org/officeDocument/2006/relationships/vmlDrawing" Target="../drawings/vmlDrawing1.vml"/><Relationship Id="rId6" Type="http://schemas.openxmlformats.org/officeDocument/2006/relationships/image" Target="../media/image14.emf"/><Relationship Id="rId5" Type="http://schemas.openxmlformats.org/officeDocument/2006/relationships/package" Target="../embeddings/Microsoft_Excel_darbalapis8.xlsx"/><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tačiakampis 7">
            <a:extLst>
              <a:ext uri="{FF2B5EF4-FFF2-40B4-BE49-F238E27FC236}">
                <a16:creationId xmlns:a16="http://schemas.microsoft.com/office/drawing/2014/main" xmlns="" id="{808D0480-BF36-42D9-B6BC-E3A2EC905B19}"/>
              </a:ext>
            </a:extLst>
          </p:cNvPr>
          <p:cNvSpPr/>
          <p:nvPr/>
        </p:nvSpPr>
        <p:spPr>
          <a:xfrm>
            <a:off x="-137160" y="0"/>
            <a:ext cx="12192000" cy="6858000"/>
          </a:xfrm>
          <a:prstGeom prst="rect">
            <a:avLst/>
          </a:prstGeom>
          <a:solidFill>
            <a:srgbClr val="146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4643D"/>
              </a:solidFill>
            </a:endParaRPr>
          </a:p>
        </p:txBody>
      </p:sp>
      <p:pic>
        <p:nvPicPr>
          <p:cNvPr id="7" name="Paveikslėlis 6">
            <a:extLst>
              <a:ext uri="{FF2B5EF4-FFF2-40B4-BE49-F238E27FC236}">
                <a16:creationId xmlns:a16="http://schemas.microsoft.com/office/drawing/2014/main" xmlns="" id="{61CF367E-0961-4E14-B6B1-6A90180E79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9957" y="577052"/>
            <a:ext cx="1543262" cy="793237"/>
          </a:xfrm>
          <a:prstGeom prst="rect">
            <a:avLst/>
          </a:prstGeom>
        </p:spPr>
      </p:pic>
      <p:sp>
        <p:nvSpPr>
          <p:cNvPr id="9" name="TextBox 8">
            <a:extLst>
              <a:ext uri="{FF2B5EF4-FFF2-40B4-BE49-F238E27FC236}">
                <a16:creationId xmlns:a16="http://schemas.microsoft.com/office/drawing/2014/main" xmlns="" id="{24AD6A60-DBA1-43FC-9F4C-D75DAA420C4A}"/>
              </a:ext>
            </a:extLst>
          </p:cNvPr>
          <p:cNvSpPr txBox="1"/>
          <p:nvPr/>
        </p:nvSpPr>
        <p:spPr>
          <a:xfrm>
            <a:off x="351010" y="2313651"/>
            <a:ext cx="4435174" cy="3231654"/>
          </a:xfrm>
          <a:prstGeom prst="rect">
            <a:avLst/>
          </a:prstGeom>
          <a:noFill/>
        </p:spPr>
        <p:txBody>
          <a:bodyPr wrap="square" rtlCol="0">
            <a:spAutoFit/>
          </a:bodyPr>
          <a:lstStyle/>
          <a:p>
            <a:r>
              <a:rPr lang="it-IT" sz="3400" b="1" dirty="0">
                <a:solidFill>
                  <a:prstClr val="white"/>
                </a:solidFill>
                <a:latin typeface="Trebuchet MS" panose="020B0603020202020204" pitchFamily="34" charset="0"/>
              </a:rPr>
              <a:t>VMI, kuri stato tiltus? </a:t>
            </a:r>
            <a:endParaRPr lang="lt-LT" sz="3400" b="1" dirty="0" smtClean="0">
              <a:solidFill>
                <a:prstClr val="white"/>
              </a:solidFill>
              <a:latin typeface="Trebuchet MS" panose="020B0603020202020204" pitchFamily="34" charset="0"/>
            </a:endParaRPr>
          </a:p>
          <a:p>
            <a:endParaRPr lang="lt-LT" sz="3400" b="1" dirty="0">
              <a:solidFill>
                <a:prstClr val="white"/>
              </a:solidFill>
              <a:latin typeface="Trebuchet MS" panose="020B0603020202020204" pitchFamily="34" charset="0"/>
            </a:endParaRPr>
          </a:p>
          <a:p>
            <a:r>
              <a:rPr lang="it-IT" sz="3400" b="1" dirty="0" smtClean="0">
                <a:solidFill>
                  <a:prstClr val="white"/>
                </a:solidFill>
                <a:latin typeface="Trebuchet MS" panose="020B0603020202020204" pitchFamily="34" charset="0"/>
              </a:rPr>
              <a:t>Efektyvaus </a:t>
            </a:r>
            <a:r>
              <a:rPr lang="it-IT" sz="3400" b="1" dirty="0">
                <a:solidFill>
                  <a:prstClr val="white"/>
                </a:solidFill>
                <a:latin typeface="Trebuchet MS" panose="020B0603020202020204" pitchFamily="34" charset="0"/>
              </a:rPr>
              <a:t>bendradarbiavimo </a:t>
            </a:r>
            <a:r>
              <a:rPr lang="it-IT" sz="3400" b="1" dirty="0" smtClean="0">
                <a:solidFill>
                  <a:prstClr val="white"/>
                </a:solidFill>
                <a:latin typeface="Trebuchet MS" panose="020B0603020202020204" pitchFamily="34" charset="0"/>
              </a:rPr>
              <a:t>rezultatai</a:t>
            </a:r>
            <a:endParaRPr lang="it-IT" sz="3400" b="1" dirty="0">
              <a:solidFill>
                <a:prstClr val="white"/>
              </a:solidFill>
              <a:latin typeface="Trebuchet MS" panose="020B0603020202020204" pitchFamily="34" charset="0"/>
            </a:endParaRPr>
          </a:p>
        </p:txBody>
      </p:sp>
      <p:pic>
        <p:nvPicPr>
          <p:cNvPr id="6" name="Paveikslėlis 5"/>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1000"/>
                    </a14:imgEffect>
                    <a14:imgEffect>
                      <a14:saturation sat="66000"/>
                    </a14:imgEffect>
                    <a14:imgEffect>
                      <a14:brightnessContrast contrast="15000"/>
                    </a14:imgEffect>
                  </a14:imgLayer>
                </a14:imgProps>
              </a:ext>
              <a:ext uri="{28A0092B-C50C-407E-A947-70E740481C1C}">
                <a14:useLocalDpi xmlns:a14="http://schemas.microsoft.com/office/drawing/2010/main" val="0"/>
              </a:ext>
            </a:extLst>
          </a:blip>
          <a:srcRect l="15472" r="12538"/>
          <a:stretch/>
        </p:blipFill>
        <p:spPr>
          <a:xfrm>
            <a:off x="4992899" y="0"/>
            <a:ext cx="7405816" cy="6858000"/>
          </a:xfrm>
          <a:prstGeom prst="rect">
            <a:avLst/>
          </a:prstGeom>
          <a:effectLst>
            <a:softEdge rad="0"/>
          </a:effectLst>
        </p:spPr>
      </p:pic>
    </p:spTree>
    <p:extLst>
      <p:ext uri="{BB962C8B-B14F-4D97-AF65-F5344CB8AC3E}">
        <p14:creationId xmlns:p14="http://schemas.microsoft.com/office/powerpoint/2010/main" val="17788718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tačiakampis 13">
            <a:extLst>
              <a:ext uri="{FF2B5EF4-FFF2-40B4-BE49-F238E27FC236}">
                <a16:creationId xmlns:a16="http://schemas.microsoft.com/office/drawing/2014/main" xmlns="" id="{E56611B2-3B5B-41AB-8485-C33721B1882A}"/>
              </a:ext>
            </a:extLst>
          </p:cNvPr>
          <p:cNvSpPr/>
          <p:nvPr/>
        </p:nvSpPr>
        <p:spPr>
          <a:xfrm>
            <a:off x="405417" y="161047"/>
            <a:ext cx="10862024" cy="1077218"/>
          </a:xfrm>
          <a:prstGeom prst="rect">
            <a:avLst/>
          </a:prstGeom>
        </p:spPr>
        <p:txBody>
          <a:bodyPr wrap="square">
            <a:spAutoFit/>
          </a:bodyPr>
          <a:lstStyle/>
          <a:p>
            <a:pPr algn="just"/>
            <a:r>
              <a:rPr lang="en-US" sz="3200" b="1" dirty="0" smtClean="0">
                <a:solidFill>
                  <a:srgbClr val="197D4C"/>
                </a:solidFill>
                <a:latin typeface="Trebuchet MS" panose="020B0603020202020204" pitchFamily="34" charset="0"/>
              </a:rPr>
              <a:t>202</a:t>
            </a:r>
            <a:r>
              <a:rPr lang="lt-LT" sz="3200" b="1" dirty="0" smtClean="0">
                <a:solidFill>
                  <a:srgbClr val="197D4C"/>
                </a:solidFill>
                <a:latin typeface="Trebuchet MS" panose="020B0603020202020204" pitchFamily="34" charset="0"/>
              </a:rPr>
              <a:t>3 m. nacionalinio biudžeto pajamos: 1 757 mln. € daugiau </a:t>
            </a:r>
            <a:r>
              <a:rPr lang="lt-LT" sz="3200" b="1" dirty="0">
                <a:solidFill>
                  <a:srgbClr val="197D4C"/>
                </a:solidFill>
                <a:latin typeface="Trebuchet MS" panose="020B0603020202020204" pitchFamily="34" charset="0"/>
              </a:rPr>
              <a:t>nei </a:t>
            </a:r>
            <a:r>
              <a:rPr lang="lt-LT" sz="3200" b="1" dirty="0" smtClean="0">
                <a:solidFill>
                  <a:srgbClr val="197D4C"/>
                </a:solidFill>
                <a:latin typeface="Trebuchet MS" panose="020B0603020202020204" pitchFamily="34" charset="0"/>
              </a:rPr>
              <a:t>planuota</a:t>
            </a:r>
            <a:endParaRPr lang="lt-LT" sz="2800" b="1" dirty="0">
              <a:ln w="19050">
                <a:solidFill>
                  <a:srgbClr val="197D4D"/>
                </a:solidFill>
              </a:ln>
              <a:solidFill>
                <a:srgbClr val="197D4D"/>
              </a:solidFill>
              <a:latin typeface="Trebuchet MS" panose="020B0603020202020204" pitchFamily="34" charset="0"/>
            </a:endParaRPr>
          </a:p>
        </p:txBody>
      </p:sp>
      <p:graphicFrame>
        <p:nvGraphicFramePr>
          <p:cNvPr id="5" name="Diagrama 4"/>
          <p:cNvGraphicFramePr/>
          <p:nvPr>
            <p:extLst>
              <p:ext uri="{D42A27DB-BD31-4B8C-83A1-F6EECF244321}">
                <p14:modId xmlns:p14="http://schemas.microsoft.com/office/powerpoint/2010/main" val="194003539"/>
              </p:ext>
            </p:extLst>
          </p:nvPr>
        </p:nvGraphicFramePr>
        <p:xfrm>
          <a:off x="405417" y="1582057"/>
          <a:ext cx="5618012" cy="4762500"/>
        </p:xfrm>
        <a:graphic>
          <a:graphicData uri="http://schemas.openxmlformats.org/drawingml/2006/chart">
            <c:chart xmlns:c="http://schemas.openxmlformats.org/drawingml/2006/chart" xmlns:r="http://schemas.openxmlformats.org/officeDocument/2006/relationships" r:id="rId3"/>
          </a:graphicData>
        </a:graphic>
      </p:graphicFrame>
      <p:sp>
        <p:nvSpPr>
          <p:cNvPr id="11" name="Shape 43378"/>
          <p:cNvSpPr/>
          <p:nvPr/>
        </p:nvSpPr>
        <p:spPr>
          <a:xfrm rot="5400000">
            <a:off x="4707038" y="3626362"/>
            <a:ext cx="3692798" cy="106001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E4FDF0"/>
          </a:solidFill>
          <a:ln w="12700" cap="flat">
            <a:noFill/>
            <a:miter lim="400000"/>
          </a:ln>
          <a:effectLst/>
        </p:spPr>
        <p:txBody>
          <a:bodyPr wrap="square" lIns="0" tIns="0" rIns="0" bIns="0" numCol="1" anchor="t">
            <a:noAutofit/>
          </a:bodyPr>
          <a:lstStyle/>
          <a:p>
            <a:endParaRPr lang="lt-LT" dirty="0">
              <a:solidFill>
                <a:prstClr val="black"/>
              </a:solidFill>
            </a:endParaRPr>
          </a:p>
        </p:txBody>
      </p:sp>
      <p:sp>
        <p:nvSpPr>
          <p:cNvPr id="2" name="TextBox 1"/>
          <p:cNvSpPr txBox="1"/>
          <p:nvPr/>
        </p:nvSpPr>
        <p:spPr>
          <a:xfrm>
            <a:off x="7258300" y="3002208"/>
            <a:ext cx="5116580" cy="2308324"/>
          </a:xfrm>
          <a:prstGeom prst="rect">
            <a:avLst/>
          </a:prstGeom>
          <a:noFill/>
        </p:spPr>
        <p:txBody>
          <a:bodyPr wrap="square" rtlCol="0">
            <a:spAutoFit/>
          </a:bodyPr>
          <a:lstStyle/>
          <a:p>
            <a:pPr>
              <a:lnSpc>
                <a:spcPct val="150000"/>
              </a:lnSpc>
            </a:pPr>
            <a:r>
              <a:rPr lang="lt-LT" sz="2400" b="1" dirty="0">
                <a:solidFill>
                  <a:srgbClr val="0A6438"/>
                </a:solidFill>
                <a:latin typeface="Trebuchet MS" panose="020B0603020202020204" pitchFamily="34" charset="0"/>
              </a:rPr>
              <a:t>+ </a:t>
            </a:r>
            <a:r>
              <a:rPr lang="lt-LT" sz="2400" b="1" dirty="0" smtClean="0">
                <a:solidFill>
                  <a:srgbClr val="197D4C"/>
                </a:solidFill>
                <a:latin typeface="Trebuchet MS" panose="020B0603020202020204" pitchFamily="34" charset="0"/>
              </a:rPr>
              <a:t>611 </a:t>
            </a:r>
            <a:r>
              <a:rPr lang="lt-LT" sz="2400" b="1" dirty="0" smtClean="0">
                <a:solidFill>
                  <a:srgbClr val="0A6438"/>
                </a:solidFill>
                <a:latin typeface="Trebuchet MS" panose="020B0603020202020204" pitchFamily="34" charset="0"/>
              </a:rPr>
              <a:t>mln.</a:t>
            </a:r>
            <a:r>
              <a:rPr lang="en-US" sz="2400" b="1" dirty="0" smtClean="0">
                <a:solidFill>
                  <a:srgbClr val="0A6438"/>
                </a:solidFill>
                <a:latin typeface="Trebuchet MS" panose="020B0603020202020204" pitchFamily="34" charset="0"/>
              </a:rPr>
              <a:t> </a:t>
            </a:r>
            <a:r>
              <a:rPr lang="lt-LT" sz="2400" b="1" dirty="0" smtClean="0">
                <a:solidFill>
                  <a:srgbClr val="0A6438"/>
                </a:solidFill>
                <a:latin typeface="Trebuchet MS" panose="020B0603020202020204" pitchFamily="34" charset="0"/>
              </a:rPr>
              <a:t>€ </a:t>
            </a:r>
            <a:r>
              <a:rPr lang="lt-LT" sz="2400" dirty="0" smtClean="0">
                <a:solidFill>
                  <a:prstClr val="black"/>
                </a:solidFill>
                <a:latin typeface="Trebuchet MS" panose="020B0603020202020204" pitchFamily="34" charset="0"/>
              </a:rPr>
              <a:t>GPM</a:t>
            </a:r>
            <a:endParaRPr lang="lt-LT" sz="2400" dirty="0">
              <a:solidFill>
                <a:prstClr val="black"/>
              </a:solidFill>
              <a:latin typeface="Trebuchet MS" panose="020B0603020202020204" pitchFamily="34" charset="0"/>
            </a:endParaRPr>
          </a:p>
          <a:p>
            <a:pPr>
              <a:lnSpc>
                <a:spcPct val="150000"/>
              </a:lnSpc>
            </a:pPr>
            <a:r>
              <a:rPr lang="lt-LT" sz="2400" b="1" dirty="0">
                <a:solidFill>
                  <a:srgbClr val="0A6438"/>
                </a:solidFill>
                <a:latin typeface="Trebuchet MS" panose="020B0603020202020204" pitchFamily="34" charset="0"/>
              </a:rPr>
              <a:t>+ </a:t>
            </a:r>
            <a:r>
              <a:rPr lang="lt-LT" sz="2400" b="1" dirty="0" smtClean="0">
                <a:solidFill>
                  <a:srgbClr val="197D4C"/>
                </a:solidFill>
                <a:latin typeface="Trebuchet MS" panose="020B0603020202020204" pitchFamily="34" charset="0"/>
              </a:rPr>
              <a:t>71 </a:t>
            </a:r>
            <a:r>
              <a:rPr lang="lt-LT" sz="2400" b="1" dirty="0">
                <a:solidFill>
                  <a:srgbClr val="0A6438"/>
                </a:solidFill>
                <a:latin typeface="Trebuchet MS" panose="020B0603020202020204" pitchFamily="34" charset="0"/>
              </a:rPr>
              <a:t>mln.</a:t>
            </a:r>
            <a:r>
              <a:rPr lang="en-US" sz="2400" b="1" dirty="0">
                <a:solidFill>
                  <a:srgbClr val="0A6438"/>
                </a:solidFill>
                <a:latin typeface="Trebuchet MS" panose="020B0603020202020204" pitchFamily="34" charset="0"/>
              </a:rPr>
              <a:t> </a:t>
            </a:r>
            <a:r>
              <a:rPr lang="lt-LT" sz="2400" b="1" dirty="0">
                <a:solidFill>
                  <a:srgbClr val="0A6438"/>
                </a:solidFill>
                <a:latin typeface="Trebuchet MS" panose="020B0603020202020204" pitchFamily="34" charset="0"/>
              </a:rPr>
              <a:t>€ </a:t>
            </a:r>
            <a:r>
              <a:rPr lang="lt-LT" sz="2400" dirty="0" smtClean="0">
                <a:solidFill>
                  <a:prstClr val="black"/>
                </a:solidFill>
                <a:latin typeface="Trebuchet MS" panose="020B0603020202020204" pitchFamily="34" charset="0"/>
              </a:rPr>
              <a:t>pelno mokesčio</a:t>
            </a:r>
            <a:endParaRPr lang="lt-LT" sz="2400" dirty="0">
              <a:solidFill>
                <a:prstClr val="black"/>
              </a:solidFill>
              <a:latin typeface="Trebuchet MS" panose="020B0603020202020204" pitchFamily="34" charset="0"/>
            </a:endParaRPr>
          </a:p>
          <a:p>
            <a:pPr>
              <a:lnSpc>
                <a:spcPct val="150000"/>
              </a:lnSpc>
            </a:pPr>
            <a:r>
              <a:rPr lang="lt-LT" sz="2400" b="1" dirty="0">
                <a:solidFill>
                  <a:srgbClr val="0A6438"/>
                </a:solidFill>
                <a:latin typeface="Trebuchet MS" panose="020B0603020202020204" pitchFamily="34" charset="0"/>
              </a:rPr>
              <a:t>+ </a:t>
            </a:r>
            <a:r>
              <a:rPr lang="lt-LT" sz="2400" b="1" dirty="0" smtClean="0">
                <a:solidFill>
                  <a:srgbClr val="197D4C"/>
                </a:solidFill>
                <a:latin typeface="Trebuchet MS" panose="020B0603020202020204" pitchFamily="34" charset="0"/>
              </a:rPr>
              <a:t>515 </a:t>
            </a:r>
            <a:r>
              <a:rPr lang="lt-LT" sz="2400" b="1" dirty="0">
                <a:solidFill>
                  <a:srgbClr val="0A6438"/>
                </a:solidFill>
                <a:latin typeface="Trebuchet MS" panose="020B0603020202020204" pitchFamily="34" charset="0"/>
              </a:rPr>
              <a:t>mln.</a:t>
            </a:r>
            <a:r>
              <a:rPr lang="en-US" sz="2400" b="1" dirty="0">
                <a:solidFill>
                  <a:srgbClr val="0A6438"/>
                </a:solidFill>
                <a:latin typeface="Trebuchet MS" panose="020B0603020202020204" pitchFamily="34" charset="0"/>
              </a:rPr>
              <a:t> </a:t>
            </a:r>
            <a:r>
              <a:rPr lang="lt-LT" sz="2400" b="1" dirty="0">
                <a:solidFill>
                  <a:srgbClr val="0A6438"/>
                </a:solidFill>
                <a:latin typeface="Trebuchet MS" panose="020B0603020202020204" pitchFamily="34" charset="0"/>
              </a:rPr>
              <a:t>€</a:t>
            </a:r>
            <a:r>
              <a:rPr lang="lt-LT" sz="2400" b="1" dirty="0" smtClean="0">
                <a:solidFill>
                  <a:srgbClr val="197D4C"/>
                </a:solidFill>
                <a:latin typeface="Trebuchet MS" panose="020B0603020202020204" pitchFamily="34" charset="0"/>
              </a:rPr>
              <a:t> </a:t>
            </a:r>
            <a:r>
              <a:rPr lang="lt-LT" sz="2400" dirty="0" smtClean="0">
                <a:solidFill>
                  <a:prstClr val="black"/>
                </a:solidFill>
                <a:latin typeface="Trebuchet MS" panose="020B0603020202020204" pitchFamily="34" charset="0"/>
              </a:rPr>
              <a:t>PVM</a:t>
            </a:r>
            <a:endParaRPr lang="lt-LT" sz="2400" dirty="0">
              <a:solidFill>
                <a:prstClr val="black"/>
              </a:solidFill>
              <a:latin typeface="Trebuchet MS" panose="020B0603020202020204" pitchFamily="34" charset="0"/>
            </a:endParaRPr>
          </a:p>
          <a:p>
            <a:pPr>
              <a:lnSpc>
                <a:spcPct val="150000"/>
              </a:lnSpc>
            </a:pPr>
            <a:r>
              <a:rPr lang="lt-LT" sz="2400" b="1" dirty="0">
                <a:solidFill>
                  <a:srgbClr val="197D4C"/>
                </a:solidFill>
                <a:latin typeface="Trebuchet MS" panose="020B0603020202020204" pitchFamily="34" charset="0"/>
              </a:rPr>
              <a:t>+</a:t>
            </a:r>
            <a:r>
              <a:rPr lang="lt-LT" sz="2400" b="1" dirty="0" smtClean="0">
                <a:solidFill>
                  <a:srgbClr val="197D4C"/>
                </a:solidFill>
                <a:latin typeface="Trebuchet MS" panose="020B0603020202020204" pitchFamily="34" charset="0"/>
              </a:rPr>
              <a:t> 31,8 </a:t>
            </a:r>
            <a:r>
              <a:rPr lang="lt-LT" sz="2400" b="1" dirty="0">
                <a:solidFill>
                  <a:srgbClr val="0A6438"/>
                </a:solidFill>
                <a:latin typeface="Trebuchet MS" panose="020B0603020202020204" pitchFamily="34" charset="0"/>
              </a:rPr>
              <a:t>mln.</a:t>
            </a:r>
            <a:r>
              <a:rPr lang="en-US" sz="2400" b="1" dirty="0">
                <a:solidFill>
                  <a:srgbClr val="0A6438"/>
                </a:solidFill>
                <a:latin typeface="Trebuchet MS" panose="020B0603020202020204" pitchFamily="34" charset="0"/>
              </a:rPr>
              <a:t> </a:t>
            </a:r>
            <a:r>
              <a:rPr lang="lt-LT" sz="2400" b="1" dirty="0">
                <a:solidFill>
                  <a:srgbClr val="0A6438"/>
                </a:solidFill>
                <a:latin typeface="Trebuchet MS" panose="020B0603020202020204" pitchFamily="34" charset="0"/>
              </a:rPr>
              <a:t>€ </a:t>
            </a:r>
            <a:r>
              <a:rPr lang="lt-LT" sz="2400" dirty="0" smtClean="0">
                <a:solidFill>
                  <a:prstClr val="black"/>
                </a:solidFill>
                <a:latin typeface="Trebuchet MS" panose="020B0603020202020204" pitchFamily="34" charset="0"/>
              </a:rPr>
              <a:t>akcizų</a:t>
            </a:r>
            <a:endParaRPr lang="lt-LT" sz="2400" dirty="0">
              <a:solidFill>
                <a:prstClr val="black"/>
              </a:solidFill>
              <a:latin typeface="Trebuchet MS" panose="020B0603020202020204" pitchFamily="34" charset="0"/>
            </a:endParaRPr>
          </a:p>
        </p:txBody>
      </p:sp>
    </p:spTree>
    <p:extLst>
      <p:ext uri="{BB962C8B-B14F-4D97-AF65-F5344CB8AC3E}">
        <p14:creationId xmlns:p14="http://schemas.microsoft.com/office/powerpoint/2010/main" val="3790992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Lentelė 3"/>
          <p:cNvGraphicFramePr>
            <a:graphicFrameLocks noGrp="1"/>
          </p:cNvGraphicFramePr>
          <p:nvPr>
            <p:extLst>
              <p:ext uri="{D42A27DB-BD31-4B8C-83A1-F6EECF244321}">
                <p14:modId xmlns:p14="http://schemas.microsoft.com/office/powerpoint/2010/main" val="641005087"/>
              </p:ext>
            </p:extLst>
          </p:nvPr>
        </p:nvGraphicFramePr>
        <p:xfrm>
          <a:off x="331594" y="1004838"/>
          <a:ext cx="11397721" cy="5467360"/>
        </p:xfrm>
        <a:graphic>
          <a:graphicData uri="http://schemas.openxmlformats.org/drawingml/2006/table">
            <a:tbl>
              <a:tblPr>
                <a:tableStyleId>{B301B821-A1FF-4177-AEE7-76D212191A09}</a:tableStyleId>
              </a:tblPr>
              <a:tblGrid>
                <a:gridCol w="2330353">
                  <a:extLst>
                    <a:ext uri="{9D8B030D-6E8A-4147-A177-3AD203B41FA5}">
                      <a16:colId xmlns:a16="http://schemas.microsoft.com/office/drawing/2014/main" xmlns="" val="20000"/>
                    </a:ext>
                  </a:extLst>
                </a:gridCol>
                <a:gridCol w="1407004">
                  <a:extLst>
                    <a:ext uri="{9D8B030D-6E8A-4147-A177-3AD203B41FA5}">
                      <a16:colId xmlns:a16="http://schemas.microsoft.com/office/drawing/2014/main" xmlns="" val="20001"/>
                    </a:ext>
                  </a:extLst>
                </a:gridCol>
                <a:gridCol w="1407004">
                  <a:extLst>
                    <a:ext uri="{9D8B030D-6E8A-4147-A177-3AD203B41FA5}">
                      <a16:colId xmlns:a16="http://schemas.microsoft.com/office/drawing/2014/main" xmlns="" val="20002"/>
                    </a:ext>
                  </a:extLst>
                </a:gridCol>
                <a:gridCol w="1407004">
                  <a:extLst>
                    <a:ext uri="{9D8B030D-6E8A-4147-A177-3AD203B41FA5}">
                      <a16:colId xmlns:a16="http://schemas.microsoft.com/office/drawing/2014/main" xmlns="" val="20003"/>
                    </a:ext>
                  </a:extLst>
                </a:gridCol>
                <a:gridCol w="1211589">
                  <a:extLst>
                    <a:ext uri="{9D8B030D-6E8A-4147-A177-3AD203B41FA5}">
                      <a16:colId xmlns:a16="http://schemas.microsoft.com/office/drawing/2014/main" xmlns="" val="20004"/>
                    </a:ext>
                  </a:extLst>
                </a:gridCol>
                <a:gridCol w="1211589">
                  <a:extLst>
                    <a:ext uri="{9D8B030D-6E8A-4147-A177-3AD203B41FA5}">
                      <a16:colId xmlns:a16="http://schemas.microsoft.com/office/drawing/2014/main" xmlns="" val="20005"/>
                    </a:ext>
                  </a:extLst>
                </a:gridCol>
                <a:gridCol w="1211589">
                  <a:extLst>
                    <a:ext uri="{9D8B030D-6E8A-4147-A177-3AD203B41FA5}">
                      <a16:colId xmlns:a16="http://schemas.microsoft.com/office/drawing/2014/main" xmlns="" val="20006"/>
                    </a:ext>
                  </a:extLst>
                </a:gridCol>
                <a:gridCol w="1211589">
                  <a:extLst>
                    <a:ext uri="{9D8B030D-6E8A-4147-A177-3AD203B41FA5}">
                      <a16:colId xmlns:a16="http://schemas.microsoft.com/office/drawing/2014/main" xmlns="" val="20007"/>
                    </a:ext>
                  </a:extLst>
                </a:gridCol>
              </a:tblGrid>
              <a:tr h="1099021">
                <a:tc rowSpan="2">
                  <a:txBody>
                    <a:bodyPr/>
                    <a:lstStyle>
                      <a:lvl1pPr marL="0" algn="l" defTabSz="914172" rtl="0" eaLnBrk="1" latinLnBrk="0" hangingPunct="1">
                        <a:defRPr sz="1800" kern="1200">
                          <a:solidFill>
                            <a:schemeClr val="dk1"/>
                          </a:solidFill>
                          <a:latin typeface="Trebuchet MS"/>
                          <a:ea typeface="MS PGothic"/>
                        </a:defRPr>
                      </a:lvl1pPr>
                      <a:lvl2pPr marL="457086" algn="l" defTabSz="914172" rtl="0" eaLnBrk="1" latinLnBrk="0" hangingPunct="1">
                        <a:defRPr sz="1800" kern="1200">
                          <a:solidFill>
                            <a:schemeClr val="dk1"/>
                          </a:solidFill>
                          <a:latin typeface="Trebuchet MS"/>
                          <a:ea typeface="MS PGothic"/>
                        </a:defRPr>
                      </a:lvl2pPr>
                      <a:lvl3pPr marL="914172" algn="l" defTabSz="914172" rtl="0" eaLnBrk="1" latinLnBrk="0" hangingPunct="1">
                        <a:defRPr sz="1800" kern="1200">
                          <a:solidFill>
                            <a:schemeClr val="dk1"/>
                          </a:solidFill>
                          <a:latin typeface="Trebuchet MS"/>
                          <a:ea typeface="MS PGothic"/>
                        </a:defRPr>
                      </a:lvl3pPr>
                      <a:lvl4pPr marL="1371257" algn="l" defTabSz="914172" rtl="0" eaLnBrk="1" latinLnBrk="0" hangingPunct="1">
                        <a:defRPr sz="1800" kern="1200">
                          <a:solidFill>
                            <a:schemeClr val="dk1"/>
                          </a:solidFill>
                          <a:latin typeface="Trebuchet MS"/>
                          <a:ea typeface="MS PGothic"/>
                        </a:defRPr>
                      </a:lvl4pPr>
                      <a:lvl5pPr marL="1828343" algn="l" defTabSz="914172" rtl="0" eaLnBrk="1" latinLnBrk="0" hangingPunct="1">
                        <a:defRPr sz="1800" kern="1200">
                          <a:solidFill>
                            <a:schemeClr val="dk1"/>
                          </a:solidFill>
                          <a:latin typeface="Trebuchet MS"/>
                          <a:ea typeface="MS PGothic"/>
                        </a:defRPr>
                      </a:lvl5pPr>
                      <a:lvl6pPr marL="2285429" algn="l" defTabSz="914172" rtl="0" eaLnBrk="1" latinLnBrk="0" hangingPunct="1">
                        <a:defRPr sz="1800" kern="1200">
                          <a:solidFill>
                            <a:schemeClr val="dk1"/>
                          </a:solidFill>
                          <a:latin typeface="Trebuchet MS"/>
                          <a:ea typeface="MS PGothic"/>
                        </a:defRPr>
                      </a:lvl6pPr>
                      <a:lvl7pPr marL="2742514" algn="l" defTabSz="914172" rtl="0" eaLnBrk="1" latinLnBrk="0" hangingPunct="1">
                        <a:defRPr sz="1800" kern="1200">
                          <a:solidFill>
                            <a:schemeClr val="dk1"/>
                          </a:solidFill>
                          <a:latin typeface="Trebuchet MS"/>
                          <a:ea typeface="MS PGothic"/>
                        </a:defRPr>
                      </a:lvl7pPr>
                      <a:lvl8pPr marL="3199600" algn="l" defTabSz="914172" rtl="0" eaLnBrk="1" latinLnBrk="0" hangingPunct="1">
                        <a:defRPr sz="1800" kern="1200">
                          <a:solidFill>
                            <a:schemeClr val="dk1"/>
                          </a:solidFill>
                          <a:latin typeface="Trebuchet MS"/>
                          <a:ea typeface="MS PGothic"/>
                        </a:defRPr>
                      </a:lvl8pPr>
                      <a:lvl9pPr marL="3656686" algn="l" defTabSz="914172" rtl="0" eaLnBrk="1" latinLnBrk="0" hangingPunct="1">
                        <a:defRPr sz="1800" kern="1200">
                          <a:solidFill>
                            <a:schemeClr val="dk1"/>
                          </a:solidFill>
                          <a:latin typeface="Trebuchet MS"/>
                          <a:ea typeface="MS PGothic"/>
                        </a:defRPr>
                      </a:lvl9pPr>
                    </a:lstStyle>
                    <a:p>
                      <a:pPr algn="ctr" rtl="0" fontAlgn="ctr"/>
                      <a:r>
                        <a:rPr lang="lt-LT" sz="1600" u="none" strike="noStrike" dirty="0">
                          <a:effectLst/>
                          <a:latin typeface="Trebuchet MS" panose="020B0603020202020204" pitchFamily="34" charset="0"/>
                        </a:rPr>
                        <a:t>VMI administruojamos NB pajamos</a:t>
                      </a:r>
                      <a:endParaRPr lang="lt-LT" sz="1600" b="0" i="0" u="none" strike="noStrike" dirty="0">
                        <a:solidFill>
                          <a:schemeClr val="bg1"/>
                        </a:solidFill>
                        <a:effectLst/>
                        <a:latin typeface="Trebuchet MS" panose="020B0603020202020204" pitchFamily="34" charset="0"/>
                      </a:endParaRPr>
                    </a:p>
                  </a:txBody>
                  <a:tcPr marL="9525" marR="9525" marT="9525" marB="0" anchor="ctr">
                    <a:lnB w="12700" cap="flat" cmpd="sng" algn="ctr">
                      <a:solidFill>
                        <a:srgbClr val="197D4D"/>
                      </a:solidFill>
                      <a:prstDash val="solid"/>
                      <a:round/>
                      <a:headEnd type="none" w="med" len="med"/>
                      <a:tailEnd type="none" w="med" len="med"/>
                    </a:lnB>
                  </a:tcPr>
                </a:tc>
                <a:tc rowSpan="2">
                  <a:txBody>
                    <a:bodyPr/>
                    <a:lstStyle>
                      <a:lvl1pPr marL="0" algn="l" defTabSz="914172" rtl="0" eaLnBrk="1" latinLnBrk="0" hangingPunct="1">
                        <a:defRPr sz="1800" kern="1200">
                          <a:solidFill>
                            <a:schemeClr val="dk1"/>
                          </a:solidFill>
                          <a:latin typeface="Trebuchet MS"/>
                          <a:ea typeface="MS PGothic"/>
                        </a:defRPr>
                      </a:lvl1pPr>
                      <a:lvl2pPr marL="457086" algn="l" defTabSz="914172" rtl="0" eaLnBrk="1" latinLnBrk="0" hangingPunct="1">
                        <a:defRPr sz="1800" kern="1200">
                          <a:solidFill>
                            <a:schemeClr val="dk1"/>
                          </a:solidFill>
                          <a:latin typeface="Trebuchet MS"/>
                          <a:ea typeface="MS PGothic"/>
                        </a:defRPr>
                      </a:lvl2pPr>
                      <a:lvl3pPr marL="914172" algn="l" defTabSz="914172" rtl="0" eaLnBrk="1" latinLnBrk="0" hangingPunct="1">
                        <a:defRPr sz="1800" kern="1200">
                          <a:solidFill>
                            <a:schemeClr val="dk1"/>
                          </a:solidFill>
                          <a:latin typeface="Trebuchet MS"/>
                          <a:ea typeface="MS PGothic"/>
                        </a:defRPr>
                      </a:lvl3pPr>
                      <a:lvl4pPr marL="1371257" algn="l" defTabSz="914172" rtl="0" eaLnBrk="1" latinLnBrk="0" hangingPunct="1">
                        <a:defRPr sz="1800" kern="1200">
                          <a:solidFill>
                            <a:schemeClr val="dk1"/>
                          </a:solidFill>
                          <a:latin typeface="Trebuchet MS"/>
                          <a:ea typeface="MS PGothic"/>
                        </a:defRPr>
                      </a:lvl4pPr>
                      <a:lvl5pPr marL="1828343" algn="l" defTabSz="914172" rtl="0" eaLnBrk="1" latinLnBrk="0" hangingPunct="1">
                        <a:defRPr sz="1800" kern="1200">
                          <a:solidFill>
                            <a:schemeClr val="dk1"/>
                          </a:solidFill>
                          <a:latin typeface="Trebuchet MS"/>
                          <a:ea typeface="MS PGothic"/>
                        </a:defRPr>
                      </a:lvl5pPr>
                      <a:lvl6pPr marL="2285429" algn="l" defTabSz="914172" rtl="0" eaLnBrk="1" latinLnBrk="0" hangingPunct="1">
                        <a:defRPr sz="1800" kern="1200">
                          <a:solidFill>
                            <a:schemeClr val="dk1"/>
                          </a:solidFill>
                          <a:latin typeface="Trebuchet MS"/>
                          <a:ea typeface="MS PGothic"/>
                        </a:defRPr>
                      </a:lvl6pPr>
                      <a:lvl7pPr marL="2742514" algn="l" defTabSz="914172" rtl="0" eaLnBrk="1" latinLnBrk="0" hangingPunct="1">
                        <a:defRPr sz="1800" kern="1200">
                          <a:solidFill>
                            <a:schemeClr val="dk1"/>
                          </a:solidFill>
                          <a:latin typeface="Trebuchet MS"/>
                          <a:ea typeface="MS PGothic"/>
                        </a:defRPr>
                      </a:lvl7pPr>
                      <a:lvl8pPr marL="3199600" algn="l" defTabSz="914172" rtl="0" eaLnBrk="1" latinLnBrk="0" hangingPunct="1">
                        <a:defRPr sz="1800" kern="1200">
                          <a:solidFill>
                            <a:schemeClr val="dk1"/>
                          </a:solidFill>
                          <a:latin typeface="Trebuchet MS"/>
                          <a:ea typeface="MS PGothic"/>
                        </a:defRPr>
                      </a:lvl8pPr>
                      <a:lvl9pPr marL="3656686" algn="l" defTabSz="914172" rtl="0" eaLnBrk="1" latinLnBrk="0" hangingPunct="1">
                        <a:defRPr sz="1800" kern="1200">
                          <a:solidFill>
                            <a:schemeClr val="dk1"/>
                          </a:solidFill>
                          <a:latin typeface="Trebuchet MS"/>
                          <a:ea typeface="MS PGothic"/>
                        </a:defRPr>
                      </a:lvl9pPr>
                    </a:lstStyle>
                    <a:p>
                      <a:pPr algn="ctr" rtl="0" fontAlgn="ctr"/>
                      <a:r>
                        <a:rPr lang="lt-LT" sz="1600" u="none" strike="noStrike" dirty="0">
                          <a:effectLst/>
                          <a:latin typeface="Trebuchet MS" panose="020B0603020202020204" pitchFamily="34" charset="0"/>
                        </a:rPr>
                        <a:t>2022 m.  faktas</a:t>
                      </a:r>
                      <a:endParaRPr lang="lt-LT" sz="1600" b="0" i="0" u="none" strike="noStrike" dirty="0">
                        <a:solidFill>
                          <a:schemeClr val="bg1"/>
                        </a:solidFill>
                        <a:effectLst/>
                        <a:latin typeface="Trebuchet MS" panose="020B0603020202020204" pitchFamily="34" charset="0"/>
                      </a:endParaRPr>
                    </a:p>
                  </a:txBody>
                  <a:tcPr marL="9525" marR="9525" marT="9525" marB="0" anchor="ctr">
                    <a:lnB w="12700" cap="flat" cmpd="sng" algn="ctr">
                      <a:solidFill>
                        <a:srgbClr val="197D4D"/>
                      </a:solidFill>
                      <a:prstDash val="solid"/>
                      <a:round/>
                      <a:headEnd type="none" w="med" len="med"/>
                      <a:tailEnd type="none" w="med" len="med"/>
                    </a:lnB>
                  </a:tcPr>
                </a:tc>
                <a:tc rowSpan="2">
                  <a:txBody>
                    <a:bodyPr/>
                    <a:lstStyle>
                      <a:lvl1pPr marL="0" algn="l" defTabSz="914172" rtl="0" eaLnBrk="1" latinLnBrk="0" hangingPunct="1">
                        <a:defRPr sz="1800" kern="1200">
                          <a:solidFill>
                            <a:schemeClr val="dk1"/>
                          </a:solidFill>
                          <a:latin typeface="Trebuchet MS"/>
                          <a:ea typeface="MS PGothic"/>
                        </a:defRPr>
                      </a:lvl1pPr>
                      <a:lvl2pPr marL="457086" algn="l" defTabSz="914172" rtl="0" eaLnBrk="1" latinLnBrk="0" hangingPunct="1">
                        <a:defRPr sz="1800" kern="1200">
                          <a:solidFill>
                            <a:schemeClr val="dk1"/>
                          </a:solidFill>
                          <a:latin typeface="Trebuchet MS"/>
                          <a:ea typeface="MS PGothic"/>
                        </a:defRPr>
                      </a:lvl2pPr>
                      <a:lvl3pPr marL="914172" algn="l" defTabSz="914172" rtl="0" eaLnBrk="1" latinLnBrk="0" hangingPunct="1">
                        <a:defRPr sz="1800" kern="1200">
                          <a:solidFill>
                            <a:schemeClr val="dk1"/>
                          </a:solidFill>
                          <a:latin typeface="Trebuchet MS"/>
                          <a:ea typeface="MS PGothic"/>
                        </a:defRPr>
                      </a:lvl3pPr>
                      <a:lvl4pPr marL="1371257" algn="l" defTabSz="914172" rtl="0" eaLnBrk="1" latinLnBrk="0" hangingPunct="1">
                        <a:defRPr sz="1800" kern="1200">
                          <a:solidFill>
                            <a:schemeClr val="dk1"/>
                          </a:solidFill>
                          <a:latin typeface="Trebuchet MS"/>
                          <a:ea typeface="MS PGothic"/>
                        </a:defRPr>
                      </a:lvl4pPr>
                      <a:lvl5pPr marL="1828343" algn="l" defTabSz="914172" rtl="0" eaLnBrk="1" latinLnBrk="0" hangingPunct="1">
                        <a:defRPr sz="1800" kern="1200">
                          <a:solidFill>
                            <a:schemeClr val="dk1"/>
                          </a:solidFill>
                          <a:latin typeface="Trebuchet MS"/>
                          <a:ea typeface="MS PGothic"/>
                        </a:defRPr>
                      </a:lvl5pPr>
                      <a:lvl6pPr marL="2285429" algn="l" defTabSz="914172" rtl="0" eaLnBrk="1" latinLnBrk="0" hangingPunct="1">
                        <a:defRPr sz="1800" kern="1200">
                          <a:solidFill>
                            <a:schemeClr val="dk1"/>
                          </a:solidFill>
                          <a:latin typeface="Trebuchet MS"/>
                          <a:ea typeface="MS PGothic"/>
                        </a:defRPr>
                      </a:lvl6pPr>
                      <a:lvl7pPr marL="2742514" algn="l" defTabSz="914172" rtl="0" eaLnBrk="1" latinLnBrk="0" hangingPunct="1">
                        <a:defRPr sz="1800" kern="1200">
                          <a:solidFill>
                            <a:schemeClr val="dk1"/>
                          </a:solidFill>
                          <a:latin typeface="Trebuchet MS"/>
                          <a:ea typeface="MS PGothic"/>
                        </a:defRPr>
                      </a:lvl7pPr>
                      <a:lvl8pPr marL="3199600" algn="l" defTabSz="914172" rtl="0" eaLnBrk="1" latinLnBrk="0" hangingPunct="1">
                        <a:defRPr sz="1800" kern="1200">
                          <a:solidFill>
                            <a:schemeClr val="dk1"/>
                          </a:solidFill>
                          <a:latin typeface="Trebuchet MS"/>
                          <a:ea typeface="MS PGothic"/>
                        </a:defRPr>
                      </a:lvl8pPr>
                      <a:lvl9pPr marL="3656686" algn="l" defTabSz="914172" rtl="0" eaLnBrk="1" latinLnBrk="0" hangingPunct="1">
                        <a:defRPr sz="1800" kern="1200">
                          <a:solidFill>
                            <a:schemeClr val="dk1"/>
                          </a:solidFill>
                          <a:latin typeface="Trebuchet MS"/>
                          <a:ea typeface="MS PGothic"/>
                        </a:defRPr>
                      </a:lvl9pPr>
                    </a:lstStyle>
                    <a:p>
                      <a:pPr algn="ctr" rtl="0" fontAlgn="ctr"/>
                      <a:r>
                        <a:rPr lang="lt-LT" sz="1600" u="none" strike="noStrike" dirty="0">
                          <a:effectLst/>
                          <a:latin typeface="Trebuchet MS" panose="020B0603020202020204" pitchFamily="34" charset="0"/>
                        </a:rPr>
                        <a:t>2023 m.  planas</a:t>
                      </a:r>
                      <a:endParaRPr lang="lt-LT" sz="1600" b="0" i="0" u="none" strike="noStrike" dirty="0">
                        <a:solidFill>
                          <a:schemeClr val="bg1"/>
                        </a:solidFill>
                        <a:effectLst/>
                        <a:latin typeface="Trebuchet MS" panose="020B0603020202020204" pitchFamily="34" charset="0"/>
                      </a:endParaRPr>
                    </a:p>
                  </a:txBody>
                  <a:tcPr marL="9525" marR="9525" marT="9525" marB="0" anchor="ctr">
                    <a:lnB w="12700" cap="flat" cmpd="sng" algn="ctr">
                      <a:solidFill>
                        <a:srgbClr val="197D4D"/>
                      </a:solidFill>
                      <a:prstDash val="solid"/>
                      <a:round/>
                      <a:headEnd type="none" w="med" len="med"/>
                      <a:tailEnd type="none" w="med" len="med"/>
                    </a:lnB>
                  </a:tcPr>
                </a:tc>
                <a:tc rowSpan="2">
                  <a:txBody>
                    <a:bodyPr/>
                    <a:lstStyle>
                      <a:lvl1pPr marL="0" algn="l" defTabSz="914172" rtl="0" eaLnBrk="1" latinLnBrk="0" hangingPunct="1">
                        <a:defRPr sz="1800" kern="1200">
                          <a:solidFill>
                            <a:schemeClr val="dk1"/>
                          </a:solidFill>
                          <a:latin typeface="Trebuchet MS"/>
                          <a:ea typeface="MS PGothic"/>
                        </a:defRPr>
                      </a:lvl1pPr>
                      <a:lvl2pPr marL="457086" algn="l" defTabSz="914172" rtl="0" eaLnBrk="1" latinLnBrk="0" hangingPunct="1">
                        <a:defRPr sz="1800" kern="1200">
                          <a:solidFill>
                            <a:schemeClr val="dk1"/>
                          </a:solidFill>
                          <a:latin typeface="Trebuchet MS"/>
                          <a:ea typeface="MS PGothic"/>
                        </a:defRPr>
                      </a:lvl2pPr>
                      <a:lvl3pPr marL="914172" algn="l" defTabSz="914172" rtl="0" eaLnBrk="1" latinLnBrk="0" hangingPunct="1">
                        <a:defRPr sz="1800" kern="1200">
                          <a:solidFill>
                            <a:schemeClr val="dk1"/>
                          </a:solidFill>
                          <a:latin typeface="Trebuchet MS"/>
                          <a:ea typeface="MS PGothic"/>
                        </a:defRPr>
                      </a:lvl3pPr>
                      <a:lvl4pPr marL="1371257" algn="l" defTabSz="914172" rtl="0" eaLnBrk="1" latinLnBrk="0" hangingPunct="1">
                        <a:defRPr sz="1800" kern="1200">
                          <a:solidFill>
                            <a:schemeClr val="dk1"/>
                          </a:solidFill>
                          <a:latin typeface="Trebuchet MS"/>
                          <a:ea typeface="MS PGothic"/>
                        </a:defRPr>
                      </a:lvl4pPr>
                      <a:lvl5pPr marL="1828343" algn="l" defTabSz="914172" rtl="0" eaLnBrk="1" latinLnBrk="0" hangingPunct="1">
                        <a:defRPr sz="1800" kern="1200">
                          <a:solidFill>
                            <a:schemeClr val="dk1"/>
                          </a:solidFill>
                          <a:latin typeface="Trebuchet MS"/>
                          <a:ea typeface="MS PGothic"/>
                        </a:defRPr>
                      </a:lvl5pPr>
                      <a:lvl6pPr marL="2285429" algn="l" defTabSz="914172" rtl="0" eaLnBrk="1" latinLnBrk="0" hangingPunct="1">
                        <a:defRPr sz="1800" kern="1200">
                          <a:solidFill>
                            <a:schemeClr val="dk1"/>
                          </a:solidFill>
                          <a:latin typeface="Trebuchet MS"/>
                          <a:ea typeface="MS PGothic"/>
                        </a:defRPr>
                      </a:lvl6pPr>
                      <a:lvl7pPr marL="2742514" algn="l" defTabSz="914172" rtl="0" eaLnBrk="1" latinLnBrk="0" hangingPunct="1">
                        <a:defRPr sz="1800" kern="1200">
                          <a:solidFill>
                            <a:schemeClr val="dk1"/>
                          </a:solidFill>
                          <a:latin typeface="Trebuchet MS"/>
                          <a:ea typeface="MS PGothic"/>
                        </a:defRPr>
                      </a:lvl7pPr>
                      <a:lvl8pPr marL="3199600" algn="l" defTabSz="914172" rtl="0" eaLnBrk="1" latinLnBrk="0" hangingPunct="1">
                        <a:defRPr sz="1800" kern="1200">
                          <a:solidFill>
                            <a:schemeClr val="dk1"/>
                          </a:solidFill>
                          <a:latin typeface="Trebuchet MS"/>
                          <a:ea typeface="MS PGothic"/>
                        </a:defRPr>
                      </a:lvl8pPr>
                      <a:lvl9pPr marL="3656686" algn="l" defTabSz="914172" rtl="0" eaLnBrk="1" latinLnBrk="0" hangingPunct="1">
                        <a:defRPr sz="1800" kern="1200">
                          <a:solidFill>
                            <a:schemeClr val="dk1"/>
                          </a:solidFill>
                          <a:latin typeface="Trebuchet MS"/>
                          <a:ea typeface="MS PGothic"/>
                        </a:defRPr>
                      </a:lvl9pPr>
                    </a:lstStyle>
                    <a:p>
                      <a:pPr algn="ctr" rtl="0" fontAlgn="ctr"/>
                      <a:r>
                        <a:rPr lang="lt-LT" sz="1600" u="none" strike="noStrike" dirty="0">
                          <a:effectLst/>
                          <a:latin typeface="Trebuchet MS" panose="020B0603020202020204" pitchFamily="34" charset="0"/>
                        </a:rPr>
                        <a:t>2023 m.  faktas</a:t>
                      </a:r>
                      <a:endParaRPr lang="lt-LT" sz="1600" b="0" i="0" u="none" strike="noStrike" dirty="0">
                        <a:solidFill>
                          <a:schemeClr val="bg1"/>
                        </a:solidFill>
                        <a:effectLst/>
                        <a:latin typeface="Trebuchet MS" panose="020B0603020202020204" pitchFamily="34" charset="0"/>
                      </a:endParaRPr>
                    </a:p>
                  </a:txBody>
                  <a:tcPr marL="9525" marR="9525" marT="9525" marB="0" anchor="ctr">
                    <a:lnB w="12700" cap="flat" cmpd="sng" algn="ctr">
                      <a:solidFill>
                        <a:srgbClr val="197D4D"/>
                      </a:solidFill>
                      <a:prstDash val="solid"/>
                      <a:round/>
                      <a:headEnd type="none" w="med" len="med"/>
                      <a:tailEnd type="none" w="med" len="med"/>
                    </a:lnB>
                  </a:tcPr>
                </a:tc>
                <a:tc gridSpan="2">
                  <a:txBody>
                    <a:bodyPr/>
                    <a:lstStyle>
                      <a:lvl1pPr marL="0" algn="l" defTabSz="914172" rtl="0" eaLnBrk="1" latinLnBrk="0" hangingPunct="1">
                        <a:defRPr sz="1800" kern="1200">
                          <a:solidFill>
                            <a:schemeClr val="dk1"/>
                          </a:solidFill>
                          <a:latin typeface="Trebuchet MS"/>
                          <a:ea typeface="MS PGothic"/>
                        </a:defRPr>
                      </a:lvl1pPr>
                      <a:lvl2pPr marL="457086" algn="l" defTabSz="914172" rtl="0" eaLnBrk="1" latinLnBrk="0" hangingPunct="1">
                        <a:defRPr sz="1800" kern="1200">
                          <a:solidFill>
                            <a:schemeClr val="dk1"/>
                          </a:solidFill>
                          <a:latin typeface="Trebuchet MS"/>
                          <a:ea typeface="MS PGothic"/>
                        </a:defRPr>
                      </a:lvl2pPr>
                      <a:lvl3pPr marL="914172" algn="l" defTabSz="914172" rtl="0" eaLnBrk="1" latinLnBrk="0" hangingPunct="1">
                        <a:defRPr sz="1800" kern="1200">
                          <a:solidFill>
                            <a:schemeClr val="dk1"/>
                          </a:solidFill>
                          <a:latin typeface="Trebuchet MS"/>
                          <a:ea typeface="MS PGothic"/>
                        </a:defRPr>
                      </a:lvl3pPr>
                      <a:lvl4pPr marL="1371257" algn="l" defTabSz="914172" rtl="0" eaLnBrk="1" latinLnBrk="0" hangingPunct="1">
                        <a:defRPr sz="1800" kern="1200">
                          <a:solidFill>
                            <a:schemeClr val="dk1"/>
                          </a:solidFill>
                          <a:latin typeface="Trebuchet MS"/>
                          <a:ea typeface="MS PGothic"/>
                        </a:defRPr>
                      </a:lvl4pPr>
                      <a:lvl5pPr marL="1828343" algn="l" defTabSz="914172" rtl="0" eaLnBrk="1" latinLnBrk="0" hangingPunct="1">
                        <a:defRPr sz="1800" kern="1200">
                          <a:solidFill>
                            <a:schemeClr val="dk1"/>
                          </a:solidFill>
                          <a:latin typeface="Trebuchet MS"/>
                          <a:ea typeface="MS PGothic"/>
                        </a:defRPr>
                      </a:lvl5pPr>
                      <a:lvl6pPr marL="2285429" algn="l" defTabSz="914172" rtl="0" eaLnBrk="1" latinLnBrk="0" hangingPunct="1">
                        <a:defRPr sz="1800" kern="1200">
                          <a:solidFill>
                            <a:schemeClr val="dk1"/>
                          </a:solidFill>
                          <a:latin typeface="Trebuchet MS"/>
                          <a:ea typeface="MS PGothic"/>
                        </a:defRPr>
                      </a:lvl6pPr>
                      <a:lvl7pPr marL="2742514" algn="l" defTabSz="914172" rtl="0" eaLnBrk="1" latinLnBrk="0" hangingPunct="1">
                        <a:defRPr sz="1800" kern="1200">
                          <a:solidFill>
                            <a:schemeClr val="dk1"/>
                          </a:solidFill>
                          <a:latin typeface="Trebuchet MS"/>
                          <a:ea typeface="MS PGothic"/>
                        </a:defRPr>
                      </a:lvl7pPr>
                      <a:lvl8pPr marL="3199600" algn="l" defTabSz="914172" rtl="0" eaLnBrk="1" latinLnBrk="0" hangingPunct="1">
                        <a:defRPr sz="1800" kern="1200">
                          <a:solidFill>
                            <a:schemeClr val="dk1"/>
                          </a:solidFill>
                          <a:latin typeface="Trebuchet MS"/>
                          <a:ea typeface="MS PGothic"/>
                        </a:defRPr>
                      </a:lvl8pPr>
                      <a:lvl9pPr marL="3656686" algn="l" defTabSz="914172" rtl="0" eaLnBrk="1" latinLnBrk="0" hangingPunct="1">
                        <a:defRPr sz="1800" kern="1200">
                          <a:solidFill>
                            <a:schemeClr val="dk1"/>
                          </a:solidFill>
                          <a:latin typeface="Trebuchet MS"/>
                          <a:ea typeface="MS PGothic"/>
                        </a:defRPr>
                      </a:lvl9pPr>
                    </a:lstStyle>
                    <a:p>
                      <a:pPr algn="ctr" rtl="0" fontAlgn="ctr"/>
                      <a:r>
                        <a:rPr lang="pt-BR" sz="1600" u="none" strike="noStrike" dirty="0">
                          <a:effectLst/>
                          <a:latin typeface="Trebuchet MS" panose="020B0603020202020204" pitchFamily="34" charset="0"/>
                        </a:rPr>
                        <a:t>20</a:t>
                      </a:r>
                      <a:r>
                        <a:rPr lang="lt-LT" sz="1600" u="none" strike="noStrike" dirty="0">
                          <a:effectLst/>
                          <a:latin typeface="Trebuchet MS" panose="020B0603020202020204" pitchFamily="34" charset="0"/>
                        </a:rPr>
                        <a:t>23</a:t>
                      </a:r>
                      <a:r>
                        <a:rPr lang="pt-BR" sz="1600" u="none" strike="noStrike" dirty="0">
                          <a:effectLst/>
                          <a:latin typeface="Trebuchet MS" panose="020B0603020202020204" pitchFamily="34" charset="0"/>
                        </a:rPr>
                        <a:t> m. ir 20</a:t>
                      </a:r>
                      <a:r>
                        <a:rPr lang="lt-LT" sz="1600" u="none" strike="noStrike" dirty="0">
                          <a:effectLst/>
                          <a:latin typeface="Trebuchet MS" panose="020B0603020202020204" pitchFamily="34" charset="0"/>
                        </a:rPr>
                        <a:t>22</a:t>
                      </a:r>
                      <a:r>
                        <a:rPr lang="pt-BR" sz="1600" u="none" strike="noStrike" dirty="0">
                          <a:effectLst/>
                          <a:latin typeface="Trebuchet MS" panose="020B0603020202020204" pitchFamily="34" charset="0"/>
                        </a:rPr>
                        <a:t> m. fakto palyginimas</a:t>
                      </a:r>
                      <a:endParaRPr lang="pt-BR" sz="1600" b="0" i="0" u="none" strike="noStrike" dirty="0">
                        <a:solidFill>
                          <a:schemeClr val="bg1"/>
                        </a:solidFill>
                        <a:effectLst/>
                        <a:latin typeface="Trebuchet MS" panose="020B0603020202020204" pitchFamily="34" charset="0"/>
                      </a:endParaRPr>
                    </a:p>
                  </a:txBody>
                  <a:tcPr marL="9525" marR="9525" marT="9525" marB="0" anchor="ctr">
                    <a:lnB w="12700" cap="flat" cmpd="sng" algn="ctr">
                      <a:solidFill>
                        <a:srgbClr val="197D4D"/>
                      </a:solidFill>
                      <a:prstDash val="solid"/>
                      <a:round/>
                      <a:headEnd type="none" w="med" len="med"/>
                      <a:tailEnd type="none" w="med" len="med"/>
                    </a:lnB>
                    <a:solidFill>
                      <a:srgbClr val="E4FDF0"/>
                    </a:solidFill>
                  </a:tcPr>
                </a:tc>
                <a:tc hMerge="1">
                  <a:txBody>
                    <a:bodyPr/>
                    <a:lstStyle/>
                    <a:p>
                      <a:endParaRPr lang="lt-LT"/>
                    </a:p>
                  </a:txBody>
                  <a:tcPr/>
                </a:tc>
                <a:tc gridSpan="2">
                  <a:txBody>
                    <a:bodyPr/>
                    <a:lstStyle>
                      <a:lvl1pPr marL="0" algn="l" defTabSz="914172" rtl="0" eaLnBrk="1" latinLnBrk="0" hangingPunct="1">
                        <a:defRPr sz="1800" kern="1200">
                          <a:solidFill>
                            <a:schemeClr val="dk1"/>
                          </a:solidFill>
                          <a:latin typeface="Trebuchet MS"/>
                          <a:ea typeface="MS PGothic"/>
                        </a:defRPr>
                      </a:lvl1pPr>
                      <a:lvl2pPr marL="457086" algn="l" defTabSz="914172" rtl="0" eaLnBrk="1" latinLnBrk="0" hangingPunct="1">
                        <a:defRPr sz="1800" kern="1200">
                          <a:solidFill>
                            <a:schemeClr val="dk1"/>
                          </a:solidFill>
                          <a:latin typeface="Trebuchet MS"/>
                          <a:ea typeface="MS PGothic"/>
                        </a:defRPr>
                      </a:lvl2pPr>
                      <a:lvl3pPr marL="914172" algn="l" defTabSz="914172" rtl="0" eaLnBrk="1" latinLnBrk="0" hangingPunct="1">
                        <a:defRPr sz="1800" kern="1200">
                          <a:solidFill>
                            <a:schemeClr val="dk1"/>
                          </a:solidFill>
                          <a:latin typeface="Trebuchet MS"/>
                          <a:ea typeface="MS PGothic"/>
                        </a:defRPr>
                      </a:lvl3pPr>
                      <a:lvl4pPr marL="1371257" algn="l" defTabSz="914172" rtl="0" eaLnBrk="1" latinLnBrk="0" hangingPunct="1">
                        <a:defRPr sz="1800" kern="1200">
                          <a:solidFill>
                            <a:schemeClr val="dk1"/>
                          </a:solidFill>
                          <a:latin typeface="Trebuchet MS"/>
                          <a:ea typeface="MS PGothic"/>
                        </a:defRPr>
                      </a:lvl4pPr>
                      <a:lvl5pPr marL="1828343" algn="l" defTabSz="914172" rtl="0" eaLnBrk="1" latinLnBrk="0" hangingPunct="1">
                        <a:defRPr sz="1800" kern="1200">
                          <a:solidFill>
                            <a:schemeClr val="dk1"/>
                          </a:solidFill>
                          <a:latin typeface="Trebuchet MS"/>
                          <a:ea typeface="MS PGothic"/>
                        </a:defRPr>
                      </a:lvl5pPr>
                      <a:lvl6pPr marL="2285429" algn="l" defTabSz="914172" rtl="0" eaLnBrk="1" latinLnBrk="0" hangingPunct="1">
                        <a:defRPr sz="1800" kern="1200">
                          <a:solidFill>
                            <a:schemeClr val="dk1"/>
                          </a:solidFill>
                          <a:latin typeface="Trebuchet MS"/>
                          <a:ea typeface="MS PGothic"/>
                        </a:defRPr>
                      </a:lvl6pPr>
                      <a:lvl7pPr marL="2742514" algn="l" defTabSz="914172" rtl="0" eaLnBrk="1" latinLnBrk="0" hangingPunct="1">
                        <a:defRPr sz="1800" kern="1200">
                          <a:solidFill>
                            <a:schemeClr val="dk1"/>
                          </a:solidFill>
                          <a:latin typeface="Trebuchet MS"/>
                          <a:ea typeface="MS PGothic"/>
                        </a:defRPr>
                      </a:lvl7pPr>
                      <a:lvl8pPr marL="3199600" algn="l" defTabSz="914172" rtl="0" eaLnBrk="1" latinLnBrk="0" hangingPunct="1">
                        <a:defRPr sz="1800" kern="1200">
                          <a:solidFill>
                            <a:schemeClr val="dk1"/>
                          </a:solidFill>
                          <a:latin typeface="Trebuchet MS"/>
                          <a:ea typeface="MS PGothic"/>
                        </a:defRPr>
                      </a:lvl8pPr>
                      <a:lvl9pPr marL="3656686" algn="l" defTabSz="914172" rtl="0" eaLnBrk="1" latinLnBrk="0" hangingPunct="1">
                        <a:defRPr sz="1800" kern="1200">
                          <a:solidFill>
                            <a:schemeClr val="dk1"/>
                          </a:solidFill>
                          <a:latin typeface="Trebuchet MS"/>
                          <a:ea typeface="MS PGothic"/>
                        </a:defRPr>
                      </a:lvl9pPr>
                    </a:lstStyle>
                    <a:p>
                      <a:pPr algn="ctr" rtl="0" fontAlgn="ctr"/>
                      <a:r>
                        <a:rPr lang="pt-BR" sz="1800" u="none" strike="noStrike" dirty="0">
                          <a:effectLst/>
                          <a:latin typeface="Trebuchet MS" panose="020B0603020202020204" pitchFamily="34" charset="0"/>
                        </a:rPr>
                        <a:t>20</a:t>
                      </a:r>
                      <a:r>
                        <a:rPr lang="lt-LT" sz="1800" u="none" strike="noStrike" dirty="0">
                          <a:effectLst/>
                          <a:latin typeface="Trebuchet MS" panose="020B0603020202020204" pitchFamily="34" charset="0"/>
                        </a:rPr>
                        <a:t>23</a:t>
                      </a:r>
                      <a:r>
                        <a:rPr lang="pt-BR" sz="1800" u="none" strike="noStrike" dirty="0">
                          <a:effectLst/>
                          <a:latin typeface="Trebuchet MS" panose="020B0603020202020204" pitchFamily="34" charset="0"/>
                        </a:rPr>
                        <a:t> m. fakto ir </a:t>
                      </a:r>
                      <a:r>
                        <a:rPr lang="lt-LT" sz="1800" u="none" strike="noStrike" noProof="0" dirty="0">
                          <a:effectLst/>
                          <a:latin typeface="Trebuchet MS" panose="020B0603020202020204" pitchFamily="34" charset="0"/>
                        </a:rPr>
                        <a:t>plano palyginimas</a:t>
                      </a:r>
                      <a:endParaRPr lang="lt-LT" sz="1800" b="0" i="0" u="none" strike="noStrike" noProof="0" dirty="0">
                        <a:solidFill>
                          <a:schemeClr val="bg1"/>
                        </a:solidFill>
                        <a:effectLst/>
                        <a:latin typeface="Trebuchet MS" panose="020B0603020202020204" pitchFamily="34" charset="0"/>
                      </a:endParaRPr>
                    </a:p>
                  </a:txBody>
                  <a:tcPr marL="9525" marR="9525" marT="9525" marB="0" anchor="ctr">
                    <a:lnB w="12700" cap="flat" cmpd="sng" algn="ctr">
                      <a:solidFill>
                        <a:srgbClr val="197D4D"/>
                      </a:solidFill>
                      <a:prstDash val="solid"/>
                      <a:round/>
                      <a:headEnd type="none" w="med" len="med"/>
                      <a:tailEnd type="none" w="med" len="med"/>
                    </a:lnB>
                    <a:solidFill>
                      <a:srgbClr val="E4FDF0"/>
                    </a:solidFill>
                  </a:tcPr>
                </a:tc>
                <a:tc hMerge="1">
                  <a:txBody>
                    <a:bodyPr/>
                    <a:lstStyle/>
                    <a:p>
                      <a:endParaRPr lang="lt-LT"/>
                    </a:p>
                  </a:txBody>
                  <a:tcPr/>
                </a:tc>
                <a:extLst>
                  <a:ext uri="{0D108BD9-81ED-4DB2-BD59-A6C34878D82A}">
                    <a16:rowId xmlns:a16="http://schemas.microsoft.com/office/drawing/2014/main" xmlns="" val="10000"/>
                  </a:ext>
                </a:extLst>
              </a:tr>
              <a:tr h="402971">
                <a:tc vMerge="1">
                  <a:txBody>
                    <a:bodyPr/>
                    <a:lstStyle/>
                    <a:p>
                      <a:endParaRPr lang="lt-LT"/>
                    </a:p>
                  </a:txBody>
                  <a:tcPr/>
                </a:tc>
                <a:tc vMerge="1">
                  <a:txBody>
                    <a:bodyPr/>
                    <a:lstStyle/>
                    <a:p>
                      <a:endParaRPr lang="lt-LT"/>
                    </a:p>
                  </a:txBody>
                  <a:tcPr/>
                </a:tc>
                <a:tc vMerge="1">
                  <a:txBody>
                    <a:bodyPr/>
                    <a:lstStyle/>
                    <a:p>
                      <a:endParaRPr lang="lt-LT"/>
                    </a:p>
                  </a:txBody>
                  <a:tcPr/>
                </a:tc>
                <a:tc vMerge="1">
                  <a:txBody>
                    <a:bodyPr/>
                    <a:lstStyle/>
                    <a:p>
                      <a:endParaRPr lang="lt-LT"/>
                    </a:p>
                  </a:txBody>
                  <a:tcPr/>
                </a:tc>
                <a:tc>
                  <a:txBody>
                    <a:bodyPr/>
                    <a:lstStyle>
                      <a:lvl1pPr marL="0" algn="l" defTabSz="914172" rtl="0" eaLnBrk="1" latinLnBrk="0" hangingPunct="1">
                        <a:defRPr sz="1800" kern="1200">
                          <a:solidFill>
                            <a:schemeClr val="dk1"/>
                          </a:solidFill>
                          <a:latin typeface="Trebuchet MS"/>
                          <a:ea typeface="MS PGothic"/>
                        </a:defRPr>
                      </a:lvl1pPr>
                      <a:lvl2pPr marL="457086" algn="l" defTabSz="914172" rtl="0" eaLnBrk="1" latinLnBrk="0" hangingPunct="1">
                        <a:defRPr sz="1800" kern="1200">
                          <a:solidFill>
                            <a:schemeClr val="dk1"/>
                          </a:solidFill>
                          <a:latin typeface="Trebuchet MS"/>
                          <a:ea typeface="MS PGothic"/>
                        </a:defRPr>
                      </a:lvl2pPr>
                      <a:lvl3pPr marL="914172" algn="l" defTabSz="914172" rtl="0" eaLnBrk="1" latinLnBrk="0" hangingPunct="1">
                        <a:defRPr sz="1800" kern="1200">
                          <a:solidFill>
                            <a:schemeClr val="dk1"/>
                          </a:solidFill>
                          <a:latin typeface="Trebuchet MS"/>
                          <a:ea typeface="MS PGothic"/>
                        </a:defRPr>
                      </a:lvl3pPr>
                      <a:lvl4pPr marL="1371257" algn="l" defTabSz="914172" rtl="0" eaLnBrk="1" latinLnBrk="0" hangingPunct="1">
                        <a:defRPr sz="1800" kern="1200">
                          <a:solidFill>
                            <a:schemeClr val="dk1"/>
                          </a:solidFill>
                          <a:latin typeface="Trebuchet MS"/>
                          <a:ea typeface="MS PGothic"/>
                        </a:defRPr>
                      </a:lvl4pPr>
                      <a:lvl5pPr marL="1828343" algn="l" defTabSz="914172" rtl="0" eaLnBrk="1" latinLnBrk="0" hangingPunct="1">
                        <a:defRPr sz="1800" kern="1200">
                          <a:solidFill>
                            <a:schemeClr val="dk1"/>
                          </a:solidFill>
                          <a:latin typeface="Trebuchet MS"/>
                          <a:ea typeface="MS PGothic"/>
                        </a:defRPr>
                      </a:lvl5pPr>
                      <a:lvl6pPr marL="2285429" algn="l" defTabSz="914172" rtl="0" eaLnBrk="1" latinLnBrk="0" hangingPunct="1">
                        <a:defRPr sz="1800" kern="1200">
                          <a:solidFill>
                            <a:schemeClr val="dk1"/>
                          </a:solidFill>
                          <a:latin typeface="Trebuchet MS"/>
                          <a:ea typeface="MS PGothic"/>
                        </a:defRPr>
                      </a:lvl6pPr>
                      <a:lvl7pPr marL="2742514" algn="l" defTabSz="914172" rtl="0" eaLnBrk="1" latinLnBrk="0" hangingPunct="1">
                        <a:defRPr sz="1800" kern="1200">
                          <a:solidFill>
                            <a:schemeClr val="dk1"/>
                          </a:solidFill>
                          <a:latin typeface="Trebuchet MS"/>
                          <a:ea typeface="MS PGothic"/>
                        </a:defRPr>
                      </a:lvl7pPr>
                      <a:lvl8pPr marL="3199600" algn="l" defTabSz="914172" rtl="0" eaLnBrk="1" latinLnBrk="0" hangingPunct="1">
                        <a:defRPr sz="1800" kern="1200">
                          <a:solidFill>
                            <a:schemeClr val="dk1"/>
                          </a:solidFill>
                          <a:latin typeface="Trebuchet MS"/>
                          <a:ea typeface="MS PGothic"/>
                        </a:defRPr>
                      </a:lvl8pPr>
                      <a:lvl9pPr marL="3656686" algn="l" defTabSz="914172" rtl="0" eaLnBrk="1" latinLnBrk="0" hangingPunct="1">
                        <a:defRPr sz="1800" kern="1200">
                          <a:solidFill>
                            <a:schemeClr val="dk1"/>
                          </a:solidFill>
                          <a:latin typeface="Trebuchet MS"/>
                          <a:ea typeface="MS PGothic"/>
                        </a:defRPr>
                      </a:lvl9pPr>
                    </a:lstStyle>
                    <a:p>
                      <a:pPr algn="ctr" rtl="0" fontAlgn="ctr"/>
                      <a:r>
                        <a:rPr lang="lt-LT" sz="1600" u="none" strike="noStrike" dirty="0">
                          <a:effectLst/>
                          <a:latin typeface="Trebuchet MS" panose="020B0603020202020204" pitchFamily="34" charset="0"/>
                        </a:rPr>
                        <a:t> +/-</a:t>
                      </a:r>
                      <a:endParaRPr lang="lt-LT" sz="1600" b="0" i="0" u="none" strike="noStrike" dirty="0">
                        <a:solidFill>
                          <a:schemeClr val="bg1"/>
                        </a:solidFill>
                        <a:effectLst/>
                        <a:latin typeface="Trebuchet MS" panose="020B0603020202020204" pitchFamily="34" charset="0"/>
                      </a:endParaRP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solidFill>
                      <a:srgbClr val="E4FDF0"/>
                    </a:solidFill>
                  </a:tcPr>
                </a:tc>
                <a:tc>
                  <a:txBody>
                    <a:bodyPr/>
                    <a:lstStyle>
                      <a:lvl1pPr marL="0" algn="l" defTabSz="914172" rtl="0" eaLnBrk="1" latinLnBrk="0" hangingPunct="1">
                        <a:defRPr sz="1800" kern="1200">
                          <a:solidFill>
                            <a:schemeClr val="dk1"/>
                          </a:solidFill>
                          <a:latin typeface="Trebuchet MS"/>
                          <a:ea typeface="MS PGothic"/>
                        </a:defRPr>
                      </a:lvl1pPr>
                      <a:lvl2pPr marL="457086" algn="l" defTabSz="914172" rtl="0" eaLnBrk="1" latinLnBrk="0" hangingPunct="1">
                        <a:defRPr sz="1800" kern="1200">
                          <a:solidFill>
                            <a:schemeClr val="dk1"/>
                          </a:solidFill>
                          <a:latin typeface="Trebuchet MS"/>
                          <a:ea typeface="MS PGothic"/>
                        </a:defRPr>
                      </a:lvl2pPr>
                      <a:lvl3pPr marL="914172" algn="l" defTabSz="914172" rtl="0" eaLnBrk="1" latinLnBrk="0" hangingPunct="1">
                        <a:defRPr sz="1800" kern="1200">
                          <a:solidFill>
                            <a:schemeClr val="dk1"/>
                          </a:solidFill>
                          <a:latin typeface="Trebuchet MS"/>
                          <a:ea typeface="MS PGothic"/>
                        </a:defRPr>
                      </a:lvl3pPr>
                      <a:lvl4pPr marL="1371257" algn="l" defTabSz="914172" rtl="0" eaLnBrk="1" latinLnBrk="0" hangingPunct="1">
                        <a:defRPr sz="1800" kern="1200">
                          <a:solidFill>
                            <a:schemeClr val="dk1"/>
                          </a:solidFill>
                          <a:latin typeface="Trebuchet MS"/>
                          <a:ea typeface="MS PGothic"/>
                        </a:defRPr>
                      </a:lvl4pPr>
                      <a:lvl5pPr marL="1828343" algn="l" defTabSz="914172" rtl="0" eaLnBrk="1" latinLnBrk="0" hangingPunct="1">
                        <a:defRPr sz="1800" kern="1200">
                          <a:solidFill>
                            <a:schemeClr val="dk1"/>
                          </a:solidFill>
                          <a:latin typeface="Trebuchet MS"/>
                          <a:ea typeface="MS PGothic"/>
                        </a:defRPr>
                      </a:lvl5pPr>
                      <a:lvl6pPr marL="2285429" algn="l" defTabSz="914172" rtl="0" eaLnBrk="1" latinLnBrk="0" hangingPunct="1">
                        <a:defRPr sz="1800" kern="1200">
                          <a:solidFill>
                            <a:schemeClr val="dk1"/>
                          </a:solidFill>
                          <a:latin typeface="Trebuchet MS"/>
                          <a:ea typeface="MS PGothic"/>
                        </a:defRPr>
                      </a:lvl6pPr>
                      <a:lvl7pPr marL="2742514" algn="l" defTabSz="914172" rtl="0" eaLnBrk="1" latinLnBrk="0" hangingPunct="1">
                        <a:defRPr sz="1800" kern="1200">
                          <a:solidFill>
                            <a:schemeClr val="dk1"/>
                          </a:solidFill>
                          <a:latin typeface="Trebuchet MS"/>
                          <a:ea typeface="MS PGothic"/>
                        </a:defRPr>
                      </a:lvl7pPr>
                      <a:lvl8pPr marL="3199600" algn="l" defTabSz="914172" rtl="0" eaLnBrk="1" latinLnBrk="0" hangingPunct="1">
                        <a:defRPr sz="1800" kern="1200">
                          <a:solidFill>
                            <a:schemeClr val="dk1"/>
                          </a:solidFill>
                          <a:latin typeface="Trebuchet MS"/>
                          <a:ea typeface="MS PGothic"/>
                        </a:defRPr>
                      </a:lvl8pPr>
                      <a:lvl9pPr marL="3656686" algn="l" defTabSz="914172" rtl="0" eaLnBrk="1" latinLnBrk="0" hangingPunct="1">
                        <a:defRPr sz="1800" kern="1200">
                          <a:solidFill>
                            <a:schemeClr val="dk1"/>
                          </a:solidFill>
                          <a:latin typeface="Trebuchet MS"/>
                          <a:ea typeface="MS PGothic"/>
                        </a:defRPr>
                      </a:lvl9pPr>
                    </a:lstStyle>
                    <a:p>
                      <a:pPr algn="ctr" rtl="0" fontAlgn="ctr"/>
                      <a:r>
                        <a:rPr lang="lt-LT" sz="1600" u="none" strike="noStrike" dirty="0">
                          <a:effectLst/>
                          <a:latin typeface="Trebuchet MS" panose="020B0603020202020204" pitchFamily="34" charset="0"/>
                        </a:rPr>
                        <a:t>%</a:t>
                      </a:r>
                      <a:endParaRPr lang="lt-LT" sz="1600" b="0" i="0" u="none" strike="noStrike" dirty="0">
                        <a:solidFill>
                          <a:schemeClr val="bg1"/>
                        </a:solidFill>
                        <a:effectLst/>
                        <a:latin typeface="Trebuchet MS" panose="020B0603020202020204" pitchFamily="34" charset="0"/>
                      </a:endParaRP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solidFill>
                      <a:srgbClr val="E4FDF0"/>
                    </a:solidFill>
                  </a:tcPr>
                </a:tc>
                <a:tc>
                  <a:txBody>
                    <a:bodyPr/>
                    <a:lstStyle>
                      <a:lvl1pPr marL="0" algn="l" defTabSz="914172" rtl="0" eaLnBrk="1" latinLnBrk="0" hangingPunct="1">
                        <a:defRPr sz="1800" kern="1200">
                          <a:solidFill>
                            <a:schemeClr val="dk1"/>
                          </a:solidFill>
                          <a:latin typeface="Trebuchet MS"/>
                          <a:ea typeface="MS PGothic"/>
                        </a:defRPr>
                      </a:lvl1pPr>
                      <a:lvl2pPr marL="457086" algn="l" defTabSz="914172" rtl="0" eaLnBrk="1" latinLnBrk="0" hangingPunct="1">
                        <a:defRPr sz="1800" kern="1200">
                          <a:solidFill>
                            <a:schemeClr val="dk1"/>
                          </a:solidFill>
                          <a:latin typeface="Trebuchet MS"/>
                          <a:ea typeface="MS PGothic"/>
                        </a:defRPr>
                      </a:lvl2pPr>
                      <a:lvl3pPr marL="914172" algn="l" defTabSz="914172" rtl="0" eaLnBrk="1" latinLnBrk="0" hangingPunct="1">
                        <a:defRPr sz="1800" kern="1200">
                          <a:solidFill>
                            <a:schemeClr val="dk1"/>
                          </a:solidFill>
                          <a:latin typeface="Trebuchet MS"/>
                          <a:ea typeface="MS PGothic"/>
                        </a:defRPr>
                      </a:lvl3pPr>
                      <a:lvl4pPr marL="1371257" algn="l" defTabSz="914172" rtl="0" eaLnBrk="1" latinLnBrk="0" hangingPunct="1">
                        <a:defRPr sz="1800" kern="1200">
                          <a:solidFill>
                            <a:schemeClr val="dk1"/>
                          </a:solidFill>
                          <a:latin typeface="Trebuchet MS"/>
                          <a:ea typeface="MS PGothic"/>
                        </a:defRPr>
                      </a:lvl4pPr>
                      <a:lvl5pPr marL="1828343" algn="l" defTabSz="914172" rtl="0" eaLnBrk="1" latinLnBrk="0" hangingPunct="1">
                        <a:defRPr sz="1800" kern="1200">
                          <a:solidFill>
                            <a:schemeClr val="dk1"/>
                          </a:solidFill>
                          <a:latin typeface="Trebuchet MS"/>
                          <a:ea typeface="MS PGothic"/>
                        </a:defRPr>
                      </a:lvl5pPr>
                      <a:lvl6pPr marL="2285429" algn="l" defTabSz="914172" rtl="0" eaLnBrk="1" latinLnBrk="0" hangingPunct="1">
                        <a:defRPr sz="1800" kern="1200">
                          <a:solidFill>
                            <a:schemeClr val="dk1"/>
                          </a:solidFill>
                          <a:latin typeface="Trebuchet MS"/>
                          <a:ea typeface="MS PGothic"/>
                        </a:defRPr>
                      </a:lvl6pPr>
                      <a:lvl7pPr marL="2742514" algn="l" defTabSz="914172" rtl="0" eaLnBrk="1" latinLnBrk="0" hangingPunct="1">
                        <a:defRPr sz="1800" kern="1200">
                          <a:solidFill>
                            <a:schemeClr val="dk1"/>
                          </a:solidFill>
                          <a:latin typeface="Trebuchet MS"/>
                          <a:ea typeface="MS PGothic"/>
                        </a:defRPr>
                      </a:lvl7pPr>
                      <a:lvl8pPr marL="3199600" algn="l" defTabSz="914172" rtl="0" eaLnBrk="1" latinLnBrk="0" hangingPunct="1">
                        <a:defRPr sz="1800" kern="1200">
                          <a:solidFill>
                            <a:schemeClr val="dk1"/>
                          </a:solidFill>
                          <a:latin typeface="Trebuchet MS"/>
                          <a:ea typeface="MS PGothic"/>
                        </a:defRPr>
                      </a:lvl8pPr>
                      <a:lvl9pPr marL="3656686" algn="l" defTabSz="914172" rtl="0" eaLnBrk="1" latinLnBrk="0" hangingPunct="1">
                        <a:defRPr sz="1800" kern="1200">
                          <a:solidFill>
                            <a:schemeClr val="dk1"/>
                          </a:solidFill>
                          <a:latin typeface="Trebuchet MS"/>
                          <a:ea typeface="MS PGothic"/>
                        </a:defRPr>
                      </a:lvl9pPr>
                    </a:lstStyle>
                    <a:p>
                      <a:pPr algn="ctr" rtl="0" fontAlgn="ctr"/>
                      <a:r>
                        <a:rPr lang="lt-LT" sz="1600" u="none" strike="noStrike" dirty="0">
                          <a:effectLst/>
                          <a:latin typeface="Trebuchet MS" panose="020B0603020202020204" pitchFamily="34" charset="0"/>
                        </a:rPr>
                        <a:t> +/-</a:t>
                      </a:r>
                      <a:endParaRPr lang="lt-LT" sz="1600" b="0" i="0" u="none" strike="noStrike" dirty="0">
                        <a:solidFill>
                          <a:schemeClr val="bg1"/>
                        </a:solidFill>
                        <a:effectLst/>
                        <a:latin typeface="Trebuchet MS" panose="020B0603020202020204" pitchFamily="34" charset="0"/>
                      </a:endParaRP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solidFill>
                      <a:srgbClr val="E4FDF0"/>
                    </a:solidFill>
                  </a:tcPr>
                </a:tc>
                <a:tc>
                  <a:txBody>
                    <a:bodyPr/>
                    <a:lstStyle>
                      <a:lvl1pPr marL="0" algn="l" defTabSz="914172" rtl="0" eaLnBrk="1" latinLnBrk="0" hangingPunct="1">
                        <a:defRPr sz="1800" kern="1200">
                          <a:solidFill>
                            <a:schemeClr val="dk1"/>
                          </a:solidFill>
                          <a:latin typeface="Trebuchet MS"/>
                          <a:ea typeface="MS PGothic"/>
                        </a:defRPr>
                      </a:lvl1pPr>
                      <a:lvl2pPr marL="457086" algn="l" defTabSz="914172" rtl="0" eaLnBrk="1" latinLnBrk="0" hangingPunct="1">
                        <a:defRPr sz="1800" kern="1200">
                          <a:solidFill>
                            <a:schemeClr val="dk1"/>
                          </a:solidFill>
                          <a:latin typeface="Trebuchet MS"/>
                          <a:ea typeface="MS PGothic"/>
                        </a:defRPr>
                      </a:lvl2pPr>
                      <a:lvl3pPr marL="914172" algn="l" defTabSz="914172" rtl="0" eaLnBrk="1" latinLnBrk="0" hangingPunct="1">
                        <a:defRPr sz="1800" kern="1200">
                          <a:solidFill>
                            <a:schemeClr val="dk1"/>
                          </a:solidFill>
                          <a:latin typeface="Trebuchet MS"/>
                          <a:ea typeface="MS PGothic"/>
                        </a:defRPr>
                      </a:lvl3pPr>
                      <a:lvl4pPr marL="1371257" algn="l" defTabSz="914172" rtl="0" eaLnBrk="1" latinLnBrk="0" hangingPunct="1">
                        <a:defRPr sz="1800" kern="1200">
                          <a:solidFill>
                            <a:schemeClr val="dk1"/>
                          </a:solidFill>
                          <a:latin typeface="Trebuchet MS"/>
                          <a:ea typeface="MS PGothic"/>
                        </a:defRPr>
                      </a:lvl4pPr>
                      <a:lvl5pPr marL="1828343" algn="l" defTabSz="914172" rtl="0" eaLnBrk="1" latinLnBrk="0" hangingPunct="1">
                        <a:defRPr sz="1800" kern="1200">
                          <a:solidFill>
                            <a:schemeClr val="dk1"/>
                          </a:solidFill>
                          <a:latin typeface="Trebuchet MS"/>
                          <a:ea typeface="MS PGothic"/>
                        </a:defRPr>
                      </a:lvl5pPr>
                      <a:lvl6pPr marL="2285429" algn="l" defTabSz="914172" rtl="0" eaLnBrk="1" latinLnBrk="0" hangingPunct="1">
                        <a:defRPr sz="1800" kern="1200">
                          <a:solidFill>
                            <a:schemeClr val="dk1"/>
                          </a:solidFill>
                          <a:latin typeface="Trebuchet MS"/>
                          <a:ea typeface="MS PGothic"/>
                        </a:defRPr>
                      </a:lvl6pPr>
                      <a:lvl7pPr marL="2742514" algn="l" defTabSz="914172" rtl="0" eaLnBrk="1" latinLnBrk="0" hangingPunct="1">
                        <a:defRPr sz="1800" kern="1200">
                          <a:solidFill>
                            <a:schemeClr val="dk1"/>
                          </a:solidFill>
                          <a:latin typeface="Trebuchet MS"/>
                          <a:ea typeface="MS PGothic"/>
                        </a:defRPr>
                      </a:lvl7pPr>
                      <a:lvl8pPr marL="3199600" algn="l" defTabSz="914172" rtl="0" eaLnBrk="1" latinLnBrk="0" hangingPunct="1">
                        <a:defRPr sz="1800" kern="1200">
                          <a:solidFill>
                            <a:schemeClr val="dk1"/>
                          </a:solidFill>
                          <a:latin typeface="Trebuchet MS"/>
                          <a:ea typeface="MS PGothic"/>
                        </a:defRPr>
                      </a:lvl8pPr>
                      <a:lvl9pPr marL="3656686" algn="l" defTabSz="914172" rtl="0" eaLnBrk="1" latinLnBrk="0" hangingPunct="1">
                        <a:defRPr sz="1800" kern="1200">
                          <a:solidFill>
                            <a:schemeClr val="dk1"/>
                          </a:solidFill>
                          <a:latin typeface="Trebuchet MS"/>
                          <a:ea typeface="MS PGothic"/>
                        </a:defRPr>
                      </a:lvl9pPr>
                    </a:lstStyle>
                    <a:p>
                      <a:pPr algn="ctr" rtl="0" fontAlgn="ctr"/>
                      <a:r>
                        <a:rPr lang="lt-LT" sz="1600" u="none" strike="noStrike" dirty="0">
                          <a:effectLst/>
                          <a:latin typeface="Trebuchet MS" panose="020B0603020202020204" pitchFamily="34" charset="0"/>
                        </a:rPr>
                        <a:t>%</a:t>
                      </a:r>
                      <a:endParaRPr lang="lt-LT" sz="1600" b="0" i="0" u="none" strike="noStrike" dirty="0">
                        <a:solidFill>
                          <a:schemeClr val="bg1"/>
                        </a:solidFill>
                        <a:effectLst/>
                        <a:latin typeface="Trebuchet MS" panose="020B0603020202020204" pitchFamily="34" charset="0"/>
                      </a:endParaRP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solidFill>
                      <a:srgbClr val="E4FDF0"/>
                    </a:solidFill>
                  </a:tcPr>
                </a:tc>
                <a:extLst>
                  <a:ext uri="{0D108BD9-81ED-4DB2-BD59-A6C34878D82A}">
                    <a16:rowId xmlns:a16="http://schemas.microsoft.com/office/drawing/2014/main" xmlns="" val="10001"/>
                  </a:ext>
                </a:extLst>
              </a:tr>
              <a:tr h="640124">
                <a:tc>
                  <a:txBody>
                    <a:bodyPr/>
                    <a:lstStyle>
                      <a:lvl1pPr marL="0" algn="l" defTabSz="914172" rtl="0" eaLnBrk="1" latinLnBrk="0" hangingPunct="1">
                        <a:defRPr sz="1800" kern="1200">
                          <a:solidFill>
                            <a:schemeClr val="dk1"/>
                          </a:solidFill>
                          <a:latin typeface="Trebuchet MS"/>
                          <a:ea typeface="MS PGothic"/>
                        </a:defRPr>
                      </a:lvl1pPr>
                      <a:lvl2pPr marL="457086" algn="l" defTabSz="914172" rtl="0" eaLnBrk="1" latinLnBrk="0" hangingPunct="1">
                        <a:defRPr sz="1800" kern="1200">
                          <a:solidFill>
                            <a:schemeClr val="dk1"/>
                          </a:solidFill>
                          <a:latin typeface="Trebuchet MS"/>
                          <a:ea typeface="MS PGothic"/>
                        </a:defRPr>
                      </a:lvl2pPr>
                      <a:lvl3pPr marL="914172" algn="l" defTabSz="914172" rtl="0" eaLnBrk="1" latinLnBrk="0" hangingPunct="1">
                        <a:defRPr sz="1800" kern="1200">
                          <a:solidFill>
                            <a:schemeClr val="dk1"/>
                          </a:solidFill>
                          <a:latin typeface="Trebuchet MS"/>
                          <a:ea typeface="MS PGothic"/>
                        </a:defRPr>
                      </a:lvl3pPr>
                      <a:lvl4pPr marL="1371257" algn="l" defTabSz="914172" rtl="0" eaLnBrk="1" latinLnBrk="0" hangingPunct="1">
                        <a:defRPr sz="1800" kern="1200">
                          <a:solidFill>
                            <a:schemeClr val="dk1"/>
                          </a:solidFill>
                          <a:latin typeface="Trebuchet MS"/>
                          <a:ea typeface="MS PGothic"/>
                        </a:defRPr>
                      </a:lvl4pPr>
                      <a:lvl5pPr marL="1828343" algn="l" defTabSz="914172" rtl="0" eaLnBrk="1" latinLnBrk="0" hangingPunct="1">
                        <a:defRPr sz="1800" kern="1200">
                          <a:solidFill>
                            <a:schemeClr val="dk1"/>
                          </a:solidFill>
                          <a:latin typeface="Trebuchet MS"/>
                          <a:ea typeface="MS PGothic"/>
                        </a:defRPr>
                      </a:lvl5pPr>
                      <a:lvl6pPr marL="2285429" algn="l" defTabSz="914172" rtl="0" eaLnBrk="1" latinLnBrk="0" hangingPunct="1">
                        <a:defRPr sz="1800" kern="1200">
                          <a:solidFill>
                            <a:schemeClr val="dk1"/>
                          </a:solidFill>
                          <a:latin typeface="Trebuchet MS"/>
                          <a:ea typeface="MS PGothic"/>
                        </a:defRPr>
                      </a:lvl6pPr>
                      <a:lvl7pPr marL="2742514" algn="l" defTabSz="914172" rtl="0" eaLnBrk="1" latinLnBrk="0" hangingPunct="1">
                        <a:defRPr sz="1800" kern="1200">
                          <a:solidFill>
                            <a:schemeClr val="dk1"/>
                          </a:solidFill>
                          <a:latin typeface="Trebuchet MS"/>
                          <a:ea typeface="MS PGothic"/>
                        </a:defRPr>
                      </a:lvl7pPr>
                      <a:lvl8pPr marL="3199600" algn="l" defTabSz="914172" rtl="0" eaLnBrk="1" latinLnBrk="0" hangingPunct="1">
                        <a:defRPr sz="1800" kern="1200">
                          <a:solidFill>
                            <a:schemeClr val="dk1"/>
                          </a:solidFill>
                          <a:latin typeface="Trebuchet MS"/>
                          <a:ea typeface="MS PGothic"/>
                        </a:defRPr>
                      </a:lvl8pPr>
                      <a:lvl9pPr marL="3656686" algn="l" defTabSz="914172" rtl="0" eaLnBrk="1" latinLnBrk="0" hangingPunct="1">
                        <a:defRPr sz="1800" kern="1200">
                          <a:solidFill>
                            <a:schemeClr val="dk1"/>
                          </a:solidFill>
                          <a:latin typeface="Trebuchet MS"/>
                          <a:ea typeface="MS PGothic"/>
                        </a:defRPr>
                      </a:lvl9pPr>
                    </a:lstStyle>
                    <a:p>
                      <a:pPr algn="l" rtl="0" fontAlgn="b"/>
                      <a:r>
                        <a:rPr lang="lt-LT" sz="1800" u="none" strike="noStrike" dirty="0">
                          <a:effectLst/>
                          <a:latin typeface="Trebuchet MS" panose="020B0603020202020204" pitchFamily="34" charset="0"/>
                        </a:rPr>
                        <a:t>GPM</a:t>
                      </a:r>
                      <a:endParaRPr lang="lt-LT" sz="1800" b="0" i="0" u="none" strike="noStrike" dirty="0">
                        <a:solidFill>
                          <a:srgbClr val="283044"/>
                        </a:solidFill>
                        <a:effectLst/>
                        <a:latin typeface="Trebuchet MS" panose="020B0603020202020204" pitchFamily="34" charset="0"/>
                      </a:endParaRPr>
                    </a:p>
                  </a:txBody>
                  <a:tcPr marL="857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tcPr>
                </a:tc>
                <a:tc>
                  <a:txBody>
                    <a:bodyPr/>
                    <a:lstStyle/>
                    <a:p>
                      <a:pPr algn="r" fontAlgn="b"/>
                      <a:r>
                        <a:rPr lang="lt-LT" sz="1800" b="0" i="0" u="none" strike="noStrike" kern="1200" dirty="0">
                          <a:solidFill>
                            <a:schemeClr val="dk1"/>
                          </a:solidFill>
                          <a:effectLst/>
                          <a:latin typeface="Trebuchet MS" panose="020B0603020202020204" pitchFamily="34" charset="0"/>
                          <a:ea typeface="+mn-ea"/>
                          <a:cs typeface="+mn-cs"/>
                        </a:rPr>
                        <a:t>5 118,4</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tcPr>
                </a:tc>
                <a:tc>
                  <a:txBody>
                    <a:bodyPr/>
                    <a:lstStyle/>
                    <a:p>
                      <a:pPr algn="r" fontAlgn="b"/>
                      <a:r>
                        <a:rPr lang="lt-LT" sz="1800" b="0" i="0" u="none" strike="noStrike" kern="1200">
                          <a:solidFill>
                            <a:schemeClr val="dk1"/>
                          </a:solidFill>
                          <a:effectLst/>
                          <a:latin typeface="Trebuchet MS" panose="020B0603020202020204" pitchFamily="34" charset="0"/>
                          <a:ea typeface="+mn-ea"/>
                          <a:cs typeface="+mn-cs"/>
                        </a:rPr>
                        <a:t>5 088,8</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tcPr>
                </a:tc>
                <a:tc>
                  <a:txBody>
                    <a:bodyPr/>
                    <a:lstStyle/>
                    <a:p>
                      <a:pPr algn="r" fontAlgn="b"/>
                      <a:r>
                        <a:rPr lang="lt-LT" sz="1800" b="0" i="0" u="none" strike="noStrike" kern="1200">
                          <a:solidFill>
                            <a:schemeClr val="dk1"/>
                          </a:solidFill>
                          <a:effectLst/>
                          <a:latin typeface="Trebuchet MS" panose="020B0603020202020204" pitchFamily="34" charset="0"/>
                          <a:ea typeface="+mn-ea"/>
                          <a:cs typeface="+mn-cs"/>
                        </a:rPr>
                        <a:t>5 700,0</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tcPr>
                </a:tc>
                <a:tc>
                  <a:txBody>
                    <a:bodyPr/>
                    <a:lstStyle/>
                    <a:p>
                      <a:pPr algn="r" fontAlgn="b"/>
                      <a:r>
                        <a:rPr lang="lt-LT" sz="1800" b="0" i="0" u="none" strike="noStrike" kern="1200">
                          <a:solidFill>
                            <a:schemeClr val="dk1"/>
                          </a:solidFill>
                          <a:effectLst/>
                          <a:latin typeface="Trebuchet MS" panose="020B0603020202020204" pitchFamily="34" charset="0"/>
                          <a:ea typeface="+mn-ea"/>
                          <a:cs typeface="+mn-cs"/>
                        </a:rPr>
                        <a:t>581,5 </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solidFill>
                      <a:srgbClr val="E4FDF0"/>
                    </a:solidFill>
                  </a:tcPr>
                </a:tc>
                <a:tc>
                  <a:txBody>
                    <a:bodyPr/>
                    <a:lstStyle/>
                    <a:p>
                      <a:pPr algn="r" fontAlgn="b"/>
                      <a:r>
                        <a:rPr lang="lt-LT" sz="1800" b="0" i="0" u="none" strike="noStrike" kern="1200" dirty="0">
                          <a:solidFill>
                            <a:schemeClr val="dk1"/>
                          </a:solidFill>
                          <a:effectLst/>
                          <a:latin typeface="Trebuchet MS" panose="020B0603020202020204" pitchFamily="34" charset="0"/>
                          <a:ea typeface="+mn-ea"/>
                          <a:cs typeface="+mn-cs"/>
                        </a:rPr>
                        <a:t>111,4%</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solidFill>
                      <a:srgbClr val="E4FDF0"/>
                    </a:solidFill>
                  </a:tcPr>
                </a:tc>
                <a:tc>
                  <a:txBody>
                    <a:bodyPr/>
                    <a:lstStyle/>
                    <a:p>
                      <a:pPr algn="r" fontAlgn="b"/>
                      <a:r>
                        <a:rPr lang="lt-LT" sz="1800" b="0" i="0" u="none" strike="noStrike" kern="1200" dirty="0">
                          <a:solidFill>
                            <a:schemeClr val="dk1"/>
                          </a:solidFill>
                          <a:effectLst/>
                          <a:latin typeface="Trebuchet MS" panose="020B0603020202020204" pitchFamily="34" charset="0"/>
                          <a:ea typeface="+mn-ea"/>
                          <a:cs typeface="+mn-cs"/>
                        </a:rPr>
                        <a:t>611,2 </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solidFill>
                      <a:srgbClr val="E4FDF0"/>
                    </a:solidFill>
                  </a:tcPr>
                </a:tc>
                <a:tc>
                  <a:txBody>
                    <a:bodyPr/>
                    <a:lstStyle/>
                    <a:p>
                      <a:pPr algn="r" fontAlgn="b"/>
                      <a:r>
                        <a:rPr lang="lt-LT" sz="1800" b="0" i="0" u="none" strike="noStrike" kern="1200" dirty="0">
                          <a:solidFill>
                            <a:schemeClr val="dk1"/>
                          </a:solidFill>
                          <a:effectLst/>
                          <a:latin typeface="Trebuchet MS" panose="020B0603020202020204" pitchFamily="34" charset="0"/>
                          <a:ea typeface="+mn-ea"/>
                          <a:cs typeface="+mn-cs"/>
                        </a:rPr>
                        <a:t>112,0%</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solidFill>
                      <a:srgbClr val="E4FDF0"/>
                    </a:solidFill>
                  </a:tcPr>
                </a:tc>
                <a:extLst>
                  <a:ext uri="{0D108BD9-81ED-4DB2-BD59-A6C34878D82A}">
                    <a16:rowId xmlns:a16="http://schemas.microsoft.com/office/drawing/2014/main" xmlns="" val="10002"/>
                  </a:ext>
                </a:extLst>
              </a:tr>
              <a:tr h="702436">
                <a:tc>
                  <a:txBody>
                    <a:bodyPr/>
                    <a:lstStyle>
                      <a:lvl1pPr marL="0" algn="l" defTabSz="914172" rtl="0" eaLnBrk="1" latinLnBrk="0" hangingPunct="1">
                        <a:defRPr sz="1800" kern="1200">
                          <a:solidFill>
                            <a:schemeClr val="dk1"/>
                          </a:solidFill>
                          <a:latin typeface="Trebuchet MS"/>
                          <a:ea typeface="MS PGothic"/>
                        </a:defRPr>
                      </a:lvl1pPr>
                      <a:lvl2pPr marL="457086" algn="l" defTabSz="914172" rtl="0" eaLnBrk="1" latinLnBrk="0" hangingPunct="1">
                        <a:defRPr sz="1800" kern="1200">
                          <a:solidFill>
                            <a:schemeClr val="dk1"/>
                          </a:solidFill>
                          <a:latin typeface="Trebuchet MS"/>
                          <a:ea typeface="MS PGothic"/>
                        </a:defRPr>
                      </a:lvl2pPr>
                      <a:lvl3pPr marL="914172" algn="l" defTabSz="914172" rtl="0" eaLnBrk="1" latinLnBrk="0" hangingPunct="1">
                        <a:defRPr sz="1800" kern="1200">
                          <a:solidFill>
                            <a:schemeClr val="dk1"/>
                          </a:solidFill>
                          <a:latin typeface="Trebuchet MS"/>
                          <a:ea typeface="MS PGothic"/>
                        </a:defRPr>
                      </a:lvl3pPr>
                      <a:lvl4pPr marL="1371257" algn="l" defTabSz="914172" rtl="0" eaLnBrk="1" latinLnBrk="0" hangingPunct="1">
                        <a:defRPr sz="1800" kern="1200">
                          <a:solidFill>
                            <a:schemeClr val="dk1"/>
                          </a:solidFill>
                          <a:latin typeface="Trebuchet MS"/>
                          <a:ea typeface="MS PGothic"/>
                        </a:defRPr>
                      </a:lvl4pPr>
                      <a:lvl5pPr marL="1828343" algn="l" defTabSz="914172" rtl="0" eaLnBrk="1" latinLnBrk="0" hangingPunct="1">
                        <a:defRPr sz="1800" kern="1200">
                          <a:solidFill>
                            <a:schemeClr val="dk1"/>
                          </a:solidFill>
                          <a:latin typeface="Trebuchet MS"/>
                          <a:ea typeface="MS PGothic"/>
                        </a:defRPr>
                      </a:lvl5pPr>
                      <a:lvl6pPr marL="2285429" algn="l" defTabSz="914172" rtl="0" eaLnBrk="1" latinLnBrk="0" hangingPunct="1">
                        <a:defRPr sz="1800" kern="1200">
                          <a:solidFill>
                            <a:schemeClr val="dk1"/>
                          </a:solidFill>
                          <a:latin typeface="Trebuchet MS"/>
                          <a:ea typeface="MS PGothic"/>
                        </a:defRPr>
                      </a:lvl6pPr>
                      <a:lvl7pPr marL="2742514" algn="l" defTabSz="914172" rtl="0" eaLnBrk="1" latinLnBrk="0" hangingPunct="1">
                        <a:defRPr sz="1800" kern="1200">
                          <a:solidFill>
                            <a:schemeClr val="dk1"/>
                          </a:solidFill>
                          <a:latin typeface="Trebuchet MS"/>
                          <a:ea typeface="MS PGothic"/>
                        </a:defRPr>
                      </a:lvl7pPr>
                      <a:lvl8pPr marL="3199600" algn="l" defTabSz="914172" rtl="0" eaLnBrk="1" latinLnBrk="0" hangingPunct="1">
                        <a:defRPr sz="1800" kern="1200">
                          <a:solidFill>
                            <a:schemeClr val="dk1"/>
                          </a:solidFill>
                          <a:latin typeface="Trebuchet MS"/>
                          <a:ea typeface="MS PGothic"/>
                        </a:defRPr>
                      </a:lvl8pPr>
                      <a:lvl9pPr marL="3656686" algn="l" defTabSz="914172" rtl="0" eaLnBrk="1" latinLnBrk="0" hangingPunct="1">
                        <a:defRPr sz="1800" kern="1200">
                          <a:solidFill>
                            <a:schemeClr val="dk1"/>
                          </a:solidFill>
                          <a:latin typeface="Trebuchet MS"/>
                          <a:ea typeface="MS PGothic"/>
                        </a:defRPr>
                      </a:lvl9pPr>
                    </a:lstStyle>
                    <a:p>
                      <a:pPr algn="l" rtl="0" fontAlgn="b"/>
                      <a:r>
                        <a:rPr lang="lt-LT" sz="1800" u="none" strike="noStrike" dirty="0">
                          <a:effectLst/>
                          <a:latin typeface="Trebuchet MS" panose="020B0603020202020204" pitchFamily="34" charset="0"/>
                        </a:rPr>
                        <a:t>Pelno mokestis</a:t>
                      </a:r>
                      <a:endParaRPr lang="lt-LT" sz="1800" b="0" i="0" u="none" strike="noStrike" dirty="0">
                        <a:solidFill>
                          <a:srgbClr val="283044"/>
                        </a:solidFill>
                        <a:effectLst/>
                        <a:latin typeface="Trebuchet MS" panose="020B0603020202020204" pitchFamily="34" charset="0"/>
                      </a:endParaRPr>
                    </a:p>
                  </a:txBody>
                  <a:tcPr marL="857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tcPr>
                </a:tc>
                <a:tc>
                  <a:txBody>
                    <a:bodyPr/>
                    <a:lstStyle/>
                    <a:p>
                      <a:pPr algn="r" fontAlgn="b"/>
                      <a:r>
                        <a:rPr lang="lt-LT" sz="1800" b="0" i="0" u="none" strike="noStrike" kern="1200" dirty="0">
                          <a:solidFill>
                            <a:schemeClr val="dk1"/>
                          </a:solidFill>
                          <a:effectLst/>
                          <a:latin typeface="Trebuchet MS" panose="020B0603020202020204" pitchFamily="34" charset="0"/>
                          <a:ea typeface="+mn-ea"/>
                          <a:cs typeface="+mn-cs"/>
                        </a:rPr>
                        <a:t>1 592,4</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tcPr>
                </a:tc>
                <a:tc>
                  <a:txBody>
                    <a:bodyPr/>
                    <a:lstStyle/>
                    <a:p>
                      <a:pPr algn="r" fontAlgn="b"/>
                      <a:r>
                        <a:rPr lang="lt-LT" sz="1800" b="0" i="0" u="none" strike="noStrike" kern="1200" dirty="0">
                          <a:solidFill>
                            <a:schemeClr val="dk1"/>
                          </a:solidFill>
                          <a:effectLst/>
                          <a:latin typeface="Trebuchet MS" panose="020B0603020202020204" pitchFamily="34" charset="0"/>
                          <a:ea typeface="+mn-ea"/>
                          <a:cs typeface="+mn-cs"/>
                        </a:rPr>
                        <a:t>1 666,8</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tcPr>
                </a:tc>
                <a:tc>
                  <a:txBody>
                    <a:bodyPr/>
                    <a:lstStyle/>
                    <a:p>
                      <a:pPr algn="r" fontAlgn="b"/>
                      <a:r>
                        <a:rPr lang="lt-LT" sz="1800" b="0" i="0" u="none" strike="noStrike" kern="1200" dirty="0">
                          <a:solidFill>
                            <a:schemeClr val="dk1"/>
                          </a:solidFill>
                          <a:effectLst/>
                          <a:latin typeface="Trebuchet MS" panose="020B0603020202020204" pitchFamily="34" charset="0"/>
                          <a:ea typeface="+mn-ea"/>
                          <a:cs typeface="+mn-cs"/>
                        </a:rPr>
                        <a:t>1 737,8</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tcPr>
                </a:tc>
                <a:tc>
                  <a:txBody>
                    <a:bodyPr/>
                    <a:lstStyle/>
                    <a:p>
                      <a:pPr algn="r" fontAlgn="b"/>
                      <a:r>
                        <a:rPr lang="lt-LT" sz="1800" b="0" i="0" u="none" strike="noStrike" kern="1200" dirty="0">
                          <a:solidFill>
                            <a:schemeClr val="dk1"/>
                          </a:solidFill>
                          <a:effectLst/>
                          <a:latin typeface="Trebuchet MS" panose="020B0603020202020204" pitchFamily="34" charset="0"/>
                          <a:ea typeface="+mn-ea"/>
                          <a:cs typeface="+mn-cs"/>
                        </a:rPr>
                        <a:t>145,3 </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solidFill>
                      <a:srgbClr val="E4FDF0"/>
                    </a:solidFill>
                  </a:tcPr>
                </a:tc>
                <a:tc>
                  <a:txBody>
                    <a:bodyPr/>
                    <a:lstStyle/>
                    <a:p>
                      <a:pPr algn="r" fontAlgn="b"/>
                      <a:r>
                        <a:rPr lang="lt-LT" sz="1800" b="0" i="0" u="none" strike="noStrike" kern="1200" dirty="0">
                          <a:solidFill>
                            <a:schemeClr val="dk1"/>
                          </a:solidFill>
                          <a:effectLst/>
                          <a:latin typeface="Trebuchet MS" panose="020B0603020202020204" pitchFamily="34" charset="0"/>
                          <a:ea typeface="+mn-ea"/>
                          <a:cs typeface="+mn-cs"/>
                        </a:rPr>
                        <a:t>109,1%</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solidFill>
                      <a:srgbClr val="E4FDF0"/>
                    </a:solidFill>
                  </a:tcPr>
                </a:tc>
                <a:tc>
                  <a:txBody>
                    <a:bodyPr/>
                    <a:lstStyle/>
                    <a:p>
                      <a:pPr algn="r" fontAlgn="b"/>
                      <a:r>
                        <a:rPr lang="lt-LT" sz="1800" b="0" i="0" u="none" strike="noStrike" kern="1200" dirty="0">
                          <a:solidFill>
                            <a:schemeClr val="dk1"/>
                          </a:solidFill>
                          <a:effectLst/>
                          <a:latin typeface="Trebuchet MS" panose="020B0603020202020204" pitchFamily="34" charset="0"/>
                          <a:ea typeface="+mn-ea"/>
                          <a:cs typeface="+mn-cs"/>
                        </a:rPr>
                        <a:t>71,0 </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solidFill>
                      <a:srgbClr val="E4FDF0"/>
                    </a:solidFill>
                  </a:tcPr>
                </a:tc>
                <a:tc>
                  <a:txBody>
                    <a:bodyPr/>
                    <a:lstStyle/>
                    <a:p>
                      <a:pPr algn="r" fontAlgn="b"/>
                      <a:r>
                        <a:rPr lang="lt-LT" sz="1800" b="0" i="0" u="none" strike="noStrike" kern="1200" dirty="0">
                          <a:solidFill>
                            <a:schemeClr val="dk1"/>
                          </a:solidFill>
                          <a:effectLst/>
                          <a:latin typeface="Trebuchet MS" panose="020B0603020202020204" pitchFamily="34" charset="0"/>
                          <a:ea typeface="+mn-ea"/>
                          <a:cs typeface="+mn-cs"/>
                        </a:rPr>
                        <a:t>104,3%</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solidFill>
                      <a:srgbClr val="E4FDF0"/>
                    </a:solidFill>
                  </a:tcPr>
                </a:tc>
                <a:extLst>
                  <a:ext uri="{0D108BD9-81ED-4DB2-BD59-A6C34878D82A}">
                    <a16:rowId xmlns:a16="http://schemas.microsoft.com/office/drawing/2014/main" xmlns="" val="10003"/>
                  </a:ext>
                </a:extLst>
              </a:tr>
              <a:tr h="640124">
                <a:tc>
                  <a:txBody>
                    <a:bodyPr/>
                    <a:lstStyle>
                      <a:lvl1pPr marL="0" algn="l" defTabSz="914172" rtl="0" eaLnBrk="1" latinLnBrk="0" hangingPunct="1">
                        <a:defRPr sz="1800" kern="1200">
                          <a:solidFill>
                            <a:schemeClr val="dk1"/>
                          </a:solidFill>
                          <a:latin typeface="Trebuchet MS"/>
                          <a:ea typeface="MS PGothic"/>
                        </a:defRPr>
                      </a:lvl1pPr>
                      <a:lvl2pPr marL="457086" algn="l" defTabSz="914172" rtl="0" eaLnBrk="1" latinLnBrk="0" hangingPunct="1">
                        <a:defRPr sz="1800" kern="1200">
                          <a:solidFill>
                            <a:schemeClr val="dk1"/>
                          </a:solidFill>
                          <a:latin typeface="Trebuchet MS"/>
                          <a:ea typeface="MS PGothic"/>
                        </a:defRPr>
                      </a:lvl2pPr>
                      <a:lvl3pPr marL="914172" algn="l" defTabSz="914172" rtl="0" eaLnBrk="1" latinLnBrk="0" hangingPunct="1">
                        <a:defRPr sz="1800" kern="1200">
                          <a:solidFill>
                            <a:schemeClr val="dk1"/>
                          </a:solidFill>
                          <a:latin typeface="Trebuchet MS"/>
                          <a:ea typeface="MS PGothic"/>
                        </a:defRPr>
                      </a:lvl3pPr>
                      <a:lvl4pPr marL="1371257" algn="l" defTabSz="914172" rtl="0" eaLnBrk="1" latinLnBrk="0" hangingPunct="1">
                        <a:defRPr sz="1800" kern="1200">
                          <a:solidFill>
                            <a:schemeClr val="dk1"/>
                          </a:solidFill>
                          <a:latin typeface="Trebuchet MS"/>
                          <a:ea typeface="MS PGothic"/>
                        </a:defRPr>
                      </a:lvl4pPr>
                      <a:lvl5pPr marL="1828343" algn="l" defTabSz="914172" rtl="0" eaLnBrk="1" latinLnBrk="0" hangingPunct="1">
                        <a:defRPr sz="1800" kern="1200">
                          <a:solidFill>
                            <a:schemeClr val="dk1"/>
                          </a:solidFill>
                          <a:latin typeface="Trebuchet MS"/>
                          <a:ea typeface="MS PGothic"/>
                        </a:defRPr>
                      </a:lvl5pPr>
                      <a:lvl6pPr marL="2285429" algn="l" defTabSz="914172" rtl="0" eaLnBrk="1" latinLnBrk="0" hangingPunct="1">
                        <a:defRPr sz="1800" kern="1200">
                          <a:solidFill>
                            <a:schemeClr val="dk1"/>
                          </a:solidFill>
                          <a:latin typeface="Trebuchet MS"/>
                          <a:ea typeface="MS PGothic"/>
                        </a:defRPr>
                      </a:lvl6pPr>
                      <a:lvl7pPr marL="2742514" algn="l" defTabSz="914172" rtl="0" eaLnBrk="1" latinLnBrk="0" hangingPunct="1">
                        <a:defRPr sz="1800" kern="1200">
                          <a:solidFill>
                            <a:schemeClr val="dk1"/>
                          </a:solidFill>
                          <a:latin typeface="Trebuchet MS"/>
                          <a:ea typeface="MS PGothic"/>
                        </a:defRPr>
                      </a:lvl7pPr>
                      <a:lvl8pPr marL="3199600" algn="l" defTabSz="914172" rtl="0" eaLnBrk="1" latinLnBrk="0" hangingPunct="1">
                        <a:defRPr sz="1800" kern="1200">
                          <a:solidFill>
                            <a:schemeClr val="dk1"/>
                          </a:solidFill>
                          <a:latin typeface="Trebuchet MS"/>
                          <a:ea typeface="MS PGothic"/>
                        </a:defRPr>
                      </a:lvl8pPr>
                      <a:lvl9pPr marL="3656686" algn="l" defTabSz="914172" rtl="0" eaLnBrk="1" latinLnBrk="0" hangingPunct="1">
                        <a:defRPr sz="1800" kern="1200">
                          <a:solidFill>
                            <a:schemeClr val="dk1"/>
                          </a:solidFill>
                          <a:latin typeface="Trebuchet MS"/>
                          <a:ea typeface="MS PGothic"/>
                        </a:defRPr>
                      </a:lvl9pPr>
                    </a:lstStyle>
                    <a:p>
                      <a:pPr algn="l" rtl="0" fontAlgn="b"/>
                      <a:r>
                        <a:rPr lang="lt-LT" sz="1800" u="none" strike="noStrike" dirty="0">
                          <a:effectLst/>
                          <a:latin typeface="Trebuchet MS" panose="020B0603020202020204" pitchFamily="34" charset="0"/>
                        </a:rPr>
                        <a:t>PVM</a:t>
                      </a:r>
                      <a:endParaRPr lang="lt-LT" sz="1800" b="0" i="0" u="none" strike="noStrike" dirty="0">
                        <a:solidFill>
                          <a:srgbClr val="283044"/>
                        </a:solidFill>
                        <a:effectLst/>
                        <a:latin typeface="Trebuchet MS" panose="020B0603020202020204" pitchFamily="34" charset="0"/>
                      </a:endParaRPr>
                    </a:p>
                  </a:txBody>
                  <a:tcPr marL="857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tcPr>
                </a:tc>
                <a:tc>
                  <a:txBody>
                    <a:bodyPr/>
                    <a:lstStyle/>
                    <a:p>
                      <a:pPr algn="r" fontAlgn="b"/>
                      <a:r>
                        <a:rPr lang="lt-LT" sz="1800" b="0" i="0" u="none" strike="noStrike" kern="1200">
                          <a:solidFill>
                            <a:schemeClr val="dk1"/>
                          </a:solidFill>
                          <a:effectLst/>
                          <a:latin typeface="Trebuchet MS" panose="020B0603020202020204" pitchFamily="34" charset="0"/>
                          <a:ea typeface="+mn-ea"/>
                          <a:cs typeface="+mn-cs"/>
                        </a:rPr>
                        <a:t>5 678,9</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tcPr>
                </a:tc>
                <a:tc>
                  <a:txBody>
                    <a:bodyPr/>
                    <a:lstStyle/>
                    <a:p>
                      <a:pPr algn="r" fontAlgn="b"/>
                      <a:r>
                        <a:rPr lang="lt-LT" sz="1800" b="0" i="0" u="none" strike="noStrike" kern="1200">
                          <a:solidFill>
                            <a:schemeClr val="dk1"/>
                          </a:solidFill>
                          <a:effectLst/>
                          <a:latin typeface="Trebuchet MS" panose="020B0603020202020204" pitchFamily="34" charset="0"/>
                          <a:ea typeface="+mn-ea"/>
                          <a:cs typeface="+mn-cs"/>
                        </a:rPr>
                        <a:t>5 452,0</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tcPr>
                </a:tc>
                <a:tc>
                  <a:txBody>
                    <a:bodyPr/>
                    <a:lstStyle/>
                    <a:p>
                      <a:pPr algn="r" fontAlgn="b"/>
                      <a:r>
                        <a:rPr lang="lt-LT" sz="1800" b="0" i="0" u="none" strike="noStrike" kern="1200">
                          <a:solidFill>
                            <a:schemeClr val="dk1"/>
                          </a:solidFill>
                          <a:effectLst/>
                          <a:latin typeface="Trebuchet MS" panose="020B0603020202020204" pitchFamily="34" charset="0"/>
                          <a:ea typeface="+mn-ea"/>
                          <a:cs typeface="+mn-cs"/>
                        </a:rPr>
                        <a:t>5 967,8</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tcPr>
                </a:tc>
                <a:tc>
                  <a:txBody>
                    <a:bodyPr/>
                    <a:lstStyle/>
                    <a:p>
                      <a:pPr algn="r" fontAlgn="b"/>
                      <a:r>
                        <a:rPr lang="lt-LT" sz="1800" b="0" i="0" u="none" strike="noStrike" kern="1200" dirty="0">
                          <a:solidFill>
                            <a:schemeClr val="dk1"/>
                          </a:solidFill>
                          <a:effectLst/>
                          <a:latin typeface="Trebuchet MS" panose="020B0603020202020204" pitchFamily="34" charset="0"/>
                          <a:ea typeface="+mn-ea"/>
                          <a:cs typeface="+mn-cs"/>
                        </a:rPr>
                        <a:t>288,9 </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solidFill>
                      <a:srgbClr val="E4FDF0"/>
                    </a:solidFill>
                  </a:tcPr>
                </a:tc>
                <a:tc>
                  <a:txBody>
                    <a:bodyPr/>
                    <a:lstStyle/>
                    <a:p>
                      <a:pPr algn="r" fontAlgn="b"/>
                      <a:r>
                        <a:rPr lang="lt-LT" sz="1800" b="0" i="0" u="none" strike="noStrike" kern="1200" dirty="0">
                          <a:solidFill>
                            <a:schemeClr val="dk1"/>
                          </a:solidFill>
                          <a:effectLst/>
                          <a:latin typeface="Trebuchet MS" panose="020B0603020202020204" pitchFamily="34" charset="0"/>
                          <a:ea typeface="+mn-ea"/>
                          <a:cs typeface="+mn-cs"/>
                        </a:rPr>
                        <a:t>105,1%</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solidFill>
                      <a:srgbClr val="E4FDF0"/>
                    </a:solidFill>
                  </a:tcPr>
                </a:tc>
                <a:tc>
                  <a:txBody>
                    <a:bodyPr/>
                    <a:lstStyle/>
                    <a:p>
                      <a:pPr algn="r" fontAlgn="b"/>
                      <a:r>
                        <a:rPr lang="lt-LT" sz="1800" b="0" i="0" u="none" strike="noStrike" kern="1200" dirty="0">
                          <a:solidFill>
                            <a:schemeClr val="dk1"/>
                          </a:solidFill>
                          <a:effectLst/>
                          <a:latin typeface="Trebuchet MS" panose="020B0603020202020204" pitchFamily="34" charset="0"/>
                          <a:ea typeface="+mn-ea"/>
                          <a:cs typeface="+mn-cs"/>
                        </a:rPr>
                        <a:t>515,8 </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solidFill>
                      <a:srgbClr val="E4FDF0"/>
                    </a:solidFill>
                  </a:tcPr>
                </a:tc>
                <a:tc>
                  <a:txBody>
                    <a:bodyPr/>
                    <a:lstStyle/>
                    <a:p>
                      <a:pPr algn="r" fontAlgn="b"/>
                      <a:r>
                        <a:rPr lang="lt-LT" sz="1800" b="0" i="0" u="none" strike="noStrike" kern="1200" dirty="0">
                          <a:solidFill>
                            <a:schemeClr val="dk1"/>
                          </a:solidFill>
                          <a:effectLst/>
                          <a:latin typeface="Trebuchet MS" panose="020B0603020202020204" pitchFamily="34" charset="0"/>
                          <a:ea typeface="+mn-ea"/>
                          <a:cs typeface="+mn-cs"/>
                        </a:rPr>
                        <a:t>109,5%</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solidFill>
                      <a:srgbClr val="E4FDF0"/>
                    </a:solidFill>
                  </a:tcPr>
                </a:tc>
                <a:extLst>
                  <a:ext uri="{0D108BD9-81ED-4DB2-BD59-A6C34878D82A}">
                    <a16:rowId xmlns:a16="http://schemas.microsoft.com/office/drawing/2014/main" xmlns="" val="10004"/>
                  </a:ext>
                </a:extLst>
              </a:tr>
              <a:tr h="640124">
                <a:tc>
                  <a:txBody>
                    <a:bodyPr/>
                    <a:lstStyle>
                      <a:lvl1pPr marL="0" algn="l" defTabSz="914172" rtl="0" eaLnBrk="1" latinLnBrk="0" hangingPunct="1">
                        <a:defRPr sz="1800" kern="1200">
                          <a:solidFill>
                            <a:schemeClr val="dk1"/>
                          </a:solidFill>
                          <a:latin typeface="Trebuchet MS"/>
                          <a:ea typeface="MS PGothic"/>
                        </a:defRPr>
                      </a:lvl1pPr>
                      <a:lvl2pPr marL="457086" algn="l" defTabSz="914172" rtl="0" eaLnBrk="1" latinLnBrk="0" hangingPunct="1">
                        <a:defRPr sz="1800" kern="1200">
                          <a:solidFill>
                            <a:schemeClr val="dk1"/>
                          </a:solidFill>
                          <a:latin typeface="Trebuchet MS"/>
                          <a:ea typeface="MS PGothic"/>
                        </a:defRPr>
                      </a:lvl2pPr>
                      <a:lvl3pPr marL="914172" algn="l" defTabSz="914172" rtl="0" eaLnBrk="1" latinLnBrk="0" hangingPunct="1">
                        <a:defRPr sz="1800" kern="1200">
                          <a:solidFill>
                            <a:schemeClr val="dk1"/>
                          </a:solidFill>
                          <a:latin typeface="Trebuchet MS"/>
                          <a:ea typeface="MS PGothic"/>
                        </a:defRPr>
                      </a:lvl3pPr>
                      <a:lvl4pPr marL="1371257" algn="l" defTabSz="914172" rtl="0" eaLnBrk="1" latinLnBrk="0" hangingPunct="1">
                        <a:defRPr sz="1800" kern="1200">
                          <a:solidFill>
                            <a:schemeClr val="dk1"/>
                          </a:solidFill>
                          <a:latin typeface="Trebuchet MS"/>
                          <a:ea typeface="MS PGothic"/>
                        </a:defRPr>
                      </a:lvl4pPr>
                      <a:lvl5pPr marL="1828343" algn="l" defTabSz="914172" rtl="0" eaLnBrk="1" latinLnBrk="0" hangingPunct="1">
                        <a:defRPr sz="1800" kern="1200">
                          <a:solidFill>
                            <a:schemeClr val="dk1"/>
                          </a:solidFill>
                          <a:latin typeface="Trebuchet MS"/>
                          <a:ea typeface="MS PGothic"/>
                        </a:defRPr>
                      </a:lvl5pPr>
                      <a:lvl6pPr marL="2285429" algn="l" defTabSz="914172" rtl="0" eaLnBrk="1" latinLnBrk="0" hangingPunct="1">
                        <a:defRPr sz="1800" kern="1200">
                          <a:solidFill>
                            <a:schemeClr val="dk1"/>
                          </a:solidFill>
                          <a:latin typeface="Trebuchet MS"/>
                          <a:ea typeface="MS PGothic"/>
                        </a:defRPr>
                      </a:lvl6pPr>
                      <a:lvl7pPr marL="2742514" algn="l" defTabSz="914172" rtl="0" eaLnBrk="1" latinLnBrk="0" hangingPunct="1">
                        <a:defRPr sz="1800" kern="1200">
                          <a:solidFill>
                            <a:schemeClr val="dk1"/>
                          </a:solidFill>
                          <a:latin typeface="Trebuchet MS"/>
                          <a:ea typeface="MS PGothic"/>
                        </a:defRPr>
                      </a:lvl7pPr>
                      <a:lvl8pPr marL="3199600" algn="l" defTabSz="914172" rtl="0" eaLnBrk="1" latinLnBrk="0" hangingPunct="1">
                        <a:defRPr sz="1800" kern="1200">
                          <a:solidFill>
                            <a:schemeClr val="dk1"/>
                          </a:solidFill>
                          <a:latin typeface="Trebuchet MS"/>
                          <a:ea typeface="MS PGothic"/>
                        </a:defRPr>
                      </a:lvl8pPr>
                      <a:lvl9pPr marL="3656686" algn="l" defTabSz="914172" rtl="0" eaLnBrk="1" latinLnBrk="0" hangingPunct="1">
                        <a:defRPr sz="1800" kern="1200">
                          <a:solidFill>
                            <a:schemeClr val="dk1"/>
                          </a:solidFill>
                          <a:latin typeface="Trebuchet MS"/>
                          <a:ea typeface="MS PGothic"/>
                        </a:defRPr>
                      </a:lvl9pPr>
                    </a:lstStyle>
                    <a:p>
                      <a:pPr algn="l" rtl="0" fontAlgn="b"/>
                      <a:r>
                        <a:rPr lang="lt-LT" sz="1800" u="none" strike="noStrike" dirty="0">
                          <a:effectLst/>
                          <a:latin typeface="Trebuchet MS" panose="020B0603020202020204" pitchFamily="34" charset="0"/>
                        </a:rPr>
                        <a:t>Akcizai</a:t>
                      </a:r>
                      <a:endParaRPr lang="lt-LT" sz="1800" b="0" i="0" u="none" strike="noStrike" dirty="0">
                        <a:solidFill>
                          <a:srgbClr val="283044"/>
                        </a:solidFill>
                        <a:effectLst/>
                        <a:latin typeface="Trebuchet MS" panose="020B0603020202020204" pitchFamily="34" charset="0"/>
                      </a:endParaRPr>
                    </a:p>
                  </a:txBody>
                  <a:tcPr marL="857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tcPr>
                </a:tc>
                <a:tc>
                  <a:txBody>
                    <a:bodyPr/>
                    <a:lstStyle/>
                    <a:p>
                      <a:pPr algn="r" fontAlgn="b"/>
                      <a:r>
                        <a:rPr lang="lt-LT" sz="1800" b="0" i="0" u="none" strike="noStrike" kern="1200" dirty="0">
                          <a:solidFill>
                            <a:schemeClr val="dk1"/>
                          </a:solidFill>
                          <a:effectLst/>
                          <a:latin typeface="Trebuchet MS" panose="020B0603020202020204" pitchFamily="34" charset="0"/>
                          <a:ea typeface="+mn-ea"/>
                          <a:cs typeface="+mn-cs"/>
                        </a:rPr>
                        <a:t>1 652,0</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tcPr>
                </a:tc>
                <a:tc>
                  <a:txBody>
                    <a:bodyPr/>
                    <a:lstStyle/>
                    <a:p>
                      <a:pPr algn="r" fontAlgn="b"/>
                      <a:r>
                        <a:rPr lang="lt-LT" sz="1800" b="0" i="0" u="none" strike="noStrike" kern="1200">
                          <a:solidFill>
                            <a:schemeClr val="dk1"/>
                          </a:solidFill>
                          <a:effectLst/>
                          <a:latin typeface="Trebuchet MS" panose="020B0603020202020204" pitchFamily="34" charset="0"/>
                          <a:ea typeface="+mn-ea"/>
                          <a:cs typeface="+mn-cs"/>
                        </a:rPr>
                        <a:t>1 697,8</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tcPr>
                </a:tc>
                <a:tc>
                  <a:txBody>
                    <a:bodyPr/>
                    <a:lstStyle/>
                    <a:p>
                      <a:pPr algn="r" fontAlgn="b"/>
                      <a:r>
                        <a:rPr lang="lt-LT" sz="1800" b="0" i="0" u="none" strike="noStrike" kern="1200">
                          <a:solidFill>
                            <a:schemeClr val="dk1"/>
                          </a:solidFill>
                          <a:effectLst/>
                          <a:latin typeface="Trebuchet MS" panose="020B0603020202020204" pitchFamily="34" charset="0"/>
                          <a:ea typeface="+mn-ea"/>
                          <a:cs typeface="+mn-cs"/>
                        </a:rPr>
                        <a:t>1 729,6</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tcPr>
                </a:tc>
                <a:tc>
                  <a:txBody>
                    <a:bodyPr/>
                    <a:lstStyle/>
                    <a:p>
                      <a:pPr algn="r" fontAlgn="b"/>
                      <a:r>
                        <a:rPr lang="lt-LT" sz="1800" b="0" i="0" u="none" strike="noStrike" kern="1200">
                          <a:solidFill>
                            <a:schemeClr val="dk1"/>
                          </a:solidFill>
                          <a:effectLst/>
                          <a:latin typeface="Trebuchet MS" panose="020B0603020202020204" pitchFamily="34" charset="0"/>
                          <a:ea typeface="+mn-ea"/>
                          <a:cs typeface="+mn-cs"/>
                        </a:rPr>
                        <a:t>77,6 </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solidFill>
                      <a:srgbClr val="E4FDF0"/>
                    </a:solidFill>
                  </a:tcPr>
                </a:tc>
                <a:tc>
                  <a:txBody>
                    <a:bodyPr/>
                    <a:lstStyle/>
                    <a:p>
                      <a:pPr algn="r" fontAlgn="b"/>
                      <a:r>
                        <a:rPr lang="lt-LT" sz="1800" b="0" i="0" u="none" strike="noStrike" kern="1200">
                          <a:solidFill>
                            <a:schemeClr val="dk1"/>
                          </a:solidFill>
                          <a:effectLst/>
                          <a:latin typeface="Trebuchet MS" panose="020B0603020202020204" pitchFamily="34" charset="0"/>
                          <a:ea typeface="+mn-ea"/>
                          <a:cs typeface="+mn-cs"/>
                        </a:rPr>
                        <a:t>104,7%</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solidFill>
                      <a:srgbClr val="E4FDF0"/>
                    </a:solidFill>
                  </a:tcPr>
                </a:tc>
                <a:tc>
                  <a:txBody>
                    <a:bodyPr/>
                    <a:lstStyle/>
                    <a:p>
                      <a:pPr algn="r" fontAlgn="b"/>
                      <a:r>
                        <a:rPr lang="lt-LT" sz="1800" b="0" i="0" u="none" strike="noStrike" kern="1200" dirty="0">
                          <a:solidFill>
                            <a:schemeClr val="dk1"/>
                          </a:solidFill>
                          <a:effectLst/>
                          <a:latin typeface="Trebuchet MS" panose="020B0603020202020204" pitchFamily="34" charset="0"/>
                          <a:ea typeface="+mn-ea"/>
                          <a:cs typeface="+mn-cs"/>
                        </a:rPr>
                        <a:t>31,8 </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solidFill>
                      <a:srgbClr val="E4FDF0"/>
                    </a:solidFill>
                  </a:tcPr>
                </a:tc>
                <a:tc>
                  <a:txBody>
                    <a:bodyPr/>
                    <a:lstStyle/>
                    <a:p>
                      <a:pPr algn="r" fontAlgn="b"/>
                      <a:r>
                        <a:rPr lang="lt-LT" sz="1800" b="0" i="0" u="none" strike="noStrike" kern="1200" dirty="0">
                          <a:solidFill>
                            <a:schemeClr val="dk1"/>
                          </a:solidFill>
                          <a:effectLst/>
                          <a:latin typeface="Trebuchet MS" panose="020B0603020202020204" pitchFamily="34" charset="0"/>
                          <a:ea typeface="+mn-ea"/>
                          <a:cs typeface="+mn-cs"/>
                        </a:rPr>
                        <a:t>101,9%</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solidFill>
                      <a:srgbClr val="E4FDF0"/>
                    </a:solidFill>
                  </a:tcPr>
                </a:tc>
                <a:extLst>
                  <a:ext uri="{0D108BD9-81ED-4DB2-BD59-A6C34878D82A}">
                    <a16:rowId xmlns:a16="http://schemas.microsoft.com/office/drawing/2014/main" xmlns="" val="10005"/>
                  </a:ext>
                </a:extLst>
              </a:tr>
              <a:tr h="702436">
                <a:tc>
                  <a:txBody>
                    <a:bodyPr/>
                    <a:lstStyle>
                      <a:lvl1pPr marL="0" algn="l" defTabSz="914172" rtl="0" eaLnBrk="1" latinLnBrk="0" hangingPunct="1">
                        <a:defRPr sz="1800" kern="1200">
                          <a:solidFill>
                            <a:schemeClr val="dk1"/>
                          </a:solidFill>
                          <a:latin typeface="Trebuchet MS"/>
                          <a:ea typeface="MS PGothic"/>
                        </a:defRPr>
                      </a:lvl1pPr>
                      <a:lvl2pPr marL="457086" algn="l" defTabSz="914172" rtl="0" eaLnBrk="1" latinLnBrk="0" hangingPunct="1">
                        <a:defRPr sz="1800" kern="1200">
                          <a:solidFill>
                            <a:schemeClr val="dk1"/>
                          </a:solidFill>
                          <a:latin typeface="Trebuchet MS"/>
                          <a:ea typeface="MS PGothic"/>
                        </a:defRPr>
                      </a:lvl2pPr>
                      <a:lvl3pPr marL="914172" algn="l" defTabSz="914172" rtl="0" eaLnBrk="1" latinLnBrk="0" hangingPunct="1">
                        <a:defRPr sz="1800" kern="1200">
                          <a:solidFill>
                            <a:schemeClr val="dk1"/>
                          </a:solidFill>
                          <a:latin typeface="Trebuchet MS"/>
                          <a:ea typeface="MS PGothic"/>
                        </a:defRPr>
                      </a:lvl3pPr>
                      <a:lvl4pPr marL="1371257" algn="l" defTabSz="914172" rtl="0" eaLnBrk="1" latinLnBrk="0" hangingPunct="1">
                        <a:defRPr sz="1800" kern="1200">
                          <a:solidFill>
                            <a:schemeClr val="dk1"/>
                          </a:solidFill>
                          <a:latin typeface="Trebuchet MS"/>
                          <a:ea typeface="MS PGothic"/>
                        </a:defRPr>
                      </a:lvl4pPr>
                      <a:lvl5pPr marL="1828343" algn="l" defTabSz="914172" rtl="0" eaLnBrk="1" latinLnBrk="0" hangingPunct="1">
                        <a:defRPr sz="1800" kern="1200">
                          <a:solidFill>
                            <a:schemeClr val="dk1"/>
                          </a:solidFill>
                          <a:latin typeface="Trebuchet MS"/>
                          <a:ea typeface="MS PGothic"/>
                        </a:defRPr>
                      </a:lvl5pPr>
                      <a:lvl6pPr marL="2285429" algn="l" defTabSz="914172" rtl="0" eaLnBrk="1" latinLnBrk="0" hangingPunct="1">
                        <a:defRPr sz="1800" kern="1200">
                          <a:solidFill>
                            <a:schemeClr val="dk1"/>
                          </a:solidFill>
                          <a:latin typeface="Trebuchet MS"/>
                          <a:ea typeface="MS PGothic"/>
                        </a:defRPr>
                      </a:lvl6pPr>
                      <a:lvl7pPr marL="2742514" algn="l" defTabSz="914172" rtl="0" eaLnBrk="1" latinLnBrk="0" hangingPunct="1">
                        <a:defRPr sz="1800" kern="1200">
                          <a:solidFill>
                            <a:schemeClr val="dk1"/>
                          </a:solidFill>
                          <a:latin typeface="Trebuchet MS"/>
                          <a:ea typeface="MS PGothic"/>
                        </a:defRPr>
                      </a:lvl7pPr>
                      <a:lvl8pPr marL="3199600" algn="l" defTabSz="914172" rtl="0" eaLnBrk="1" latinLnBrk="0" hangingPunct="1">
                        <a:defRPr sz="1800" kern="1200">
                          <a:solidFill>
                            <a:schemeClr val="dk1"/>
                          </a:solidFill>
                          <a:latin typeface="Trebuchet MS"/>
                          <a:ea typeface="MS PGothic"/>
                        </a:defRPr>
                      </a:lvl8pPr>
                      <a:lvl9pPr marL="3656686" algn="l" defTabSz="914172" rtl="0" eaLnBrk="1" latinLnBrk="0" hangingPunct="1">
                        <a:defRPr sz="1800" kern="1200">
                          <a:solidFill>
                            <a:schemeClr val="dk1"/>
                          </a:solidFill>
                          <a:latin typeface="Trebuchet MS"/>
                          <a:ea typeface="MS PGothic"/>
                        </a:defRPr>
                      </a:lvl9pPr>
                    </a:lstStyle>
                    <a:p>
                      <a:pPr algn="l" rtl="0" fontAlgn="b"/>
                      <a:r>
                        <a:rPr lang="lt-LT" sz="1800" u="none" strike="noStrike" dirty="0">
                          <a:effectLst/>
                          <a:latin typeface="Trebuchet MS" panose="020B0603020202020204" pitchFamily="34" charset="0"/>
                        </a:rPr>
                        <a:t>Kitos pajamos</a:t>
                      </a:r>
                      <a:endParaRPr lang="lt-LT" sz="1800" b="0" i="0" u="none" strike="noStrike" dirty="0">
                        <a:solidFill>
                          <a:srgbClr val="283044"/>
                        </a:solidFill>
                        <a:effectLst/>
                        <a:latin typeface="Trebuchet MS" panose="020B0603020202020204" pitchFamily="34" charset="0"/>
                      </a:endParaRPr>
                    </a:p>
                  </a:txBody>
                  <a:tcPr marL="857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tcPr>
                </a:tc>
                <a:tc>
                  <a:txBody>
                    <a:bodyPr/>
                    <a:lstStyle/>
                    <a:p>
                      <a:pPr algn="r" fontAlgn="b"/>
                      <a:r>
                        <a:rPr lang="lt-LT" sz="1800" b="0" i="0" u="none" strike="noStrike" kern="1200">
                          <a:solidFill>
                            <a:schemeClr val="dk1"/>
                          </a:solidFill>
                          <a:effectLst/>
                          <a:latin typeface="Trebuchet MS" panose="020B0603020202020204" pitchFamily="34" charset="0"/>
                          <a:ea typeface="+mn-ea"/>
                          <a:cs typeface="+mn-cs"/>
                        </a:rPr>
                        <a:t>1 316,4</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tcPr>
                </a:tc>
                <a:tc>
                  <a:txBody>
                    <a:bodyPr/>
                    <a:lstStyle/>
                    <a:p>
                      <a:pPr algn="r" fontAlgn="b"/>
                      <a:r>
                        <a:rPr lang="lt-LT" sz="1800" b="0" i="0" u="none" strike="noStrike" kern="1200">
                          <a:solidFill>
                            <a:schemeClr val="dk1"/>
                          </a:solidFill>
                          <a:effectLst/>
                          <a:latin typeface="Trebuchet MS" panose="020B0603020202020204" pitchFamily="34" charset="0"/>
                          <a:ea typeface="+mn-ea"/>
                          <a:cs typeface="+mn-cs"/>
                        </a:rPr>
                        <a:t>1 100,8</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tcPr>
                </a:tc>
                <a:tc>
                  <a:txBody>
                    <a:bodyPr/>
                    <a:lstStyle/>
                    <a:p>
                      <a:pPr algn="r" fontAlgn="b"/>
                      <a:r>
                        <a:rPr lang="lt-LT" sz="1800" b="0" i="0" u="none" strike="noStrike" kern="1200">
                          <a:solidFill>
                            <a:schemeClr val="dk1"/>
                          </a:solidFill>
                          <a:effectLst/>
                          <a:latin typeface="Trebuchet MS" panose="020B0603020202020204" pitchFamily="34" charset="0"/>
                          <a:ea typeface="+mn-ea"/>
                          <a:cs typeface="+mn-cs"/>
                        </a:rPr>
                        <a:t>1 628,6</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tcPr>
                </a:tc>
                <a:tc>
                  <a:txBody>
                    <a:bodyPr/>
                    <a:lstStyle/>
                    <a:p>
                      <a:pPr algn="r" fontAlgn="b"/>
                      <a:r>
                        <a:rPr lang="lt-LT" sz="1800" b="0" i="0" u="none" strike="noStrike" kern="1200">
                          <a:solidFill>
                            <a:schemeClr val="dk1"/>
                          </a:solidFill>
                          <a:effectLst/>
                          <a:latin typeface="Trebuchet MS" panose="020B0603020202020204" pitchFamily="34" charset="0"/>
                          <a:ea typeface="+mn-ea"/>
                          <a:cs typeface="+mn-cs"/>
                        </a:rPr>
                        <a:t>312,2 </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solidFill>
                      <a:srgbClr val="E4FDF0"/>
                    </a:solidFill>
                  </a:tcPr>
                </a:tc>
                <a:tc>
                  <a:txBody>
                    <a:bodyPr/>
                    <a:lstStyle/>
                    <a:p>
                      <a:pPr algn="r" fontAlgn="b"/>
                      <a:r>
                        <a:rPr lang="lt-LT" sz="1800" b="0" i="0" u="none" strike="noStrike" kern="1200">
                          <a:solidFill>
                            <a:schemeClr val="dk1"/>
                          </a:solidFill>
                          <a:effectLst/>
                          <a:latin typeface="Trebuchet MS" panose="020B0603020202020204" pitchFamily="34" charset="0"/>
                          <a:ea typeface="+mn-ea"/>
                          <a:cs typeface="+mn-cs"/>
                        </a:rPr>
                        <a:t>123,7%</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solidFill>
                      <a:srgbClr val="E4FDF0"/>
                    </a:solidFill>
                  </a:tcPr>
                </a:tc>
                <a:tc>
                  <a:txBody>
                    <a:bodyPr/>
                    <a:lstStyle/>
                    <a:p>
                      <a:pPr algn="r" fontAlgn="b"/>
                      <a:r>
                        <a:rPr lang="lt-LT" sz="1800" b="0" i="0" u="none" strike="noStrike" kern="1200" dirty="0">
                          <a:solidFill>
                            <a:schemeClr val="dk1"/>
                          </a:solidFill>
                          <a:effectLst/>
                          <a:latin typeface="Trebuchet MS" panose="020B0603020202020204" pitchFamily="34" charset="0"/>
                          <a:ea typeface="+mn-ea"/>
                          <a:cs typeface="+mn-cs"/>
                        </a:rPr>
                        <a:t>527,8 </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solidFill>
                      <a:srgbClr val="E4FDF0"/>
                    </a:solidFill>
                  </a:tcPr>
                </a:tc>
                <a:tc>
                  <a:txBody>
                    <a:bodyPr/>
                    <a:lstStyle/>
                    <a:p>
                      <a:pPr algn="r" fontAlgn="b"/>
                      <a:r>
                        <a:rPr lang="lt-LT" sz="1800" b="0" i="0" u="none" strike="noStrike" kern="1200" dirty="0">
                          <a:solidFill>
                            <a:schemeClr val="dk1"/>
                          </a:solidFill>
                          <a:effectLst/>
                          <a:latin typeface="Trebuchet MS" panose="020B0603020202020204" pitchFamily="34" charset="0"/>
                          <a:ea typeface="+mn-ea"/>
                          <a:cs typeface="+mn-cs"/>
                        </a:rPr>
                        <a:t>147,9%</a:t>
                      </a:r>
                    </a:p>
                  </a:txBody>
                  <a:tcPr marL="9525" marR="9525" marT="9525" marB="0" anchor="ctr">
                    <a:lnT w="12700" cap="flat" cmpd="sng" algn="ctr">
                      <a:solidFill>
                        <a:srgbClr val="197D4D"/>
                      </a:solidFill>
                      <a:prstDash val="solid"/>
                      <a:round/>
                      <a:headEnd type="none" w="med" len="med"/>
                      <a:tailEnd type="none" w="med" len="med"/>
                    </a:lnT>
                    <a:lnB w="12700" cap="flat" cmpd="sng" algn="ctr">
                      <a:solidFill>
                        <a:srgbClr val="197D4D"/>
                      </a:solidFill>
                      <a:prstDash val="solid"/>
                      <a:round/>
                      <a:headEnd type="none" w="med" len="med"/>
                      <a:tailEnd type="none" w="med" len="med"/>
                    </a:lnB>
                    <a:solidFill>
                      <a:srgbClr val="E4FDF0"/>
                    </a:solidFill>
                  </a:tcPr>
                </a:tc>
                <a:extLst>
                  <a:ext uri="{0D108BD9-81ED-4DB2-BD59-A6C34878D82A}">
                    <a16:rowId xmlns:a16="http://schemas.microsoft.com/office/drawing/2014/main" xmlns="" val="10006"/>
                  </a:ext>
                </a:extLst>
              </a:tr>
              <a:tr h="640124">
                <a:tc>
                  <a:txBody>
                    <a:bodyPr/>
                    <a:lstStyle>
                      <a:lvl1pPr marL="0" algn="l" defTabSz="914172" rtl="0" eaLnBrk="1" latinLnBrk="0" hangingPunct="1">
                        <a:defRPr sz="1800" kern="1200">
                          <a:solidFill>
                            <a:schemeClr val="dk1"/>
                          </a:solidFill>
                          <a:latin typeface="Trebuchet MS"/>
                          <a:ea typeface="MS PGothic"/>
                        </a:defRPr>
                      </a:lvl1pPr>
                      <a:lvl2pPr marL="457086" algn="l" defTabSz="914172" rtl="0" eaLnBrk="1" latinLnBrk="0" hangingPunct="1">
                        <a:defRPr sz="1800" kern="1200">
                          <a:solidFill>
                            <a:schemeClr val="dk1"/>
                          </a:solidFill>
                          <a:latin typeface="Trebuchet MS"/>
                          <a:ea typeface="MS PGothic"/>
                        </a:defRPr>
                      </a:lvl2pPr>
                      <a:lvl3pPr marL="914172" algn="l" defTabSz="914172" rtl="0" eaLnBrk="1" latinLnBrk="0" hangingPunct="1">
                        <a:defRPr sz="1800" kern="1200">
                          <a:solidFill>
                            <a:schemeClr val="dk1"/>
                          </a:solidFill>
                          <a:latin typeface="Trebuchet MS"/>
                          <a:ea typeface="MS PGothic"/>
                        </a:defRPr>
                      </a:lvl3pPr>
                      <a:lvl4pPr marL="1371257" algn="l" defTabSz="914172" rtl="0" eaLnBrk="1" latinLnBrk="0" hangingPunct="1">
                        <a:defRPr sz="1800" kern="1200">
                          <a:solidFill>
                            <a:schemeClr val="dk1"/>
                          </a:solidFill>
                          <a:latin typeface="Trebuchet MS"/>
                          <a:ea typeface="MS PGothic"/>
                        </a:defRPr>
                      </a:lvl4pPr>
                      <a:lvl5pPr marL="1828343" algn="l" defTabSz="914172" rtl="0" eaLnBrk="1" latinLnBrk="0" hangingPunct="1">
                        <a:defRPr sz="1800" kern="1200">
                          <a:solidFill>
                            <a:schemeClr val="dk1"/>
                          </a:solidFill>
                          <a:latin typeface="Trebuchet MS"/>
                          <a:ea typeface="MS PGothic"/>
                        </a:defRPr>
                      </a:lvl5pPr>
                      <a:lvl6pPr marL="2285429" algn="l" defTabSz="914172" rtl="0" eaLnBrk="1" latinLnBrk="0" hangingPunct="1">
                        <a:defRPr sz="1800" kern="1200">
                          <a:solidFill>
                            <a:schemeClr val="dk1"/>
                          </a:solidFill>
                          <a:latin typeface="Trebuchet MS"/>
                          <a:ea typeface="MS PGothic"/>
                        </a:defRPr>
                      </a:lvl6pPr>
                      <a:lvl7pPr marL="2742514" algn="l" defTabSz="914172" rtl="0" eaLnBrk="1" latinLnBrk="0" hangingPunct="1">
                        <a:defRPr sz="1800" kern="1200">
                          <a:solidFill>
                            <a:schemeClr val="dk1"/>
                          </a:solidFill>
                          <a:latin typeface="Trebuchet MS"/>
                          <a:ea typeface="MS PGothic"/>
                        </a:defRPr>
                      </a:lvl7pPr>
                      <a:lvl8pPr marL="3199600" algn="l" defTabSz="914172" rtl="0" eaLnBrk="1" latinLnBrk="0" hangingPunct="1">
                        <a:defRPr sz="1800" kern="1200">
                          <a:solidFill>
                            <a:schemeClr val="dk1"/>
                          </a:solidFill>
                          <a:latin typeface="Trebuchet MS"/>
                          <a:ea typeface="MS PGothic"/>
                        </a:defRPr>
                      </a:lvl8pPr>
                      <a:lvl9pPr marL="3656686" algn="l" defTabSz="914172" rtl="0" eaLnBrk="1" latinLnBrk="0" hangingPunct="1">
                        <a:defRPr sz="1800" kern="1200">
                          <a:solidFill>
                            <a:schemeClr val="dk1"/>
                          </a:solidFill>
                          <a:latin typeface="Trebuchet MS"/>
                          <a:ea typeface="MS PGothic"/>
                        </a:defRPr>
                      </a:lvl9pPr>
                    </a:lstStyle>
                    <a:p>
                      <a:pPr algn="l" rtl="0" fontAlgn="b"/>
                      <a:r>
                        <a:rPr lang="lt-LT" sz="1800" b="1" u="none" strike="noStrike" dirty="0">
                          <a:effectLst/>
                          <a:latin typeface="Trebuchet MS" panose="020B0603020202020204" pitchFamily="34" charset="0"/>
                        </a:rPr>
                        <a:t>Viso</a:t>
                      </a:r>
                      <a:endParaRPr lang="lt-LT" sz="1800" b="1" i="0" u="none" strike="noStrike" dirty="0">
                        <a:solidFill>
                          <a:schemeClr val="bg1"/>
                        </a:solidFill>
                        <a:effectLst/>
                        <a:latin typeface="Trebuchet MS" panose="020B0603020202020204" pitchFamily="34" charset="0"/>
                      </a:endParaRPr>
                    </a:p>
                  </a:txBody>
                  <a:tcPr marL="85725" marR="9525" marT="9525" marB="0" anchor="ctr">
                    <a:lnT w="12700" cap="flat" cmpd="sng" algn="ctr">
                      <a:solidFill>
                        <a:srgbClr val="197D4D"/>
                      </a:solidFill>
                      <a:prstDash val="solid"/>
                      <a:round/>
                      <a:headEnd type="none" w="med" len="med"/>
                      <a:tailEnd type="none" w="med" len="med"/>
                    </a:lnT>
                    <a:solidFill>
                      <a:srgbClr val="E4FDF0"/>
                    </a:solidFill>
                  </a:tcPr>
                </a:tc>
                <a:tc>
                  <a:txBody>
                    <a:bodyPr/>
                    <a:lstStyle/>
                    <a:p>
                      <a:pPr algn="r" fontAlgn="b"/>
                      <a:r>
                        <a:rPr lang="lt-LT" sz="1800" b="1" i="0" u="none" strike="noStrike" kern="1200" dirty="0">
                          <a:solidFill>
                            <a:schemeClr val="dk1"/>
                          </a:solidFill>
                          <a:effectLst/>
                          <a:latin typeface="Trebuchet MS" panose="020B0603020202020204" pitchFamily="34" charset="0"/>
                          <a:ea typeface="+mn-ea"/>
                          <a:cs typeface="+mn-cs"/>
                        </a:rPr>
                        <a:t>15 358,2</a:t>
                      </a:r>
                    </a:p>
                  </a:txBody>
                  <a:tcPr marL="9525" marR="9525" marT="9525" marB="0" anchor="ctr">
                    <a:lnT w="12700" cap="flat" cmpd="sng" algn="ctr">
                      <a:solidFill>
                        <a:srgbClr val="197D4D"/>
                      </a:solidFill>
                      <a:prstDash val="solid"/>
                      <a:round/>
                      <a:headEnd type="none" w="med" len="med"/>
                      <a:tailEnd type="none" w="med" len="med"/>
                    </a:lnT>
                    <a:solidFill>
                      <a:srgbClr val="E4FDF0"/>
                    </a:solidFill>
                  </a:tcPr>
                </a:tc>
                <a:tc>
                  <a:txBody>
                    <a:bodyPr/>
                    <a:lstStyle/>
                    <a:p>
                      <a:pPr algn="r" fontAlgn="b"/>
                      <a:r>
                        <a:rPr lang="lt-LT" sz="1800" b="1" i="0" u="none" strike="noStrike" kern="1200" dirty="0">
                          <a:solidFill>
                            <a:schemeClr val="dk1"/>
                          </a:solidFill>
                          <a:effectLst/>
                          <a:latin typeface="Trebuchet MS" panose="020B0603020202020204" pitchFamily="34" charset="0"/>
                          <a:ea typeface="+mn-ea"/>
                          <a:cs typeface="+mn-cs"/>
                        </a:rPr>
                        <a:t>15 006,2</a:t>
                      </a:r>
                    </a:p>
                  </a:txBody>
                  <a:tcPr marL="9525" marR="9525" marT="9525" marB="0" anchor="ctr">
                    <a:lnT w="12700" cap="flat" cmpd="sng" algn="ctr">
                      <a:solidFill>
                        <a:srgbClr val="197D4D"/>
                      </a:solidFill>
                      <a:prstDash val="solid"/>
                      <a:round/>
                      <a:headEnd type="none" w="med" len="med"/>
                      <a:tailEnd type="none" w="med" len="med"/>
                    </a:lnT>
                    <a:solidFill>
                      <a:srgbClr val="E4FDF0"/>
                    </a:solidFill>
                  </a:tcPr>
                </a:tc>
                <a:tc>
                  <a:txBody>
                    <a:bodyPr/>
                    <a:lstStyle/>
                    <a:p>
                      <a:pPr algn="r" fontAlgn="b"/>
                      <a:r>
                        <a:rPr lang="lt-LT" sz="1800" b="1" i="0" u="none" strike="noStrike" kern="1200" dirty="0">
                          <a:solidFill>
                            <a:schemeClr val="dk1"/>
                          </a:solidFill>
                          <a:effectLst/>
                          <a:latin typeface="Trebuchet MS" panose="020B0603020202020204" pitchFamily="34" charset="0"/>
                          <a:ea typeface="+mn-ea"/>
                          <a:cs typeface="+mn-cs"/>
                        </a:rPr>
                        <a:t>16 763,9</a:t>
                      </a:r>
                    </a:p>
                  </a:txBody>
                  <a:tcPr marL="9525" marR="9525" marT="9525" marB="0" anchor="ctr">
                    <a:lnT w="12700" cap="flat" cmpd="sng" algn="ctr">
                      <a:solidFill>
                        <a:srgbClr val="197D4D"/>
                      </a:solidFill>
                      <a:prstDash val="solid"/>
                      <a:round/>
                      <a:headEnd type="none" w="med" len="med"/>
                      <a:tailEnd type="none" w="med" len="med"/>
                    </a:lnT>
                    <a:solidFill>
                      <a:srgbClr val="E4FDF0"/>
                    </a:solidFill>
                  </a:tcPr>
                </a:tc>
                <a:tc>
                  <a:txBody>
                    <a:bodyPr/>
                    <a:lstStyle/>
                    <a:p>
                      <a:pPr algn="r" fontAlgn="b"/>
                      <a:r>
                        <a:rPr lang="lt-LT" sz="1800" b="1" i="0" u="none" strike="noStrike" kern="1200" dirty="0">
                          <a:solidFill>
                            <a:schemeClr val="dk1"/>
                          </a:solidFill>
                          <a:effectLst/>
                          <a:latin typeface="Trebuchet MS" panose="020B0603020202020204" pitchFamily="34" charset="0"/>
                          <a:ea typeface="+mn-ea"/>
                          <a:cs typeface="+mn-cs"/>
                        </a:rPr>
                        <a:t>1 405,7 </a:t>
                      </a:r>
                    </a:p>
                  </a:txBody>
                  <a:tcPr marL="9525" marR="9525" marT="9525" marB="0" anchor="ctr">
                    <a:lnT w="12700" cap="flat" cmpd="sng" algn="ctr">
                      <a:solidFill>
                        <a:srgbClr val="197D4D"/>
                      </a:solidFill>
                      <a:prstDash val="solid"/>
                      <a:round/>
                      <a:headEnd type="none" w="med" len="med"/>
                      <a:tailEnd type="none" w="med" len="med"/>
                    </a:lnT>
                    <a:solidFill>
                      <a:srgbClr val="E4FDF0"/>
                    </a:solidFill>
                  </a:tcPr>
                </a:tc>
                <a:tc>
                  <a:txBody>
                    <a:bodyPr/>
                    <a:lstStyle/>
                    <a:p>
                      <a:pPr algn="r" fontAlgn="b"/>
                      <a:r>
                        <a:rPr lang="lt-LT" sz="1800" b="1" i="0" u="none" strike="noStrike" kern="1200" dirty="0">
                          <a:solidFill>
                            <a:schemeClr val="dk1"/>
                          </a:solidFill>
                          <a:effectLst/>
                          <a:latin typeface="Trebuchet MS" panose="020B0603020202020204" pitchFamily="34" charset="0"/>
                          <a:ea typeface="+mn-ea"/>
                          <a:cs typeface="+mn-cs"/>
                        </a:rPr>
                        <a:t>109,2%</a:t>
                      </a:r>
                    </a:p>
                  </a:txBody>
                  <a:tcPr marL="9525" marR="9525" marT="9525" marB="0" anchor="ctr">
                    <a:lnT w="12700" cap="flat" cmpd="sng" algn="ctr">
                      <a:solidFill>
                        <a:srgbClr val="197D4D"/>
                      </a:solidFill>
                      <a:prstDash val="solid"/>
                      <a:round/>
                      <a:headEnd type="none" w="med" len="med"/>
                      <a:tailEnd type="none" w="med" len="med"/>
                    </a:lnT>
                    <a:solidFill>
                      <a:srgbClr val="E4FDF0"/>
                    </a:solidFill>
                  </a:tcPr>
                </a:tc>
                <a:tc>
                  <a:txBody>
                    <a:bodyPr/>
                    <a:lstStyle/>
                    <a:p>
                      <a:pPr algn="r" fontAlgn="b"/>
                      <a:r>
                        <a:rPr lang="lt-LT" sz="1800" b="1" i="0" u="none" strike="noStrike" kern="1200" dirty="0">
                          <a:solidFill>
                            <a:schemeClr val="dk1"/>
                          </a:solidFill>
                          <a:effectLst/>
                          <a:latin typeface="Trebuchet MS" panose="020B0603020202020204" pitchFamily="34" charset="0"/>
                          <a:ea typeface="+mn-ea"/>
                          <a:cs typeface="+mn-cs"/>
                        </a:rPr>
                        <a:t>1 757,7 </a:t>
                      </a:r>
                    </a:p>
                  </a:txBody>
                  <a:tcPr marL="9525" marR="9525" marT="9525" marB="0" anchor="ctr">
                    <a:lnT w="12700" cap="flat" cmpd="sng" algn="ctr">
                      <a:solidFill>
                        <a:srgbClr val="197D4D"/>
                      </a:solidFill>
                      <a:prstDash val="solid"/>
                      <a:round/>
                      <a:headEnd type="none" w="med" len="med"/>
                      <a:tailEnd type="none" w="med" len="med"/>
                    </a:lnT>
                    <a:solidFill>
                      <a:srgbClr val="E4FDF0"/>
                    </a:solidFill>
                  </a:tcPr>
                </a:tc>
                <a:tc>
                  <a:txBody>
                    <a:bodyPr/>
                    <a:lstStyle/>
                    <a:p>
                      <a:pPr algn="r" fontAlgn="b"/>
                      <a:r>
                        <a:rPr lang="lt-LT" sz="1800" b="1" i="0" u="none" strike="noStrike" kern="1200" dirty="0">
                          <a:solidFill>
                            <a:schemeClr val="dk1"/>
                          </a:solidFill>
                          <a:effectLst/>
                          <a:latin typeface="Trebuchet MS" panose="020B0603020202020204" pitchFamily="34" charset="0"/>
                          <a:ea typeface="+mn-ea"/>
                          <a:cs typeface="+mn-cs"/>
                        </a:rPr>
                        <a:t>111,7%</a:t>
                      </a:r>
                    </a:p>
                  </a:txBody>
                  <a:tcPr marL="9525" marR="9525" marT="9525" marB="0" anchor="ctr">
                    <a:lnT w="12700" cap="flat" cmpd="sng" algn="ctr">
                      <a:solidFill>
                        <a:srgbClr val="197D4D"/>
                      </a:solidFill>
                      <a:prstDash val="solid"/>
                      <a:round/>
                      <a:headEnd type="none" w="med" len="med"/>
                      <a:tailEnd type="none" w="med" len="med"/>
                    </a:lnT>
                    <a:solidFill>
                      <a:srgbClr val="E4FDF0"/>
                    </a:solidFill>
                  </a:tcPr>
                </a:tc>
                <a:extLst>
                  <a:ext uri="{0D108BD9-81ED-4DB2-BD59-A6C34878D82A}">
                    <a16:rowId xmlns:a16="http://schemas.microsoft.com/office/drawing/2014/main" xmlns="" val="10007"/>
                  </a:ext>
                </a:extLst>
              </a:tr>
            </a:tbl>
          </a:graphicData>
        </a:graphic>
      </p:graphicFrame>
      <p:sp>
        <p:nvSpPr>
          <p:cNvPr id="2" name="TextBox 1"/>
          <p:cNvSpPr txBox="1"/>
          <p:nvPr/>
        </p:nvSpPr>
        <p:spPr>
          <a:xfrm>
            <a:off x="10577384" y="900539"/>
            <a:ext cx="1614616" cy="369332"/>
          </a:xfrm>
          <a:prstGeom prst="rect">
            <a:avLst/>
          </a:prstGeom>
          <a:noFill/>
        </p:spPr>
        <p:txBody>
          <a:bodyPr wrap="square" rtlCol="0">
            <a:spAutoFit/>
          </a:bodyPr>
          <a:lstStyle/>
          <a:p>
            <a:r>
              <a:rPr lang="lt-LT" dirty="0">
                <a:solidFill>
                  <a:prstClr val="black"/>
                </a:solidFill>
                <a:latin typeface="Trebuchet MS" panose="020B0603020202020204" pitchFamily="34" charset="0"/>
              </a:rPr>
              <a:t>m</a:t>
            </a:r>
            <a:r>
              <a:rPr lang="lt-LT" dirty="0" smtClean="0">
                <a:solidFill>
                  <a:prstClr val="black"/>
                </a:solidFill>
                <a:latin typeface="Trebuchet MS" panose="020B0603020202020204" pitchFamily="34" charset="0"/>
              </a:rPr>
              <a:t>ln</a:t>
            </a:r>
            <a:r>
              <a:rPr lang="lt-LT" dirty="0">
                <a:solidFill>
                  <a:prstClr val="black"/>
                </a:solidFill>
                <a:latin typeface="Trebuchet MS" panose="020B0603020202020204" pitchFamily="34" charset="0"/>
              </a:rPr>
              <a:t>. eurų</a:t>
            </a:r>
          </a:p>
        </p:txBody>
      </p:sp>
      <p:sp>
        <p:nvSpPr>
          <p:cNvPr id="5" name="Stačiakampis 4">
            <a:extLst>
              <a:ext uri="{FF2B5EF4-FFF2-40B4-BE49-F238E27FC236}">
                <a16:creationId xmlns:a16="http://schemas.microsoft.com/office/drawing/2014/main" xmlns="" id="{E56611B2-3B5B-41AB-8485-C33721B1882A}"/>
              </a:ext>
            </a:extLst>
          </p:cNvPr>
          <p:cNvSpPr/>
          <p:nvPr/>
        </p:nvSpPr>
        <p:spPr>
          <a:xfrm>
            <a:off x="446068" y="176335"/>
            <a:ext cx="10862024" cy="1077218"/>
          </a:xfrm>
          <a:prstGeom prst="rect">
            <a:avLst/>
          </a:prstGeom>
        </p:spPr>
        <p:txBody>
          <a:bodyPr wrap="square">
            <a:spAutoFit/>
          </a:bodyPr>
          <a:lstStyle/>
          <a:p>
            <a:pPr algn="just"/>
            <a:r>
              <a:rPr lang="lt-LT" sz="3200" b="1" dirty="0" smtClean="0">
                <a:solidFill>
                  <a:srgbClr val="197D4D"/>
                </a:solidFill>
                <a:latin typeface="Trebuchet MS" panose="020B0603020202020204" pitchFamily="34" charset="0"/>
              </a:rPr>
              <a:t>Planas viršytas 11,7 proc. </a:t>
            </a:r>
          </a:p>
          <a:p>
            <a:pPr algn="just"/>
            <a:endParaRPr lang="lt-LT" sz="3200" b="1" dirty="0">
              <a:ln w="19050">
                <a:solidFill>
                  <a:srgbClr val="197D4D"/>
                </a:solidFill>
              </a:ln>
              <a:solidFill>
                <a:srgbClr val="197D4D"/>
              </a:solidFill>
              <a:latin typeface="Trebuchet MS" panose="020B0603020202020204" pitchFamily="34" charset="0"/>
            </a:endParaRPr>
          </a:p>
        </p:txBody>
      </p:sp>
    </p:spTree>
    <p:extLst>
      <p:ext uri="{BB962C8B-B14F-4D97-AF65-F5344CB8AC3E}">
        <p14:creationId xmlns:p14="http://schemas.microsoft.com/office/powerpoint/2010/main" val="3198046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98094" y="173926"/>
            <a:ext cx="11652975" cy="700717"/>
          </a:xfrm>
        </p:spPr>
        <p:txBody>
          <a:bodyPr>
            <a:noAutofit/>
          </a:bodyPr>
          <a:lstStyle/>
          <a:p>
            <a:pPr>
              <a:lnSpc>
                <a:spcPct val="150000"/>
              </a:lnSpc>
            </a:pPr>
            <a:r>
              <a:rPr lang="lt-LT" sz="3200" b="1" dirty="0" smtClean="0">
                <a:solidFill>
                  <a:srgbClr val="197D4D"/>
                </a:solidFill>
                <a:latin typeface="Trebuchet"/>
              </a:rPr>
              <a:t>Didieji ir vidutiniai MM sumoka apie </a:t>
            </a:r>
            <a:r>
              <a:rPr lang="en-US" sz="3200" b="1" dirty="0" smtClean="0">
                <a:solidFill>
                  <a:srgbClr val="197D4D"/>
                </a:solidFill>
                <a:latin typeface="Trebuchet"/>
              </a:rPr>
              <a:t>70</a:t>
            </a:r>
            <a:r>
              <a:rPr lang="lt-LT" sz="3200" b="1" dirty="0" smtClean="0">
                <a:solidFill>
                  <a:srgbClr val="197D4D"/>
                </a:solidFill>
                <a:latin typeface="Trebuchet"/>
              </a:rPr>
              <a:t>% visų mokesčių</a:t>
            </a:r>
            <a:endParaRPr lang="lt-LT" sz="3200" b="1" dirty="0">
              <a:solidFill>
                <a:srgbClr val="197D4D"/>
              </a:solidFill>
              <a:latin typeface="Trebuchet"/>
            </a:endParaRPr>
          </a:p>
        </p:txBody>
      </p:sp>
      <p:graphicFrame>
        <p:nvGraphicFramePr>
          <p:cNvPr id="10" name="Diagrama 9"/>
          <p:cNvGraphicFramePr>
            <a:graphicFrameLocks/>
          </p:cNvGraphicFramePr>
          <p:nvPr>
            <p:extLst>
              <p:ext uri="{D42A27DB-BD31-4B8C-83A1-F6EECF244321}">
                <p14:modId xmlns:p14="http://schemas.microsoft.com/office/powerpoint/2010/main" val="1407513081"/>
              </p:ext>
            </p:extLst>
          </p:nvPr>
        </p:nvGraphicFramePr>
        <p:xfrm>
          <a:off x="5835738" y="1639956"/>
          <a:ext cx="7202557" cy="460181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Diagrama 7"/>
          <p:cNvGraphicFramePr>
            <a:graphicFrameLocks/>
          </p:cNvGraphicFramePr>
          <p:nvPr>
            <p:extLst>
              <p:ext uri="{D42A27DB-BD31-4B8C-83A1-F6EECF244321}">
                <p14:modId xmlns:p14="http://schemas.microsoft.com/office/powerpoint/2010/main" val="458696026"/>
              </p:ext>
            </p:extLst>
          </p:nvPr>
        </p:nvGraphicFramePr>
        <p:xfrm>
          <a:off x="-377621" y="1639956"/>
          <a:ext cx="7202557" cy="460181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67689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a 8"/>
          <p:cNvGraphicFramePr/>
          <p:nvPr>
            <p:extLst>
              <p:ext uri="{D42A27DB-BD31-4B8C-83A1-F6EECF244321}">
                <p14:modId xmlns:p14="http://schemas.microsoft.com/office/powerpoint/2010/main" val="2781128538"/>
              </p:ext>
            </p:extLst>
          </p:nvPr>
        </p:nvGraphicFramePr>
        <p:xfrm>
          <a:off x="727587" y="816077"/>
          <a:ext cx="9635613" cy="5574891"/>
        </p:xfrm>
        <a:graphic>
          <a:graphicData uri="http://schemas.openxmlformats.org/drawingml/2006/chart">
            <c:chart xmlns:c="http://schemas.openxmlformats.org/drawingml/2006/chart" xmlns:r="http://schemas.openxmlformats.org/officeDocument/2006/relationships" r:id="rId3"/>
          </a:graphicData>
        </a:graphic>
      </p:graphicFrame>
      <p:sp>
        <p:nvSpPr>
          <p:cNvPr id="10" name="Pavadinimas 1"/>
          <p:cNvSpPr txBox="1">
            <a:spLocks/>
          </p:cNvSpPr>
          <p:nvPr/>
        </p:nvSpPr>
        <p:spPr>
          <a:xfrm>
            <a:off x="426714" y="190822"/>
            <a:ext cx="11878213" cy="79873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lt-LT" sz="3200" b="1" dirty="0">
                <a:solidFill>
                  <a:srgbClr val="197D4D"/>
                </a:solidFill>
                <a:latin typeface="Trebuchet"/>
              </a:rPr>
              <a:t>PVM atotrūkis </a:t>
            </a:r>
            <a:r>
              <a:rPr lang="lt-LT" sz="3200" b="1" smtClean="0">
                <a:solidFill>
                  <a:srgbClr val="197D4D"/>
                </a:solidFill>
                <a:latin typeface="Trebuchet"/>
              </a:rPr>
              <a:t>nuosekliai mažėja</a:t>
            </a:r>
            <a:endParaRPr lang="lt-LT" sz="3200" b="1" dirty="0">
              <a:solidFill>
                <a:srgbClr val="197D4D"/>
              </a:solidFill>
              <a:latin typeface="Trebuchet"/>
            </a:endParaRPr>
          </a:p>
        </p:txBody>
      </p:sp>
    </p:spTree>
    <p:extLst>
      <p:ext uri="{BB962C8B-B14F-4D97-AF65-F5344CB8AC3E}">
        <p14:creationId xmlns:p14="http://schemas.microsoft.com/office/powerpoint/2010/main" val="3368394187"/>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2"/>
          <p:cNvSpPr txBox="1"/>
          <p:nvPr/>
        </p:nvSpPr>
        <p:spPr>
          <a:xfrm>
            <a:off x="356108" y="1705737"/>
            <a:ext cx="4106164" cy="3922228"/>
          </a:xfrm>
          <a:prstGeom prst="rect">
            <a:avLst/>
          </a:prstGeom>
        </p:spPr>
        <p:txBody>
          <a:bodyPr vert="horz" wrap="square" lIns="0" tIns="13335" rIns="0" bIns="0" rtlCol="0">
            <a:spAutoFit/>
          </a:bodyPr>
          <a:lstStyle/>
          <a:p>
            <a:pPr marL="12700">
              <a:lnSpc>
                <a:spcPct val="100000"/>
              </a:lnSpc>
              <a:spcBef>
                <a:spcPts val="105"/>
              </a:spcBef>
            </a:pPr>
            <a:r>
              <a:rPr sz="2000" dirty="0">
                <a:latin typeface="Trebuchet MS"/>
                <a:cs typeface="Trebuchet MS"/>
              </a:rPr>
              <a:t>Informacija </a:t>
            </a:r>
            <a:r>
              <a:rPr sz="2000" spc="-5" dirty="0">
                <a:latin typeface="Trebuchet MS"/>
                <a:cs typeface="Trebuchet MS"/>
              </a:rPr>
              <a:t>pateikiama</a:t>
            </a:r>
            <a:r>
              <a:rPr sz="2000" spc="-100" dirty="0">
                <a:latin typeface="Trebuchet MS"/>
                <a:cs typeface="Trebuchet MS"/>
              </a:rPr>
              <a:t> </a:t>
            </a:r>
            <a:r>
              <a:rPr sz="2000" b="1" spc="-5" dirty="0">
                <a:latin typeface="Trebuchet MS"/>
                <a:cs typeface="Trebuchet MS"/>
              </a:rPr>
              <a:t>kortelėse</a:t>
            </a:r>
            <a:r>
              <a:rPr sz="2000" spc="-5" dirty="0">
                <a:latin typeface="Trebuchet MS"/>
                <a:cs typeface="Trebuchet MS"/>
              </a:rPr>
              <a:t>:</a:t>
            </a:r>
            <a:endParaRPr sz="2000" dirty="0">
              <a:latin typeface="Trebuchet MS"/>
              <a:cs typeface="Trebuchet MS"/>
            </a:endParaRPr>
          </a:p>
          <a:p>
            <a:pPr marL="12700">
              <a:lnSpc>
                <a:spcPct val="100000"/>
              </a:lnSpc>
            </a:pPr>
            <a:r>
              <a:rPr sz="2000" spc="-5" dirty="0">
                <a:latin typeface="Trebuchet MS"/>
                <a:cs typeface="Trebuchet MS"/>
              </a:rPr>
              <a:t>priekyje </a:t>
            </a:r>
            <a:r>
              <a:rPr sz="2000" dirty="0">
                <a:latin typeface="Trebuchet MS"/>
                <a:cs typeface="Trebuchet MS"/>
              </a:rPr>
              <a:t>– </a:t>
            </a:r>
            <a:r>
              <a:rPr sz="2000" dirty="0" err="1" smtClean="0">
                <a:latin typeface="Trebuchet MS"/>
                <a:cs typeface="Trebuchet MS"/>
              </a:rPr>
              <a:t>vertinimas</a:t>
            </a:r>
            <a:r>
              <a:rPr sz="2000" dirty="0" smtClean="0">
                <a:latin typeface="Trebuchet MS"/>
                <a:cs typeface="Trebuchet MS"/>
              </a:rPr>
              <a:t>,</a:t>
            </a:r>
            <a:endParaRPr lang="lt-LT" sz="2000" dirty="0" smtClean="0">
              <a:latin typeface="Trebuchet MS"/>
              <a:cs typeface="Trebuchet MS"/>
            </a:endParaRPr>
          </a:p>
          <a:p>
            <a:pPr marL="12700">
              <a:lnSpc>
                <a:spcPct val="100000"/>
              </a:lnSpc>
            </a:pPr>
            <a:r>
              <a:rPr sz="2000" dirty="0" smtClean="0">
                <a:latin typeface="Trebuchet MS"/>
                <a:cs typeface="Trebuchet MS"/>
              </a:rPr>
              <a:t>gale</a:t>
            </a:r>
            <a:r>
              <a:rPr sz="2000" spc="-95" dirty="0" smtClean="0">
                <a:latin typeface="Trebuchet MS"/>
                <a:cs typeface="Trebuchet MS"/>
              </a:rPr>
              <a:t> </a:t>
            </a:r>
            <a:r>
              <a:rPr sz="2000" dirty="0" smtClean="0">
                <a:latin typeface="Trebuchet MS"/>
                <a:cs typeface="Trebuchet MS"/>
              </a:rPr>
              <a:t>–</a:t>
            </a:r>
            <a:r>
              <a:rPr lang="lt-LT" sz="2000" dirty="0" smtClean="0">
                <a:latin typeface="Trebuchet MS"/>
                <a:cs typeface="Trebuchet MS"/>
              </a:rPr>
              <a:t> </a:t>
            </a:r>
            <a:r>
              <a:rPr sz="2000" dirty="0" err="1" smtClean="0">
                <a:latin typeface="Trebuchet MS"/>
                <a:cs typeface="Trebuchet MS"/>
              </a:rPr>
              <a:t>rodiklio</a:t>
            </a:r>
            <a:r>
              <a:rPr sz="2000" spc="-20" dirty="0" smtClean="0">
                <a:latin typeface="Trebuchet MS"/>
                <a:cs typeface="Trebuchet MS"/>
              </a:rPr>
              <a:t> </a:t>
            </a:r>
            <a:r>
              <a:rPr sz="2000" dirty="0" err="1">
                <a:latin typeface="Trebuchet MS"/>
                <a:cs typeface="Trebuchet MS"/>
              </a:rPr>
              <a:t>reikšmės</a:t>
            </a:r>
            <a:r>
              <a:rPr sz="2000" dirty="0" smtClean="0">
                <a:latin typeface="Trebuchet MS"/>
                <a:cs typeface="Trebuchet MS"/>
              </a:rPr>
              <a:t>.</a:t>
            </a:r>
            <a:endParaRPr lang="en-US" sz="2000" dirty="0" smtClean="0">
              <a:latin typeface="Trebuchet MS"/>
              <a:cs typeface="Trebuchet MS"/>
            </a:endParaRPr>
          </a:p>
          <a:p>
            <a:pPr>
              <a:lnSpc>
                <a:spcPct val="100000"/>
              </a:lnSpc>
              <a:spcBef>
                <a:spcPts val="20"/>
              </a:spcBef>
            </a:pPr>
            <a:endParaRPr lang="lt-LT" sz="2700" b="1" dirty="0" smtClean="0">
              <a:latin typeface="Trebuchet MS"/>
              <a:cs typeface="Trebuchet MS"/>
            </a:endParaRPr>
          </a:p>
          <a:p>
            <a:pPr>
              <a:lnSpc>
                <a:spcPct val="100000"/>
              </a:lnSpc>
              <a:spcBef>
                <a:spcPts val="20"/>
              </a:spcBef>
            </a:pPr>
            <a:endParaRPr sz="2700" b="1" dirty="0">
              <a:latin typeface="Trebuchet MS"/>
              <a:cs typeface="Trebuchet MS"/>
            </a:endParaRPr>
          </a:p>
          <a:p>
            <a:pPr marL="12700">
              <a:lnSpc>
                <a:spcPct val="100000"/>
              </a:lnSpc>
            </a:pPr>
            <a:r>
              <a:rPr sz="2000" b="1" spc="-5" dirty="0" err="1">
                <a:latin typeface="Trebuchet MS"/>
                <a:cs typeface="Trebuchet MS"/>
              </a:rPr>
              <a:t>Įmonių</a:t>
            </a:r>
            <a:r>
              <a:rPr sz="2000" b="1" spc="-25" dirty="0">
                <a:latin typeface="Trebuchet MS"/>
                <a:cs typeface="Trebuchet MS"/>
              </a:rPr>
              <a:t> </a:t>
            </a:r>
            <a:r>
              <a:rPr sz="2000" b="1" dirty="0" err="1" smtClean="0">
                <a:latin typeface="Trebuchet MS"/>
                <a:cs typeface="Trebuchet MS"/>
              </a:rPr>
              <a:t>vertinimas</a:t>
            </a:r>
            <a:r>
              <a:rPr lang="lt-LT" sz="2000" b="1" dirty="0" smtClean="0">
                <a:latin typeface="Trebuchet MS"/>
                <a:cs typeface="Trebuchet MS"/>
              </a:rPr>
              <a:t> (02 12)</a:t>
            </a:r>
            <a:r>
              <a:rPr sz="2000" b="1" dirty="0" smtClean="0">
                <a:latin typeface="Trebuchet MS"/>
                <a:cs typeface="Trebuchet MS"/>
              </a:rPr>
              <a:t>:</a:t>
            </a:r>
            <a:endParaRPr sz="2000" b="1" dirty="0">
              <a:latin typeface="Trebuchet MS"/>
              <a:cs typeface="Trebuchet MS"/>
            </a:endParaRPr>
          </a:p>
          <a:p>
            <a:pPr marL="355600" indent="-342900">
              <a:lnSpc>
                <a:spcPct val="100000"/>
              </a:lnSpc>
              <a:spcBef>
                <a:spcPts val="1200"/>
              </a:spcBef>
              <a:buFont typeface="Wingdings" panose="05000000000000000000" pitchFamily="2" charset="2"/>
              <a:buChar char="§"/>
              <a:tabLst>
                <a:tab pos="354965" algn="l"/>
                <a:tab pos="355600" algn="l"/>
              </a:tabLst>
            </a:pPr>
            <a:r>
              <a:rPr lang="lt-LT" sz="2000" b="1" dirty="0" smtClean="0">
                <a:solidFill>
                  <a:srgbClr val="00AF50"/>
                </a:solidFill>
                <a:latin typeface="Trebuchet MS"/>
                <a:cs typeface="Trebuchet MS"/>
              </a:rPr>
              <a:t>34,1</a:t>
            </a:r>
            <a:r>
              <a:rPr sz="2000" b="1" dirty="0" smtClean="0">
                <a:solidFill>
                  <a:srgbClr val="00AF50"/>
                </a:solidFill>
                <a:latin typeface="Trebuchet MS"/>
                <a:cs typeface="Trebuchet MS"/>
              </a:rPr>
              <a:t> </a:t>
            </a:r>
            <a:r>
              <a:rPr sz="2000" b="1" dirty="0">
                <a:solidFill>
                  <a:srgbClr val="00AF50"/>
                </a:solidFill>
                <a:latin typeface="Trebuchet MS"/>
                <a:cs typeface="Trebuchet MS"/>
              </a:rPr>
              <a:t>% </a:t>
            </a:r>
            <a:r>
              <a:rPr sz="2000" dirty="0">
                <a:latin typeface="Trebuchet MS"/>
                <a:cs typeface="Trebuchet MS"/>
              </a:rPr>
              <a:t>visi </a:t>
            </a:r>
            <a:r>
              <a:rPr sz="2000" dirty="0" err="1">
                <a:latin typeface="Trebuchet MS"/>
                <a:cs typeface="Trebuchet MS"/>
              </a:rPr>
              <a:t>žali</a:t>
            </a:r>
            <a:r>
              <a:rPr sz="2000" spc="-55" dirty="0">
                <a:latin typeface="Trebuchet MS"/>
                <a:cs typeface="Trebuchet MS"/>
              </a:rPr>
              <a:t> </a:t>
            </a:r>
            <a:r>
              <a:rPr sz="2000" dirty="0" err="1" smtClean="0">
                <a:latin typeface="Trebuchet MS"/>
                <a:cs typeface="Trebuchet MS"/>
              </a:rPr>
              <a:t>rodikliai</a:t>
            </a:r>
            <a:endParaRPr sz="2000" dirty="0">
              <a:latin typeface="Trebuchet MS"/>
              <a:cs typeface="Trebuchet MS"/>
            </a:endParaRPr>
          </a:p>
          <a:p>
            <a:pPr marL="355600" indent="-342900">
              <a:lnSpc>
                <a:spcPct val="100000"/>
              </a:lnSpc>
              <a:spcBef>
                <a:spcPts val="1205"/>
              </a:spcBef>
              <a:buFont typeface="Wingdings" panose="05000000000000000000" pitchFamily="2" charset="2"/>
              <a:buChar char="§"/>
              <a:tabLst>
                <a:tab pos="354965" algn="l"/>
                <a:tab pos="355600" algn="l"/>
              </a:tabLst>
            </a:pPr>
            <a:r>
              <a:rPr lang="lt-LT" sz="2000" b="1" dirty="0" smtClean="0">
                <a:solidFill>
                  <a:srgbClr val="FFC000"/>
                </a:solidFill>
                <a:latin typeface="Trebuchet MS"/>
                <a:cs typeface="Trebuchet MS"/>
              </a:rPr>
              <a:t>2</a:t>
            </a:r>
            <a:r>
              <a:rPr lang="en-US" sz="2000" b="1" dirty="0">
                <a:solidFill>
                  <a:srgbClr val="FFC000"/>
                </a:solidFill>
                <a:latin typeface="Trebuchet MS"/>
                <a:cs typeface="Trebuchet MS"/>
              </a:rPr>
              <a:t>3</a:t>
            </a:r>
            <a:r>
              <a:rPr lang="lt-LT" sz="2000" b="1" dirty="0" smtClean="0">
                <a:solidFill>
                  <a:srgbClr val="FFC000"/>
                </a:solidFill>
                <a:latin typeface="Trebuchet MS"/>
                <a:cs typeface="Trebuchet MS"/>
              </a:rPr>
              <a:t>,</a:t>
            </a:r>
            <a:r>
              <a:rPr lang="en-US" sz="2000" b="1" dirty="0">
                <a:solidFill>
                  <a:srgbClr val="FFC000"/>
                </a:solidFill>
                <a:latin typeface="Trebuchet MS"/>
                <a:cs typeface="Trebuchet MS"/>
              </a:rPr>
              <a:t>9</a:t>
            </a:r>
            <a:r>
              <a:rPr sz="2000" b="1" dirty="0" smtClean="0">
                <a:solidFill>
                  <a:srgbClr val="FFC000"/>
                </a:solidFill>
                <a:latin typeface="Trebuchet MS"/>
                <a:cs typeface="Trebuchet MS"/>
              </a:rPr>
              <a:t> </a:t>
            </a:r>
            <a:r>
              <a:rPr sz="2000" b="1" dirty="0">
                <a:solidFill>
                  <a:srgbClr val="FFC000"/>
                </a:solidFill>
                <a:latin typeface="Trebuchet MS"/>
                <a:cs typeface="Trebuchet MS"/>
              </a:rPr>
              <a:t>% </a:t>
            </a:r>
            <a:r>
              <a:rPr sz="2000" spc="-5" dirty="0" err="1">
                <a:latin typeface="Trebuchet MS"/>
                <a:cs typeface="Trebuchet MS"/>
              </a:rPr>
              <a:t>iki</a:t>
            </a:r>
            <a:r>
              <a:rPr sz="2000" spc="-5" dirty="0">
                <a:latin typeface="Trebuchet MS"/>
                <a:cs typeface="Trebuchet MS"/>
              </a:rPr>
              <a:t> </a:t>
            </a:r>
            <a:r>
              <a:rPr lang="en-US" sz="2000" dirty="0">
                <a:latin typeface="Trebuchet MS"/>
                <a:cs typeface="Trebuchet MS"/>
              </a:rPr>
              <a:t>3</a:t>
            </a:r>
            <a:r>
              <a:rPr sz="2000" dirty="0" smtClean="0">
                <a:latin typeface="Trebuchet MS"/>
                <a:cs typeface="Trebuchet MS"/>
              </a:rPr>
              <a:t> </a:t>
            </a:r>
            <a:r>
              <a:rPr sz="2000" dirty="0">
                <a:latin typeface="Trebuchet MS"/>
                <a:cs typeface="Trebuchet MS"/>
              </a:rPr>
              <a:t>geltonų</a:t>
            </a:r>
            <a:r>
              <a:rPr sz="2000" spc="-80" dirty="0">
                <a:latin typeface="Trebuchet MS"/>
                <a:cs typeface="Trebuchet MS"/>
              </a:rPr>
              <a:t> </a:t>
            </a:r>
            <a:r>
              <a:rPr sz="2000" spc="-5" dirty="0">
                <a:latin typeface="Trebuchet MS"/>
                <a:cs typeface="Trebuchet MS"/>
              </a:rPr>
              <a:t>rodiklių</a:t>
            </a:r>
            <a:endParaRPr sz="2000" dirty="0">
              <a:latin typeface="Trebuchet MS"/>
              <a:cs typeface="Trebuchet MS"/>
            </a:endParaRPr>
          </a:p>
          <a:p>
            <a:pPr marL="355600" indent="-342900">
              <a:lnSpc>
                <a:spcPct val="100000"/>
              </a:lnSpc>
              <a:spcBef>
                <a:spcPts val="1200"/>
              </a:spcBef>
              <a:buFont typeface="Wingdings" panose="05000000000000000000" pitchFamily="2" charset="2"/>
              <a:buChar char="§"/>
              <a:tabLst>
                <a:tab pos="354965" algn="l"/>
                <a:tab pos="355600" algn="l"/>
              </a:tabLst>
            </a:pPr>
            <a:r>
              <a:rPr lang="lt-LT" sz="2000" b="1" dirty="0" smtClean="0">
                <a:solidFill>
                  <a:srgbClr val="FF8888"/>
                </a:solidFill>
                <a:latin typeface="Trebuchet MS"/>
                <a:cs typeface="Trebuchet MS"/>
              </a:rPr>
              <a:t>27,6</a:t>
            </a:r>
            <a:r>
              <a:rPr sz="2000" b="1" dirty="0" smtClean="0">
                <a:solidFill>
                  <a:srgbClr val="FF8888"/>
                </a:solidFill>
                <a:latin typeface="Trebuchet MS"/>
                <a:cs typeface="Trebuchet MS"/>
              </a:rPr>
              <a:t> </a:t>
            </a:r>
            <a:r>
              <a:rPr sz="2000" b="1" dirty="0">
                <a:solidFill>
                  <a:srgbClr val="FF8888"/>
                </a:solidFill>
                <a:latin typeface="Trebuchet MS"/>
                <a:cs typeface="Trebuchet MS"/>
              </a:rPr>
              <a:t>% </a:t>
            </a:r>
            <a:r>
              <a:rPr sz="2000" dirty="0">
                <a:latin typeface="Trebuchet MS"/>
                <a:cs typeface="Trebuchet MS"/>
              </a:rPr>
              <a:t>1 </a:t>
            </a:r>
            <a:r>
              <a:rPr sz="2000" spc="-5" dirty="0">
                <a:latin typeface="Trebuchet MS"/>
                <a:cs typeface="Trebuchet MS"/>
              </a:rPr>
              <a:t>raudonas</a:t>
            </a:r>
            <a:r>
              <a:rPr sz="2000" spc="-70" dirty="0">
                <a:latin typeface="Trebuchet MS"/>
                <a:cs typeface="Trebuchet MS"/>
              </a:rPr>
              <a:t> </a:t>
            </a:r>
            <a:r>
              <a:rPr sz="2000" spc="-5" dirty="0">
                <a:latin typeface="Trebuchet MS"/>
                <a:cs typeface="Trebuchet MS"/>
              </a:rPr>
              <a:t>rodiklis</a:t>
            </a:r>
            <a:endParaRPr sz="2000" dirty="0">
              <a:latin typeface="Trebuchet MS"/>
              <a:cs typeface="Trebuchet MS"/>
            </a:endParaRPr>
          </a:p>
          <a:p>
            <a:pPr marL="355600" indent="-342900">
              <a:lnSpc>
                <a:spcPct val="100000"/>
              </a:lnSpc>
              <a:spcBef>
                <a:spcPts val="1200"/>
              </a:spcBef>
              <a:buFont typeface="Wingdings" panose="05000000000000000000" pitchFamily="2" charset="2"/>
              <a:buChar char="§"/>
              <a:tabLst>
                <a:tab pos="354965" algn="l"/>
                <a:tab pos="355600" algn="l"/>
              </a:tabLst>
            </a:pPr>
            <a:r>
              <a:rPr lang="lt-LT" sz="2000" b="1" dirty="0" smtClean="0">
                <a:solidFill>
                  <a:srgbClr val="FF0000"/>
                </a:solidFill>
                <a:latin typeface="Trebuchet MS"/>
                <a:cs typeface="Trebuchet MS"/>
              </a:rPr>
              <a:t>14,4</a:t>
            </a:r>
            <a:r>
              <a:rPr sz="2000" b="1" dirty="0" smtClean="0">
                <a:solidFill>
                  <a:srgbClr val="FF0000"/>
                </a:solidFill>
                <a:latin typeface="Trebuchet MS"/>
                <a:cs typeface="Trebuchet MS"/>
              </a:rPr>
              <a:t> </a:t>
            </a:r>
            <a:r>
              <a:rPr sz="2000" b="1" dirty="0">
                <a:solidFill>
                  <a:srgbClr val="FF0000"/>
                </a:solidFill>
                <a:latin typeface="Trebuchet MS"/>
                <a:cs typeface="Trebuchet MS"/>
              </a:rPr>
              <a:t>% </a:t>
            </a:r>
            <a:r>
              <a:rPr sz="2000" dirty="0">
                <a:latin typeface="Trebuchet MS"/>
                <a:cs typeface="Trebuchet MS"/>
              </a:rPr>
              <a:t>&gt; </a:t>
            </a:r>
            <a:r>
              <a:rPr lang="en-US" sz="2000" dirty="0" smtClean="0">
                <a:latin typeface="Trebuchet MS"/>
                <a:cs typeface="Trebuchet MS"/>
              </a:rPr>
              <a:t>1</a:t>
            </a:r>
            <a:r>
              <a:rPr sz="2000" dirty="0" smtClean="0">
                <a:latin typeface="Trebuchet MS"/>
                <a:cs typeface="Trebuchet MS"/>
              </a:rPr>
              <a:t> </a:t>
            </a:r>
            <a:r>
              <a:rPr sz="2000" dirty="0" err="1" smtClean="0">
                <a:latin typeface="Trebuchet MS"/>
                <a:cs typeface="Trebuchet MS"/>
              </a:rPr>
              <a:t>raudon</a:t>
            </a:r>
            <a:r>
              <a:rPr lang="en-US" sz="2000" dirty="0" err="1" smtClean="0">
                <a:latin typeface="Trebuchet MS"/>
                <a:cs typeface="Trebuchet MS"/>
              </a:rPr>
              <a:t>as</a:t>
            </a:r>
            <a:r>
              <a:rPr sz="2000" spc="-90" dirty="0" smtClean="0">
                <a:latin typeface="Trebuchet MS"/>
                <a:cs typeface="Trebuchet MS"/>
              </a:rPr>
              <a:t> </a:t>
            </a:r>
            <a:r>
              <a:rPr sz="2000" dirty="0" err="1" smtClean="0">
                <a:latin typeface="Trebuchet MS"/>
                <a:cs typeface="Trebuchet MS"/>
              </a:rPr>
              <a:t>rodikli</a:t>
            </a:r>
            <a:r>
              <a:rPr lang="en-US" sz="2000" dirty="0" err="1" smtClean="0">
                <a:latin typeface="Trebuchet MS"/>
                <a:cs typeface="Trebuchet MS"/>
              </a:rPr>
              <a:t>s</a:t>
            </a:r>
            <a:endParaRPr sz="2000" dirty="0">
              <a:latin typeface="Trebuchet MS"/>
              <a:cs typeface="Trebuchet MS"/>
            </a:endParaRPr>
          </a:p>
        </p:txBody>
      </p:sp>
      <p:grpSp>
        <p:nvGrpSpPr>
          <p:cNvPr id="23" name="object 23"/>
          <p:cNvGrpSpPr/>
          <p:nvPr/>
        </p:nvGrpSpPr>
        <p:grpSpPr>
          <a:xfrm>
            <a:off x="4782311" y="1438655"/>
            <a:ext cx="7256145" cy="5192395"/>
            <a:chOff x="4782311" y="1438655"/>
            <a:chExt cx="7256145" cy="5192395"/>
          </a:xfrm>
        </p:grpSpPr>
        <p:sp>
          <p:nvSpPr>
            <p:cNvPr id="24" name="object 24"/>
            <p:cNvSpPr/>
            <p:nvPr/>
          </p:nvSpPr>
          <p:spPr>
            <a:xfrm>
              <a:off x="4782311" y="1438655"/>
              <a:ext cx="3675888" cy="5192268"/>
            </a:xfrm>
            <a:prstGeom prst="rect">
              <a:avLst/>
            </a:prstGeom>
            <a:blipFill>
              <a:blip r:embed="rId3" cstate="print"/>
              <a:stretch>
                <a:fillRect/>
              </a:stretch>
            </a:blipFill>
          </p:spPr>
          <p:txBody>
            <a:bodyPr wrap="square" lIns="0" tIns="0" rIns="0" bIns="0" rtlCol="0"/>
            <a:lstStyle/>
            <a:p>
              <a:endParaRPr/>
            </a:p>
          </p:txBody>
        </p:sp>
        <p:sp>
          <p:nvSpPr>
            <p:cNvPr id="25" name="object 25"/>
            <p:cNvSpPr/>
            <p:nvPr/>
          </p:nvSpPr>
          <p:spPr>
            <a:xfrm>
              <a:off x="8458200" y="1531619"/>
              <a:ext cx="3579876" cy="4983480"/>
            </a:xfrm>
            <a:prstGeom prst="rect">
              <a:avLst/>
            </a:prstGeom>
            <a:blipFill>
              <a:blip r:embed="rId4" cstate="print"/>
              <a:stretch>
                <a:fillRect/>
              </a:stretch>
            </a:blipFill>
          </p:spPr>
          <p:txBody>
            <a:bodyPr wrap="square" lIns="0" tIns="0" rIns="0" bIns="0" rtlCol="0"/>
            <a:lstStyle/>
            <a:p>
              <a:endParaRPr/>
            </a:p>
          </p:txBody>
        </p:sp>
      </p:grpSp>
      <p:sp>
        <p:nvSpPr>
          <p:cNvPr id="8" name="TextBox 7"/>
          <p:cNvSpPr txBox="1"/>
          <p:nvPr/>
        </p:nvSpPr>
        <p:spPr>
          <a:xfrm>
            <a:off x="372620" y="359633"/>
            <a:ext cx="10219179" cy="584775"/>
          </a:xfrm>
          <a:prstGeom prst="rect">
            <a:avLst/>
          </a:prstGeom>
          <a:noFill/>
        </p:spPr>
        <p:txBody>
          <a:bodyPr wrap="square" rtlCol="0">
            <a:spAutoFit/>
          </a:bodyPr>
          <a:lstStyle/>
          <a:p>
            <a:r>
              <a:rPr lang="lt-LT" sz="3200" b="1" dirty="0">
                <a:solidFill>
                  <a:srgbClr val="197D4D"/>
                </a:solidFill>
                <a:latin typeface="Trebuchet MS" panose="020B0603020202020204" pitchFamily="34" charset="0"/>
              </a:rPr>
              <a:t>Kliento profilis – </a:t>
            </a:r>
            <a:r>
              <a:rPr lang="lt-LT" sz="3200" b="1" dirty="0" smtClean="0">
                <a:solidFill>
                  <a:srgbClr val="197D4D"/>
                </a:solidFill>
                <a:latin typeface="Trebuchet MS" panose="020B0603020202020204" pitchFamily="34" charset="0"/>
              </a:rPr>
              <a:t>237 </a:t>
            </a:r>
            <a:r>
              <a:rPr lang="lt-LT" sz="3200" b="1" dirty="0">
                <a:solidFill>
                  <a:srgbClr val="197D4D"/>
                </a:solidFill>
                <a:latin typeface="Trebuchet MS" panose="020B0603020202020204" pitchFamily="34" charset="0"/>
              </a:rPr>
              <a:t>tūkst. Lietuvos įmonių</a:t>
            </a:r>
          </a:p>
        </p:txBody>
      </p:sp>
    </p:spTree>
    <p:extLst>
      <p:ext uri="{BB962C8B-B14F-4D97-AF65-F5344CB8AC3E}">
        <p14:creationId xmlns:p14="http://schemas.microsoft.com/office/powerpoint/2010/main" val="4122559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656907" y="-171286"/>
            <a:ext cx="4535093" cy="6857997"/>
          </a:xfrm>
          <a:prstGeom prst="rect">
            <a:avLst/>
          </a:prstGeom>
          <a:blipFill>
            <a:blip r:embed="rId3" cstate="print"/>
            <a:stretch>
              <a:fillRect/>
            </a:stretch>
          </a:blipFill>
        </p:spPr>
        <p:txBody>
          <a:bodyPr wrap="square" lIns="0" tIns="0" rIns="0" bIns="0" rtlCol="0"/>
          <a:lstStyle/>
          <a:p>
            <a:endParaRPr/>
          </a:p>
        </p:txBody>
      </p:sp>
      <p:sp>
        <p:nvSpPr>
          <p:cNvPr id="3" name="object 3"/>
          <p:cNvSpPr txBox="1"/>
          <p:nvPr/>
        </p:nvSpPr>
        <p:spPr>
          <a:xfrm>
            <a:off x="1522113" y="1683328"/>
            <a:ext cx="6138724" cy="3183564"/>
          </a:xfrm>
          <a:prstGeom prst="rect">
            <a:avLst/>
          </a:prstGeom>
        </p:spPr>
        <p:txBody>
          <a:bodyPr vert="horz" wrap="square" lIns="0" tIns="13335" rIns="0" bIns="0" rtlCol="0">
            <a:spAutoFit/>
          </a:bodyPr>
          <a:lstStyle/>
          <a:p>
            <a:pPr marL="12700">
              <a:lnSpc>
                <a:spcPct val="100000"/>
              </a:lnSpc>
              <a:spcBef>
                <a:spcPts val="105"/>
              </a:spcBef>
            </a:pPr>
            <a:r>
              <a:rPr sz="2800" b="1" spc="-30" dirty="0" err="1">
                <a:solidFill>
                  <a:srgbClr val="197D4D"/>
                </a:solidFill>
                <a:latin typeface="Trebuchet MS"/>
                <a:cs typeface="Trebuchet MS"/>
              </a:rPr>
              <a:t>Tobulinti</a:t>
            </a:r>
            <a:r>
              <a:rPr sz="2000" b="1" spc="-30" dirty="0">
                <a:solidFill>
                  <a:srgbClr val="6478AA"/>
                </a:solidFill>
                <a:latin typeface="Trebuchet MS"/>
                <a:cs typeface="Trebuchet MS"/>
              </a:rPr>
              <a:t> </a:t>
            </a:r>
            <a:r>
              <a:rPr lang="lt-LT" sz="2000" i="1" spc="-5" dirty="0" smtClean="0">
                <a:latin typeface="Trebuchet MS"/>
                <a:cs typeface="Trebuchet MS"/>
              </a:rPr>
              <a:t>K</a:t>
            </a:r>
            <a:r>
              <a:rPr sz="2000" i="1" spc="-5" dirty="0" err="1" smtClean="0">
                <a:latin typeface="Trebuchet MS"/>
                <a:cs typeface="Trebuchet MS"/>
              </a:rPr>
              <a:t>liento</a:t>
            </a:r>
            <a:r>
              <a:rPr sz="2000" i="1" spc="-5" dirty="0" smtClean="0">
                <a:latin typeface="Trebuchet MS"/>
                <a:cs typeface="Trebuchet MS"/>
              </a:rPr>
              <a:t> </a:t>
            </a:r>
            <a:r>
              <a:rPr sz="2000" i="1" spc="-5" dirty="0" err="1">
                <a:latin typeface="Trebuchet MS"/>
                <a:cs typeface="Trebuchet MS"/>
              </a:rPr>
              <a:t>profilį</a:t>
            </a:r>
            <a:r>
              <a:rPr sz="2000" i="1" spc="-5" dirty="0">
                <a:latin typeface="Trebuchet MS"/>
                <a:cs typeface="Trebuchet MS"/>
              </a:rPr>
              <a:t> </a:t>
            </a:r>
            <a:r>
              <a:rPr sz="2000" spc="-5" dirty="0" err="1" smtClean="0">
                <a:latin typeface="Trebuchet MS"/>
                <a:cs typeface="Trebuchet MS"/>
              </a:rPr>
              <a:t>atsižvelg</a:t>
            </a:r>
            <a:r>
              <a:rPr lang="en-US" sz="2000" spc="-5" dirty="0" err="1" smtClean="0">
                <a:latin typeface="Trebuchet MS"/>
                <a:cs typeface="Trebuchet MS"/>
              </a:rPr>
              <a:t>iant</a:t>
            </a:r>
            <a:r>
              <a:rPr sz="2000" spc="-5" dirty="0" smtClean="0">
                <a:latin typeface="Trebuchet MS"/>
                <a:cs typeface="Trebuchet MS"/>
              </a:rPr>
              <a:t> </a:t>
            </a:r>
            <a:r>
              <a:rPr sz="2000" dirty="0">
                <a:latin typeface="Trebuchet MS"/>
                <a:cs typeface="Trebuchet MS"/>
              </a:rPr>
              <a:t>į </a:t>
            </a:r>
            <a:r>
              <a:rPr lang="en-US" sz="2000" dirty="0" err="1" smtClean="0">
                <a:latin typeface="Trebuchet MS"/>
                <a:cs typeface="Trebuchet MS"/>
              </a:rPr>
              <a:t>i</a:t>
            </a:r>
            <a:r>
              <a:rPr lang="lt-LT" sz="2000" dirty="0" err="1" smtClean="0">
                <a:latin typeface="Trebuchet MS"/>
                <a:cs typeface="Trebuchet MS"/>
              </a:rPr>
              <a:t>šsakytus</a:t>
            </a:r>
            <a:r>
              <a:rPr lang="lt-LT" sz="2000" dirty="0" smtClean="0">
                <a:latin typeface="Trebuchet MS"/>
                <a:cs typeface="Trebuchet MS"/>
              </a:rPr>
              <a:t> </a:t>
            </a:r>
            <a:r>
              <a:rPr sz="2000" dirty="0" err="1" smtClean="0">
                <a:latin typeface="Trebuchet MS"/>
                <a:cs typeface="Trebuchet MS"/>
              </a:rPr>
              <a:t>verslo</a:t>
            </a:r>
            <a:r>
              <a:rPr sz="2000" dirty="0" smtClean="0">
                <a:latin typeface="Trebuchet MS"/>
                <a:cs typeface="Trebuchet MS"/>
              </a:rPr>
              <a:t> </a:t>
            </a:r>
            <a:r>
              <a:rPr sz="2000" spc="-5" dirty="0" err="1" smtClean="0">
                <a:latin typeface="Trebuchet MS"/>
                <a:cs typeface="Trebuchet MS"/>
              </a:rPr>
              <a:t>poreikius</a:t>
            </a:r>
            <a:endParaRPr sz="2000" dirty="0">
              <a:latin typeface="Trebuchet MS"/>
              <a:cs typeface="Trebuchet MS"/>
            </a:endParaRPr>
          </a:p>
          <a:p>
            <a:pPr>
              <a:lnSpc>
                <a:spcPct val="100000"/>
              </a:lnSpc>
            </a:pPr>
            <a:endParaRPr lang="lt-LT" sz="2300" dirty="0" smtClean="0">
              <a:latin typeface="Trebuchet MS"/>
              <a:cs typeface="Trebuchet MS"/>
            </a:endParaRPr>
          </a:p>
          <a:p>
            <a:pPr>
              <a:lnSpc>
                <a:spcPct val="100000"/>
              </a:lnSpc>
            </a:pPr>
            <a:endParaRPr sz="2300" dirty="0">
              <a:latin typeface="Trebuchet MS"/>
              <a:cs typeface="Trebuchet MS"/>
            </a:endParaRPr>
          </a:p>
          <a:p>
            <a:pPr marL="12700">
              <a:lnSpc>
                <a:spcPct val="100000"/>
              </a:lnSpc>
            </a:pPr>
            <a:r>
              <a:rPr sz="2800" b="1" spc="-5" dirty="0" err="1" smtClean="0">
                <a:solidFill>
                  <a:srgbClr val="197D4D"/>
                </a:solidFill>
                <a:latin typeface="Trebuchet MS"/>
                <a:cs typeface="Trebuchet MS"/>
              </a:rPr>
              <a:t>Atverti</a:t>
            </a:r>
            <a:r>
              <a:rPr sz="2000" b="1" spc="-5" dirty="0" smtClean="0">
                <a:solidFill>
                  <a:srgbClr val="6478AA"/>
                </a:solidFill>
                <a:latin typeface="Trebuchet MS"/>
                <a:cs typeface="Trebuchet MS"/>
              </a:rPr>
              <a:t> </a:t>
            </a:r>
            <a:r>
              <a:rPr sz="2000" spc="-5" dirty="0" err="1">
                <a:latin typeface="Trebuchet MS"/>
                <a:cs typeface="Trebuchet MS"/>
              </a:rPr>
              <a:t>daugiau</a:t>
            </a:r>
            <a:r>
              <a:rPr sz="2000" spc="-5" dirty="0">
                <a:latin typeface="Trebuchet MS"/>
                <a:cs typeface="Trebuchet MS"/>
              </a:rPr>
              <a:t> </a:t>
            </a:r>
            <a:r>
              <a:rPr sz="2000" spc="-5" dirty="0" err="1" smtClean="0">
                <a:latin typeface="Trebuchet MS"/>
                <a:cs typeface="Trebuchet MS"/>
              </a:rPr>
              <a:t>duomenų</a:t>
            </a:r>
            <a:r>
              <a:rPr lang="lt-LT" sz="2000" spc="-5" dirty="0" smtClean="0">
                <a:latin typeface="Trebuchet MS"/>
                <a:cs typeface="Trebuchet MS"/>
              </a:rPr>
              <a:t> </a:t>
            </a:r>
            <a:endParaRPr sz="2000" dirty="0" smtClean="0">
              <a:latin typeface="Trebuchet MS"/>
              <a:cs typeface="Trebuchet MS"/>
            </a:endParaRPr>
          </a:p>
          <a:p>
            <a:pPr>
              <a:lnSpc>
                <a:spcPct val="100000"/>
              </a:lnSpc>
              <a:spcBef>
                <a:spcPts val="40"/>
              </a:spcBef>
            </a:pPr>
            <a:endParaRPr lang="lt-LT" sz="1800" dirty="0" smtClean="0">
              <a:latin typeface="Trebuchet MS"/>
              <a:cs typeface="Trebuchet MS"/>
            </a:endParaRPr>
          </a:p>
          <a:p>
            <a:pPr>
              <a:lnSpc>
                <a:spcPct val="100000"/>
              </a:lnSpc>
              <a:spcBef>
                <a:spcPts val="40"/>
              </a:spcBef>
            </a:pPr>
            <a:endParaRPr lang="lt-LT" sz="1800" dirty="0" smtClean="0">
              <a:latin typeface="Trebuchet MS"/>
              <a:cs typeface="Trebuchet MS"/>
            </a:endParaRPr>
          </a:p>
          <a:p>
            <a:pPr marL="12700">
              <a:lnSpc>
                <a:spcPct val="100000"/>
              </a:lnSpc>
            </a:pPr>
            <a:r>
              <a:rPr sz="2800" b="1" dirty="0" err="1" smtClean="0">
                <a:solidFill>
                  <a:srgbClr val="197D4D"/>
                </a:solidFill>
                <a:latin typeface="Trebuchet MS"/>
                <a:cs typeface="Trebuchet MS"/>
              </a:rPr>
              <a:t>Plėsti</a:t>
            </a:r>
            <a:r>
              <a:rPr sz="2000" b="1" dirty="0" smtClean="0">
                <a:solidFill>
                  <a:srgbClr val="6478AA"/>
                </a:solidFill>
                <a:latin typeface="Trebuchet MS"/>
                <a:cs typeface="Trebuchet MS"/>
              </a:rPr>
              <a:t> </a:t>
            </a:r>
            <a:r>
              <a:rPr lang="lt-LT" sz="2000" i="1" dirty="0" smtClean="0">
                <a:latin typeface="Trebuchet MS"/>
                <a:cs typeface="Trebuchet MS"/>
              </a:rPr>
              <a:t>K</a:t>
            </a:r>
            <a:r>
              <a:rPr sz="2000" i="1" spc="-5" dirty="0" err="1" smtClean="0">
                <a:latin typeface="Trebuchet MS"/>
                <a:cs typeface="Trebuchet MS"/>
              </a:rPr>
              <a:t>liento</a:t>
            </a:r>
            <a:r>
              <a:rPr sz="2000" i="1" spc="-5" dirty="0" smtClean="0">
                <a:latin typeface="Trebuchet MS"/>
                <a:cs typeface="Trebuchet MS"/>
              </a:rPr>
              <a:t> </a:t>
            </a:r>
            <a:r>
              <a:rPr sz="2000" i="1" spc="-5" dirty="0" err="1">
                <a:latin typeface="Trebuchet MS"/>
                <a:cs typeface="Trebuchet MS"/>
              </a:rPr>
              <a:t>profilio</a:t>
            </a:r>
            <a:r>
              <a:rPr sz="2000" i="1" spc="-5" dirty="0">
                <a:latin typeface="Trebuchet MS"/>
                <a:cs typeface="Trebuchet MS"/>
              </a:rPr>
              <a:t> </a:t>
            </a:r>
            <a:r>
              <a:rPr sz="2000" spc="-5" dirty="0" err="1" smtClean="0">
                <a:latin typeface="Trebuchet MS"/>
                <a:cs typeface="Trebuchet MS"/>
              </a:rPr>
              <a:t>funkcionalum</a:t>
            </a:r>
            <a:r>
              <a:rPr lang="lt-LT" sz="2000" spc="-5" dirty="0" err="1" smtClean="0">
                <a:latin typeface="Trebuchet MS"/>
                <a:cs typeface="Trebuchet MS"/>
              </a:rPr>
              <a:t>us</a:t>
            </a:r>
            <a:r>
              <a:rPr lang="lt-LT" sz="2000" spc="-5" dirty="0" smtClean="0">
                <a:latin typeface="Trebuchet MS"/>
                <a:cs typeface="Trebuchet MS"/>
              </a:rPr>
              <a:t> ir</a:t>
            </a:r>
            <a:r>
              <a:rPr sz="2000" spc="-5" dirty="0" smtClean="0">
                <a:latin typeface="Trebuchet MS"/>
                <a:cs typeface="Trebuchet MS"/>
              </a:rPr>
              <a:t> </a:t>
            </a:r>
            <a:r>
              <a:rPr sz="2000" spc="-5" dirty="0" err="1" smtClean="0">
                <a:latin typeface="Trebuchet MS"/>
                <a:cs typeface="Trebuchet MS"/>
              </a:rPr>
              <a:t>integruoti</a:t>
            </a:r>
            <a:r>
              <a:rPr lang="lt-LT" sz="2000" spc="-5" dirty="0" smtClean="0">
                <a:latin typeface="Trebuchet MS"/>
                <a:cs typeface="Trebuchet MS"/>
              </a:rPr>
              <a:t> jį</a:t>
            </a:r>
            <a:r>
              <a:rPr sz="2000" spc="-5" dirty="0" smtClean="0">
                <a:latin typeface="Trebuchet MS"/>
                <a:cs typeface="Trebuchet MS"/>
              </a:rPr>
              <a:t> </a:t>
            </a:r>
            <a:r>
              <a:rPr sz="2000" spc="-5" dirty="0">
                <a:latin typeface="Trebuchet MS"/>
                <a:cs typeface="Trebuchet MS"/>
              </a:rPr>
              <a:t>kitose platformose bei paversti </a:t>
            </a:r>
            <a:r>
              <a:rPr sz="2000" dirty="0">
                <a:latin typeface="Trebuchet MS"/>
                <a:cs typeface="Trebuchet MS"/>
              </a:rPr>
              <a:t>reputacijos</a:t>
            </a:r>
            <a:r>
              <a:rPr sz="2000" spc="-110" dirty="0">
                <a:latin typeface="Trebuchet MS"/>
                <a:cs typeface="Trebuchet MS"/>
              </a:rPr>
              <a:t> </a:t>
            </a:r>
            <a:r>
              <a:rPr sz="2000" dirty="0">
                <a:latin typeface="Trebuchet MS"/>
                <a:cs typeface="Trebuchet MS"/>
              </a:rPr>
              <a:t>ženklu</a:t>
            </a:r>
          </a:p>
        </p:txBody>
      </p:sp>
      <p:sp>
        <p:nvSpPr>
          <p:cNvPr id="8" name="TextBox 7"/>
          <p:cNvSpPr txBox="1"/>
          <p:nvPr/>
        </p:nvSpPr>
        <p:spPr>
          <a:xfrm>
            <a:off x="463219" y="537684"/>
            <a:ext cx="7193688" cy="584775"/>
          </a:xfrm>
          <a:prstGeom prst="rect">
            <a:avLst/>
          </a:prstGeom>
          <a:noFill/>
        </p:spPr>
        <p:txBody>
          <a:bodyPr wrap="square" rtlCol="0">
            <a:spAutoFit/>
          </a:bodyPr>
          <a:lstStyle/>
          <a:p>
            <a:r>
              <a:rPr lang="lt-LT" sz="3200" b="1" dirty="0">
                <a:solidFill>
                  <a:srgbClr val="197D4D"/>
                </a:solidFill>
                <a:latin typeface="Trebuchet MS" panose="020B0603020202020204" pitchFamily="34" charset="0"/>
              </a:rPr>
              <a:t>Ko sieksime toliau?</a:t>
            </a:r>
          </a:p>
        </p:txBody>
      </p:sp>
      <p:pic>
        <p:nvPicPr>
          <p:cNvPr id="4" name="Paveikslėlis 3"/>
          <p:cNvPicPr>
            <a:picLocks noChangeAspect="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11495" y="4335128"/>
            <a:ext cx="636922" cy="636922"/>
          </a:xfrm>
          <a:prstGeom prst="rect">
            <a:avLst/>
          </a:prstGeom>
        </p:spPr>
      </p:pic>
      <p:pic>
        <p:nvPicPr>
          <p:cNvPr id="5" name="Paveikslėlis 4"/>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07565" y="1761193"/>
            <a:ext cx="644782" cy="644782"/>
          </a:xfrm>
          <a:prstGeom prst="rect">
            <a:avLst/>
          </a:prstGeom>
        </p:spPr>
      </p:pic>
      <p:pic>
        <p:nvPicPr>
          <p:cNvPr id="6" name="Paveikslėlis 5"/>
          <p:cNvPicPr>
            <a:picLocks noChangeAspect="1"/>
          </p:cNvPicPr>
          <p:nvPr/>
        </p:nvPicPr>
        <p:blipFill>
          <a:blip r:embed="rId6"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477531" y="2905288"/>
            <a:ext cx="704850" cy="704850"/>
          </a:xfrm>
          <a:prstGeom prst="rect">
            <a:avLst/>
          </a:prstGeom>
        </p:spPr>
      </p:pic>
    </p:spTree>
    <p:extLst>
      <p:ext uri="{BB962C8B-B14F-4D97-AF65-F5344CB8AC3E}">
        <p14:creationId xmlns:p14="http://schemas.microsoft.com/office/powerpoint/2010/main" val="5328024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Tiesioji jungtis 4"/>
          <p:cNvCxnSpPr/>
          <p:nvPr/>
        </p:nvCxnSpPr>
        <p:spPr>
          <a:xfrm>
            <a:off x="966157" y="3912381"/>
            <a:ext cx="9618454"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8" name="Tiesioji jungtis 17"/>
          <p:cNvCxnSpPr/>
          <p:nvPr/>
        </p:nvCxnSpPr>
        <p:spPr>
          <a:xfrm>
            <a:off x="966157" y="4838115"/>
            <a:ext cx="9618454"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72620" y="359633"/>
            <a:ext cx="11298919" cy="584775"/>
          </a:xfrm>
          <a:prstGeom prst="rect">
            <a:avLst/>
          </a:prstGeom>
          <a:noFill/>
        </p:spPr>
        <p:txBody>
          <a:bodyPr wrap="square" rtlCol="0">
            <a:spAutoFit/>
          </a:bodyPr>
          <a:lstStyle/>
          <a:p>
            <a:r>
              <a:rPr lang="lt-LT" sz="3200" b="1" dirty="0" smtClean="0">
                <a:solidFill>
                  <a:srgbClr val="197D4D"/>
                </a:solidFill>
                <a:latin typeface="Trebuchet MS" panose="020B0603020202020204" pitchFamily="34" charset="0"/>
              </a:rPr>
              <a:t>Naujausias – vidutinio darbo užmokesčio </a:t>
            </a:r>
            <a:r>
              <a:rPr lang="lt-LT" sz="3200" b="1" dirty="0">
                <a:solidFill>
                  <a:srgbClr val="197D4D"/>
                </a:solidFill>
                <a:latin typeface="Trebuchet MS" panose="020B0603020202020204" pitchFamily="34" charset="0"/>
              </a:rPr>
              <a:t>kriterijus</a:t>
            </a:r>
          </a:p>
        </p:txBody>
      </p:sp>
      <p:sp>
        <p:nvSpPr>
          <p:cNvPr id="11" name="Stačiakampis 10"/>
          <p:cNvSpPr/>
          <p:nvPr/>
        </p:nvSpPr>
        <p:spPr>
          <a:xfrm>
            <a:off x="1193360" y="3250382"/>
            <a:ext cx="9118619" cy="2246769"/>
          </a:xfrm>
          <a:prstGeom prst="rect">
            <a:avLst/>
          </a:prstGeom>
        </p:spPr>
        <p:txBody>
          <a:bodyPr wrap="square">
            <a:spAutoFit/>
          </a:bodyPr>
          <a:lstStyle/>
          <a:p>
            <a:pPr marL="342900" indent="-342900">
              <a:buFont typeface="Wingdings" panose="05000000000000000000" pitchFamily="2" charset="2"/>
              <a:buChar char="§"/>
            </a:pPr>
            <a:r>
              <a:rPr lang="lt-LT" sz="2000" b="1" dirty="0" smtClean="0">
                <a:solidFill>
                  <a:srgbClr val="FF0000"/>
                </a:solidFill>
                <a:latin typeface="Trebuchet MS" panose="020B0603020202020204" pitchFamily="34" charset="0"/>
              </a:rPr>
              <a:t>Raudona</a:t>
            </a:r>
            <a:r>
              <a:rPr lang="en-US" sz="2000" dirty="0">
                <a:latin typeface="Trebuchet MS" panose="020B0603020202020204" pitchFamily="34" charset="0"/>
              </a:rPr>
              <a:t>	</a:t>
            </a:r>
            <a:r>
              <a:rPr lang="lt-LT" sz="2000" dirty="0">
                <a:latin typeface="Trebuchet MS" panose="020B0603020202020204" pitchFamily="34" charset="0"/>
              </a:rPr>
              <a:t>Į</a:t>
            </a:r>
            <a:r>
              <a:rPr lang="lt-LT" sz="2000" dirty="0" smtClean="0">
                <a:latin typeface="Trebuchet MS" panose="020B0603020202020204" pitchFamily="34" charset="0"/>
              </a:rPr>
              <a:t>monės </a:t>
            </a:r>
            <a:r>
              <a:rPr lang="lt-LT" sz="2000" dirty="0">
                <a:latin typeface="Trebuchet MS" panose="020B0603020202020204" pitchFamily="34" charset="0"/>
              </a:rPr>
              <a:t>VDU &gt; 25 % mažesnis, nei </a:t>
            </a:r>
            <a:r>
              <a:rPr lang="lt-LT" sz="2000" dirty="0" smtClean="0">
                <a:latin typeface="Trebuchet MS" panose="020B0603020202020204" pitchFamily="34" charset="0"/>
              </a:rPr>
              <a:t>mediana</a:t>
            </a:r>
            <a:endParaRPr lang="en-US" sz="2000" dirty="0" smtClean="0">
              <a:latin typeface="Trebuchet MS" panose="020B0603020202020204" pitchFamily="34" charset="0"/>
            </a:endParaRPr>
          </a:p>
          <a:p>
            <a:pPr marL="342900" indent="-342900">
              <a:buFont typeface="Wingdings" panose="05000000000000000000" pitchFamily="2" charset="2"/>
              <a:buChar char="§"/>
            </a:pPr>
            <a:endParaRPr lang="en-US" sz="2000" dirty="0" smtClean="0">
              <a:latin typeface="Trebuchet MS" panose="020B0603020202020204" pitchFamily="34" charset="0"/>
            </a:endParaRPr>
          </a:p>
          <a:p>
            <a:pPr marL="342900" indent="-342900">
              <a:buFont typeface="Wingdings" panose="05000000000000000000" pitchFamily="2" charset="2"/>
              <a:buChar char="§"/>
            </a:pPr>
            <a:endParaRPr lang="lt-LT" sz="2000" dirty="0">
              <a:latin typeface="Trebuchet MS" panose="020B0603020202020204" pitchFamily="34" charset="0"/>
            </a:endParaRPr>
          </a:p>
          <a:p>
            <a:pPr marL="342900" indent="-342900">
              <a:buFont typeface="Wingdings" panose="05000000000000000000" pitchFamily="2" charset="2"/>
              <a:buChar char="§"/>
            </a:pPr>
            <a:r>
              <a:rPr lang="lt-LT" sz="2000" b="1" dirty="0" smtClean="0">
                <a:solidFill>
                  <a:schemeClr val="accent4"/>
                </a:solidFill>
                <a:latin typeface="Trebuchet MS" panose="020B0603020202020204" pitchFamily="34" charset="0"/>
              </a:rPr>
              <a:t>Geltona</a:t>
            </a:r>
            <a:r>
              <a:rPr lang="en-US" sz="2000" dirty="0">
                <a:latin typeface="Trebuchet MS" panose="020B0603020202020204" pitchFamily="34" charset="0"/>
              </a:rPr>
              <a:t>	</a:t>
            </a:r>
            <a:r>
              <a:rPr lang="lt-LT" sz="2000" dirty="0">
                <a:latin typeface="Trebuchet MS" panose="020B0603020202020204" pitchFamily="34" charset="0"/>
              </a:rPr>
              <a:t>Į</a:t>
            </a:r>
            <a:r>
              <a:rPr lang="lt-LT" sz="2000" dirty="0" smtClean="0">
                <a:latin typeface="Trebuchet MS" panose="020B0603020202020204" pitchFamily="34" charset="0"/>
              </a:rPr>
              <a:t>monės </a:t>
            </a:r>
            <a:r>
              <a:rPr lang="lt-LT" sz="2000" dirty="0">
                <a:latin typeface="Trebuchet MS" panose="020B0603020202020204" pitchFamily="34" charset="0"/>
              </a:rPr>
              <a:t>VDU mažesnis nei mediana, bet ne daugiau kaip 25 </a:t>
            </a:r>
            <a:r>
              <a:rPr lang="lt-LT" sz="2000" dirty="0" smtClean="0">
                <a:latin typeface="Trebuchet MS" panose="020B0603020202020204" pitchFamily="34" charset="0"/>
              </a:rPr>
              <a:t>%</a:t>
            </a:r>
            <a:endParaRPr lang="en-US" sz="2000" dirty="0" smtClean="0">
              <a:latin typeface="Trebuchet MS" panose="020B0603020202020204" pitchFamily="34" charset="0"/>
            </a:endParaRPr>
          </a:p>
          <a:p>
            <a:pPr marL="342900" indent="-342900">
              <a:buFont typeface="Wingdings" panose="05000000000000000000" pitchFamily="2" charset="2"/>
              <a:buChar char="§"/>
            </a:pPr>
            <a:endParaRPr lang="en-US" sz="2000" dirty="0" smtClean="0">
              <a:latin typeface="Trebuchet MS" panose="020B0603020202020204" pitchFamily="34" charset="0"/>
            </a:endParaRPr>
          </a:p>
          <a:p>
            <a:pPr marL="342900" indent="-342900">
              <a:buFont typeface="Wingdings" panose="05000000000000000000" pitchFamily="2" charset="2"/>
              <a:buChar char="§"/>
            </a:pPr>
            <a:endParaRPr lang="lt-LT" sz="2000" dirty="0">
              <a:latin typeface="Trebuchet MS" panose="020B0603020202020204" pitchFamily="34" charset="0"/>
            </a:endParaRPr>
          </a:p>
          <a:p>
            <a:pPr marL="342900" indent="-342900">
              <a:buFont typeface="Wingdings" panose="05000000000000000000" pitchFamily="2" charset="2"/>
              <a:buChar char="§"/>
            </a:pPr>
            <a:r>
              <a:rPr lang="lt-LT" sz="2000" b="1" dirty="0" smtClean="0">
                <a:solidFill>
                  <a:srgbClr val="2D9763"/>
                </a:solidFill>
                <a:latin typeface="Trebuchet MS" panose="020B0603020202020204" pitchFamily="34" charset="0"/>
              </a:rPr>
              <a:t>Žalia</a:t>
            </a:r>
            <a:r>
              <a:rPr lang="en-US" sz="2000" dirty="0">
                <a:latin typeface="Trebuchet MS" panose="020B0603020202020204" pitchFamily="34" charset="0"/>
              </a:rPr>
              <a:t>	</a:t>
            </a:r>
            <a:r>
              <a:rPr lang="en-US" sz="2000" dirty="0" smtClean="0">
                <a:latin typeface="Trebuchet MS" panose="020B0603020202020204" pitchFamily="34" charset="0"/>
              </a:rPr>
              <a:t>	</a:t>
            </a:r>
            <a:r>
              <a:rPr lang="lt-LT" sz="2000" dirty="0" smtClean="0">
                <a:latin typeface="Trebuchet MS" panose="020B0603020202020204" pitchFamily="34" charset="0"/>
              </a:rPr>
              <a:t>Įmonės </a:t>
            </a:r>
            <a:r>
              <a:rPr lang="lt-LT" sz="2000" dirty="0">
                <a:latin typeface="Trebuchet MS" panose="020B0603020202020204" pitchFamily="34" charset="0"/>
              </a:rPr>
              <a:t>VDU didesnis nei mediana</a:t>
            </a:r>
          </a:p>
        </p:txBody>
      </p:sp>
      <p:sp>
        <p:nvSpPr>
          <p:cNvPr id="15" name="Stačiakampis 14"/>
          <p:cNvSpPr/>
          <p:nvPr/>
        </p:nvSpPr>
        <p:spPr>
          <a:xfrm>
            <a:off x="372620" y="1585843"/>
            <a:ext cx="10738203" cy="707886"/>
          </a:xfrm>
          <a:prstGeom prst="rect">
            <a:avLst/>
          </a:prstGeom>
        </p:spPr>
        <p:txBody>
          <a:bodyPr wrap="square">
            <a:spAutoFit/>
          </a:bodyPr>
          <a:lstStyle/>
          <a:p>
            <a:r>
              <a:rPr lang="lt-LT" sz="2000" i="1" dirty="0">
                <a:latin typeface="Trebuchet MS" panose="020B0603020202020204" pitchFamily="34" charset="0"/>
              </a:rPr>
              <a:t>Kliento profilyje </a:t>
            </a:r>
            <a:r>
              <a:rPr lang="lt-LT" sz="2000" dirty="0">
                <a:latin typeface="Trebuchet MS" panose="020B0603020202020204" pitchFamily="34" charset="0"/>
              </a:rPr>
              <a:t>įmonės mėnesinis vidutinis darbo užmokestis lyginamas su panašių pagal ekonominę veiklą ir regioną įmonių, vidutinio užmokesčio mediana</a:t>
            </a:r>
          </a:p>
        </p:txBody>
      </p:sp>
      <p:sp>
        <p:nvSpPr>
          <p:cNvPr id="2" name="Ovalas 1"/>
          <p:cNvSpPr/>
          <p:nvPr/>
        </p:nvSpPr>
        <p:spPr>
          <a:xfrm>
            <a:off x="975490" y="3216598"/>
            <a:ext cx="515121" cy="51512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Ovalas 9"/>
          <p:cNvSpPr/>
          <p:nvPr/>
        </p:nvSpPr>
        <p:spPr>
          <a:xfrm>
            <a:off x="974910" y="4149308"/>
            <a:ext cx="516281" cy="51628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7" name="Ovalas 16"/>
          <p:cNvSpPr/>
          <p:nvPr/>
        </p:nvSpPr>
        <p:spPr>
          <a:xfrm>
            <a:off x="974820" y="5031907"/>
            <a:ext cx="516460" cy="516460"/>
          </a:xfrm>
          <a:prstGeom prst="ellipse">
            <a:avLst/>
          </a:prstGeom>
          <a:solidFill>
            <a:srgbClr val="2D97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24307840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1775" y="0"/>
            <a:ext cx="10287000" cy="6858000"/>
          </a:xfrm>
          <a:prstGeom prst="rect">
            <a:avLst/>
          </a:prstGeom>
        </p:spPr>
      </p:pic>
      <p:sp>
        <p:nvSpPr>
          <p:cNvPr id="6" name="TextBox 5"/>
          <p:cNvSpPr txBox="1"/>
          <p:nvPr/>
        </p:nvSpPr>
        <p:spPr>
          <a:xfrm>
            <a:off x="372621" y="359633"/>
            <a:ext cx="8933304" cy="584775"/>
          </a:xfrm>
          <a:prstGeom prst="rect">
            <a:avLst/>
          </a:prstGeom>
          <a:noFill/>
        </p:spPr>
        <p:txBody>
          <a:bodyPr wrap="square" rtlCol="0">
            <a:spAutoFit/>
          </a:bodyPr>
          <a:lstStyle/>
          <a:p>
            <a:r>
              <a:rPr lang="lt-LT" sz="3200" b="1" dirty="0">
                <a:solidFill>
                  <a:srgbClr val="197D4D"/>
                </a:solidFill>
                <a:latin typeface="Trebuchet MS" panose="020B0603020202020204" pitchFamily="34" charset="0"/>
              </a:rPr>
              <a:t>Planuose – daugiau elgsenos kriterijų</a:t>
            </a:r>
          </a:p>
        </p:txBody>
      </p:sp>
      <p:sp>
        <p:nvSpPr>
          <p:cNvPr id="9" name="Stačiakampis 8"/>
          <p:cNvSpPr/>
          <p:nvPr/>
        </p:nvSpPr>
        <p:spPr>
          <a:xfrm>
            <a:off x="536523" y="1859340"/>
            <a:ext cx="6968458" cy="1569660"/>
          </a:xfrm>
          <a:prstGeom prst="rect">
            <a:avLst/>
          </a:prstGeom>
        </p:spPr>
        <p:txBody>
          <a:bodyPr wrap="square">
            <a:spAutoFit/>
          </a:bodyPr>
          <a:lstStyle/>
          <a:p>
            <a:pPr marL="285750" indent="-285750">
              <a:buFont typeface="Wingdings" panose="05000000000000000000" pitchFamily="2" charset="2"/>
              <a:buChar char="§"/>
            </a:pPr>
            <a:r>
              <a:rPr lang="lt-LT" sz="2400" dirty="0" smtClean="0">
                <a:latin typeface="Trebuchet MS" panose="020B0603020202020204" pitchFamily="34" charset="0"/>
              </a:rPr>
              <a:t>Didelė </a:t>
            </a:r>
            <a:r>
              <a:rPr lang="lt-LT" sz="2400" dirty="0">
                <a:latin typeface="Trebuchet MS" panose="020B0603020202020204" pitchFamily="34" charset="0"/>
              </a:rPr>
              <a:t>darbuotojų dalis gauna mažiau nei minimalų mėnesio </a:t>
            </a:r>
            <a:r>
              <a:rPr lang="lt-LT" sz="2400" dirty="0" smtClean="0">
                <a:latin typeface="Trebuchet MS" panose="020B0603020202020204" pitchFamily="34" charset="0"/>
              </a:rPr>
              <a:t>atlyginimą</a:t>
            </a:r>
            <a:endParaRPr lang="en-US" sz="2400" dirty="0" smtClean="0">
              <a:latin typeface="Trebuchet MS" panose="020B0603020202020204" pitchFamily="34" charset="0"/>
            </a:endParaRPr>
          </a:p>
          <a:p>
            <a:pPr marL="285750" indent="-285750">
              <a:buFont typeface="Wingdings" panose="05000000000000000000" pitchFamily="2" charset="2"/>
              <a:buChar char="§"/>
            </a:pPr>
            <a:endParaRPr lang="en-US" sz="2400" dirty="0">
              <a:latin typeface="Trebuchet MS" panose="020B0603020202020204" pitchFamily="34" charset="0"/>
            </a:endParaRPr>
          </a:p>
          <a:p>
            <a:pPr marL="285750" indent="-285750">
              <a:buFont typeface="Wingdings" panose="05000000000000000000" pitchFamily="2" charset="2"/>
              <a:buChar char="§"/>
            </a:pPr>
            <a:r>
              <a:rPr lang="lt-LT" sz="2400" dirty="0" smtClean="0">
                <a:latin typeface="Trebuchet MS" panose="020B0603020202020204" pitchFamily="34" charset="0"/>
              </a:rPr>
              <a:t>Įmonė </a:t>
            </a:r>
            <a:r>
              <a:rPr lang="lt-LT" sz="2400" dirty="0">
                <a:latin typeface="Trebuchet MS" panose="020B0603020202020204" pitchFamily="34" charset="0"/>
              </a:rPr>
              <a:t>nuolat deklaruoja nuostolingą </a:t>
            </a:r>
            <a:r>
              <a:rPr lang="lt-LT" sz="2400" dirty="0" smtClean="0">
                <a:latin typeface="Trebuchet MS" panose="020B0603020202020204" pitchFamily="34" charset="0"/>
              </a:rPr>
              <a:t>veiklą</a:t>
            </a:r>
            <a:endParaRPr lang="lt-LT" sz="2400" dirty="0">
              <a:latin typeface="Trebuchet MS" panose="020B0603020202020204" pitchFamily="34" charset="0"/>
            </a:endParaRPr>
          </a:p>
        </p:txBody>
      </p:sp>
    </p:spTree>
    <p:extLst>
      <p:ext uri="{BB962C8B-B14F-4D97-AF65-F5344CB8AC3E}">
        <p14:creationId xmlns:p14="http://schemas.microsoft.com/office/powerpoint/2010/main" val="23722809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tačiakampis 10"/>
          <p:cNvSpPr/>
          <p:nvPr/>
        </p:nvSpPr>
        <p:spPr>
          <a:xfrm>
            <a:off x="6538539" y="2338105"/>
            <a:ext cx="2082202" cy="510589"/>
          </a:xfrm>
          <a:prstGeom prst="rect">
            <a:avLst/>
          </a:prstGeom>
          <a:solidFill>
            <a:srgbClr val="0070C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Stačiakampis 9"/>
          <p:cNvSpPr/>
          <p:nvPr/>
        </p:nvSpPr>
        <p:spPr>
          <a:xfrm>
            <a:off x="4791352" y="1827516"/>
            <a:ext cx="2549920" cy="510589"/>
          </a:xfrm>
          <a:prstGeom prst="rect">
            <a:avLst/>
          </a:prstGeom>
          <a:solidFill>
            <a:srgbClr val="0070C0">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8" name="Stačiakampis 7"/>
          <p:cNvSpPr/>
          <p:nvPr/>
        </p:nvSpPr>
        <p:spPr>
          <a:xfrm>
            <a:off x="5206788" y="3969099"/>
            <a:ext cx="3012764" cy="536073"/>
          </a:xfrm>
          <a:prstGeom prst="rect">
            <a:avLst/>
          </a:prstGeom>
          <a:solidFill>
            <a:srgbClr val="0070C0">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5" name="TextBox 4"/>
          <p:cNvSpPr txBox="1"/>
          <p:nvPr/>
        </p:nvSpPr>
        <p:spPr>
          <a:xfrm>
            <a:off x="635462" y="1829255"/>
            <a:ext cx="8026435" cy="2677656"/>
          </a:xfrm>
          <a:prstGeom prst="rect">
            <a:avLst/>
          </a:prstGeom>
          <a:noFill/>
        </p:spPr>
        <p:txBody>
          <a:bodyPr wrap="square" rtlCol="0">
            <a:spAutoFit/>
          </a:bodyPr>
          <a:lstStyle/>
          <a:p>
            <a:r>
              <a:rPr lang="lt-LT" sz="2800" dirty="0" smtClean="0">
                <a:latin typeface="Trebuchet"/>
              </a:rPr>
              <a:t>VMI Ukrainai jau perdavė  </a:t>
            </a:r>
            <a:r>
              <a:rPr lang="lt-LT" sz="2800" b="1" dirty="0" smtClean="0">
                <a:latin typeface="Trebuchet"/>
              </a:rPr>
              <a:t>270 </a:t>
            </a:r>
            <a:r>
              <a:rPr lang="lt-LT" sz="2800" dirty="0" smtClean="0">
                <a:latin typeface="Trebuchet"/>
              </a:rPr>
              <a:t>valstybės konfiskuotų transporto priemonių už  </a:t>
            </a:r>
            <a:r>
              <a:rPr lang="lt-LT" sz="2800" b="1" dirty="0" smtClean="0">
                <a:latin typeface="Trebuchet"/>
              </a:rPr>
              <a:t>804 tūkst</a:t>
            </a:r>
            <a:r>
              <a:rPr lang="lt-LT" sz="2800" b="1" dirty="0">
                <a:latin typeface="Trebuchet"/>
              </a:rPr>
              <a:t>. </a:t>
            </a:r>
            <a:r>
              <a:rPr lang="lt-LT" sz="2800" b="1" dirty="0" smtClean="0">
                <a:latin typeface="Trebuchet"/>
              </a:rPr>
              <a:t>€</a:t>
            </a:r>
            <a:endParaRPr lang="lt-LT" sz="2800" dirty="0">
              <a:latin typeface="Trebuchet"/>
            </a:endParaRPr>
          </a:p>
          <a:p>
            <a:endParaRPr lang="lt-LT" sz="2800" dirty="0" smtClean="0">
              <a:latin typeface="Trebuchet"/>
            </a:endParaRPr>
          </a:p>
          <a:p>
            <a:endParaRPr lang="lt-LT" sz="2800" dirty="0">
              <a:latin typeface="Trebuchet"/>
            </a:endParaRPr>
          </a:p>
          <a:p>
            <a:r>
              <a:rPr lang="lt-LT" sz="2800" dirty="0" smtClean="0">
                <a:latin typeface="Trebuchet"/>
              </a:rPr>
              <a:t>Šiuo </a:t>
            </a:r>
            <a:r>
              <a:rPr lang="lt-LT" sz="2800" dirty="0">
                <a:latin typeface="Trebuchet"/>
              </a:rPr>
              <a:t>metu perdavimui paruošti ir laukia atvykstančių ukrainiečių dar </a:t>
            </a:r>
            <a:r>
              <a:rPr lang="lt-LT" sz="2800" dirty="0" smtClean="0">
                <a:latin typeface="Trebuchet"/>
              </a:rPr>
              <a:t>  </a:t>
            </a:r>
            <a:r>
              <a:rPr lang="lt-LT" sz="2800" b="1" dirty="0" smtClean="0">
                <a:latin typeface="Trebuchet"/>
              </a:rPr>
              <a:t>17 automobilių</a:t>
            </a:r>
            <a:endParaRPr lang="lt-LT" sz="2800" b="1" dirty="0">
              <a:latin typeface="Trebuchet"/>
            </a:endParaRPr>
          </a:p>
        </p:txBody>
      </p:sp>
      <p:pic>
        <p:nvPicPr>
          <p:cNvPr id="3" name="Paveikslėlis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7209612" y="1884689"/>
            <a:ext cx="6886959" cy="3097697"/>
          </a:xfrm>
          <a:prstGeom prst="rect">
            <a:avLst/>
          </a:prstGeom>
        </p:spPr>
      </p:pic>
      <p:sp>
        <p:nvSpPr>
          <p:cNvPr id="4" name="Stačiakampis 3">
            <a:extLst>
              <a:ext uri="{FF2B5EF4-FFF2-40B4-BE49-F238E27FC236}">
                <a16:creationId xmlns:a16="http://schemas.microsoft.com/office/drawing/2014/main" xmlns="" id="{E56611B2-3B5B-41AB-8485-C33721B1882A}"/>
              </a:ext>
            </a:extLst>
          </p:cNvPr>
          <p:cNvSpPr/>
          <p:nvPr/>
        </p:nvSpPr>
        <p:spPr>
          <a:xfrm>
            <a:off x="601072" y="311451"/>
            <a:ext cx="3890617" cy="584775"/>
          </a:xfrm>
          <a:prstGeom prst="rect">
            <a:avLst/>
          </a:prstGeom>
        </p:spPr>
        <p:txBody>
          <a:bodyPr wrap="none">
            <a:spAutoFit/>
          </a:bodyPr>
          <a:lstStyle/>
          <a:p>
            <a:r>
              <a:rPr lang="lt-LT" sz="3200" b="1" dirty="0">
                <a:ln w="19050">
                  <a:noFill/>
                </a:ln>
                <a:solidFill>
                  <a:srgbClr val="197D4D"/>
                </a:solidFill>
                <a:latin typeface="Trebuchet MS" panose="020B0603020202020204" pitchFamily="34" charset="0"/>
              </a:rPr>
              <a:t>Parama UA pergalei</a:t>
            </a:r>
            <a:endParaRPr lang="en-US" sz="1600" b="1" dirty="0">
              <a:solidFill>
                <a:srgbClr val="197D4D"/>
              </a:solidFill>
              <a:latin typeface="Trebuchet MS" panose="020B0603020202020204" pitchFamily="34" charset="0"/>
            </a:endParaRPr>
          </a:p>
        </p:txBody>
      </p:sp>
    </p:spTree>
    <p:extLst>
      <p:ext uri="{BB962C8B-B14F-4D97-AF65-F5344CB8AC3E}">
        <p14:creationId xmlns:p14="http://schemas.microsoft.com/office/powerpoint/2010/main" val="589296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tačiakampis 7">
            <a:extLst>
              <a:ext uri="{FF2B5EF4-FFF2-40B4-BE49-F238E27FC236}">
                <a16:creationId xmlns="" xmlns:a16="http://schemas.microsoft.com/office/drawing/2014/main" id="{808D0480-BF36-42D9-B6BC-E3A2EC905B19}"/>
              </a:ext>
            </a:extLst>
          </p:cNvPr>
          <p:cNvSpPr/>
          <p:nvPr/>
        </p:nvSpPr>
        <p:spPr>
          <a:xfrm>
            <a:off x="-137160" y="0"/>
            <a:ext cx="12192000" cy="6858000"/>
          </a:xfrm>
          <a:prstGeom prst="rect">
            <a:avLst/>
          </a:prstGeom>
          <a:solidFill>
            <a:srgbClr val="146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4643D"/>
              </a:solidFill>
            </a:endParaRPr>
          </a:p>
        </p:txBody>
      </p:sp>
      <p:sp>
        <p:nvSpPr>
          <p:cNvPr id="9" name="TextBox 8">
            <a:extLst>
              <a:ext uri="{FF2B5EF4-FFF2-40B4-BE49-F238E27FC236}">
                <a16:creationId xmlns="" xmlns:a16="http://schemas.microsoft.com/office/drawing/2014/main" id="{24AD6A60-DBA1-43FC-9F4C-D75DAA420C4A}"/>
              </a:ext>
            </a:extLst>
          </p:cNvPr>
          <p:cNvSpPr txBox="1"/>
          <p:nvPr/>
        </p:nvSpPr>
        <p:spPr>
          <a:xfrm>
            <a:off x="1227008" y="2678452"/>
            <a:ext cx="8423888" cy="1938992"/>
          </a:xfrm>
          <a:prstGeom prst="rect">
            <a:avLst/>
          </a:prstGeom>
          <a:noFill/>
        </p:spPr>
        <p:txBody>
          <a:bodyPr wrap="square" rtlCol="0">
            <a:spAutoFit/>
          </a:bodyPr>
          <a:lstStyle/>
          <a:p>
            <a:r>
              <a:rPr lang="en-US" sz="4000" b="1" dirty="0" smtClean="0">
                <a:solidFill>
                  <a:prstClr val="white"/>
                </a:solidFill>
                <a:latin typeface="Trebuchet MS" panose="020B0603020202020204" pitchFamily="34" charset="0"/>
              </a:rPr>
              <a:t>PRIE</a:t>
            </a:r>
            <a:r>
              <a:rPr lang="lt-LT" sz="4000" b="1" dirty="0" smtClean="0">
                <a:solidFill>
                  <a:prstClr val="white"/>
                </a:solidFill>
                <a:latin typeface="Trebuchet MS" panose="020B0603020202020204" pitchFamily="34" charset="0"/>
              </a:rPr>
              <a:t>ŽIŪROS REZULTATAI</a:t>
            </a:r>
          </a:p>
          <a:p>
            <a:endParaRPr lang="lt-LT" sz="4000" b="1" dirty="0">
              <a:solidFill>
                <a:prstClr val="white"/>
              </a:solidFill>
              <a:latin typeface="Trebuchet MS" panose="020B0603020202020204" pitchFamily="34" charset="0"/>
            </a:endParaRPr>
          </a:p>
          <a:p>
            <a:r>
              <a:rPr lang="lt-LT" sz="4000" b="1" dirty="0" smtClean="0">
                <a:solidFill>
                  <a:prstClr val="white"/>
                </a:solidFill>
                <a:latin typeface="Trebuchet MS" panose="020B0603020202020204" pitchFamily="34" charset="0"/>
              </a:rPr>
              <a:t>2023 m.</a:t>
            </a:r>
          </a:p>
        </p:txBody>
      </p:sp>
    </p:spTree>
    <p:extLst>
      <p:ext uri="{BB962C8B-B14F-4D97-AF65-F5344CB8AC3E}">
        <p14:creationId xmlns:p14="http://schemas.microsoft.com/office/powerpoint/2010/main" val="10268131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tačiakampis 6"/>
          <p:cNvSpPr/>
          <p:nvPr/>
        </p:nvSpPr>
        <p:spPr>
          <a:xfrm>
            <a:off x="414170" y="226149"/>
            <a:ext cx="10773249" cy="584775"/>
          </a:xfrm>
          <a:prstGeom prst="rect">
            <a:avLst/>
          </a:prstGeom>
        </p:spPr>
        <p:txBody>
          <a:bodyPr wrap="square">
            <a:spAutoFit/>
          </a:bodyPr>
          <a:lstStyle/>
          <a:p>
            <a:r>
              <a:rPr lang="lt-LT" sz="3200" b="1" dirty="0">
                <a:solidFill>
                  <a:srgbClr val="197D4D"/>
                </a:solidFill>
                <a:latin typeface="Trebuchet MS" panose="020B0603020202020204" pitchFamily="34" charset="0"/>
              </a:rPr>
              <a:t>Kontrolės veiksmus keičia rezultatyvi stebėsena</a:t>
            </a:r>
            <a:endParaRPr lang="lt-LT" sz="1600" b="1" dirty="0">
              <a:solidFill>
                <a:srgbClr val="197D4D"/>
              </a:solidFill>
              <a:latin typeface="Trebuchet MS" panose="020B0603020202020204" pitchFamily="34" charset="0"/>
            </a:endParaRPr>
          </a:p>
        </p:txBody>
      </p:sp>
      <p:grpSp>
        <p:nvGrpSpPr>
          <p:cNvPr id="12" name="Grupė 11"/>
          <p:cNvGrpSpPr/>
          <p:nvPr/>
        </p:nvGrpSpPr>
        <p:grpSpPr>
          <a:xfrm>
            <a:off x="877228" y="1015959"/>
            <a:ext cx="10310191" cy="5512162"/>
            <a:chOff x="533739" y="1897775"/>
            <a:chExt cx="8665029" cy="9671131"/>
          </a:xfrm>
        </p:grpSpPr>
        <p:graphicFrame>
          <p:nvGraphicFramePr>
            <p:cNvPr id="13" name="Diagrama 12">
              <a:extLst>
                <a:ext uri="{FF2B5EF4-FFF2-40B4-BE49-F238E27FC236}">
                  <a16:creationId xmlns:a16="http://schemas.microsoft.com/office/drawing/2014/main" xmlns="" id="{CE6522D0-985C-42F5-AC07-2BD551D0F2F5}"/>
                </a:ext>
              </a:extLst>
            </p:cNvPr>
            <p:cNvGraphicFramePr/>
            <p:nvPr>
              <p:extLst/>
            </p:nvPr>
          </p:nvGraphicFramePr>
          <p:xfrm>
            <a:off x="533739" y="6013102"/>
            <a:ext cx="8665029" cy="5555804"/>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p:cNvSpPr txBox="1"/>
            <p:nvPr/>
          </p:nvSpPr>
          <p:spPr>
            <a:xfrm>
              <a:off x="914471" y="1916239"/>
              <a:ext cx="1196514" cy="701996"/>
            </a:xfrm>
            <a:prstGeom prst="rect">
              <a:avLst/>
            </a:prstGeom>
            <a:noFill/>
          </p:spPr>
          <p:txBody>
            <a:bodyPr wrap="square" rtlCol="0">
              <a:spAutoFit/>
            </a:bodyPr>
            <a:lstStyle/>
            <a:p>
              <a:r>
                <a:rPr lang="lt-LT" sz="2000" b="1" dirty="0">
                  <a:solidFill>
                    <a:prstClr val="black"/>
                  </a:solidFill>
                  <a:latin typeface="Trebuchet MS" panose="020B0603020202020204" pitchFamily="34" charset="0"/>
                </a:rPr>
                <a:t>93 mln</a:t>
              </a:r>
              <a:r>
                <a:rPr lang="lt-LT" sz="2000" b="1" dirty="0" smtClean="0">
                  <a:solidFill>
                    <a:prstClr val="black"/>
                  </a:solidFill>
                  <a:latin typeface="Trebuchet MS" panose="020B0603020202020204" pitchFamily="34" charset="0"/>
                </a:rPr>
                <a:t>. €</a:t>
              </a:r>
              <a:endParaRPr lang="lt-LT" sz="2000" b="1" dirty="0">
                <a:solidFill>
                  <a:prstClr val="black"/>
                </a:solidFill>
                <a:latin typeface="Trebuchet MS" panose="020B0603020202020204" pitchFamily="34" charset="0"/>
              </a:endParaRPr>
            </a:p>
          </p:txBody>
        </p:sp>
        <p:sp>
          <p:nvSpPr>
            <p:cNvPr id="15" name="TextBox 14"/>
            <p:cNvSpPr txBox="1"/>
            <p:nvPr/>
          </p:nvSpPr>
          <p:spPr>
            <a:xfrm>
              <a:off x="2305542" y="1897775"/>
              <a:ext cx="1423453" cy="707128"/>
            </a:xfrm>
            <a:prstGeom prst="rect">
              <a:avLst/>
            </a:prstGeom>
            <a:noFill/>
          </p:spPr>
          <p:txBody>
            <a:bodyPr wrap="square" rtlCol="0">
              <a:spAutoFit/>
            </a:bodyPr>
            <a:lstStyle/>
            <a:p>
              <a:r>
                <a:rPr lang="lt-LT" sz="2000" b="1" dirty="0">
                  <a:solidFill>
                    <a:prstClr val="black"/>
                  </a:solidFill>
                  <a:latin typeface="Trebuchet MS" panose="020B0603020202020204" pitchFamily="34" charset="0"/>
                </a:rPr>
                <a:t>97,5 mln. €</a:t>
              </a:r>
            </a:p>
          </p:txBody>
        </p:sp>
        <p:sp>
          <p:nvSpPr>
            <p:cNvPr id="16" name="TextBox 15"/>
            <p:cNvSpPr txBox="1"/>
            <p:nvPr/>
          </p:nvSpPr>
          <p:spPr>
            <a:xfrm>
              <a:off x="3923552" y="1916239"/>
              <a:ext cx="1380552" cy="707128"/>
            </a:xfrm>
            <a:prstGeom prst="rect">
              <a:avLst/>
            </a:prstGeom>
            <a:noFill/>
          </p:spPr>
          <p:txBody>
            <a:bodyPr wrap="square" rtlCol="0">
              <a:spAutoFit/>
            </a:bodyPr>
            <a:lstStyle/>
            <a:p>
              <a:r>
                <a:rPr lang="lt-LT" sz="2000" b="1" dirty="0">
                  <a:solidFill>
                    <a:prstClr val="black"/>
                  </a:solidFill>
                  <a:latin typeface="Trebuchet MS" panose="020B0603020202020204" pitchFamily="34" charset="0"/>
                </a:rPr>
                <a:t>117 mln. €</a:t>
              </a:r>
            </a:p>
          </p:txBody>
        </p:sp>
        <p:sp>
          <p:nvSpPr>
            <p:cNvPr id="17" name="TextBox 16"/>
            <p:cNvSpPr txBox="1"/>
            <p:nvPr/>
          </p:nvSpPr>
          <p:spPr>
            <a:xfrm>
              <a:off x="5541562" y="1916239"/>
              <a:ext cx="3224335" cy="707128"/>
            </a:xfrm>
            <a:prstGeom prst="rect">
              <a:avLst/>
            </a:prstGeom>
            <a:noFill/>
          </p:spPr>
          <p:txBody>
            <a:bodyPr wrap="square" rtlCol="0">
              <a:spAutoFit/>
            </a:bodyPr>
            <a:lstStyle/>
            <a:p>
              <a:r>
                <a:rPr lang="lt-LT" sz="2000" b="1" dirty="0">
                  <a:solidFill>
                    <a:prstClr val="black"/>
                  </a:solidFill>
                  <a:latin typeface="Trebuchet MS" panose="020B0603020202020204" pitchFamily="34" charset="0"/>
                </a:rPr>
                <a:t>134 mln. €      163,8 mln. € </a:t>
              </a:r>
            </a:p>
          </p:txBody>
        </p:sp>
      </p:grpSp>
      <p:graphicFrame>
        <p:nvGraphicFramePr>
          <p:cNvPr id="18" name="Diagrama 17">
            <a:extLst>
              <a:ext uri="{FF2B5EF4-FFF2-40B4-BE49-F238E27FC236}">
                <a16:creationId xmlns:a16="http://schemas.microsoft.com/office/drawing/2014/main" xmlns="" id="{26D83F4C-5579-4A6E-B81B-E28A3E75218A}"/>
              </a:ext>
            </a:extLst>
          </p:cNvPr>
          <p:cNvGraphicFramePr/>
          <p:nvPr>
            <p:extLst/>
          </p:nvPr>
        </p:nvGraphicFramePr>
        <p:xfrm>
          <a:off x="624193" y="1190663"/>
          <a:ext cx="9803757" cy="293742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7095756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1355" y="1779639"/>
            <a:ext cx="8937522" cy="369332"/>
          </a:xfrm>
          <a:prstGeom prst="rect">
            <a:avLst/>
          </a:prstGeom>
          <a:noFill/>
        </p:spPr>
        <p:txBody>
          <a:bodyPr wrap="square" rtlCol="0">
            <a:spAutoFit/>
          </a:bodyPr>
          <a:lstStyle/>
          <a:p>
            <a:endParaRPr lang="lt-LT" dirty="0"/>
          </a:p>
        </p:txBody>
      </p:sp>
      <p:pic>
        <p:nvPicPr>
          <p:cNvPr id="3" name="Paveikslėlis 2"/>
          <p:cNvPicPr>
            <a:picLocks noChangeAspect="1"/>
          </p:cNvPicPr>
          <p:nvPr/>
        </p:nvPicPr>
        <p:blipFill>
          <a:blip r:embed="rId3"/>
          <a:stretch>
            <a:fillRect/>
          </a:stretch>
        </p:blipFill>
        <p:spPr>
          <a:xfrm>
            <a:off x="802640" y="5651972"/>
            <a:ext cx="8764707" cy="1121761"/>
          </a:xfrm>
          <a:prstGeom prst="rect">
            <a:avLst/>
          </a:prstGeom>
        </p:spPr>
      </p:pic>
      <p:pic>
        <p:nvPicPr>
          <p:cNvPr id="4" name="Picture 3">
            <a:extLst>
              <a:ext uri="{FF2B5EF4-FFF2-40B4-BE49-F238E27FC236}">
                <a16:creationId xmlns="" xmlns:a16="http://schemas.microsoft.com/office/drawing/2014/main" id="{61D4ECEF-90C2-4406-8F82-77FBABCA8052}"/>
              </a:ext>
            </a:extLst>
          </p:cNvPr>
          <p:cNvPicPr>
            <a:picLocks noChangeAspect="1"/>
          </p:cNvPicPr>
          <p:nvPr/>
        </p:nvPicPr>
        <p:blipFill>
          <a:blip r:embed="rId4"/>
          <a:stretch>
            <a:fillRect/>
          </a:stretch>
        </p:blipFill>
        <p:spPr>
          <a:xfrm>
            <a:off x="629920" y="1112705"/>
            <a:ext cx="8821067" cy="4539267"/>
          </a:xfrm>
          <a:prstGeom prst="rect">
            <a:avLst/>
          </a:prstGeom>
        </p:spPr>
      </p:pic>
      <p:pic>
        <p:nvPicPr>
          <p:cNvPr id="9" name="Picture 8">
            <a:extLst>
              <a:ext uri="{FF2B5EF4-FFF2-40B4-BE49-F238E27FC236}">
                <a16:creationId xmlns="" xmlns:a16="http://schemas.microsoft.com/office/drawing/2014/main" id="{E025A7E1-E454-4ED3-AD31-C8EFD25F5A1D}"/>
              </a:ext>
            </a:extLst>
          </p:cNvPr>
          <p:cNvPicPr>
            <a:picLocks noChangeAspect="1"/>
          </p:cNvPicPr>
          <p:nvPr/>
        </p:nvPicPr>
        <p:blipFill>
          <a:blip r:embed="rId5"/>
          <a:stretch>
            <a:fillRect/>
          </a:stretch>
        </p:blipFill>
        <p:spPr>
          <a:xfrm>
            <a:off x="7295113" y="1573559"/>
            <a:ext cx="4612285" cy="2673321"/>
          </a:xfrm>
          <a:prstGeom prst="rect">
            <a:avLst/>
          </a:prstGeom>
        </p:spPr>
      </p:pic>
      <p:sp>
        <p:nvSpPr>
          <p:cNvPr id="7" name="Stačiakampis 6"/>
          <p:cNvSpPr/>
          <p:nvPr/>
        </p:nvSpPr>
        <p:spPr>
          <a:xfrm>
            <a:off x="198968" y="3899"/>
            <a:ext cx="11434944" cy="1569660"/>
          </a:xfrm>
          <a:prstGeom prst="rect">
            <a:avLst/>
          </a:prstGeom>
        </p:spPr>
        <p:txBody>
          <a:bodyPr wrap="square">
            <a:spAutoFit/>
          </a:bodyPr>
          <a:lstStyle/>
          <a:p>
            <a:r>
              <a:rPr lang="lt-LT" sz="3200" b="1" dirty="0" smtClean="0">
                <a:solidFill>
                  <a:srgbClr val="197D4D"/>
                </a:solidFill>
                <a:latin typeface="Trebuchet MS" panose="020B0603020202020204" pitchFamily="34" charset="0"/>
              </a:rPr>
              <a:t>Prekybos veikloje daug realios pridėtinės vertės bei pelno nekuriančių įmonių</a:t>
            </a:r>
            <a:endParaRPr lang="lt-LT" sz="3200" b="1" i="1" dirty="0">
              <a:solidFill>
                <a:srgbClr val="197D4D"/>
              </a:solidFill>
              <a:latin typeface="Trebuchet MS" panose="020B0603020202020204" pitchFamily="34" charset="0"/>
            </a:endParaRPr>
          </a:p>
          <a:p>
            <a:endParaRPr lang="lt-LT" sz="3200" b="1" dirty="0">
              <a:solidFill>
                <a:srgbClr val="197D4D"/>
              </a:solidFill>
              <a:latin typeface="Trebuchet"/>
            </a:endParaRPr>
          </a:p>
        </p:txBody>
      </p:sp>
    </p:spTree>
    <p:extLst>
      <p:ext uri="{BB962C8B-B14F-4D97-AF65-F5344CB8AC3E}">
        <p14:creationId xmlns:p14="http://schemas.microsoft.com/office/powerpoint/2010/main" val="3322745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tačiakampis 7"/>
          <p:cNvSpPr/>
          <p:nvPr/>
        </p:nvSpPr>
        <p:spPr>
          <a:xfrm>
            <a:off x="0" y="1095375"/>
            <a:ext cx="6562725" cy="57626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cxnSp>
        <p:nvCxnSpPr>
          <p:cNvPr id="9" name="Tiesioji jungtis 8"/>
          <p:cNvCxnSpPr/>
          <p:nvPr/>
        </p:nvCxnSpPr>
        <p:spPr>
          <a:xfrm>
            <a:off x="6562725" y="1095375"/>
            <a:ext cx="0" cy="6029325"/>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Stačiakampis 12"/>
          <p:cNvSpPr/>
          <p:nvPr/>
        </p:nvSpPr>
        <p:spPr>
          <a:xfrm>
            <a:off x="381000" y="18157"/>
            <a:ext cx="10903857" cy="1077218"/>
          </a:xfrm>
          <a:prstGeom prst="rect">
            <a:avLst/>
          </a:prstGeom>
        </p:spPr>
        <p:txBody>
          <a:bodyPr wrap="square">
            <a:spAutoFit/>
          </a:bodyPr>
          <a:lstStyle/>
          <a:p>
            <a:r>
              <a:rPr lang="lt-LT" sz="3200" b="1" dirty="0" smtClean="0">
                <a:solidFill>
                  <a:srgbClr val="197D4D"/>
                </a:solidFill>
                <a:latin typeface="Trebuchet"/>
              </a:rPr>
              <a:t>Prekybos sektorius 2022 m.: rodikliai </a:t>
            </a:r>
            <a:r>
              <a:rPr lang="lt-LT" sz="3200" b="1" dirty="0">
                <a:solidFill>
                  <a:srgbClr val="197D4D"/>
                </a:solidFill>
                <a:latin typeface="Trebuchet"/>
              </a:rPr>
              <a:t>gerėja, tačiau rizika </a:t>
            </a:r>
            <a:r>
              <a:rPr lang="lt-LT" sz="3200" b="1" dirty="0" smtClean="0">
                <a:solidFill>
                  <a:srgbClr val="197D4D"/>
                </a:solidFill>
                <a:latin typeface="Trebuchet"/>
              </a:rPr>
              <a:t>lieka</a:t>
            </a:r>
            <a:endParaRPr lang="lt-LT" sz="3200" b="1" dirty="0">
              <a:solidFill>
                <a:srgbClr val="197D4D"/>
              </a:solidFill>
              <a:latin typeface="Trebuchet"/>
            </a:endParaRPr>
          </a:p>
        </p:txBody>
      </p:sp>
      <p:sp>
        <p:nvSpPr>
          <p:cNvPr id="2" name="Stačiakampis 1"/>
          <p:cNvSpPr/>
          <p:nvPr/>
        </p:nvSpPr>
        <p:spPr>
          <a:xfrm>
            <a:off x="381000" y="1603255"/>
            <a:ext cx="5343525" cy="3980577"/>
          </a:xfrm>
          <a:prstGeom prst="rect">
            <a:avLst/>
          </a:prstGeom>
        </p:spPr>
        <p:txBody>
          <a:bodyPr wrap="square">
            <a:spAutoFit/>
          </a:bodyPr>
          <a:lstStyle/>
          <a:p>
            <a:pPr>
              <a:spcBef>
                <a:spcPts val="800"/>
              </a:spcBef>
            </a:pPr>
            <a:r>
              <a:rPr lang="lt-LT" sz="2000" b="1" dirty="0">
                <a:ln w="19050">
                  <a:noFill/>
                </a:ln>
                <a:solidFill>
                  <a:srgbClr val="0F4A2D"/>
                </a:solidFill>
                <a:latin typeface="Trebuchet MS" panose="020B0603020202020204" pitchFamily="34" charset="0"/>
              </a:rPr>
              <a:t>Priežiūros priemonė </a:t>
            </a:r>
            <a:r>
              <a:rPr lang="lt-LT" sz="2000" b="1" dirty="0" smtClean="0">
                <a:solidFill>
                  <a:srgbClr val="0F4A2D"/>
                </a:solidFill>
                <a:latin typeface="Trebuchet MS" panose="020B0603020202020204" pitchFamily="34" charset="0"/>
              </a:rPr>
              <a:t>– klausimynas</a:t>
            </a:r>
            <a:r>
              <a:rPr lang="en-US" sz="2000" b="1" dirty="0" smtClean="0">
                <a:solidFill>
                  <a:srgbClr val="0F4A2D"/>
                </a:solidFill>
                <a:latin typeface="Trebuchet MS" panose="020B0603020202020204" pitchFamily="34" charset="0"/>
              </a:rPr>
              <a:t>:</a:t>
            </a:r>
            <a:endParaRPr lang="lt-LT" sz="2000" b="1" dirty="0">
              <a:solidFill>
                <a:srgbClr val="0F4A2D"/>
              </a:solidFill>
              <a:latin typeface="Trebuchet MS" panose="020B0603020202020204" pitchFamily="34" charset="0"/>
            </a:endParaRPr>
          </a:p>
          <a:p>
            <a:pPr>
              <a:spcBef>
                <a:spcPts val="800"/>
              </a:spcBef>
            </a:pPr>
            <a:endParaRPr lang="lt-LT" sz="1600" dirty="0">
              <a:solidFill>
                <a:srgbClr val="14643D"/>
              </a:solidFill>
              <a:latin typeface="Trebuchet MS" panose="020B0603020202020204" pitchFamily="34" charset="0"/>
            </a:endParaRPr>
          </a:p>
          <a:p>
            <a:pPr marL="285750" indent="-285750">
              <a:lnSpc>
                <a:spcPts val="2090"/>
              </a:lnSpc>
              <a:buClr>
                <a:schemeClr val="tx1"/>
              </a:buClr>
              <a:buFont typeface="Wingdings" panose="05000000000000000000" pitchFamily="2" charset="2"/>
              <a:buChar char="§"/>
            </a:pPr>
            <a:r>
              <a:rPr lang="lt-LT" sz="1600" b="1" dirty="0">
                <a:solidFill>
                  <a:srgbClr val="2D9763"/>
                </a:solidFill>
                <a:latin typeface="Trebuchet MS" panose="020B0603020202020204" pitchFamily="34" charset="0"/>
                <a:cs typeface="WPBABS+TrebuchetMS"/>
              </a:rPr>
              <a:t>70 </a:t>
            </a:r>
            <a:r>
              <a:rPr lang="en-US" sz="1600" b="1" dirty="0">
                <a:solidFill>
                  <a:srgbClr val="2D9763"/>
                </a:solidFill>
                <a:latin typeface="Trebuchet MS" panose="020B0603020202020204" pitchFamily="34" charset="0"/>
                <a:cs typeface="WPBABS+TrebuchetMS"/>
              </a:rPr>
              <a:t>%</a:t>
            </a:r>
            <a:r>
              <a:rPr lang="lt-LT" sz="1600" dirty="0">
                <a:solidFill>
                  <a:srgbClr val="2D9763"/>
                </a:solidFill>
                <a:latin typeface="Trebuchet MS" panose="020B0603020202020204" pitchFamily="34" charset="0"/>
                <a:cs typeface="WPBABS+TrebuchetMS"/>
              </a:rPr>
              <a:t> </a:t>
            </a:r>
            <a:r>
              <a:rPr lang="lt-LT" sz="1600" dirty="0">
                <a:solidFill>
                  <a:schemeClr val="tx1">
                    <a:lumMod val="75000"/>
                    <a:lumOff val="25000"/>
                  </a:schemeClr>
                </a:solidFill>
                <a:latin typeface="Trebuchet MS" panose="020B0603020202020204" pitchFamily="34" charset="0"/>
                <a:cs typeface="WPBABS+TrebuchetMS"/>
              </a:rPr>
              <a:t>atsakiusių į klausimyną mokesčių mokėtojų </a:t>
            </a:r>
            <a:r>
              <a:rPr lang="lt-LT" sz="1600" b="1" dirty="0">
                <a:solidFill>
                  <a:srgbClr val="2D9763"/>
                </a:solidFill>
                <a:latin typeface="Trebuchet MS" panose="020B0603020202020204" pitchFamily="34" charset="0"/>
                <a:cs typeface="WPBABS+TrebuchetMS"/>
              </a:rPr>
              <a:t>elgsena </a:t>
            </a:r>
            <a:r>
              <a:rPr lang="lt-LT" sz="1600" b="1" dirty="0" smtClean="0">
                <a:solidFill>
                  <a:srgbClr val="2D9763"/>
                </a:solidFill>
                <a:latin typeface="Trebuchet MS" panose="020B0603020202020204" pitchFamily="34" charset="0"/>
                <a:cs typeface="WPBABS+TrebuchetMS"/>
              </a:rPr>
              <a:t>pasikeitė</a:t>
            </a:r>
            <a:r>
              <a:rPr lang="lt-LT" sz="1600" dirty="0" smtClean="0">
                <a:solidFill>
                  <a:srgbClr val="14643D"/>
                </a:solidFill>
                <a:latin typeface="Trebuchet MS" panose="020B0603020202020204" pitchFamily="34" charset="0"/>
                <a:cs typeface="WPBABS+TrebuchetMS"/>
              </a:rPr>
              <a:t> </a:t>
            </a:r>
            <a:r>
              <a:rPr lang="lt-LT" sz="1600" dirty="0">
                <a:solidFill>
                  <a:schemeClr val="tx1">
                    <a:lumMod val="75000"/>
                    <a:lumOff val="25000"/>
                  </a:schemeClr>
                </a:solidFill>
                <a:latin typeface="Trebuchet MS" panose="020B0603020202020204" pitchFamily="34" charset="0"/>
                <a:cs typeface="WPBABS+TrebuchetMS"/>
              </a:rPr>
              <a:t>– pardavimai</a:t>
            </a:r>
            <a:r>
              <a:rPr lang="lt-LT" sz="1600" spc="37" dirty="0">
                <a:solidFill>
                  <a:schemeClr val="tx1">
                    <a:lumMod val="75000"/>
                    <a:lumOff val="25000"/>
                  </a:schemeClr>
                </a:solidFill>
                <a:latin typeface="Trebuchet MS" panose="020B0603020202020204" pitchFamily="34" charset="0"/>
                <a:cs typeface="WPBABS+TrebuchetMS"/>
              </a:rPr>
              <a:t> </a:t>
            </a:r>
            <a:r>
              <a:rPr lang="lt-LT" sz="1600" dirty="0">
                <a:solidFill>
                  <a:schemeClr val="tx1">
                    <a:lumMod val="75000"/>
                    <a:lumOff val="25000"/>
                  </a:schemeClr>
                </a:solidFill>
                <a:latin typeface="Trebuchet MS" panose="020B0603020202020204" pitchFamily="34" charset="0"/>
                <a:cs typeface="WPBABS+TrebuchetMS"/>
              </a:rPr>
              <a:t>auga didesniu tempu nei </a:t>
            </a:r>
            <a:r>
              <a:rPr lang="lt-LT" sz="1600" dirty="0" smtClean="0">
                <a:solidFill>
                  <a:schemeClr val="tx1">
                    <a:lumMod val="75000"/>
                    <a:lumOff val="25000"/>
                  </a:schemeClr>
                </a:solidFill>
                <a:latin typeface="Trebuchet MS" panose="020B0603020202020204" pitchFamily="34" charset="0"/>
                <a:cs typeface="WPBABS+TrebuchetMS"/>
              </a:rPr>
              <a:t>atsargos</a:t>
            </a:r>
            <a:endParaRPr lang="en-US" sz="1600" dirty="0" smtClean="0">
              <a:solidFill>
                <a:schemeClr val="tx1">
                  <a:lumMod val="75000"/>
                  <a:lumOff val="25000"/>
                </a:schemeClr>
              </a:solidFill>
              <a:latin typeface="Trebuchet MS" panose="020B0603020202020204" pitchFamily="34" charset="0"/>
              <a:cs typeface="WPBABS+TrebuchetMS"/>
            </a:endParaRPr>
          </a:p>
          <a:p>
            <a:pPr marL="285750" indent="-285750">
              <a:lnSpc>
                <a:spcPts val="2090"/>
              </a:lnSpc>
              <a:buClr>
                <a:schemeClr val="tx1"/>
              </a:buClr>
              <a:buFont typeface="Wingdings" panose="05000000000000000000" pitchFamily="2" charset="2"/>
              <a:buChar char="§"/>
            </a:pPr>
            <a:endParaRPr lang="lt-LT" sz="1600" dirty="0">
              <a:solidFill>
                <a:schemeClr val="tx1">
                  <a:lumMod val="75000"/>
                  <a:lumOff val="25000"/>
                </a:schemeClr>
              </a:solidFill>
              <a:latin typeface="Trebuchet MS" panose="020B0603020202020204" pitchFamily="34" charset="0"/>
              <a:cs typeface="WPBABS+TrebuchetMS"/>
            </a:endParaRPr>
          </a:p>
          <a:p>
            <a:pPr marL="285750" indent="-285750">
              <a:lnSpc>
                <a:spcPts val="2090"/>
              </a:lnSpc>
              <a:buClr>
                <a:schemeClr val="tx1"/>
              </a:buClr>
              <a:buFont typeface="Wingdings" panose="05000000000000000000" pitchFamily="2" charset="2"/>
              <a:buChar char="§"/>
            </a:pPr>
            <a:r>
              <a:rPr lang="lt-LT" sz="1600" dirty="0">
                <a:solidFill>
                  <a:schemeClr val="tx1">
                    <a:lumMod val="75000"/>
                    <a:lumOff val="25000"/>
                  </a:schemeClr>
                </a:solidFill>
                <a:latin typeface="Trebuchet MS" panose="020B0603020202020204" pitchFamily="34" charset="0"/>
                <a:cs typeface="WPBABS+TrebuchetMS"/>
              </a:rPr>
              <a:t>Pagal klausimynų duomenis, klientų turimos atsargos nuo 2022 m. pradžios iki klausimyno pildymo dienos sumažintos beveik </a:t>
            </a:r>
            <a:r>
              <a:rPr lang="lt-LT" sz="1600" b="1" dirty="0">
                <a:solidFill>
                  <a:srgbClr val="2D9763"/>
                </a:solidFill>
                <a:latin typeface="Trebuchet MS" panose="020B0603020202020204" pitchFamily="34" charset="0"/>
                <a:cs typeface="WPBABS+TrebuchetMS"/>
              </a:rPr>
              <a:t>40 mln. €, </a:t>
            </a:r>
            <a:r>
              <a:rPr lang="lt-LT" sz="1600" b="1" dirty="0" err="1">
                <a:solidFill>
                  <a:srgbClr val="2D9763"/>
                </a:solidFill>
                <a:latin typeface="Trebuchet MS" panose="020B0603020202020204" pitchFamily="34" charset="0"/>
                <a:cs typeface="WPBABS+TrebuchetMS"/>
              </a:rPr>
              <a:t>t.y</a:t>
            </a:r>
            <a:r>
              <a:rPr lang="lt-LT" sz="1600" b="1" dirty="0">
                <a:solidFill>
                  <a:srgbClr val="2D9763"/>
                </a:solidFill>
                <a:latin typeface="Trebuchet MS" panose="020B0603020202020204" pitchFamily="34" charset="0"/>
                <a:cs typeface="WPBABS+TrebuchetMS"/>
              </a:rPr>
              <a:t>. 24 </a:t>
            </a:r>
            <a:r>
              <a:rPr lang="en-US" sz="1600" b="1" dirty="0" smtClean="0">
                <a:solidFill>
                  <a:srgbClr val="2D9763"/>
                </a:solidFill>
                <a:latin typeface="Trebuchet MS" panose="020B0603020202020204" pitchFamily="34" charset="0"/>
                <a:cs typeface="WPBABS+TrebuchetMS"/>
              </a:rPr>
              <a:t>%</a:t>
            </a:r>
          </a:p>
          <a:p>
            <a:pPr marL="285750" indent="-285750">
              <a:lnSpc>
                <a:spcPts val="2090"/>
              </a:lnSpc>
              <a:buClr>
                <a:schemeClr val="tx1"/>
              </a:buClr>
              <a:buFont typeface="Wingdings" panose="05000000000000000000" pitchFamily="2" charset="2"/>
              <a:buChar char="§"/>
            </a:pPr>
            <a:endParaRPr lang="lt-LT" sz="1600" dirty="0">
              <a:solidFill>
                <a:srgbClr val="000000"/>
              </a:solidFill>
              <a:latin typeface="Trebuchet MS" panose="020B0603020202020204" pitchFamily="34" charset="0"/>
              <a:cs typeface="WPBABS+TrebuchetMS"/>
            </a:endParaRPr>
          </a:p>
          <a:p>
            <a:pPr marL="285750" indent="-285750">
              <a:lnSpc>
                <a:spcPts val="2090"/>
              </a:lnSpc>
              <a:buClr>
                <a:schemeClr val="tx1"/>
              </a:buClr>
              <a:buFont typeface="Wingdings" panose="05000000000000000000" pitchFamily="2" charset="2"/>
              <a:buChar char="§"/>
            </a:pPr>
            <a:r>
              <a:rPr lang="lt-LT" sz="1600" dirty="0" smtClean="0">
                <a:solidFill>
                  <a:schemeClr val="tx1">
                    <a:lumMod val="75000"/>
                    <a:lumOff val="25000"/>
                  </a:schemeClr>
                </a:solidFill>
                <a:latin typeface="Trebuchet MS" panose="020B0603020202020204" pitchFamily="34" charset="0"/>
                <a:cs typeface="WPBABS+TrebuchetMS"/>
              </a:rPr>
              <a:t>Klientų, </a:t>
            </a:r>
            <a:r>
              <a:rPr lang="lt-LT" sz="1600" dirty="0">
                <a:solidFill>
                  <a:schemeClr val="tx1">
                    <a:lumMod val="75000"/>
                    <a:lumOff val="25000"/>
                  </a:schemeClr>
                </a:solidFill>
                <a:latin typeface="Trebuchet MS" panose="020B0603020202020204" pitchFamily="34" charset="0"/>
                <a:cs typeface="WPBABS+TrebuchetMS"/>
              </a:rPr>
              <a:t>kuriems buvo taikytos poveikio priemonės, PVM prievolės augimas 2022 m. sausio - </a:t>
            </a:r>
            <a:r>
              <a:rPr lang="lt-LT" sz="1600" dirty="0" smtClean="0">
                <a:solidFill>
                  <a:schemeClr val="tx1">
                    <a:lumMod val="75000"/>
                    <a:lumOff val="25000"/>
                  </a:schemeClr>
                </a:solidFill>
                <a:latin typeface="Trebuchet MS" panose="020B0603020202020204" pitchFamily="34" charset="0"/>
                <a:cs typeface="WPBABS+TrebuchetMS"/>
              </a:rPr>
              <a:t>gruodžio </a:t>
            </a:r>
            <a:r>
              <a:rPr lang="lt-LT" sz="1600" dirty="0">
                <a:solidFill>
                  <a:schemeClr val="tx1">
                    <a:lumMod val="75000"/>
                    <a:lumOff val="25000"/>
                  </a:schemeClr>
                </a:solidFill>
                <a:latin typeface="Trebuchet MS" panose="020B0603020202020204" pitchFamily="34" charset="0"/>
                <a:cs typeface="WPBABS+TrebuchetMS"/>
              </a:rPr>
              <a:t>mėn. spartesnis nei viso prekybos </a:t>
            </a:r>
            <a:r>
              <a:rPr lang="lt-LT" sz="1600" dirty="0" smtClean="0">
                <a:solidFill>
                  <a:schemeClr val="tx1">
                    <a:lumMod val="75000"/>
                    <a:lumOff val="25000"/>
                  </a:schemeClr>
                </a:solidFill>
                <a:latin typeface="Trebuchet MS" panose="020B0603020202020204" pitchFamily="34" charset="0"/>
                <a:cs typeface="WPBABS+TrebuchetMS"/>
              </a:rPr>
              <a:t>sektoriaus, </a:t>
            </a:r>
            <a:r>
              <a:rPr lang="lt-LT" sz="1600" dirty="0" err="1">
                <a:solidFill>
                  <a:schemeClr val="tx1">
                    <a:lumMod val="75000"/>
                    <a:lumOff val="25000"/>
                  </a:schemeClr>
                </a:solidFill>
                <a:latin typeface="Trebuchet MS" panose="020B0603020202020204" pitchFamily="34" charset="0"/>
                <a:cs typeface="WPBABS+TrebuchetMS"/>
              </a:rPr>
              <a:t>t.y</a:t>
            </a:r>
            <a:r>
              <a:rPr lang="lt-LT" sz="1600" dirty="0">
                <a:solidFill>
                  <a:schemeClr val="tx1">
                    <a:lumMod val="75000"/>
                    <a:lumOff val="25000"/>
                  </a:schemeClr>
                </a:solidFill>
                <a:latin typeface="Trebuchet MS" panose="020B0603020202020204" pitchFamily="34" charset="0"/>
                <a:cs typeface="WPBABS+TrebuchetMS"/>
              </a:rPr>
              <a:t>. PVM prievolė augo </a:t>
            </a:r>
            <a:r>
              <a:rPr lang="lt-LT" sz="1600" b="1" dirty="0" smtClean="0">
                <a:solidFill>
                  <a:srgbClr val="2D9763"/>
                </a:solidFill>
                <a:latin typeface="Trebuchet MS" panose="020B0603020202020204" pitchFamily="34" charset="0"/>
                <a:cs typeface="WPBABS+TrebuchetMS"/>
              </a:rPr>
              <a:t>28 </a:t>
            </a:r>
            <a:r>
              <a:rPr lang="en-US" sz="1600" b="1" dirty="0" smtClean="0">
                <a:solidFill>
                  <a:srgbClr val="2D9763"/>
                </a:solidFill>
                <a:latin typeface="Trebuchet MS" panose="020B0603020202020204" pitchFamily="34" charset="0"/>
                <a:cs typeface="WPBABS+TrebuchetMS"/>
              </a:rPr>
              <a:t>%</a:t>
            </a:r>
            <a:r>
              <a:rPr lang="lt-LT" sz="1600" b="1" dirty="0" smtClean="0">
                <a:solidFill>
                  <a:srgbClr val="2D9763"/>
                </a:solidFill>
                <a:latin typeface="Trebuchet MS" panose="020B0603020202020204" pitchFamily="34" charset="0"/>
                <a:cs typeface="WPBABS+TrebuchetMS"/>
              </a:rPr>
              <a:t> </a:t>
            </a:r>
            <a:r>
              <a:rPr lang="lt-LT" sz="1600" b="1" dirty="0">
                <a:solidFill>
                  <a:srgbClr val="2D9763"/>
                </a:solidFill>
                <a:latin typeface="Trebuchet MS" panose="020B0603020202020204" pitchFamily="34" charset="0"/>
                <a:cs typeface="WPBABS+TrebuchetMS"/>
              </a:rPr>
              <a:t>arba </a:t>
            </a:r>
            <a:r>
              <a:rPr lang="lt-LT" sz="1600" b="1" dirty="0" smtClean="0">
                <a:solidFill>
                  <a:srgbClr val="2D9763"/>
                </a:solidFill>
                <a:latin typeface="Trebuchet MS" panose="020B0603020202020204" pitchFamily="34" charset="0"/>
                <a:cs typeface="WPBABS+TrebuchetMS"/>
              </a:rPr>
              <a:t>22,3 </a:t>
            </a:r>
            <a:r>
              <a:rPr lang="lt-LT" sz="1600" b="1" dirty="0">
                <a:solidFill>
                  <a:srgbClr val="2D9763"/>
                </a:solidFill>
                <a:latin typeface="Trebuchet MS" panose="020B0603020202020204" pitchFamily="34" charset="0"/>
                <a:cs typeface="WPBABS+TrebuchetMS"/>
              </a:rPr>
              <a:t>mln. €</a:t>
            </a:r>
            <a:endParaRPr lang="lt-LT" sz="1600" b="1" dirty="0">
              <a:solidFill>
                <a:srgbClr val="2D9763"/>
              </a:solidFill>
              <a:latin typeface="Trebuchet MS" panose="020B0603020202020204" pitchFamily="34" charset="0"/>
            </a:endParaRPr>
          </a:p>
        </p:txBody>
      </p:sp>
      <p:sp>
        <p:nvSpPr>
          <p:cNvPr id="4" name="Stačiakampis 3"/>
          <p:cNvSpPr/>
          <p:nvPr/>
        </p:nvSpPr>
        <p:spPr>
          <a:xfrm>
            <a:off x="7221206" y="4869773"/>
            <a:ext cx="4365957" cy="1569660"/>
          </a:xfrm>
          <a:prstGeom prst="rect">
            <a:avLst/>
          </a:prstGeom>
        </p:spPr>
        <p:txBody>
          <a:bodyPr wrap="square">
            <a:spAutoFit/>
          </a:bodyPr>
          <a:lstStyle/>
          <a:p>
            <a:r>
              <a:rPr lang="lt-LT" sz="1600" b="1" dirty="0" smtClean="0">
                <a:latin typeface="Trebuchet MS" panose="020B0603020202020204" pitchFamily="34" charset="0"/>
              </a:rPr>
              <a:t>Visas prekybos sektorius (G46;G47):</a:t>
            </a:r>
            <a:endParaRPr lang="en-US" sz="1600" b="1" dirty="0" smtClean="0">
              <a:latin typeface="Trebuchet MS" panose="020B0603020202020204" pitchFamily="34" charset="0"/>
            </a:endParaRPr>
          </a:p>
          <a:p>
            <a:endParaRPr lang="lt-LT" sz="1600" u="sng" dirty="0">
              <a:latin typeface="Trebuchet MS" panose="020B0603020202020204" pitchFamily="34" charset="0"/>
            </a:endParaRPr>
          </a:p>
          <a:p>
            <a:pPr marL="285750" indent="-285750">
              <a:buFont typeface="Wingdings" panose="05000000000000000000" pitchFamily="2" charset="2"/>
              <a:buChar char="§"/>
            </a:pPr>
            <a:r>
              <a:rPr lang="lt-LT" sz="1600" dirty="0">
                <a:solidFill>
                  <a:schemeClr val="tx1">
                    <a:lumMod val="75000"/>
                    <a:lumOff val="25000"/>
                  </a:schemeClr>
                </a:solidFill>
                <a:latin typeface="Trebuchet MS" panose="020B0603020202020204" pitchFamily="34" charset="0"/>
              </a:rPr>
              <a:t>pardavimai augo </a:t>
            </a:r>
            <a:r>
              <a:rPr lang="lt-LT" sz="1600" b="1" dirty="0" smtClean="0">
                <a:solidFill>
                  <a:srgbClr val="2D9763"/>
                </a:solidFill>
                <a:latin typeface="Trebuchet MS" panose="020B0603020202020204" pitchFamily="34" charset="0"/>
              </a:rPr>
              <a:t>9,8 </a:t>
            </a:r>
            <a:r>
              <a:rPr lang="lt-LT" sz="1600" b="1" dirty="0">
                <a:solidFill>
                  <a:srgbClr val="2D9763"/>
                </a:solidFill>
                <a:latin typeface="Trebuchet MS" panose="020B0603020202020204" pitchFamily="34" charset="0"/>
              </a:rPr>
              <a:t>mlrd. € </a:t>
            </a:r>
            <a:r>
              <a:rPr lang="lt-LT" sz="1600" dirty="0">
                <a:solidFill>
                  <a:schemeClr val="tx1">
                    <a:lumMod val="75000"/>
                    <a:lumOff val="25000"/>
                  </a:schemeClr>
                </a:solidFill>
                <a:latin typeface="Trebuchet MS" panose="020B0603020202020204" pitchFamily="34" charset="0"/>
              </a:rPr>
              <a:t>arba </a:t>
            </a:r>
            <a:r>
              <a:rPr lang="lt-LT" sz="1600" b="1" dirty="0">
                <a:solidFill>
                  <a:srgbClr val="2D9763"/>
                </a:solidFill>
                <a:latin typeface="Trebuchet MS" panose="020B0603020202020204" pitchFamily="34" charset="0"/>
              </a:rPr>
              <a:t>22 </a:t>
            </a:r>
            <a:r>
              <a:rPr lang="lt-LT" sz="1600" b="1" dirty="0" smtClean="0">
                <a:solidFill>
                  <a:srgbClr val="2D9763"/>
                </a:solidFill>
                <a:latin typeface="Trebuchet MS" panose="020B0603020202020204" pitchFamily="34" charset="0"/>
              </a:rPr>
              <a:t>%</a:t>
            </a:r>
            <a:endParaRPr lang="en-US" sz="1600" b="1" dirty="0" smtClean="0">
              <a:solidFill>
                <a:srgbClr val="2D9763"/>
              </a:solidFill>
              <a:latin typeface="Trebuchet MS" panose="020B0603020202020204" pitchFamily="34" charset="0"/>
            </a:endParaRPr>
          </a:p>
          <a:p>
            <a:endParaRPr lang="lt-LT" sz="1600" b="1" dirty="0">
              <a:solidFill>
                <a:srgbClr val="2D9763"/>
              </a:solidFill>
              <a:latin typeface="Trebuchet MS" panose="020B0603020202020204" pitchFamily="34" charset="0"/>
            </a:endParaRPr>
          </a:p>
          <a:p>
            <a:pPr marL="285750" indent="-285750">
              <a:buFont typeface="Wingdings" panose="05000000000000000000" pitchFamily="2" charset="2"/>
              <a:buChar char="§"/>
            </a:pPr>
            <a:r>
              <a:rPr lang="lt-LT" sz="1600" dirty="0">
                <a:solidFill>
                  <a:schemeClr val="tx1">
                    <a:lumMod val="75000"/>
                    <a:lumOff val="25000"/>
                  </a:schemeClr>
                </a:solidFill>
                <a:latin typeface="Trebuchet MS" panose="020B0603020202020204" pitchFamily="34" charset="0"/>
              </a:rPr>
              <a:t>deklaruota PVM prievolė augo </a:t>
            </a:r>
            <a:r>
              <a:rPr lang="lt-LT" sz="1600" b="1" dirty="0" smtClean="0">
                <a:solidFill>
                  <a:srgbClr val="2D9763"/>
                </a:solidFill>
                <a:latin typeface="Trebuchet MS" panose="020B0603020202020204" pitchFamily="34" charset="0"/>
              </a:rPr>
              <a:t>228 </a:t>
            </a:r>
            <a:r>
              <a:rPr lang="lt-LT" sz="1600" b="1" dirty="0">
                <a:solidFill>
                  <a:srgbClr val="2D9763"/>
                </a:solidFill>
                <a:latin typeface="Trebuchet MS" panose="020B0603020202020204" pitchFamily="34" charset="0"/>
              </a:rPr>
              <a:t>mln. € </a:t>
            </a:r>
            <a:r>
              <a:rPr lang="lt-LT" sz="1600" dirty="0">
                <a:solidFill>
                  <a:schemeClr val="tx1">
                    <a:lumMod val="75000"/>
                    <a:lumOff val="25000"/>
                  </a:schemeClr>
                </a:solidFill>
                <a:latin typeface="Trebuchet MS" panose="020B0603020202020204" pitchFamily="34" charset="0"/>
              </a:rPr>
              <a:t>arba </a:t>
            </a:r>
            <a:r>
              <a:rPr lang="lt-LT" sz="1600" b="1" dirty="0" smtClean="0">
                <a:solidFill>
                  <a:srgbClr val="2D9763"/>
                </a:solidFill>
                <a:latin typeface="Trebuchet MS" panose="020B0603020202020204" pitchFamily="34" charset="0"/>
              </a:rPr>
              <a:t>10 </a:t>
            </a:r>
            <a:r>
              <a:rPr lang="lt-LT" sz="1600" b="1" dirty="0">
                <a:solidFill>
                  <a:srgbClr val="2D9763"/>
                </a:solidFill>
                <a:latin typeface="Trebuchet MS" panose="020B0603020202020204" pitchFamily="34" charset="0"/>
              </a:rPr>
              <a:t>%</a:t>
            </a:r>
          </a:p>
        </p:txBody>
      </p:sp>
      <p:graphicFrame>
        <p:nvGraphicFramePr>
          <p:cNvPr id="6" name="Diagrama 5"/>
          <p:cNvGraphicFramePr>
            <a:graphicFrameLocks/>
          </p:cNvGraphicFramePr>
          <p:nvPr>
            <p:extLst/>
          </p:nvPr>
        </p:nvGraphicFramePr>
        <p:xfrm>
          <a:off x="6759244" y="1603255"/>
          <a:ext cx="5289882" cy="29031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931173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tačiakampis 16"/>
          <p:cNvSpPr/>
          <p:nvPr/>
        </p:nvSpPr>
        <p:spPr>
          <a:xfrm>
            <a:off x="0" y="4260715"/>
            <a:ext cx="12192000" cy="224356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solidFill>
                <a:prstClr val="white"/>
              </a:solidFill>
            </a:endParaRPr>
          </a:p>
        </p:txBody>
      </p:sp>
      <p:sp>
        <p:nvSpPr>
          <p:cNvPr id="15" name="Rodyklė dešinėn 14"/>
          <p:cNvSpPr/>
          <p:nvPr/>
        </p:nvSpPr>
        <p:spPr>
          <a:xfrm rot="18900000">
            <a:off x="3721114" y="2029119"/>
            <a:ext cx="2113991" cy="1047117"/>
          </a:xfrm>
          <a:prstGeom prst="rightArrow">
            <a:avLst/>
          </a:prstGeom>
          <a:solidFill>
            <a:srgbClr val="B5E3CD">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solidFill>
                <a:prstClr val="white"/>
              </a:solidFill>
            </a:endParaRPr>
          </a:p>
        </p:txBody>
      </p:sp>
      <p:sp>
        <p:nvSpPr>
          <p:cNvPr id="16" name="Rodyklė dešinėn 15"/>
          <p:cNvSpPr/>
          <p:nvPr/>
        </p:nvSpPr>
        <p:spPr>
          <a:xfrm rot="18900000">
            <a:off x="8206532" y="2029118"/>
            <a:ext cx="2113991" cy="1047117"/>
          </a:xfrm>
          <a:prstGeom prst="rightArrow">
            <a:avLst/>
          </a:prstGeom>
          <a:solidFill>
            <a:srgbClr val="B5E3C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solidFill>
                <a:prstClr val="white"/>
              </a:solidFill>
            </a:endParaRPr>
          </a:p>
        </p:txBody>
      </p:sp>
      <p:sp>
        <p:nvSpPr>
          <p:cNvPr id="13" name="Stačiakampis 12"/>
          <p:cNvSpPr/>
          <p:nvPr/>
        </p:nvSpPr>
        <p:spPr>
          <a:xfrm>
            <a:off x="293085" y="157946"/>
            <a:ext cx="11434944" cy="2062103"/>
          </a:xfrm>
          <a:prstGeom prst="rect">
            <a:avLst/>
          </a:prstGeom>
        </p:spPr>
        <p:txBody>
          <a:bodyPr wrap="square">
            <a:spAutoFit/>
          </a:bodyPr>
          <a:lstStyle/>
          <a:p>
            <a:r>
              <a:rPr lang="lt-LT" sz="3200" b="1" dirty="0">
                <a:solidFill>
                  <a:srgbClr val="197D4D"/>
                </a:solidFill>
                <a:latin typeface="Trebuchet"/>
              </a:rPr>
              <a:t>Prekybos </a:t>
            </a:r>
            <a:r>
              <a:rPr lang="lt-LT" sz="3200" b="1" dirty="0" smtClean="0">
                <a:solidFill>
                  <a:srgbClr val="197D4D"/>
                </a:solidFill>
                <a:latin typeface="Trebuchet"/>
              </a:rPr>
              <a:t>sektorius 2023 m.: dvigubai geresni rezultatai įmonių (2,9 tūkst.), kurios buvo įspėtos apie įžvelgiamas rizikas</a:t>
            </a:r>
            <a:endParaRPr lang="lt-LT" sz="600" i="1" dirty="0">
              <a:solidFill>
                <a:srgbClr val="197D4D"/>
              </a:solidFill>
              <a:latin typeface="Trebuchet MS" panose="020B0603020202020204" pitchFamily="34" charset="0"/>
            </a:endParaRPr>
          </a:p>
          <a:p>
            <a:endParaRPr lang="lt-LT" sz="3200" b="1" dirty="0">
              <a:solidFill>
                <a:srgbClr val="197D4D"/>
              </a:solidFill>
              <a:latin typeface="Trebuchet"/>
            </a:endParaRPr>
          </a:p>
        </p:txBody>
      </p:sp>
      <p:sp>
        <p:nvSpPr>
          <p:cNvPr id="5" name="TextBox 4"/>
          <p:cNvSpPr txBox="1"/>
          <p:nvPr/>
        </p:nvSpPr>
        <p:spPr>
          <a:xfrm>
            <a:off x="2184954" y="2113063"/>
            <a:ext cx="4581333" cy="1015663"/>
          </a:xfrm>
          <a:prstGeom prst="rect">
            <a:avLst/>
          </a:prstGeom>
          <a:noFill/>
        </p:spPr>
        <p:txBody>
          <a:bodyPr wrap="square" rtlCol="0">
            <a:spAutoFit/>
          </a:bodyPr>
          <a:lstStyle/>
          <a:p>
            <a:pPr algn="ctr">
              <a:defRPr/>
            </a:pPr>
            <a:r>
              <a:rPr lang="lt-LT" sz="2400" dirty="0">
                <a:solidFill>
                  <a:srgbClr val="0A6438"/>
                </a:solidFill>
                <a:latin typeface="Trebuchet MS" panose="020B0603020202020204" pitchFamily="34" charset="0"/>
                <a:cs typeface="Courier New" panose="02070309020205020404" pitchFamily="49" charset="0"/>
              </a:rPr>
              <a:t>Pardavimai didėjo beveik</a:t>
            </a:r>
            <a:endParaRPr lang="en-US" sz="2400" dirty="0">
              <a:solidFill>
                <a:srgbClr val="0A6438"/>
              </a:solidFill>
              <a:latin typeface="Trebuchet MS" panose="020B0603020202020204" pitchFamily="34" charset="0"/>
              <a:cs typeface="Courier New" panose="02070309020205020404" pitchFamily="49" charset="0"/>
            </a:endParaRPr>
          </a:p>
          <a:p>
            <a:pPr algn="ctr">
              <a:defRPr/>
            </a:pPr>
            <a:r>
              <a:rPr lang="lt-LT" sz="3600" b="1" dirty="0">
                <a:solidFill>
                  <a:srgbClr val="0A6438"/>
                </a:solidFill>
                <a:latin typeface="Trebuchet MS" panose="020B0603020202020204" pitchFamily="34" charset="0"/>
                <a:cs typeface="Courier New" panose="02070309020205020404" pitchFamily="49" charset="0"/>
              </a:rPr>
              <a:t>+ </a:t>
            </a:r>
            <a:r>
              <a:rPr lang="en-US" sz="3600" b="1" dirty="0">
                <a:solidFill>
                  <a:srgbClr val="0A6438"/>
                </a:solidFill>
                <a:latin typeface="Trebuchet MS" panose="020B0603020202020204" pitchFamily="34" charset="0"/>
                <a:cs typeface="Courier New" panose="02070309020205020404" pitchFamily="49" charset="0"/>
              </a:rPr>
              <a:t>1</a:t>
            </a:r>
            <a:r>
              <a:rPr lang="lt-LT" sz="3600" b="1" dirty="0">
                <a:solidFill>
                  <a:srgbClr val="0A6438"/>
                </a:solidFill>
                <a:latin typeface="Trebuchet MS" panose="020B0603020202020204" pitchFamily="34" charset="0"/>
                <a:cs typeface="Courier New" panose="02070309020205020404" pitchFamily="49" charset="0"/>
              </a:rPr>
              <a:t>3 </a:t>
            </a:r>
            <a:r>
              <a:rPr lang="en-US" sz="3600" b="1" dirty="0">
                <a:solidFill>
                  <a:srgbClr val="0A6438"/>
                </a:solidFill>
                <a:latin typeface="Trebuchet MS" panose="020B0603020202020204" pitchFamily="34" charset="0"/>
                <a:cs typeface="Courier New" panose="02070309020205020404" pitchFamily="49" charset="0"/>
              </a:rPr>
              <a:t>%</a:t>
            </a:r>
            <a:endParaRPr lang="lt-LT" sz="3600" b="1" dirty="0">
              <a:solidFill>
                <a:srgbClr val="0A6438"/>
              </a:solidFill>
              <a:latin typeface="Trebuchet MS" panose="020B0603020202020204" pitchFamily="34" charset="0"/>
              <a:cs typeface="Courier New" panose="02070309020205020404" pitchFamily="49" charset="0"/>
            </a:endParaRPr>
          </a:p>
        </p:txBody>
      </p:sp>
      <p:sp>
        <p:nvSpPr>
          <p:cNvPr id="6" name="TextBox 5"/>
          <p:cNvSpPr txBox="1"/>
          <p:nvPr/>
        </p:nvSpPr>
        <p:spPr>
          <a:xfrm>
            <a:off x="487385" y="4433872"/>
            <a:ext cx="11195775" cy="2492990"/>
          </a:xfrm>
          <a:prstGeom prst="rect">
            <a:avLst/>
          </a:prstGeom>
          <a:noFill/>
        </p:spPr>
        <p:txBody>
          <a:bodyPr wrap="square" rtlCol="0">
            <a:spAutoFit/>
          </a:bodyPr>
          <a:lstStyle/>
          <a:p>
            <a:pPr>
              <a:defRPr/>
            </a:pPr>
            <a:r>
              <a:rPr lang="lt-LT" sz="2000" b="1" dirty="0">
                <a:solidFill>
                  <a:prstClr val="black"/>
                </a:solidFill>
                <a:latin typeface="Trebuchet MS" panose="020B0603020202020204" pitchFamily="34" charset="0"/>
                <a:cs typeface="Courier New" panose="02070309020205020404" pitchFamily="49" charset="0"/>
              </a:rPr>
              <a:t>Pasikeitė elgsena: </a:t>
            </a:r>
            <a:r>
              <a:rPr lang="lt-LT" sz="2000" dirty="0" smtClean="0">
                <a:solidFill>
                  <a:prstClr val="black"/>
                </a:solidFill>
                <a:latin typeface="Trebuchet MS" panose="020B0603020202020204" pitchFamily="34" charset="0"/>
                <a:cs typeface="Courier New" panose="02070309020205020404" pitchFamily="49" charset="0"/>
              </a:rPr>
              <a:t>2022 m. </a:t>
            </a:r>
            <a:r>
              <a:rPr lang="lt-LT" sz="2000" dirty="0">
                <a:solidFill>
                  <a:prstClr val="black"/>
                </a:solidFill>
                <a:latin typeface="Trebuchet MS" panose="020B0603020202020204" pitchFamily="34" charset="0"/>
                <a:cs typeface="Courier New" panose="02070309020205020404" pitchFamily="49" charset="0"/>
              </a:rPr>
              <a:t>mokėtojų pirkimai buvo didesni nei pardavimai, o </a:t>
            </a:r>
            <a:r>
              <a:rPr lang="lt-LT" sz="2000" dirty="0" smtClean="0">
                <a:solidFill>
                  <a:prstClr val="black"/>
                </a:solidFill>
                <a:latin typeface="Trebuchet MS" panose="020B0603020202020204" pitchFamily="34" charset="0"/>
                <a:cs typeface="Courier New" panose="02070309020205020404" pitchFamily="49" charset="0"/>
              </a:rPr>
              <a:t>2023 m. </a:t>
            </a:r>
            <a:r>
              <a:rPr lang="lt-LT" sz="2000" dirty="0">
                <a:solidFill>
                  <a:prstClr val="black"/>
                </a:solidFill>
                <a:latin typeface="Trebuchet MS" panose="020B0603020202020204" pitchFamily="34" charset="0"/>
                <a:cs typeface="Courier New" panose="02070309020205020404" pitchFamily="49" charset="0"/>
              </a:rPr>
              <a:t>elgsena keičiasi – pardavimai didesni nei pirkimai ir kuriantys papildomą pridėtinę vertę</a:t>
            </a:r>
          </a:p>
          <a:p>
            <a:pPr>
              <a:defRPr/>
            </a:pPr>
            <a:endParaRPr lang="lt-LT" sz="2000" dirty="0">
              <a:solidFill>
                <a:prstClr val="black"/>
              </a:solidFill>
              <a:latin typeface="Trebuchet MS" panose="020B0603020202020204" pitchFamily="34" charset="0"/>
              <a:cs typeface="Courier New" panose="02070309020205020404" pitchFamily="49" charset="0"/>
            </a:endParaRPr>
          </a:p>
          <a:p>
            <a:pPr>
              <a:defRPr/>
            </a:pPr>
            <a:r>
              <a:rPr lang="lt-LT" sz="2000" b="1" dirty="0">
                <a:solidFill>
                  <a:prstClr val="black"/>
                </a:solidFill>
                <a:latin typeface="Trebuchet MS" panose="020B0603020202020204" pitchFamily="34" charset="0"/>
                <a:cs typeface="Courier New" panose="02070309020205020404" pitchFamily="49" charset="0"/>
              </a:rPr>
              <a:t>Klientai tikslino duomenis ir už ankstesnius laikotarpius:</a:t>
            </a:r>
          </a:p>
          <a:p>
            <a:pPr>
              <a:defRPr/>
            </a:pPr>
            <a:r>
              <a:rPr lang="lt-LT" sz="2000" dirty="0">
                <a:solidFill>
                  <a:prstClr val="black"/>
                </a:solidFill>
                <a:latin typeface="Trebuchet MS" panose="020B0603020202020204" pitchFamily="34" charset="0"/>
                <a:cs typeface="Courier New" panose="02070309020205020404" pitchFamily="49" charset="0"/>
              </a:rPr>
              <a:t>Pardavimai + 2 </a:t>
            </a:r>
            <a:r>
              <a:rPr lang="en-US" sz="2000" dirty="0">
                <a:solidFill>
                  <a:prstClr val="black"/>
                </a:solidFill>
                <a:latin typeface="Trebuchet MS" panose="020B0603020202020204" pitchFamily="34" charset="0"/>
                <a:cs typeface="Courier New" panose="02070309020205020404" pitchFamily="49" charset="0"/>
              </a:rPr>
              <a:t>%</a:t>
            </a:r>
            <a:endParaRPr lang="lt-LT" sz="2000" dirty="0">
              <a:solidFill>
                <a:prstClr val="black"/>
              </a:solidFill>
              <a:latin typeface="Trebuchet MS" panose="020B0603020202020204" pitchFamily="34" charset="0"/>
              <a:cs typeface="Courier New" panose="02070309020205020404" pitchFamily="49" charset="0"/>
            </a:endParaRPr>
          </a:p>
          <a:p>
            <a:pPr>
              <a:defRPr/>
            </a:pPr>
            <a:r>
              <a:rPr lang="lt-LT" sz="2000" dirty="0">
                <a:solidFill>
                  <a:prstClr val="black"/>
                </a:solidFill>
                <a:latin typeface="Trebuchet MS" panose="020B0603020202020204" pitchFamily="34" charset="0"/>
                <a:cs typeface="Courier New" panose="02070309020205020404" pitchFamily="49" charset="0"/>
              </a:rPr>
              <a:t>Deklaruota PVM prievolė + 4 </a:t>
            </a:r>
            <a:r>
              <a:rPr lang="en-US" sz="2000" dirty="0" smtClean="0">
                <a:solidFill>
                  <a:prstClr val="black"/>
                </a:solidFill>
                <a:latin typeface="Trebuchet MS" panose="020B0603020202020204" pitchFamily="34" charset="0"/>
                <a:cs typeface="Courier New" panose="02070309020205020404" pitchFamily="49" charset="0"/>
              </a:rPr>
              <a:t>%</a:t>
            </a:r>
            <a:endParaRPr lang="lt-LT" sz="2000" dirty="0" smtClean="0">
              <a:solidFill>
                <a:prstClr val="black"/>
              </a:solidFill>
              <a:latin typeface="Trebuchet MS" panose="020B0603020202020204" pitchFamily="34" charset="0"/>
              <a:cs typeface="Courier New" panose="02070309020205020404" pitchFamily="49" charset="0"/>
            </a:endParaRPr>
          </a:p>
          <a:p>
            <a:pPr>
              <a:defRPr/>
            </a:pPr>
            <a:endParaRPr lang="lt-LT" dirty="0">
              <a:solidFill>
                <a:prstClr val="black"/>
              </a:solidFill>
              <a:latin typeface="Trebuchet MS" panose="020B0603020202020204" pitchFamily="34" charset="0"/>
              <a:cs typeface="Courier New" panose="02070309020205020404" pitchFamily="49" charset="0"/>
            </a:endParaRPr>
          </a:p>
          <a:p>
            <a:pPr>
              <a:defRPr/>
            </a:pPr>
            <a:endParaRPr lang="lt-LT" dirty="0">
              <a:solidFill>
                <a:prstClr val="black"/>
              </a:solidFill>
              <a:latin typeface="Trebuchet MS" panose="020B0603020202020204" pitchFamily="34" charset="0"/>
              <a:cs typeface="Courier New" panose="02070309020205020404" pitchFamily="49" charset="0"/>
            </a:endParaRPr>
          </a:p>
        </p:txBody>
      </p:sp>
      <p:sp>
        <p:nvSpPr>
          <p:cNvPr id="7" name="TextBox 6"/>
          <p:cNvSpPr txBox="1"/>
          <p:nvPr/>
        </p:nvSpPr>
        <p:spPr>
          <a:xfrm>
            <a:off x="6454056" y="2113063"/>
            <a:ext cx="4581333" cy="1015663"/>
          </a:xfrm>
          <a:prstGeom prst="rect">
            <a:avLst/>
          </a:prstGeom>
          <a:noFill/>
        </p:spPr>
        <p:txBody>
          <a:bodyPr wrap="square" rtlCol="0">
            <a:spAutoFit/>
          </a:bodyPr>
          <a:lstStyle/>
          <a:p>
            <a:pPr algn="ctr">
              <a:defRPr/>
            </a:pPr>
            <a:r>
              <a:rPr lang="lt-LT" sz="2400" dirty="0">
                <a:solidFill>
                  <a:srgbClr val="0A6438"/>
                </a:solidFill>
                <a:latin typeface="Trebuchet MS" panose="020B0603020202020204" pitchFamily="34" charset="0"/>
                <a:cs typeface="Courier New" panose="02070309020205020404" pitchFamily="49" charset="0"/>
              </a:rPr>
              <a:t>Deklaruota PVM prievolė augo</a:t>
            </a:r>
            <a:endParaRPr lang="en-US" sz="2400" dirty="0">
              <a:solidFill>
                <a:srgbClr val="0A6438"/>
              </a:solidFill>
              <a:latin typeface="Trebuchet MS" panose="020B0603020202020204" pitchFamily="34" charset="0"/>
              <a:cs typeface="Courier New" panose="02070309020205020404" pitchFamily="49" charset="0"/>
            </a:endParaRPr>
          </a:p>
          <a:p>
            <a:pPr algn="ctr">
              <a:defRPr/>
            </a:pPr>
            <a:r>
              <a:rPr lang="lt-LT" sz="3600" b="1" dirty="0">
                <a:solidFill>
                  <a:srgbClr val="0A6438"/>
                </a:solidFill>
                <a:latin typeface="Trebuchet MS" panose="020B0603020202020204" pitchFamily="34" charset="0"/>
                <a:cs typeface="Courier New" panose="02070309020205020404" pitchFamily="49" charset="0"/>
              </a:rPr>
              <a:t>+ 8 </a:t>
            </a:r>
            <a:r>
              <a:rPr lang="en-US" sz="3600" b="1" dirty="0">
                <a:solidFill>
                  <a:srgbClr val="0A6438"/>
                </a:solidFill>
                <a:latin typeface="Trebuchet MS" panose="020B0603020202020204" pitchFamily="34" charset="0"/>
                <a:cs typeface="Courier New" panose="02070309020205020404" pitchFamily="49" charset="0"/>
              </a:rPr>
              <a:t>%</a:t>
            </a:r>
            <a:endParaRPr lang="lt-LT" sz="3600" b="1" dirty="0">
              <a:solidFill>
                <a:srgbClr val="0A6438"/>
              </a:solidFill>
              <a:latin typeface="Trebuchet MS" panose="020B0603020202020204" pitchFamily="34" charset="0"/>
              <a:cs typeface="Courier New" panose="02070309020205020404" pitchFamily="49" charset="0"/>
            </a:endParaRPr>
          </a:p>
        </p:txBody>
      </p:sp>
      <p:sp>
        <p:nvSpPr>
          <p:cNvPr id="9" name="TextBox 8"/>
          <p:cNvSpPr txBox="1"/>
          <p:nvPr/>
        </p:nvSpPr>
        <p:spPr>
          <a:xfrm>
            <a:off x="3036774" y="3416100"/>
            <a:ext cx="2877692" cy="369332"/>
          </a:xfrm>
          <a:prstGeom prst="rect">
            <a:avLst/>
          </a:prstGeom>
          <a:noFill/>
        </p:spPr>
        <p:txBody>
          <a:bodyPr wrap="square" rtlCol="0">
            <a:spAutoFit/>
          </a:bodyPr>
          <a:lstStyle/>
          <a:p>
            <a:pPr algn="ctr">
              <a:defRPr/>
            </a:pPr>
            <a:r>
              <a:rPr lang="lt-LT" sz="1600" dirty="0">
                <a:solidFill>
                  <a:srgbClr val="197D4C"/>
                </a:solidFill>
                <a:latin typeface="Trebuchet MS" panose="020B0603020202020204" pitchFamily="34" charset="0"/>
                <a:cs typeface="Courier New" panose="02070309020205020404" pitchFamily="49" charset="0"/>
              </a:rPr>
              <a:t>pardavimai </a:t>
            </a:r>
            <a:r>
              <a:rPr lang="lt-LT" dirty="0">
                <a:solidFill>
                  <a:srgbClr val="197D4C"/>
                </a:solidFill>
                <a:latin typeface="Trebuchet MS" panose="020B0603020202020204" pitchFamily="34" charset="0"/>
                <a:cs typeface="Courier New" panose="02070309020205020404" pitchFamily="49" charset="0"/>
              </a:rPr>
              <a:t>mažėjo</a:t>
            </a:r>
            <a:r>
              <a:rPr lang="lt-LT" sz="1600" dirty="0">
                <a:solidFill>
                  <a:srgbClr val="197D4C"/>
                </a:solidFill>
                <a:latin typeface="Trebuchet MS" panose="020B0603020202020204" pitchFamily="34" charset="0"/>
                <a:cs typeface="Courier New" panose="02070309020205020404" pitchFamily="49" charset="0"/>
              </a:rPr>
              <a:t> </a:t>
            </a:r>
            <a:r>
              <a:rPr lang="en-US" sz="1600" dirty="0">
                <a:solidFill>
                  <a:srgbClr val="197D4C"/>
                </a:solidFill>
                <a:latin typeface="Trebuchet MS" panose="020B0603020202020204" pitchFamily="34" charset="0"/>
                <a:cs typeface="Courier New" panose="02070309020205020404" pitchFamily="49" charset="0"/>
              </a:rPr>
              <a:t>5</a:t>
            </a:r>
            <a:r>
              <a:rPr lang="lt-LT" sz="1600" dirty="0">
                <a:solidFill>
                  <a:srgbClr val="197D4C"/>
                </a:solidFill>
                <a:latin typeface="Trebuchet MS" panose="020B0603020202020204" pitchFamily="34" charset="0"/>
                <a:cs typeface="Courier New" panose="02070309020205020404" pitchFamily="49" charset="0"/>
              </a:rPr>
              <a:t> </a:t>
            </a:r>
            <a:r>
              <a:rPr lang="en-US" sz="1600" dirty="0">
                <a:solidFill>
                  <a:srgbClr val="197D4C"/>
                </a:solidFill>
                <a:latin typeface="Trebuchet MS" panose="020B0603020202020204" pitchFamily="34" charset="0"/>
                <a:cs typeface="Courier New" panose="02070309020205020404" pitchFamily="49" charset="0"/>
              </a:rPr>
              <a:t>%</a:t>
            </a:r>
            <a:endParaRPr lang="lt-LT" sz="2400" b="1" dirty="0">
              <a:solidFill>
                <a:srgbClr val="197D4C"/>
              </a:solidFill>
              <a:latin typeface="Trebuchet MS" panose="020B0603020202020204" pitchFamily="34" charset="0"/>
              <a:cs typeface="Courier New" panose="02070309020205020404" pitchFamily="49" charset="0"/>
            </a:endParaRPr>
          </a:p>
        </p:txBody>
      </p:sp>
      <p:sp>
        <p:nvSpPr>
          <p:cNvPr id="10" name="TextBox 9"/>
          <p:cNvSpPr txBox="1"/>
          <p:nvPr/>
        </p:nvSpPr>
        <p:spPr>
          <a:xfrm>
            <a:off x="7260362" y="3416100"/>
            <a:ext cx="2968720" cy="369332"/>
          </a:xfrm>
          <a:prstGeom prst="rect">
            <a:avLst/>
          </a:prstGeom>
          <a:noFill/>
        </p:spPr>
        <p:txBody>
          <a:bodyPr wrap="square" rtlCol="0">
            <a:spAutoFit/>
          </a:bodyPr>
          <a:lstStyle/>
          <a:p>
            <a:pPr algn="ctr">
              <a:defRPr/>
            </a:pPr>
            <a:r>
              <a:rPr lang="lt-LT" sz="1600" dirty="0">
                <a:solidFill>
                  <a:srgbClr val="197D4C"/>
                </a:solidFill>
                <a:latin typeface="Trebuchet MS" panose="020B0603020202020204" pitchFamily="34" charset="0"/>
                <a:cs typeface="Courier New" panose="02070309020205020404" pitchFamily="49" charset="0"/>
              </a:rPr>
              <a:t>PVM </a:t>
            </a:r>
            <a:r>
              <a:rPr lang="lt-LT" dirty="0">
                <a:solidFill>
                  <a:srgbClr val="197D4C"/>
                </a:solidFill>
                <a:latin typeface="Trebuchet MS" panose="020B0603020202020204" pitchFamily="34" charset="0"/>
                <a:cs typeface="Courier New" panose="02070309020205020404" pitchFamily="49" charset="0"/>
              </a:rPr>
              <a:t>prievolė</a:t>
            </a:r>
            <a:r>
              <a:rPr lang="lt-LT" sz="1600" dirty="0">
                <a:solidFill>
                  <a:srgbClr val="197D4C"/>
                </a:solidFill>
                <a:latin typeface="Trebuchet MS" panose="020B0603020202020204" pitchFamily="34" charset="0"/>
                <a:cs typeface="Courier New" panose="02070309020205020404" pitchFamily="49" charset="0"/>
              </a:rPr>
              <a:t> didėjo </a:t>
            </a:r>
            <a:r>
              <a:rPr lang="en-US" sz="1600" dirty="0">
                <a:solidFill>
                  <a:srgbClr val="197D4C"/>
                </a:solidFill>
                <a:latin typeface="Trebuchet MS" panose="020B0603020202020204" pitchFamily="34" charset="0"/>
                <a:cs typeface="Courier New" panose="02070309020205020404" pitchFamily="49" charset="0"/>
              </a:rPr>
              <a:t>4</a:t>
            </a:r>
            <a:r>
              <a:rPr lang="lt-LT" sz="1600" dirty="0">
                <a:solidFill>
                  <a:srgbClr val="197D4C"/>
                </a:solidFill>
                <a:latin typeface="Trebuchet MS" panose="020B0603020202020204" pitchFamily="34" charset="0"/>
                <a:cs typeface="Courier New" panose="02070309020205020404" pitchFamily="49" charset="0"/>
              </a:rPr>
              <a:t> </a:t>
            </a:r>
            <a:r>
              <a:rPr lang="en-US" sz="1600" dirty="0">
                <a:solidFill>
                  <a:srgbClr val="197D4C"/>
                </a:solidFill>
                <a:latin typeface="Trebuchet MS" panose="020B0603020202020204" pitchFamily="34" charset="0"/>
                <a:cs typeface="Courier New" panose="02070309020205020404" pitchFamily="49" charset="0"/>
              </a:rPr>
              <a:t>%</a:t>
            </a:r>
            <a:endParaRPr lang="lt-LT" sz="2400" b="1" dirty="0">
              <a:solidFill>
                <a:srgbClr val="197D4C"/>
              </a:solidFill>
              <a:latin typeface="Trebuchet MS" panose="020B0603020202020204" pitchFamily="34" charset="0"/>
              <a:cs typeface="Courier New" panose="02070309020205020404" pitchFamily="49" charset="0"/>
            </a:endParaRPr>
          </a:p>
        </p:txBody>
      </p:sp>
      <p:sp>
        <p:nvSpPr>
          <p:cNvPr id="11" name="TextBox 10"/>
          <p:cNvSpPr txBox="1"/>
          <p:nvPr/>
        </p:nvSpPr>
        <p:spPr>
          <a:xfrm>
            <a:off x="348226" y="3434003"/>
            <a:ext cx="3126920" cy="338554"/>
          </a:xfrm>
          <a:prstGeom prst="rect">
            <a:avLst/>
          </a:prstGeom>
          <a:noFill/>
        </p:spPr>
        <p:txBody>
          <a:bodyPr wrap="square" rtlCol="0">
            <a:spAutoFit/>
          </a:bodyPr>
          <a:lstStyle/>
          <a:p>
            <a:pPr algn="ctr">
              <a:defRPr/>
            </a:pPr>
            <a:r>
              <a:rPr lang="lt-LT" sz="1600" b="1" dirty="0">
                <a:solidFill>
                  <a:srgbClr val="197D4C"/>
                </a:solidFill>
                <a:latin typeface="Trebuchet MS" panose="020B0603020202020204" pitchFamily="34" charset="0"/>
                <a:cs typeface="Courier New" panose="02070309020205020404" pitchFamily="49" charset="0"/>
              </a:rPr>
              <a:t>Visame</a:t>
            </a:r>
            <a:r>
              <a:rPr lang="en-US" sz="1600" b="1" dirty="0">
                <a:solidFill>
                  <a:srgbClr val="197D4C"/>
                </a:solidFill>
                <a:latin typeface="Trebuchet MS" panose="020B0603020202020204" pitchFamily="34" charset="0"/>
                <a:cs typeface="Courier New" panose="02070309020205020404" pitchFamily="49" charset="0"/>
              </a:rPr>
              <a:t> </a:t>
            </a:r>
            <a:r>
              <a:rPr lang="en-US" sz="1600" b="1" dirty="0" err="1">
                <a:solidFill>
                  <a:srgbClr val="197D4C"/>
                </a:solidFill>
                <a:latin typeface="Trebuchet MS" panose="020B0603020202020204" pitchFamily="34" charset="0"/>
                <a:cs typeface="Courier New" panose="02070309020205020404" pitchFamily="49" charset="0"/>
              </a:rPr>
              <a:t>prekybos</a:t>
            </a:r>
            <a:r>
              <a:rPr lang="en-US" sz="1600" b="1" dirty="0">
                <a:solidFill>
                  <a:srgbClr val="197D4C"/>
                </a:solidFill>
                <a:latin typeface="Trebuchet MS" panose="020B0603020202020204" pitchFamily="34" charset="0"/>
                <a:cs typeface="Courier New" panose="02070309020205020404" pitchFamily="49" charset="0"/>
              </a:rPr>
              <a:t> </a:t>
            </a:r>
            <a:r>
              <a:rPr lang="en-US" sz="1600" b="1" dirty="0" err="1">
                <a:solidFill>
                  <a:srgbClr val="197D4C"/>
                </a:solidFill>
                <a:latin typeface="Trebuchet MS" panose="020B0603020202020204" pitchFamily="34" charset="0"/>
                <a:cs typeface="Courier New" panose="02070309020205020404" pitchFamily="49" charset="0"/>
              </a:rPr>
              <a:t>sektoriu</a:t>
            </a:r>
            <a:r>
              <a:rPr lang="lt-LT" sz="1600" b="1" dirty="0">
                <a:solidFill>
                  <a:srgbClr val="197D4C"/>
                </a:solidFill>
                <a:latin typeface="Trebuchet MS" panose="020B0603020202020204" pitchFamily="34" charset="0"/>
                <a:cs typeface="Courier New" panose="02070309020205020404" pitchFamily="49" charset="0"/>
              </a:rPr>
              <a:t>je:</a:t>
            </a:r>
          </a:p>
        </p:txBody>
      </p:sp>
    </p:spTree>
    <p:extLst>
      <p:ext uri="{BB962C8B-B14F-4D97-AF65-F5344CB8AC3E}">
        <p14:creationId xmlns:p14="http://schemas.microsoft.com/office/powerpoint/2010/main" val="2191078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84845" y="273870"/>
            <a:ext cx="9417964" cy="584775"/>
          </a:xfrm>
          <a:prstGeom prst="rect">
            <a:avLst/>
          </a:prstGeom>
        </p:spPr>
        <p:txBody>
          <a:bodyPr wrap="none">
            <a:spAutoFit/>
          </a:bodyPr>
          <a:lstStyle/>
          <a:p>
            <a:pPr algn="ctr"/>
            <a:r>
              <a:rPr lang="lt-LT" sz="3200" b="1" dirty="0" smtClean="0">
                <a:solidFill>
                  <a:srgbClr val="197D4D"/>
                </a:solidFill>
                <a:latin typeface="Trebuchet MS" panose="020B0603020202020204" pitchFamily="34" charset="0"/>
              </a:rPr>
              <a:t>SDK: </a:t>
            </a:r>
            <a:r>
              <a:rPr lang="lt-LT" sz="3200" b="1" dirty="0">
                <a:solidFill>
                  <a:srgbClr val="197D4D"/>
                </a:solidFill>
                <a:latin typeface="Trebuchet MS" panose="020B0603020202020204" pitchFamily="34" charset="0"/>
              </a:rPr>
              <a:t>r</a:t>
            </a:r>
            <a:r>
              <a:rPr lang="lt-LT" sz="3200" b="1" dirty="0" smtClean="0">
                <a:solidFill>
                  <a:srgbClr val="197D4D"/>
                </a:solidFill>
                <a:latin typeface="Trebuchet MS" panose="020B0603020202020204" pitchFamily="34" charset="0"/>
              </a:rPr>
              <a:t>ezultatai automobilių prekybos sektoriuje</a:t>
            </a:r>
            <a:endParaRPr lang="lt-LT" sz="3200" b="1" dirty="0">
              <a:solidFill>
                <a:srgbClr val="197D4D"/>
              </a:solidFill>
              <a:latin typeface="Trebuchet MS" panose="020B0603020202020204" pitchFamily="34" charset="0"/>
            </a:endParaRPr>
          </a:p>
        </p:txBody>
      </p:sp>
      <p:graphicFrame>
        <p:nvGraphicFramePr>
          <p:cNvPr id="8" name="Diagrama 7"/>
          <p:cNvGraphicFramePr/>
          <p:nvPr>
            <p:extLst/>
          </p:nvPr>
        </p:nvGraphicFramePr>
        <p:xfrm>
          <a:off x="159828" y="2524612"/>
          <a:ext cx="6245226" cy="388090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Diagrama 8"/>
          <p:cNvGraphicFramePr/>
          <p:nvPr>
            <p:extLst/>
          </p:nvPr>
        </p:nvGraphicFramePr>
        <p:xfrm>
          <a:off x="6691331" y="2453138"/>
          <a:ext cx="5053883" cy="4009839"/>
        </p:xfrm>
        <a:graphic>
          <a:graphicData uri="http://schemas.openxmlformats.org/drawingml/2006/chart">
            <c:chart xmlns:c="http://schemas.openxmlformats.org/drawingml/2006/chart" xmlns:r="http://schemas.openxmlformats.org/officeDocument/2006/relationships" r:id="rId4"/>
          </a:graphicData>
        </a:graphic>
      </p:graphicFrame>
      <p:sp>
        <p:nvSpPr>
          <p:cNvPr id="5" name="Stačiakampis 4">
            <a:extLst>
              <a:ext uri="{FF2B5EF4-FFF2-40B4-BE49-F238E27FC236}">
                <a16:creationId xmlns:a16="http://schemas.microsoft.com/office/drawing/2014/main" xmlns="" id="{EFF21E2F-F00B-4231-87E5-BE96E44F0BA7}"/>
              </a:ext>
            </a:extLst>
          </p:cNvPr>
          <p:cNvSpPr/>
          <p:nvPr/>
        </p:nvSpPr>
        <p:spPr>
          <a:xfrm>
            <a:off x="1006492" y="1456482"/>
            <a:ext cx="4316158" cy="646331"/>
          </a:xfrm>
          <a:prstGeom prst="rect">
            <a:avLst/>
          </a:prstGeom>
        </p:spPr>
        <p:txBody>
          <a:bodyPr wrap="square">
            <a:spAutoFit/>
          </a:bodyPr>
          <a:lstStyle/>
          <a:p>
            <a:pPr algn="ctr"/>
            <a:r>
              <a:rPr lang="lt-LT" b="1" dirty="0" smtClean="0">
                <a:latin typeface="Trebuchet MS" panose="020B0603020202020204" pitchFamily="34" charset="0"/>
              </a:rPr>
              <a:t>FA </a:t>
            </a:r>
            <a:r>
              <a:rPr lang="lt-LT" b="1" dirty="0">
                <a:latin typeface="Trebuchet MS" panose="020B0603020202020204" pitchFamily="34" charset="0"/>
              </a:rPr>
              <a:t>ir JA, įregistravusių automobilių prekybos </a:t>
            </a:r>
            <a:r>
              <a:rPr lang="lt-LT" b="1" dirty="0" smtClean="0">
                <a:latin typeface="Trebuchet MS" panose="020B0603020202020204" pitchFamily="34" charset="0"/>
              </a:rPr>
              <a:t>veiklą, skaičiaus augimas</a:t>
            </a:r>
            <a:endParaRPr lang="lt-LT" b="1" dirty="0">
              <a:latin typeface="Trebuchet MS" panose="020B0603020202020204" pitchFamily="34" charset="0"/>
            </a:endParaRPr>
          </a:p>
        </p:txBody>
      </p:sp>
      <p:sp>
        <p:nvSpPr>
          <p:cNvPr id="6" name="Stačiakampis 5">
            <a:extLst>
              <a:ext uri="{FF2B5EF4-FFF2-40B4-BE49-F238E27FC236}">
                <a16:creationId xmlns="" xmlns:a16="http://schemas.microsoft.com/office/drawing/2014/main" id="{EFF21E2F-F00B-4231-87E5-BE96E44F0BA7}"/>
              </a:ext>
            </a:extLst>
          </p:cNvPr>
          <p:cNvSpPr/>
          <p:nvPr/>
        </p:nvSpPr>
        <p:spPr>
          <a:xfrm>
            <a:off x="7156773" y="1456483"/>
            <a:ext cx="4122997" cy="646331"/>
          </a:xfrm>
          <a:prstGeom prst="rect">
            <a:avLst/>
          </a:prstGeom>
        </p:spPr>
        <p:txBody>
          <a:bodyPr wrap="square">
            <a:spAutoFit/>
          </a:bodyPr>
          <a:lstStyle/>
          <a:p>
            <a:pPr algn="ctr"/>
            <a:r>
              <a:rPr lang="lt-LT" b="1" dirty="0" smtClean="0">
                <a:latin typeface="Trebuchet MS" panose="020B0603020202020204" pitchFamily="34" charset="0"/>
              </a:rPr>
              <a:t>Sumokėt</a:t>
            </a:r>
            <a:r>
              <a:rPr lang="lt-LT" b="1" dirty="0">
                <a:latin typeface="Trebuchet MS" panose="020B0603020202020204" pitchFamily="34" charset="0"/>
              </a:rPr>
              <a:t>ų</a:t>
            </a:r>
            <a:r>
              <a:rPr lang="lt-LT" b="1" dirty="0" smtClean="0">
                <a:latin typeface="Trebuchet MS" panose="020B0603020202020204" pitchFamily="34" charset="0"/>
              </a:rPr>
              <a:t> mokesčių automobilių prekybos srityje </a:t>
            </a:r>
            <a:r>
              <a:rPr lang="lt-LT" b="1" dirty="0">
                <a:latin typeface="Trebuchet MS" panose="020B0603020202020204" pitchFamily="34" charset="0"/>
              </a:rPr>
              <a:t>augimas (</a:t>
            </a:r>
            <a:r>
              <a:rPr lang="lt-LT" b="1" dirty="0" smtClean="0">
                <a:latin typeface="Trebuchet MS" panose="020B0603020202020204" pitchFamily="34" charset="0"/>
              </a:rPr>
              <a:t>mln</a:t>
            </a:r>
            <a:r>
              <a:rPr lang="lt-LT" b="1" dirty="0">
                <a:latin typeface="Trebuchet MS" panose="020B0603020202020204" pitchFamily="34" charset="0"/>
              </a:rPr>
              <a:t>. €)</a:t>
            </a:r>
          </a:p>
        </p:txBody>
      </p:sp>
    </p:spTree>
    <p:extLst>
      <p:ext uri="{BB962C8B-B14F-4D97-AF65-F5344CB8AC3E}">
        <p14:creationId xmlns:p14="http://schemas.microsoft.com/office/powerpoint/2010/main" val="41873892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667377" y="174397"/>
            <a:ext cx="10548613" cy="1325563"/>
          </a:xfrm>
        </p:spPr>
        <p:txBody>
          <a:bodyPr>
            <a:normAutofit/>
          </a:bodyPr>
          <a:lstStyle/>
          <a:p>
            <a:r>
              <a:rPr lang="en-US" sz="3200" b="1" dirty="0" err="1" smtClean="0">
                <a:solidFill>
                  <a:srgbClr val="197D4D"/>
                </a:solidFill>
                <a:latin typeface="Trebuchet"/>
              </a:rPr>
              <a:t>Nuo</a:t>
            </a:r>
            <a:r>
              <a:rPr lang="en-US" sz="3200" b="1" dirty="0" smtClean="0">
                <a:solidFill>
                  <a:srgbClr val="197D4D"/>
                </a:solidFill>
                <a:latin typeface="Trebuchet"/>
              </a:rPr>
              <a:t> 2023 m. </a:t>
            </a:r>
            <a:r>
              <a:rPr lang="lt-LT" sz="3200" b="1" dirty="0" smtClean="0">
                <a:solidFill>
                  <a:srgbClr val="197D4D"/>
                </a:solidFill>
                <a:latin typeface="Trebuchet"/>
              </a:rPr>
              <a:t>–</a:t>
            </a:r>
            <a:r>
              <a:rPr lang="en-US" sz="3200" b="1" dirty="0" smtClean="0">
                <a:solidFill>
                  <a:srgbClr val="197D4D"/>
                </a:solidFill>
                <a:latin typeface="Trebuchet"/>
              </a:rPr>
              <a:t> </a:t>
            </a:r>
            <a:r>
              <a:rPr lang="en-US" sz="3200" b="1" dirty="0" err="1" smtClean="0">
                <a:solidFill>
                  <a:srgbClr val="197D4D"/>
                </a:solidFill>
                <a:latin typeface="Trebuchet"/>
              </a:rPr>
              <a:t>tikslinis</a:t>
            </a:r>
            <a:r>
              <a:rPr lang="en-US" sz="3200" b="1" dirty="0" smtClean="0">
                <a:solidFill>
                  <a:srgbClr val="197D4D"/>
                </a:solidFill>
                <a:latin typeface="Trebuchet"/>
              </a:rPr>
              <a:t> d</a:t>
            </a:r>
            <a:r>
              <a:rPr lang="lt-LT" sz="3200" b="1" dirty="0" smtClean="0">
                <a:solidFill>
                  <a:srgbClr val="197D4D"/>
                </a:solidFill>
                <a:latin typeface="Trebuchet"/>
              </a:rPr>
              <a:t>ė</a:t>
            </a:r>
            <a:r>
              <a:rPr lang="en-US" sz="3200" b="1" dirty="0" err="1" smtClean="0">
                <a:solidFill>
                  <a:srgbClr val="197D4D"/>
                </a:solidFill>
                <a:latin typeface="Trebuchet"/>
              </a:rPr>
              <a:t>mesys</a:t>
            </a:r>
            <a:r>
              <a:rPr lang="lt-LT" sz="3200" b="1" dirty="0" smtClean="0">
                <a:solidFill>
                  <a:srgbClr val="197D4D"/>
                </a:solidFill>
                <a:latin typeface="Trebuchet"/>
              </a:rPr>
              <a:t> didelės vertės </a:t>
            </a:r>
            <a:r>
              <a:rPr lang="lt-LT" sz="3200" b="1" dirty="0">
                <a:solidFill>
                  <a:srgbClr val="197D4D"/>
                </a:solidFill>
                <a:latin typeface="Trebuchet"/>
              </a:rPr>
              <a:t>turtu </a:t>
            </a:r>
            <a:r>
              <a:rPr lang="lt-LT" sz="3200" b="1" dirty="0" smtClean="0">
                <a:solidFill>
                  <a:srgbClr val="197D4D"/>
                </a:solidFill>
                <a:latin typeface="Trebuchet"/>
              </a:rPr>
              <a:t>(</a:t>
            </a:r>
            <a:r>
              <a:rPr lang="en-US" sz="3200" b="1" dirty="0" smtClean="0">
                <a:solidFill>
                  <a:srgbClr val="197D4D"/>
                </a:solidFill>
                <a:latin typeface="Trebuchet"/>
              </a:rPr>
              <a:t>&gt;40 </a:t>
            </a:r>
            <a:r>
              <a:rPr lang="en-US" sz="3200" b="1" dirty="0" err="1" smtClean="0">
                <a:solidFill>
                  <a:srgbClr val="197D4D"/>
                </a:solidFill>
                <a:latin typeface="Trebuchet"/>
              </a:rPr>
              <a:t>mln</a:t>
            </a:r>
            <a:r>
              <a:rPr lang="en-US" sz="3200" b="1" dirty="0" smtClean="0">
                <a:solidFill>
                  <a:srgbClr val="197D4D"/>
                </a:solidFill>
                <a:latin typeface="Trebuchet"/>
              </a:rPr>
              <a:t>. </a:t>
            </a:r>
            <a:r>
              <a:rPr lang="en-US" sz="3200" b="1" dirty="0" err="1" smtClean="0">
                <a:solidFill>
                  <a:srgbClr val="197D4D"/>
                </a:solidFill>
                <a:latin typeface="Trebuchet"/>
              </a:rPr>
              <a:t>Eur</a:t>
            </a:r>
            <a:r>
              <a:rPr lang="en-US" sz="3200" b="1" dirty="0" smtClean="0">
                <a:solidFill>
                  <a:srgbClr val="197D4D"/>
                </a:solidFill>
                <a:latin typeface="Trebuchet"/>
              </a:rPr>
              <a:t>) </a:t>
            </a:r>
            <a:r>
              <a:rPr lang="lt-LT" sz="3200" b="1" dirty="0" smtClean="0">
                <a:solidFill>
                  <a:srgbClr val="197D4D"/>
                </a:solidFill>
                <a:latin typeface="Trebuchet"/>
              </a:rPr>
              <a:t>disponuojantiems asmenims</a:t>
            </a:r>
            <a:endParaRPr lang="en-US" sz="3200" dirty="0">
              <a:solidFill>
                <a:srgbClr val="197D4D"/>
              </a:solidFill>
            </a:endParaRPr>
          </a:p>
        </p:txBody>
      </p:sp>
      <p:sp>
        <p:nvSpPr>
          <p:cNvPr id="3" name="Turinio vietos rezervavimo ženklas 2"/>
          <p:cNvSpPr>
            <a:spLocks noGrp="1"/>
          </p:cNvSpPr>
          <p:nvPr>
            <p:ph idx="1"/>
          </p:nvPr>
        </p:nvSpPr>
        <p:spPr>
          <a:xfrm>
            <a:off x="5941683" y="1941912"/>
            <a:ext cx="5918906" cy="4351338"/>
          </a:xfrm>
        </p:spPr>
        <p:txBody>
          <a:bodyPr/>
          <a:lstStyle/>
          <a:p>
            <a:pPr>
              <a:buFont typeface="Wingdings" panose="05000000000000000000" pitchFamily="2" charset="2"/>
              <a:buChar char="§"/>
            </a:pPr>
            <a:r>
              <a:rPr lang="lt-LT" sz="2400" dirty="0">
                <a:latin typeface="Trebuchet"/>
              </a:rPr>
              <a:t>Nedeklaruotos iš užsienio gautos </a:t>
            </a:r>
            <a:r>
              <a:rPr lang="lt-LT" sz="2400" dirty="0" smtClean="0">
                <a:latin typeface="Trebuchet"/>
              </a:rPr>
              <a:t>pajamas</a:t>
            </a:r>
            <a:r>
              <a:rPr lang="en-US" sz="2400" dirty="0" smtClean="0">
                <a:latin typeface="Trebuchet"/>
              </a:rPr>
              <a:t>;</a:t>
            </a:r>
            <a:endParaRPr lang="lt-LT" sz="2400" dirty="0">
              <a:latin typeface="Trebuchet"/>
            </a:endParaRPr>
          </a:p>
          <a:p>
            <a:pPr>
              <a:buFont typeface="Wingdings" panose="05000000000000000000" pitchFamily="2" charset="2"/>
              <a:buChar char="§"/>
            </a:pPr>
            <a:endParaRPr lang="lt-LT" sz="2400" dirty="0">
              <a:latin typeface="Trebuchet"/>
            </a:endParaRPr>
          </a:p>
          <a:p>
            <a:pPr>
              <a:buFont typeface="Wingdings" panose="05000000000000000000" pitchFamily="2" charset="2"/>
              <a:buChar char="§"/>
            </a:pPr>
            <a:r>
              <a:rPr lang="lt-LT" sz="2400" dirty="0">
                <a:latin typeface="Trebuchet"/>
              </a:rPr>
              <a:t>Dirbtinai didinamos vertybinių popierių įsigijimo </a:t>
            </a:r>
            <a:r>
              <a:rPr lang="lt-LT" sz="2400" dirty="0" smtClean="0">
                <a:latin typeface="Trebuchet"/>
              </a:rPr>
              <a:t>kainos</a:t>
            </a:r>
            <a:r>
              <a:rPr lang="en-US" sz="2400" dirty="0" smtClean="0">
                <a:latin typeface="Trebuchet"/>
              </a:rPr>
              <a:t>;</a:t>
            </a:r>
            <a:endParaRPr lang="lt-LT" sz="2400" dirty="0">
              <a:latin typeface="Trebuchet"/>
            </a:endParaRPr>
          </a:p>
          <a:p>
            <a:pPr>
              <a:buFont typeface="Wingdings" panose="05000000000000000000" pitchFamily="2" charset="2"/>
              <a:buChar char="§"/>
            </a:pPr>
            <a:endParaRPr lang="lt-LT" sz="2400" dirty="0">
              <a:latin typeface="Trebuchet"/>
            </a:endParaRPr>
          </a:p>
          <a:p>
            <a:pPr>
              <a:buFont typeface="Wingdings" panose="05000000000000000000" pitchFamily="2" charset="2"/>
              <a:buChar char="§"/>
            </a:pPr>
            <a:r>
              <a:rPr lang="lt-LT" sz="2400" dirty="0">
                <a:latin typeface="Trebuchet"/>
              </a:rPr>
              <a:t>Netinkamai nustatoma asmens rezidavimo </a:t>
            </a:r>
            <a:r>
              <a:rPr lang="lt-LT" sz="2400" dirty="0" smtClean="0">
                <a:latin typeface="Trebuchet"/>
              </a:rPr>
              <a:t>vieta</a:t>
            </a:r>
            <a:r>
              <a:rPr lang="en-US" sz="2400" dirty="0" smtClean="0">
                <a:latin typeface="Trebuchet"/>
              </a:rPr>
              <a:t>.</a:t>
            </a:r>
            <a:endParaRPr lang="lt-LT" sz="2400" dirty="0">
              <a:latin typeface="Trebuchet"/>
            </a:endParaRPr>
          </a:p>
          <a:p>
            <a:pPr marL="0" indent="0">
              <a:buNone/>
            </a:pPr>
            <a:endParaRPr lang="en-US" dirty="0"/>
          </a:p>
        </p:txBody>
      </p:sp>
      <p:sp>
        <p:nvSpPr>
          <p:cNvPr id="4" name="Penkiakampis 3"/>
          <p:cNvSpPr/>
          <p:nvPr/>
        </p:nvSpPr>
        <p:spPr>
          <a:xfrm rot="5400000">
            <a:off x="2014202" y="1655129"/>
            <a:ext cx="2449376" cy="3022942"/>
          </a:xfrm>
          <a:prstGeom prst="homePlate">
            <a:avLst>
              <a:gd name="adj" fmla="val 28261"/>
            </a:avLst>
          </a:prstGeom>
          <a:solidFill>
            <a:srgbClr val="0070C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lt-LT" sz="1800" b="0" i="0" u="none" strike="noStrike" kern="0" cap="none" spc="0" normalizeH="0" baseline="0" noProof="0" smtClean="0">
              <a:ln>
                <a:noFill/>
              </a:ln>
              <a:solidFill>
                <a:prstClr val="white"/>
              </a:solidFill>
              <a:effectLst/>
              <a:uLnTx/>
              <a:uFillTx/>
              <a:latin typeface="Calibri" panose="020F0502020204030204"/>
              <a:ea typeface="+mn-ea"/>
              <a:cs typeface="+mn-cs"/>
            </a:endParaRPr>
          </a:p>
        </p:txBody>
      </p:sp>
      <p:sp>
        <p:nvSpPr>
          <p:cNvPr id="6" name="Ševronas 5"/>
          <p:cNvSpPr/>
          <p:nvPr/>
        </p:nvSpPr>
        <p:spPr>
          <a:xfrm rot="5400000">
            <a:off x="2658163" y="2884256"/>
            <a:ext cx="1152576" cy="3014064"/>
          </a:xfrm>
          <a:prstGeom prst="chevron">
            <a:avLst>
              <a:gd name="adj" fmla="val 61943"/>
            </a:avLst>
          </a:prstGeom>
          <a:solidFill>
            <a:srgbClr val="E4FD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lt-LT" sz="1800" b="0" i="0" u="none" strike="noStrike" kern="0" cap="none" spc="0" normalizeH="0" baseline="0" noProof="0" smtClean="0">
              <a:ln>
                <a:noFill/>
              </a:ln>
              <a:solidFill>
                <a:prstClr val="black"/>
              </a:solidFill>
              <a:effectLst/>
              <a:uLnTx/>
              <a:uFillTx/>
              <a:latin typeface="Calibri" panose="020F0502020204030204"/>
              <a:ea typeface="+mn-ea"/>
              <a:cs typeface="+mn-cs"/>
            </a:endParaRPr>
          </a:p>
        </p:txBody>
      </p:sp>
      <p:sp>
        <p:nvSpPr>
          <p:cNvPr id="7" name="Stačiakampis 6"/>
          <p:cNvSpPr/>
          <p:nvPr/>
        </p:nvSpPr>
        <p:spPr>
          <a:xfrm>
            <a:off x="1541482" y="2078720"/>
            <a:ext cx="3208879" cy="1733808"/>
          </a:xfrm>
          <a:prstGeom prst="rect">
            <a:avLst/>
          </a:prstGeom>
          <a:noFill/>
        </p:spPr>
        <p:txBody>
          <a:bodyPr wrap="square">
            <a:spAutoFit/>
          </a:bodyPr>
          <a:lstStyle/>
          <a:p>
            <a:pPr lvl="0" algn="ctr">
              <a:spcAft>
                <a:spcPts val="800"/>
              </a:spcAft>
              <a:tabLst>
                <a:tab pos="450215" algn="l"/>
                <a:tab pos="630555" algn="l"/>
              </a:tabLst>
              <a:defRPr/>
            </a:pPr>
            <a:r>
              <a:rPr lang="lt-LT" dirty="0">
                <a:solidFill>
                  <a:schemeClr val="bg1"/>
                </a:solidFill>
                <a:latin typeface="Trebuchet MS" panose="020B0603020202020204" pitchFamily="34" charset="0"/>
                <a:ea typeface="Times New Roman" panose="02020603050405020304" pitchFamily="18" charset="0"/>
              </a:rPr>
              <a:t>2023 m. nustatyta nedeklaruotų apmokestinamųjų pajamų suma — </a:t>
            </a:r>
            <a:endParaRPr lang="lt-LT" dirty="0" smtClean="0">
              <a:solidFill>
                <a:schemeClr val="bg1"/>
              </a:solidFill>
              <a:latin typeface="Trebuchet MS" panose="020B0603020202020204" pitchFamily="34" charset="0"/>
              <a:ea typeface="Times New Roman" panose="02020603050405020304" pitchFamily="18" charset="0"/>
            </a:endParaRPr>
          </a:p>
          <a:p>
            <a:pPr lvl="0" algn="ctr">
              <a:spcAft>
                <a:spcPts val="800"/>
              </a:spcAft>
              <a:tabLst>
                <a:tab pos="450215" algn="l"/>
                <a:tab pos="630555" algn="l"/>
              </a:tabLst>
              <a:defRPr/>
            </a:pPr>
            <a:r>
              <a:rPr lang="lt-LT" sz="2800" b="1" dirty="0" smtClean="0">
                <a:solidFill>
                  <a:schemeClr val="bg1"/>
                </a:solidFill>
                <a:latin typeface="Trebuchet MS" panose="020B0603020202020204" pitchFamily="34" charset="0"/>
                <a:ea typeface="Times New Roman" panose="02020603050405020304" pitchFamily="18" charset="0"/>
              </a:rPr>
              <a:t>10 </a:t>
            </a:r>
            <a:r>
              <a:rPr lang="lt-LT" sz="2800" b="1" dirty="0">
                <a:solidFill>
                  <a:schemeClr val="bg1"/>
                </a:solidFill>
                <a:latin typeface="Trebuchet MS" panose="020B0603020202020204" pitchFamily="34" charset="0"/>
                <a:ea typeface="Times New Roman" panose="02020603050405020304" pitchFamily="18" charset="0"/>
              </a:rPr>
              <a:t>mln. €</a:t>
            </a:r>
          </a:p>
        </p:txBody>
      </p:sp>
      <p:sp>
        <p:nvSpPr>
          <p:cNvPr id="9" name="Stačiakampis 8"/>
          <p:cNvSpPr/>
          <p:nvPr/>
        </p:nvSpPr>
        <p:spPr>
          <a:xfrm>
            <a:off x="1630011" y="4880016"/>
            <a:ext cx="3208879" cy="964367"/>
          </a:xfrm>
          <a:prstGeom prst="rect">
            <a:avLst/>
          </a:prstGeom>
        </p:spPr>
        <p:txBody>
          <a:bodyPr wrap="square">
            <a:spAutoFit/>
          </a:bodyPr>
          <a:lstStyle/>
          <a:p>
            <a:pPr algn="ctr">
              <a:spcAft>
                <a:spcPts val="800"/>
              </a:spcAft>
              <a:tabLst>
                <a:tab pos="450215" algn="l"/>
                <a:tab pos="630555" algn="l"/>
              </a:tabLst>
              <a:defRPr/>
            </a:pPr>
            <a:r>
              <a:rPr lang="lt-LT" sz="3200" b="1" dirty="0">
                <a:solidFill>
                  <a:srgbClr val="283043"/>
                </a:solidFill>
                <a:latin typeface="Trebuchet MS" panose="020B0603020202020204" pitchFamily="34" charset="0"/>
                <a:ea typeface="Times New Roman" panose="02020603050405020304" pitchFamily="18" charset="0"/>
              </a:rPr>
              <a:t>~ 2 mln. </a:t>
            </a:r>
            <a:r>
              <a:rPr lang="lt-LT" sz="3200" b="1" dirty="0" smtClean="0">
                <a:solidFill>
                  <a:srgbClr val="283043"/>
                </a:solidFill>
                <a:latin typeface="Trebuchet MS" panose="020B0603020202020204" pitchFamily="34" charset="0"/>
                <a:ea typeface="Times New Roman" panose="02020603050405020304" pitchFamily="18" charset="0"/>
              </a:rPr>
              <a:t>€</a:t>
            </a:r>
          </a:p>
          <a:p>
            <a:pPr algn="ctr">
              <a:spcAft>
                <a:spcPts val="800"/>
              </a:spcAft>
              <a:tabLst>
                <a:tab pos="450215" algn="l"/>
                <a:tab pos="630555" algn="l"/>
              </a:tabLst>
              <a:defRPr/>
            </a:pPr>
            <a:r>
              <a:rPr lang="lt-LT" b="1" dirty="0" smtClean="0">
                <a:solidFill>
                  <a:srgbClr val="283043"/>
                </a:solidFill>
                <a:latin typeface="Trebuchet MS" panose="020B0603020202020204" pitchFamily="34" charset="0"/>
                <a:ea typeface="Times New Roman" panose="02020603050405020304" pitchFamily="18" charset="0"/>
              </a:rPr>
              <a:t>mokėtini mokesčiai</a:t>
            </a:r>
            <a:endParaRPr lang="lt-LT" b="1" dirty="0">
              <a:solidFill>
                <a:srgbClr val="283043"/>
              </a:solidFill>
              <a:latin typeface="Trebuchet MS" panose="020B0603020202020204" pitchFamily="34" charset="0"/>
              <a:ea typeface="Times New Roman" panose="02020603050405020304" pitchFamily="18" charset="0"/>
            </a:endParaRPr>
          </a:p>
        </p:txBody>
      </p:sp>
    </p:spTree>
    <p:extLst>
      <p:ext uri="{BB962C8B-B14F-4D97-AF65-F5344CB8AC3E}">
        <p14:creationId xmlns:p14="http://schemas.microsoft.com/office/powerpoint/2010/main" val="1088459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tačiakampis 2">
            <a:extLst>
              <a:ext uri="{FF2B5EF4-FFF2-40B4-BE49-F238E27FC236}">
                <a16:creationId xmlns="" xmlns:a16="http://schemas.microsoft.com/office/drawing/2014/main" id="{34C9A80C-494B-4357-9EBE-B45A18EC21A6}"/>
              </a:ext>
            </a:extLst>
          </p:cNvPr>
          <p:cNvSpPr/>
          <p:nvPr/>
        </p:nvSpPr>
        <p:spPr>
          <a:xfrm>
            <a:off x="479631" y="350728"/>
            <a:ext cx="11712369" cy="677108"/>
          </a:xfrm>
          <a:prstGeom prst="rect">
            <a:avLst/>
          </a:prstGeom>
        </p:spPr>
        <p:txBody>
          <a:bodyPr wrap="square">
            <a:spAutoFit/>
          </a:bodyPr>
          <a:lstStyle/>
          <a:p>
            <a:r>
              <a:rPr lang="lt-LT" sz="3800" b="1" dirty="0" smtClean="0">
                <a:solidFill>
                  <a:srgbClr val="14643D"/>
                </a:solidFill>
                <a:latin typeface="Trebuchet MS" panose="020B0603020202020204" pitchFamily="34" charset="0"/>
              </a:rPr>
              <a:t>Privatūs poreikiai – įmonės lėšomis</a:t>
            </a:r>
            <a:endParaRPr lang="lt-LT" sz="3800" b="1" dirty="0">
              <a:solidFill>
                <a:srgbClr val="14643D"/>
              </a:solidFill>
              <a:latin typeface="Trebuchet MS" panose="020B0603020202020204" pitchFamily="34" charset="0"/>
            </a:endParaRPr>
          </a:p>
        </p:txBody>
      </p:sp>
      <p:sp>
        <p:nvSpPr>
          <p:cNvPr id="2" name="Stačiakampis 1"/>
          <p:cNvSpPr/>
          <p:nvPr/>
        </p:nvSpPr>
        <p:spPr>
          <a:xfrm>
            <a:off x="479631" y="1382949"/>
            <a:ext cx="11193560" cy="2308324"/>
          </a:xfrm>
          <a:prstGeom prst="rect">
            <a:avLst/>
          </a:prstGeom>
        </p:spPr>
        <p:txBody>
          <a:bodyPr wrap="square">
            <a:spAutoFit/>
          </a:bodyPr>
          <a:lstStyle/>
          <a:p>
            <a:pPr marL="285750" indent="-285750">
              <a:buFont typeface="Wingdings" panose="05000000000000000000" pitchFamily="2" charset="2"/>
              <a:buChar char="§"/>
            </a:pPr>
            <a:r>
              <a:rPr lang="lt-LT" sz="2400" dirty="0">
                <a:solidFill>
                  <a:prstClr val="black"/>
                </a:solidFill>
                <a:latin typeface="Trebuchet MS" panose="020B0603020202020204" pitchFamily="34" charset="0"/>
              </a:rPr>
              <a:t>Automobiliai ir </a:t>
            </a:r>
            <a:r>
              <a:rPr lang="lt-LT" sz="2400" dirty="0" smtClean="0">
                <a:solidFill>
                  <a:prstClr val="black"/>
                </a:solidFill>
                <a:latin typeface="Trebuchet MS" panose="020B0603020202020204" pitchFamily="34" charset="0"/>
              </a:rPr>
              <a:t>motociklai</a:t>
            </a:r>
            <a:endParaRPr lang="lt-LT" sz="2400" dirty="0">
              <a:solidFill>
                <a:prstClr val="black"/>
              </a:solidFill>
              <a:latin typeface="Trebuchet MS" panose="020B0603020202020204" pitchFamily="34" charset="0"/>
            </a:endParaRPr>
          </a:p>
          <a:p>
            <a:pPr marL="285750" indent="-285750">
              <a:buFont typeface="Wingdings" panose="05000000000000000000" pitchFamily="2" charset="2"/>
              <a:buChar char="§"/>
            </a:pPr>
            <a:r>
              <a:rPr lang="lt-LT" sz="2400" dirty="0" smtClean="0">
                <a:solidFill>
                  <a:prstClr val="black"/>
                </a:solidFill>
                <a:latin typeface="Trebuchet MS" panose="020B0603020202020204" pitchFamily="34" charset="0"/>
              </a:rPr>
              <a:t>Laivai</a:t>
            </a:r>
            <a:endParaRPr lang="lt-LT" sz="2400" dirty="0">
              <a:solidFill>
                <a:prstClr val="black"/>
              </a:solidFill>
              <a:latin typeface="Trebuchet MS" panose="020B0603020202020204" pitchFamily="34" charset="0"/>
            </a:endParaRPr>
          </a:p>
          <a:p>
            <a:pPr marL="285750" indent="-285750">
              <a:buFont typeface="Wingdings" panose="05000000000000000000" pitchFamily="2" charset="2"/>
              <a:buChar char="§"/>
            </a:pPr>
            <a:r>
              <a:rPr lang="lt-LT" sz="2400" dirty="0">
                <a:solidFill>
                  <a:prstClr val="black"/>
                </a:solidFill>
                <a:latin typeface="Trebuchet MS" panose="020B0603020202020204" pitchFamily="34" charset="0"/>
              </a:rPr>
              <a:t>Nekilnojamasis </a:t>
            </a:r>
            <a:r>
              <a:rPr lang="lt-LT" sz="2400" dirty="0" smtClean="0">
                <a:solidFill>
                  <a:prstClr val="black"/>
                </a:solidFill>
                <a:latin typeface="Trebuchet MS" panose="020B0603020202020204" pitchFamily="34" charset="0"/>
              </a:rPr>
              <a:t>turtas</a:t>
            </a:r>
            <a:endParaRPr lang="lt-LT" sz="2400" dirty="0">
              <a:solidFill>
                <a:prstClr val="black"/>
              </a:solidFill>
              <a:latin typeface="Trebuchet MS" panose="020B0603020202020204" pitchFamily="34" charset="0"/>
            </a:endParaRPr>
          </a:p>
          <a:p>
            <a:pPr marL="285750" indent="-285750">
              <a:buFont typeface="Wingdings" panose="05000000000000000000" pitchFamily="2" charset="2"/>
              <a:buChar char="§"/>
            </a:pPr>
            <a:r>
              <a:rPr lang="lt-LT" sz="2400" dirty="0" smtClean="0">
                <a:solidFill>
                  <a:prstClr val="black"/>
                </a:solidFill>
                <a:latin typeface="Trebuchet MS" panose="020B0603020202020204" pitchFamily="34" charset="0"/>
              </a:rPr>
              <a:t>Kelionės</a:t>
            </a:r>
            <a:endParaRPr lang="lt-LT" sz="2400" dirty="0">
              <a:solidFill>
                <a:prstClr val="black"/>
              </a:solidFill>
              <a:latin typeface="Trebuchet MS" panose="020B0603020202020204" pitchFamily="34" charset="0"/>
            </a:endParaRPr>
          </a:p>
          <a:p>
            <a:pPr marL="285750" indent="-285750">
              <a:buFont typeface="Wingdings" panose="05000000000000000000" pitchFamily="2" charset="2"/>
              <a:buChar char="§"/>
            </a:pPr>
            <a:r>
              <a:rPr lang="lt-LT" sz="2400" dirty="0">
                <a:solidFill>
                  <a:prstClr val="black"/>
                </a:solidFill>
                <a:latin typeface="Trebuchet MS" panose="020B0603020202020204" pitchFamily="34" charset="0"/>
              </a:rPr>
              <a:t>Įvairių buities daiktų, prabangos prekių ar paslaugų, skirtų asmeniniams poreikiams, </a:t>
            </a:r>
            <a:r>
              <a:rPr lang="lt-LT" sz="2400" dirty="0" smtClean="0">
                <a:solidFill>
                  <a:prstClr val="black"/>
                </a:solidFill>
                <a:latin typeface="Trebuchet MS" panose="020B0603020202020204" pitchFamily="34" charset="0"/>
              </a:rPr>
              <a:t>įsigijimas</a:t>
            </a:r>
            <a:endParaRPr lang="lt-LT" sz="2000" dirty="0">
              <a:solidFill>
                <a:prstClr val="black"/>
              </a:solidFill>
              <a:latin typeface="Trebuchet MS" panose="020B0603020202020204" pitchFamily="34" charset="0"/>
            </a:endParaRPr>
          </a:p>
        </p:txBody>
      </p:sp>
      <p:sp>
        <p:nvSpPr>
          <p:cNvPr id="4" name="Stačiakampis 3"/>
          <p:cNvSpPr/>
          <p:nvPr/>
        </p:nvSpPr>
        <p:spPr>
          <a:xfrm>
            <a:off x="554477" y="4192621"/>
            <a:ext cx="10642059" cy="21692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10" name="Stačiakampis 9"/>
          <p:cNvSpPr/>
          <p:nvPr/>
        </p:nvSpPr>
        <p:spPr>
          <a:xfrm>
            <a:off x="640660" y="4357991"/>
            <a:ext cx="10394846" cy="1754326"/>
          </a:xfrm>
          <a:prstGeom prst="rect">
            <a:avLst/>
          </a:prstGeom>
        </p:spPr>
        <p:txBody>
          <a:bodyPr wrap="square">
            <a:spAutoFit/>
          </a:bodyPr>
          <a:lstStyle/>
          <a:p>
            <a:pPr marL="285750" indent="-285750">
              <a:buFont typeface="Wingdings" panose="05000000000000000000" pitchFamily="2" charset="2"/>
              <a:buChar char="§"/>
            </a:pPr>
            <a:r>
              <a:rPr lang="lt-LT" dirty="0" smtClean="0">
                <a:solidFill>
                  <a:schemeClr val="bg1"/>
                </a:solidFill>
                <a:latin typeface="Trebuchet MS" panose="020B0603020202020204" pitchFamily="34" charset="0"/>
              </a:rPr>
              <a:t>2020 - 2022 </a:t>
            </a:r>
            <a:r>
              <a:rPr lang="lt-LT" dirty="0">
                <a:solidFill>
                  <a:schemeClr val="bg1"/>
                </a:solidFill>
                <a:latin typeface="Trebuchet MS" panose="020B0603020202020204" pitchFamily="34" charset="0"/>
              </a:rPr>
              <a:t>m. </a:t>
            </a:r>
            <a:r>
              <a:rPr lang="lt-LT" dirty="0" smtClean="0">
                <a:solidFill>
                  <a:schemeClr val="bg1"/>
                </a:solidFill>
                <a:latin typeface="Trebuchet MS" panose="020B0603020202020204" pitchFamily="34" charset="0"/>
              </a:rPr>
              <a:t>pajamas </a:t>
            </a:r>
            <a:r>
              <a:rPr lang="lt-LT" dirty="0">
                <a:solidFill>
                  <a:schemeClr val="bg1"/>
                </a:solidFill>
                <a:latin typeface="Trebuchet MS" panose="020B0603020202020204" pitchFamily="34" charset="0"/>
              </a:rPr>
              <a:t>deklaravusių JA skaičius padidėjo </a:t>
            </a:r>
            <a:r>
              <a:rPr lang="lt-LT" b="1" dirty="0" smtClean="0">
                <a:solidFill>
                  <a:schemeClr val="bg1"/>
                </a:solidFill>
                <a:latin typeface="Trebuchet MS" panose="020B0603020202020204" pitchFamily="34" charset="0"/>
              </a:rPr>
              <a:t>2,3 </a:t>
            </a:r>
            <a:r>
              <a:rPr lang="lt-LT" b="1" dirty="0">
                <a:solidFill>
                  <a:schemeClr val="bg1"/>
                </a:solidFill>
                <a:latin typeface="Trebuchet MS" panose="020B0603020202020204" pitchFamily="34" charset="0"/>
              </a:rPr>
              <a:t>karto </a:t>
            </a:r>
            <a:r>
              <a:rPr lang="lt-LT" dirty="0">
                <a:solidFill>
                  <a:schemeClr val="bg1"/>
                </a:solidFill>
                <a:latin typeface="Trebuchet MS" panose="020B0603020202020204" pitchFamily="34" charset="0"/>
              </a:rPr>
              <a:t>(nuo 4,8 tūkst. </a:t>
            </a:r>
            <a:r>
              <a:rPr lang="lt-LT" dirty="0" smtClean="0">
                <a:solidFill>
                  <a:schemeClr val="bg1"/>
                </a:solidFill>
                <a:latin typeface="Trebuchet MS" panose="020B0603020202020204" pitchFamily="34" charset="0"/>
              </a:rPr>
              <a:t>iki 11,4 tūkst.);</a:t>
            </a:r>
          </a:p>
          <a:p>
            <a:endParaRPr lang="lt-LT" dirty="0" smtClean="0">
              <a:solidFill>
                <a:schemeClr val="bg1"/>
              </a:solidFill>
              <a:latin typeface="Trebuchet MS" panose="020B0603020202020204" pitchFamily="34" charset="0"/>
            </a:endParaRPr>
          </a:p>
          <a:p>
            <a:pPr marL="285750" indent="-285750">
              <a:buFont typeface="Wingdings" panose="05000000000000000000" pitchFamily="2" charset="2"/>
              <a:buChar char="§"/>
            </a:pPr>
            <a:r>
              <a:rPr lang="lt-LT" dirty="0">
                <a:solidFill>
                  <a:schemeClr val="bg1"/>
                </a:solidFill>
                <a:latin typeface="Trebuchet MS" panose="020B0603020202020204" pitchFamily="34" charset="0"/>
              </a:rPr>
              <a:t>P</a:t>
            </a:r>
            <a:r>
              <a:rPr lang="lt-LT" dirty="0" smtClean="0">
                <a:solidFill>
                  <a:schemeClr val="bg1"/>
                </a:solidFill>
                <a:latin typeface="Trebuchet MS" panose="020B0603020202020204" pitchFamily="34" charset="0"/>
              </a:rPr>
              <a:t>ajamų natūra </a:t>
            </a:r>
            <a:r>
              <a:rPr lang="lt-LT" dirty="0">
                <a:solidFill>
                  <a:schemeClr val="bg1"/>
                </a:solidFill>
                <a:latin typeface="Trebuchet MS" panose="020B0603020202020204" pitchFamily="34" charset="0"/>
              </a:rPr>
              <a:t>suma padidėjo </a:t>
            </a:r>
            <a:r>
              <a:rPr lang="lt-LT" b="1" dirty="0" smtClean="0">
                <a:solidFill>
                  <a:schemeClr val="bg1"/>
                </a:solidFill>
                <a:latin typeface="Trebuchet MS" panose="020B0603020202020204" pitchFamily="34" charset="0"/>
              </a:rPr>
              <a:t>2,4 kartus</a:t>
            </a:r>
            <a:r>
              <a:rPr lang="lt-LT" dirty="0" smtClean="0">
                <a:solidFill>
                  <a:schemeClr val="bg1"/>
                </a:solidFill>
                <a:latin typeface="Trebuchet MS" panose="020B0603020202020204" pitchFamily="34" charset="0"/>
              </a:rPr>
              <a:t> </a:t>
            </a:r>
            <a:r>
              <a:rPr lang="lt-LT" dirty="0">
                <a:solidFill>
                  <a:schemeClr val="bg1"/>
                </a:solidFill>
                <a:latin typeface="Trebuchet MS" panose="020B0603020202020204" pitchFamily="34" charset="0"/>
              </a:rPr>
              <a:t>(nuo 58 mln. </a:t>
            </a:r>
            <a:r>
              <a:rPr lang="lt-LT">
                <a:solidFill>
                  <a:schemeClr val="bg1"/>
                </a:solidFill>
                <a:latin typeface="Trebuchet MS" panose="020B0603020202020204" pitchFamily="34" charset="0"/>
              </a:rPr>
              <a:t>iki </a:t>
            </a:r>
            <a:r>
              <a:rPr lang="lt-LT" smtClean="0">
                <a:solidFill>
                  <a:schemeClr val="bg1"/>
                </a:solidFill>
                <a:latin typeface="Trebuchet MS" panose="020B0603020202020204" pitchFamily="34" charset="0"/>
              </a:rPr>
              <a:t>142 </a:t>
            </a:r>
            <a:r>
              <a:rPr lang="lt-LT" dirty="0">
                <a:solidFill>
                  <a:schemeClr val="bg1"/>
                </a:solidFill>
                <a:latin typeface="Trebuchet MS" panose="020B0603020202020204" pitchFamily="34" charset="0"/>
              </a:rPr>
              <a:t>mln</a:t>
            </a:r>
            <a:r>
              <a:rPr lang="lt-LT" dirty="0" smtClean="0">
                <a:solidFill>
                  <a:schemeClr val="bg1"/>
                </a:solidFill>
                <a:latin typeface="Trebuchet MS" panose="020B0603020202020204" pitchFamily="34" charset="0"/>
              </a:rPr>
              <a:t>. </a:t>
            </a:r>
            <a:r>
              <a:rPr lang="lt-LT" dirty="0" err="1" smtClean="0">
                <a:solidFill>
                  <a:schemeClr val="bg1"/>
                </a:solidFill>
                <a:latin typeface="Trebuchet MS" panose="020B0603020202020204" pitchFamily="34" charset="0"/>
              </a:rPr>
              <a:t>Eur</a:t>
            </a:r>
            <a:r>
              <a:rPr lang="lt-LT" dirty="0" smtClean="0">
                <a:solidFill>
                  <a:schemeClr val="bg1"/>
                </a:solidFill>
                <a:latin typeface="Trebuchet MS" panose="020B0603020202020204" pitchFamily="34" charset="0"/>
              </a:rPr>
              <a:t>);</a:t>
            </a:r>
          </a:p>
          <a:p>
            <a:endParaRPr lang="lt-LT" dirty="0" smtClean="0">
              <a:solidFill>
                <a:schemeClr val="bg1"/>
              </a:solidFill>
              <a:latin typeface="Trebuchet MS" panose="020B0603020202020204" pitchFamily="34" charset="0"/>
            </a:endParaRPr>
          </a:p>
          <a:p>
            <a:pPr marL="285750" indent="-285750">
              <a:buFont typeface="Wingdings" panose="05000000000000000000" pitchFamily="2" charset="2"/>
              <a:buChar char="§"/>
            </a:pPr>
            <a:r>
              <a:rPr lang="lt-LT" dirty="0" smtClean="0">
                <a:solidFill>
                  <a:schemeClr val="bg1"/>
                </a:solidFill>
                <a:latin typeface="Trebuchet MS" panose="020B0603020202020204" pitchFamily="34" charset="0"/>
              </a:rPr>
              <a:t>Išskaičiuota </a:t>
            </a:r>
            <a:r>
              <a:rPr lang="lt-LT" dirty="0">
                <a:solidFill>
                  <a:schemeClr val="bg1"/>
                </a:solidFill>
                <a:latin typeface="Trebuchet MS" panose="020B0603020202020204" pitchFamily="34" charset="0"/>
              </a:rPr>
              <a:t>GPM suma – </a:t>
            </a:r>
            <a:r>
              <a:rPr lang="lt-LT" b="1" dirty="0">
                <a:solidFill>
                  <a:schemeClr val="bg1"/>
                </a:solidFill>
                <a:latin typeface="Trebuchet MS" panose="020B0603020202020204" pitchFamily="34" charset="0"/>
              </a:rPr>
              <a:t>3 kartus </a:t>
            </a:r>
            <a:r>
              <a:rPr lang="lt-LT" dirty="0">
                <a:solidFill>
                  <a:schemeClr val="bg1"/>
                </a:solidFill>
                <a:latin typeface="Trebuchet MS" panose="020B0603020202020204" pitchFamily="34" charset="0"/>
              </a:rPr>
              <a:t>(nuo </a:t>
            </a:r>
            <a:r>
              <a:rPr lang="lt-LT" dirty="0" smtClean="0">
                <a:solidFill>
                  <a:schemeClr val="bg1"/>
                </a:solidFill>
                <a:latin typeface="Trebuchet MS" panose="020B0603020202020204" pitchFamily="34" charset="0"/>
              </a:rPr>
              <a:t>6 </a:t>
            </a:r>
            <a:r>
              <a:rPr lang="lt-LT" dirty="0">
                <a:solidFill>
                  <a:schemeClr val="bg1"/>
                </a:solidFill>
                <a:latin typeface="Trebuchet MS" panose="020B0603020202020204" pitchFamily="34" charset="0"/>
              </a:rPr>
              <a:t>mln. iki </a:t>
            </a:r>
            <a:r>
              <a:rPr lang="lt-LT" dirty="0" smtClean="0">
                <a:solidFill>
                  <a:schemeClr val="bg1"/>
                </a:solidFill>
                <a:latin typeface="Trebuchet MS" panose="020B0603020202020204" pitchFamily="34" charset="0"/>
              </a:rPr>
              <a:t>beveik 18 </a:t>
            </a:r>
            <a:r>
              <a:rPr lang="lt-LT" dirty="0">
                <a:solidFill>
                  <a:schemeClr val="bg1"/>
                </a:solidFill>
                <a:latin typeface="Trebuchet MS" panose="020B0603020202020204" pitchFamily="34" charset="0"/>
              </a:rPr>
              <a:t>mln</a:t>
            </a:r>
            <a:r>
              <a:rPr lang="lt-LT" dirty="0" smtClean="0">
                <a:solidFill>
                  <a:schemeClr val="bg1"/>
                </a:solidFill>
                <a:latin typeface="Trebuchet MS" panose="020B0603020202020204" pitchFamily="34" charset="0"/>
              </a:rPr>
              <a:t>. </a:t>
            </a:r>
            <a:r>
              <a:rPr lang="lt-LT" dirty="0" err="1" smtClean="0">
                <a:solidFill>
                  <a:schemeClr val="bg1"/>
                </a:solidFill>
                <a:latin typeface="Trebuchet MS" panose="020B0603020202020204" pitchFamily="34" charset="0"/>
              </a:rPr>
              <a:t>Eur</a:t>
            </a:r>
            <a:r>
              <a:rPr lang="lt-LT" dirty="0" smtClean="0">
                <a:solidFill>
                  <a:schemeClr val="bg1"/>
                </a:solidFill>
                <a:latin typeface="Trebuchet MS" panose="020B0603020202020204" pitchFamily="34" charset="0"/>
              </a:rPr>
              <a:t>).</a:t>
            </a:r>
            <a:endParaRPr lang="lt-LT" dirty="0">
              <a:solidFill>
                <a:schemeClr val="bg1"/>
              </a:solidFill>
              <a:latin typeface="Trebuchet MS" panose="020B0603020202020204" pitchFamily="34" charset="0"/>
            </a:endParaRPr>
          </a:p>
        </p:txBody>
      </p:sp>
    </p:spTree>
    <p:extLst>
      <p:ext uri="{BB962C8B-B14F-4D97-AF65-F5344CB8AC3E}">
        <p14:creationId xmlns:p14="http://schemas.microsoft.com/office/powerpoint/2010/main" val="10996436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79122" y="280462"/>
            <a:ext cx="11401386" cy="584775"/>
          </a:xfrm>
          <a:prstGeom prst="rect">
            <a:avLst/>
          </a:prstGeom>
          <a:noFill/>
        </p:spPr>
        <p:txBody>
          <a:bodyPr wrap="square" rtlCol="0">
            <a:spAutoFit/>
          </a:bodyPr>
          <a:lstStyle/>
          <a:p>
            <a:r>
              <a:rPr lang="lt-LT" sz="3200" b="1" dirty="0">
                <a:solidFill>
                  <a:srgbClr val="14643D"/>
                </a:solidFill>
                <a:latin typeface="Trebuchet MS" panose="020B0603020202020204" pitchFamily="34" charset="0"/>
              </a:rPr>
              <a:t>Kasdien į </a:t>
            </a:r>
            <a:r>
              <a:rPr lang="lt-LT" sz="3200" b="1" dirty="0" err="1">
                <a:solidFill>
                  <a:srgbClr val="14643D"/>
                </a:solidFill>
                <a:latin typeface="Trebuchet MS" panose="020B0603020202020204" pitchFamily="34" charset="0"/>
              </a:rPr>
              <a:t>i.EKA</a:t>
            </a:r>
            <a:r>
              <a:rPr lang="lt-LT" sz="3200" b="1" dirty="0">
                <a:solidFill>
                  <a:srgbClr val="14643D"/>
                </a:solidFill>
                <a:latin typeface="Trebuchet MS" panose="020B0603020202020204" pitchFamily="34" charset="0"/>
              </a:rPr>
              <a:t> duomenis teikia 4258 kasos aparatų </a:t>
            </a:r>
          </a:p>
        </p:txBody>
      </p:sp>
      <p:sp>
        <p:nvSpPr>
          <p:cNvPr id="64" name="Dešinioji rodyklė su įkirpimu 63"/>
          <p:cNvSpPr/>
          <p:nvPr/>
        </p:nvSpPr>
        <p:spPr>
          <a:xfrm>
            <a:off x="456455" y="3270950"/>
            <a:ext cx="11236192" cy="698834"/>
          </a:xfrm>
          <a:prstGeom prst="notchedRightArrow">
            <a:avLst/>
          </a:prstGeom>
          <a:solidFill>
            <a:srgbClr val="0A6438"/>
          </a:solidFill>
          <a:ln>
            <a:solidFill>
              <a:srgbClr val="0A6438"/>
            </a:solidFill>
          </a:ln>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65" name="Ovalas 64"/>
          <p:cNvSpPr/>
          <p:nvPr/>
        </p:nvSpPr>
        <p:spPr>
          <a:xfrm>
            <a:off x="1372090" y="3473316"/>
            <a:ext cx="258380" cy="239954"/>
          </a:xfrm>
          <a:prstGeom prst="ellipse">
            <a:avLst/>
          </a:prstGeom>
          <a:solidFill>
            <a:srgbClr val="B4E3CC"/>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6" name="Ovalas 65"/>
          <p:cNvSpPr/>
          <p:nvPr/>
        </p:nvSpPr>
        <p:spPr>
          <a:xfrm>
            <a:off x="4805981" y="3500390"/>
            <a:ext cx="258380" cy="239954"/>
          </a:xfrm>
          <a:prstGeom prst="ellipse">
            <a:avLst/>
          </a:prstGeom>
          <a:solidFill>
            <a:srgbClr val="B4E3CC"/>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7" name="Ovalas 66"/>
          <p:cNvSpPr/>
          <p:nvPr/>
        </p:nvSpPr>
        <p:spPr>
          <a:xfrm>
            <a:off x="7859028" y="3498658"/>
            <a:ext cx="258380" cy="239954"/>
          </a:xfrm>
          <a:prstGeom prst="ellipse">
            <a:avLst/>
          </a:prstGeom>
          <a:solidFill>
            <a:srgbClr val="B4E3CC"/>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Stačiakampis 5"/>
          <p:cNvSpPr/>
          <p:nvPr/>
        </p:nvSpPr>
        <p:spPr>
          <a:xfrm>
            <a:off x="379122" y="1457972"/>
            <a:ext cx="10857272" cy="1569660"/>
          </a:xfrm>
          <a:prstGeom prst="rect">
            <a:avLst/>
          </a:prstGeom>
        </p:spPr>
        <p:txBody>
          <a:bodyPr wrap="square">
            <a:spAutoFit/>
          </a:bodyPr>
          <a:lstStyle/>
          <a:p>
            <a:pPr algn="just"/>
            <a:r>
              <a:rPr lang="lt-LT" sz="2400" dirty="0" smtClean="0">
                <a:solidFill>
                  <a:srgbClr val="333333"/>
                </a:solidFill>
                <a:latin typeface="Trebuchet MS" panose="020B0603020202020204" pitchFamily="34" charset="0"/>
              </a:rPr>
              <a:t>Pareiga </a:t>
            </a:r>
            <a:r>
              <a:rPr lang="lt-LT" sz="2400" dirty="0">
                <a:solidFill>
                  <a:srgbClr val="333333"/>
                </a:solidFill>
                <a:latin typeface="Trebuchet MS" panose="020B0603020202020204" pitchFamily="34" charset="0"/>
              </a:rPr>
              <a:t>teikti </a:t>
            </a:r>
            <a:r>
              <a:rPr lang="lt-LT" sz="2400" dirty="0" smtClean="0">
                <a:solidFill>
                  <a:srgbClr val="333333"/>
                </a:solidFill>
                <a:latin typeface="Trebuchet MS" panose="020B0603020202020204" pitchFamily="34" charset="0"/>
              </a:rPr>
              <a:t>kasos kvitų duomenis į i.EKA </a:t>
            </a:r>
            <a:r>
              <a:rPr lang="lt-LT" sz="2400" dirty="0">
                <a:solidFill>
                  <a:srgbClr val="333333"/>
                </a:solidFill>
                <a:latin typeface="Trebuchet MS" panose="020B0603020202020204" pitchFamily="34" charset="0"/>
              </a:rPr>
              <a:t>nustatyta etapais</a:t>
            </a:r>
            <a:r>
              <a:rPr lang="lt-LT" sz="2400" dirty="0" smtClean="0">
                <a:solidFill>
                  <a:srgbClr val="333333"/>
                </a:solidFill>
                <a:latin typeface="Trebuchet MS" panose="020B0603020202020204" pitchFamily="34" charset="0"/>
              </a:rPr>
              <a:t>. </a:t>
            </a:r>
          </a:p>
          <a:p>
            <a:pPr algn="just"/>
            <a:endParaRPr lang="lt-LT" sz="2400" dirty="0">
              <a:solidFill>
                <a:srgbClr val="333333"/>
              </a:solidFill>
              <a:latin typeface="Trebuchet MS" panose="020B0603020202020204" pitchFamily="34" charset="0"/>
            </a:endParaRPr>
          </a:p>
          <a:p>
            <a:pPr algn="just"/>
            <a:r>
              <a:rPr lang="lt-LT" sz="2400" dirty="0" smtClean="0">
                <a:solidFill>
                  <a:srgbClr val="333333"/>
                </a:solidFill>
                <a:latin typeface="Trebuchet MS" panose="020B0603020202020204" pitchFamily="34" charset="0"/>
              </a:rPr>
              <a:t>Nuo </a:t>
            </a:r>
            <a:r>
              <a:rPr lang="lt-LT" sz="2400" dirty="0">
                <a:solidFill>
                  <a:srgbClr val="333333"/>
                </a:solidFill>
                <a:latin typeface="Trebuchet MS" panose="020B0603020202020204" pitchFamily="34" charset="0"/>
              </a:rPr>
              <a:t>2023 m. duomenis </a:t>
            </a:r>
            <a:r>
              <a:rPr lang="lt-LT" sz="2400" dirty="0" smtClean="0">
                <a:solidFill>
                  <a:srgbClr val="333333"/>
                </a:solidFill>
                <a:latin typeface="Trebuchet MS" panose="020B0603020202020204" pitchFamily="34" charset="0"/>
              </a:rPr>
              <a:t>teikia </a:t>
            </a:r>
            <a:r>
              <a:rPr lang="lt-LT" sz="2400" dirty="0">
                <a:solidFill>
                  <a:srgbClr val="333333"/>
                </a:solidFill>
                <a:latin typeface="Trebuchet MS" panose="020B0603020202020204" pitchFamily="34" charset="0"/>
              </a:rPr>
              <a:t>verslininkai, kurių pajamos 2021 m. viršijo 300 tūkst. eurų:</a:t>
            </a:r>
            <a:endParaRPr lang="lt-LT" sz="2400" b="0" i="0" dirty="0">
              <a:solidFill>
                <a:srgbClr val="333333"/>
              </a:solidFill>
              <a:effectLst/>
              <a:latin typeface="Trebuchet MS" panose="020B0603020202020204" pitchFamily="34" charset="0"/>
            </a:endParaRPr>
          </a:p>
        </p:txBody>
      </p:sp>
      <p:sp>
        <p:nvSpPr>
          <p:cNvPr id="7" name="Stačiakampis 6"/>
          <p:cNvSpPr/>
          <p:nvPr/>
        </p:nvSpPr>
        <p:spPr>
          <a:xfrm>
            <a:off x="458335" y="4245061"/>
            <a:ext cx="2344270" cy="1200329"/>
          </a:xfrm>
          <a:prstGeom prst="rect">
            <a:avLst/>
          </a:prstGeom>
        </p:spPr>
        <p:txBody>
          <a:bodyPr wrap="square">
            <a:spAutoFit/>
          </a:bodyPr>
          <a:lstStyle/>
          <a:p>
            <a:r>
              <a:rPr lang="lt-LT" b="1" dirty="0" smtClean="0">
                <a:solidFill>
                  <a:srgbClr val="333333"/>
                </a:solidFill>
                <a:latin typeface="Trebuchet MS" panose="020B0603020202020204" pitchFamily="34" charset="0"/>
              </a:rPr>
              <a:t>2023 m.</a:t>
            </a:r>
            <a:r>
              <a:rPr lang="fi-FI" b="1" dirty="0" smtClean="0">
                <a:solidFill>
                  <a:srgbClr val="333333"/>
                </a:solidFill>
                <a:latin typeface="Trebuchet MS" panose="020B0603020202020204" pitchFamily="34" charset="0"/>
              </a:rPr>
              <a:t> </a:t>
            </a:r>
            <a:r>
              <a:rPr lang="fi-FI" b="1" dirty="0">
                <a:solidFill>
                  <a:srgbClr val="333333"/>
                </a:solidFill>
                <a:latin typeface="Trebuchet MS" panose="020B0603020202020204" pitchFamily="34" charset="0"/>
              </a:rPr>
              <a:t>sausio 1 d. </a:t>
            </a:r>
            <a:r>
              <a:rPr lang="fi-FI" dirty="0">
                <a:solidFill>
                  <a:srgbClr val="333333"/>
                </a:solidFill>
                <a:latin typeface="Trebuchet MS" panose="020B0603020202020204" pitchFamily="34" charset="0"/>
              </a:rPr>
              <a:t>- naudojantys kompiuterinius kasos aparatus</a:t>
            </a:r>
            <a:endParaRPr lang="lt-LT" dirty="0">
              <a:latin typeface="Trebuchet MS" panose="020B0603020202020204" pitchFamily="34" charset="0"/>
            </a:endParaRPr>
          </a:p>
        </p:txBody>
      </p:sp>
      <p:sp>
        <p:nvSpPr>
          <p:cNvPr id="8" name="Stačiakampis 7"/>
          <p:cNvSpPr/>
          <p:nvPr/>
        </p:nvSpPr>
        <p:spPr>
          <a:xfrm>
            <a:off x="3694001" y="4269577"/>
            <a:ext cx="2565679" cy="1477328"/>
          </a:xfrm>
          <a:prstGeom prst="rect">
            <a:avLst/>
          </a:prstGeom>
          <a:solidFill>
            <a:schemeClr val="bg2">
              <a:lumMod val="90000"/>
            </a:schemeClr>
          </a:solidFill>
        </p:spPr>
        <p:txBody>
          <a:bodyPr wrap="square">
            <a:spAutoFit/>
          </a:bodyPr>
          <a:lstStyle/>
          <a:p>
            <a:r>
              <a:rPr lang="lt-LT" b="1" dirty="0" smtClean="0">
                <a:solidFill>
                  <a:srgbClr val="333333"/>
                </a:solidFill>
                <a:latin typeface="Trebuchet MS" panose="020B0603020202020204" pitchFamily="34" charset="0"/>
              </a:rPr>
              <a:t>2023 m. lapkričio </a:t>
            </a:r>
            <a:r>
              <a:rPr lang="lt-LT" b="1" dirty="0">
                <a:solidFill>
                  <a:srgbClr val="333333"/>
                </a:solidFill>
                <a:latin typeface="Trebuchet MS" panose="020B0603020202020204" pitchFamily="34" charset="0"/>
              </a:rPr>
              <a:t>1 d. </a:t>
            </a:r>
            <a:r>
              <a:rPr lang="lt-LT" dirty="0">
                <a:solidFill>
                  <a:srgbClr val="333333"/>
                </a:solidFill>
                <a:latin typeface="Trebuchet MS" panose="020B0603020202020204" pitchFamily="34" charset="0"/>
              </a:rPr>
              <a:t>– PVM mokėtojai, naudojantys elektroninius kasos aparatus.</a:t>
            </a:r>
            <a:endParaRPr lang="lt-LT" b="0" i="0" dirty="0">
              <a:solidFill>
                <a:srgbClr val="333333"/>
              </a:solidFill>
              <a:effectLst/>
              <a:latin typeface="Trebuchet MS" panose="020B0603020202020204" pitchFamily="34" charset="0"/>
            </a:endParaRPr>
          </a:p>
        </p:txBody>
      </p:sp>
      <p:sp>
        <p:nvSpPr>
          <p:cNvPr id="9" name="Stačiakampis 8"/>
          <p:cNvSpPr/>
          <p:nvPr/>
        </p:nvSpPr>
        <p:spPr>
          <a:xfrm>
            <a:off x="6748233" y="4199224"/>
            <a:ext cx="2479970" cy="1754326"/>
          </a:xfrm>
          <a:prstGeom prst="rect">
            <a:avLst/>
          </a:prstGeom>
        </p:spPr>
        <p:txBody>
          <a:bodyPr wrap="square">
            <a:spAutoFit/>
          </a:bodyPr>
          <a:lstStyle/>
          <a:p>
            <a:r>
              <a:rPr lang="lt-LT" b="1" dirty="0">
                <a:solidFill>
                  <a:srgbClr val="333333"/>
                </a:solidFill>
                <a:latin typeface="Trebuchet MS" panose="020B0603020202020204" pitchFamily="34" charset="0"/>
              </a:rPr>
              <a:t>2024 m. gegužės 1 d</a:t>
            </a:r>
            <a:r>
              <a:rPr lang="lt-LT" b="1" dirty="0" smtClean="0">
                <a:solidFill>
                  <a:srgbClr val="333333"/>
                </a:solidFill>
                <a:latin typeface="Trebuchet MS" panose="020B0603020202020204" pitchFamily="34" charset="0"/>
              </a:rPr>
              <a:t>.</a:t>
            </a:r>
          </a:p>
          <a:p>
            <a:r>
              <a:rPr lang="lt-LT" dirty="0">
                <a:latin typeface="Trebuchet MS" panose="020B0603020202020204" pitchFamily="34" charset="0"/>
              </a:rPr>
              <a:t>Verslininkai, naudojantys senuosius kasos aparatus, kurių negalima įsigyti nuo 2019 m</a:t>
            </a:r>
            <a:r>
              <a:rPr lang="lt-LT" dirty="0" smtClean="0">
                <a:latin typeface="Trebuchet MS" panose="020B0603020202020204" pitchFamily="34" charset="0"/>
              </a:rPr>
              <a:t>.</a:t>
            </a:r>
            <a:endParaRPr lang="lt-LT" dirty="0">
              <a:latin typeface="Trebuchet MS" panose="020B0603020202020204" pitchFamily="34" charset="0"/>
            </a:endParaRPr>
          </a:p>
        </p:txBody>
      </p:sp>
      <p:sp>
        <p:nvSpPr>
          <p:cNvPr id="68" name="Ovalas 67"/>
          <p:cNvSpPr/>
          <p:nvPr/>
        </p:nvSpPr>
        <p:spPr>
          <a:xfrm>
            <a:off x="10523878" y="3498658"/>
            <a:ext cx="258380" cy="239954"/>
          </a:xfrm>
          <a:prstGeom prst="ellipse">
            <a:avLst/>
          </a:prstGeom>
          <a:solidFill>
            <a:srgbClr val="B4E3CC"/>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Stačiakampis 9"/>
          <p:cNvSpPr/>
          <p:nvPr/>
        </p:nvSpPr>
        <p:spPr>
          <a:xfrm>
            <a:off x="9544636" y="4198894"/>
            <a:ext cx="2475244" cy="646331"/>
          </a:xfrm>
          <a:prstGeom prst="rect">
            <a:avLst/>
          </a:prstGeom>
        </p:spPr>
        <p:txBody>
          <a:bodyPr wrap="square">
            <a:spAutoFit/>
          </a:bodyPr>
          <a:lstStyle/>
          <a:p>
            <a:r>
              <a:rPr lang="lt-LT" b="1" dirty="0" smtClean="0">
                <a:solidFill>
                  <a:srgbClr val="333333"/>
                </a:solidFill>
                <a:latin typeface="Trebuchet MS" panose="020B0603020202020204" pitchFamily="34" charset="0"/>
              </a:rPr>
              <a:t>2025 </a:t>
            </a:r>
            <a:r>
              <a:rPr lang="lt-LT" b="1" dirty="0">
                <a:solidFill>
                  <a:srgbClr val="333333"/>
                </a:solidFill>
                <a:latin typeface="Trebuchet MS" panose="020B0603020202020204" pitchFamily="34" charset="0"/>
              </a:rPr>
              <a:t>m. </a:t>
            </a:r>
            <a:r>
              <a:rPr lang="lt-LT" b="1" dirty="0" smtClean="0">
                <a:solidFill>
                  <a:srgbClr val="333333"/>
                </a:solidFill>
                <a:latin typeface="Trebuchet MS" panose="020B0603020202020204" pitchFamily="34" charset="0"/>
              </a:rPr>
              <a:t>gegužės 1 </a:t>
            </a:r>
            <a:r>
              <a:rPr lang="lt-LT" b="1" dirty="0">
                <a:solidFill>
                  <a:srgbClr val="333333"/>
                </a:solidFill>
                <a:latin typeface="Trebuchet MS" panose="020B0603020202020204" pitchFamily="34" charset="0"/>
              </a:rPr>
              <a:t>d</a:t>
            </a:r>
            <a:r>
              <a:rPr lang="lt-LT" dirty="0" smtClean="0">
                <a:solidFill>
                  <a:srgbClr val="333333"/>
                </a:solidFill>
                <a:latin typeface="Trebuchet MS" panose="020B0603020202020204" pitchFamily="34" charset="0"/>
              </a:rPr>
              <a:t>. - v</a:t>
            </a:r>
            <a:r>
              <a:rPr lang="lt-LT" dirty="0" smtClean="0">
                <a:latin typeface="Trebuchet MS" panose="020B0603020202020204" pitchFamily="34" charset="0"/>
              </a:rPr>
              <a:t>isi verslininkai</a:t>
            </a:r>
            <a:endParaRPr lang="lt-LT" dirty="0">
              <a:latin typeface="Trebuchet MS" panose="020B0603020202020204" pitchFamily="34" charset="0"/>
            </a:endParaRPr>
          </a:p>
        </p:txBody>
      </p:sp>
    </p:spTree>
    <p:extLst>
      <p:ext uri="{BB962C8B-B14F-4D97-AF65-F5344CB8AC3E}">
        <p14:creationId xmlns:p14="http://schemas.microsoft.com/office/powerpoint/2010/main" val="35375240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3" name="Tiesioji rodyklės jungtis 42"/>
          <p:cNvCxnSpPr/>
          <p:nvPr/>
        </p:nvCxnSpPr>
        <p:spPr>
          <a:xfrm flipH="1" flipV="1">
            <a:off x="337626" y="1345654"/>
            <a:ext cx="9525" cy="444203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Tiesioji rodyklės jungtis 44"/>
          <p:cNvCxnSpPr/>
          <p:nvPr/>
        </p:nvCxnSpPr>
        <p:spPr>
          <a:xfrm flipV="1">
            <a:off x="453264" y="6062408"/>
            <a:ext cx="6032098" cy="859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314914" y="3175484"/>
            <a:ext cx="400110" cy="1157285"/>
          </a:xfrm>
          <a:prstGeom prst="rect">
            <a:avLst/>
          </a:prstGeom>
          <a:noFill/>
        </p:spPr>
        <p:txBody>
          <a:bodyPr vert="vert270" wrap="square" rtlCol="0">
            <a:spAutoFit/>
          </a:bodyPr>
          <a:lstStyle/>
          <a:p>
            <a:r>
              <a:rPr lang="lt-LT" sz="1400" b="1" dirty="0" smtClean="0">
                <a:latin typeface="Trebuchet MS" panose="020B0603020202020204" pitchFamily="34" charset="0"/>
              </a:rPr>
              <a:t>Poveikis</a:t>
            </a:r>
            <a:endParaRPr lang="lt-LT" sz="1400" b="1" dirty="0">
              <a:latin typeface="Trebuchet MS" panose="020B0603020202020204" pitchFamily="34" charset="0"/>
            </a:endParaRPr>
          </a:p>
        </p:txBody>
      </p:sp>
      <p:sp>
        <p:nvSpPr>
          <p:cNvPr id="47" name="TextBox 46"/>
          <p:cNvSpPr txBox="1"/>
          <p:nvPr/>
        </p:nvSpPr>
        <p:spPr>
          <a:xfrm>
            <a:off x="1791297" y="6138072"/>
            <a:ext cx="2320098" cy="307777"/>
          </a:xfrm>
          <a:prstGeom prst="rect">
            <a:avLst/>
          </a:prstGeom>
          <a:noFill/>
        </p:spPr>
        <p:txBody>
          <a:bodyPr vert="horz" wrap="square" rtlCol="0">
            <a:spAutoFit/>
          </a:bodyPr>
          <a:lstStyle/>
          <a:p>
            <a:r>
              <a:rPr lang="lt-LT" sz="1400" b="1" dirty="0" smtClean="0">
                <a:latin typeface="Trebuchet MS" panose="020B0603020202020204" pitchFamily="34" charset="0"/>
              </a:rPr>
              <a:t>Tikimybė</a:t>
            </a:r>
            <a:endParaRPr lang="lt-LT" sz="1400" b="1" dirty="0">
              <a:latin typeface="Trebuchet MS" panose="020B0603020202020204" pitchFamily="34" charset="0"/>
            </a:endParaRPr>
          </a:p>
        </p:txBody>
      </p:sp>
      <p:sp>
        <p:nvSpPr>
          <p:cNvPr id="54" name="Stačiakampis 53"/>
          <p:cNvSpPr/>
          <p:nvPr/>
        </p:nvSpPr>
        <p:spPr>
          <a:xfrm>
            <a:off x="453264" y="265681"/>
            <a:ext cx="10671372" cy="584775"/>
          </a:xfrm>
          <a:prstGeom prst="rect">
            <a:avLst/>
          </a:prstGeom>
        </p:spPr>
        <p:txBody>
          <a:bodyPr wrap="square">
            <a:spAutoFit/>
          </a:bodyPr>
          <a:lstStyle/>
          <a:p>
            <a:r>
              <a:rPr lang="lt-LT" sz="3200" b="1" dirty="0" smtClean="0">
                <a:solidFill>
                  <a:srgbClr val="006600"/>
                </a:solidFill>
                <a:latin typeface="Trebuchet MS" panose="020B0603020202020204" pitchFamily="34" charset="0"/>
              </a:rPr>
              <a:t>Rizikos ir prioritetai 2024 m.</a:t>
            </a:r>
            <a:endParaRPr lang="lt-LT" sz="1600" b="1" dirty="0">
              <a:solidFill>
                <a:srgbClr val="006600"/>
              </a:solidFill>
              <a:latin typeface="Trebuchet MS" panose="020B0603020202020204" pitchFamily="34" charset="0"/>
            </a:endParaRPr>
          </a:p>
        </p:txBody>
      </p:sp>
      <p:graphicFrame>
        <p:nvGraphicFramePr>
          <p:cNvPr id="11" name="Objektas 10"/>
          <p:cNvGraphicFramePr>
            <a:graphicFrameLocks noChangeAspect="1"/>
          </p:cNvGraphicFramePr>
          <p:nvPr>
            <p:extLst/>
          </p:nvPr>
        </p:nvGraphicFramePr>
        <p:xfrm>
          <a:off x="715024" y="1345654"/>
          <a:ext cx="5708447" cy="4495800"/>
        </p:xfrm>
        <a:graphic>
          <a:graphicData uri="http://schemas.openxmlformats.org/presentationml/2006/ole">
            <mc:AlternateContent xmlns:mc="http://schemas.openxmlformats.org/markup-compatibility/2006">
              <mc:Choice xmlns:v="urn:schemas-microsoft-com:vml" Requires="v">
                <p:oleObj spid="_x0000_s2053" name="Darbalapis" r:id="rId5" imgW="6572178" imgH="4495956" progId="Excel.Sheet.12">
                  <p:embed/>
                </p:oleObj>
              </mc:Choice>
              <mc:Fallback>
                <p:oleObj name="Darbalapis" r:id="rId5" imgW="6572178" imgH="4495956" progId="Excel.Sheet.12">
                  <p:embed/>
                  <p:pic>
                    <p:nvPicPr>
                      <p:cNvPr id="0" name=""/>
                      <p:cNvPicPr/>
                      <p:nvPr/>
                    </p:nvPicPr>
                    <p:blipFill>
                      <a:blip r:embed="rId6"/>
                      <a:stretch>
                        <a:fillRect/>
                      </a:stretch>
                    </p:blipFill>
                    <p:spPr>
                      <a:xfrm>
                        <a:off x="715024" y="1345654"/>
                        <a:ext cx="5708447" cy="4495800"/>
                      </a:xfrm>
                      <a:prstGeom prst="rect">
                        <a:avLst/>
                      </a:prstGeom>
                    </p:spPr>
                  </p:pic>
                </p:oleObj>
              </mc:Fallback>
            </mc:AlternateContent>
          </a:graphicData>
        </a:graphic>
      </p:graphicFrame>
      <p:graphicFrame>
        <p:nvGraphicFramePr>
          <p:cNvPr id="3" name="Lentelė 2"/>
          <p:cNvGraphicFramePr>
            <a:graphicFrameLocks noGrp="1"/>
          </p:cNvGraphicFramePr>
          <p:nvPr>
            <p:extLst/>
          </p:nvPr>
        </p:nvGraphicFramePr>
        <p:xfrm>
          <a:off x="6853235" y="1003852"/>
          <a:ext cx="5000902" cy="5639969"/>
        </p:xfrm>
        <a:graphic>
          <a:graphicData uri="http://schemas.openxmlformats.org/drawingml/2006/table">
            <a:tbl>
              <a:tblPr>
                <a:tableStyleId>{9D7B26C5-4107-4FEC-AEDC-1716B250A1EF}</a:tableStyleId>
              </a:tblPr>
              <a:tblGrid>
                <a:gridCol w="578139"/>
                <a:gridCol w="4422763"/>
              </a:tblGrid>
              <a:tr h="507540">
                <a:tc>
                  <a:txBody>
                    <a:bodyPr/>
                    <a:lstStyle/>
                    <a:p>
                      <a:pPr algn="ctr" fontAlgn="ctr"/>
                      <a:r>
                        <a:rPr lang="lt-LT" sz="1400" b="1" u="none" strike="noStrike" dirty="0">
                          <a:solidFill>
                            <a:schemeClr val="tx1"/>
                          </a:solidFill>
                          <a:effectLst/>
                          <a:latin typeface="Trebuchet MS" panose="020B0603020202020204" pitchFamily="34" charset="0"/>
                        </a:rPr>
                        <a:t>1.1.</a:t>
                      </a:r>
                      <a:endParaRPr lang="lt-LT" sz="1400" b="1" i="0" u="none" strike="noStrike" dirty="0">
                        <a:solidFill>
                          <a:schemeClr val="tx1"/>
                        </a:solidFill>
                        <a:effectLst/>
                        <a:latin typeface="Trebuchet MS" panose="020B0603020202020204" pitchFamily="34" charset="0"/>
                      </a:endParaRPr>
                    </a:p>
                  </a:txBody>
                  <a:tcPr marL="9525" marR="9525" marT="9525" marB="0">
                    <a:lnL>
                      <a:noFill/>
                    </a:lnL>
                    <a:lnR>
                      <a:noFill/>
                    </a:lnR>
                    <a:lnT w="12700" cmpd="sng">
                      <a:noFill/>
                    </a:lnT>
                    <a:lnB>
                      <a:noFill/>
                    </a:lnB>
                    <a:lnTlToBr w="12700" cmpd="sng">
                      <a:noFill/>
                      <a:prstDash val="solid"/>
                    </a:lnTlToBr>
                    <a:lnBlToTr w="12700" cmpd="sng">
                      <a:noFill/>
                      <a:prstDash val="solid"/>
                    </a:lnBlToTr>
                  </a:tcPr>
                </a:tc>
                <a:tc>
                  <a:txBody>
                    <a:bodyPr/>
                    <a:lstStyle/>
                    <a:p>
                      <a:pPr algn="l" fontAlgn="ctr"/>
                      <a:r>
                        <a:rPr lang="lt-LT" sz="1800" u="none" strike="noStrike" dirty="0">
                          <a:solidFill>
                            <a:schemeClr val="tx1"/>
                          </a:solidFill>
                          <a:effectLst/>
                          <a:latin typeface="Trebuchet MS" panose="020B0603020202020204" pitchFamily="34" charset="0"/>
                        </a:rPr>
                        <a:t>Nedeklaruotos arba netinkamai deklaruotos PVM prievolės deklaruojant pardavimus (įskaitant PVM lengvatų taikymą)</a:t>
                      </a:r>
                      <a:endParaRPr lang="lt-LT" sz="1800" b="0" i="0" u="none" strike="noStrike" dirty="0">
                        <a:solidFill>
                          <a:schemeClr val="tx1"/>
                        </a:solidFill>
                        <a:effectLst/>
                        <a:latin typeface="Trebuchet MS" panose="020B0603020202020204" pitchFamily="34" charset="0"/>
                      </a:endParaRPr>
                    </a:p>
                  </a:txBody>
                  <a:tcPr marL="9525" marR="9525" marT="9525" marB="0" anchor="ctr">
                    <a:lnL>
                      <a:noFill/>
                    </a:lnL>
                    <a:lnR>
                      <a:noFill/>
                    </a:lnR>
                    <a:lnT w="12700" cmpd="sng">
                      <a:noFill/>
                    </a:lnT>
                    <a:lnB>
                      <a:noFill/>
                    </a:lnB>
                    <a:lnTlToBr w="12700" cmpd="sng">
                      <a:noFill/>
                      <a:prstDash val="solid"/>
                    </a:lnTlToBr>
                    <a:lnBlToTr w="12700" cmpd="sng">
                      <a:noFill/>
                      <a:prstDash val="solid"/>
                    </a:lnBlToTr>
                  </a:tcPr>
                </a:tc>
              </a:tr>
              <a:tr h="369386">
                <a:tc>
                  <a:txBody>
                    <a:bodyPr/>
                    <a:lstStyle/>
                    <a:p>
                      <a:pPr algn="ctr" fontAlgn="ctr"/>
                      <a:r>
                        <a:rPr lang="lt-LT" sz="1400" b="1" u="none" strike="noStrike" dirty="0">
                          <a:solidFill>
                            <a:schemeClr val="tx1"/>
                          </a:solidFill>
                          <a:effectLst/>
                          <a:latin typeface="Trebuchet MS" panose="020B0603020202020204" pitchFamily="34" charset="0"/>
                        </a:rPr>
                        <a:t>1.2.</a:t>
                      </a:r>
                      <a:endParaRPr lang="lt-LT" sz="1400" b="1" i="0" u="none" strike="noStrike" dirty="0">
                        <a:solidFill>
                          <a:schemeClr val="tx1"/>
                        </a:solidFill>
                        <a:effectLst/>
                        <a:latin typeface="Trebuchet MS" panose="020B0603020202020204" pitchFamily="34" charset="0"/>
                      </a:endParaRPr>
                    </a:p>
                  </a:txBody>
                  <a:tcPr marL="9525" marR="9525" marT="9525" marB="0">
                    <a:lnL>
                      <a:noFill/>
                    </a:lnL>
                    <a:lnR>
                      <a:noFill/>
                    </a:lnR>
                    <a:lnT>
                      <a:noFill/>
                    </a:lnT>
                    <a:lnB>
                      <a:noFill/>
                    </a:lnB>
                    <a:lnTlToBr w="12700" cmpd="sng">
                      <a:noFill/>
                      <a:prstDash val="solid"/>
                    </a:lnTlToBr>
                    <a:lnBlToTr w="12700" cmpd="sng">
                      <a:noFill/>
                      <a:prstDash val="solid"/>
                    </a:lnBlToTr>
                  </a:tcPr>
                </a:tc>
                <a:tc>
                  <a:txBody>
                    <a:bodyPr/>
                    <a:lstStyle/>
                    <a:p>
                      <a:pPr algn="l" fontAlgn="ctr"/>
                      <a:r>
                        <a:rPr lang="lt-LT" sz="1800" u="none" strike="noStrike" dirty="0">
                          <a:solidFill>
                            <a:schemeClr val="tx1"/>
                          </a:solidFill>
                          <a:effectLst/>
                          <a:latin typeface="Trebuchet MS" panose="020B0603020202020204" pitchFamily="34" charset="0"/>
                        </a:rPr>
                        <a:t>Galimai nepagrįsta PVM atskaita </a:t>
                      </a:r>
                      <a:endParaRPr lang="lt-LT" sz="1800" b="0" i="0" u="none" strike="noStrike" dirty="0">
                        <a:solidFill>
                          <a:schemeClr val="tx1"/>
                        </a:solidFill>
                        <a:effectLst/>
                        <a:latin typeface="Trebuchet MS" panose="020B0603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r>
              <a:tr h="369386">
                <a:tc>
                  <a:txBody>
                    <a:bodyPr/>
                    <a:lstStyle/>
                    <a:p>
                      <a:pPr algn="ctr" fontAlgn="ctr"/>
                      <a:r>
                        <a:rPr lang="lt-LT" sz="1400" b="1" u="none" strike="noStrike" dirty="0">
                          <a:solidFill>
                            <a:schemeClr val="tx1"/>
                          </a:solidFill>
                          <a:effectLst/>
                          <a:latin typeface="Trebuchet MS" panose="020B0603020202020204" pitchFamily="34" charset="0"/>
                        </a:rPr>
                        <a:t>1.3.</a:t>
                      </a:r>
                      <a:endParaRPr lang="lt-LT" sz="1400" b="1" i="0" u="none" strike="noStrike" dirty="0">
                        <a:solidFill>
                          <a:schemeClr val="tx1"/>
                        </a:solidFill>
                        <a:effectLst/>
                        <a:latin typeface="Trebuchet MS" panose="020B0603020202020204" pitchFamily="34" charset="0"/>
                      </a:endParaRPr>
                    </a:p>
                  </a:txBody>
                  <a:tcPr marL="9525" marR="9525" marT="9525" marB="0">
                    <a:lnL>
                      <a:noFill/>
                    </a:lnL>
                    <a:lnR>
                      <a:noFill/>
                    </a:lnR>
                    <a:lnT>
                      <a:noFill/>
                    </a:lnT>
                    <a:lnB>
                      <a:noFill/>
                    </a:lnB>
                    <a:lnTlToBr w="12700" cmpd="sng">
                      <a:noFill/>
                      <a:prstDash val="solid"/>
                    </a:lnTlToBr>
                    <a:lnBlToTr w="12700" cmpd="sng">
                      <a:noFill/>
                      <a:prstDash val="solid"/>
                    </a:lnBlToTr>
                  </a:tcPr>
                </a:tc>
                <a:tc>
                  <a:txBody>
                    <a:bodyPr/>
                    <a:lstStyle/>
                    <a:p>
                      <a:pPr algn="l" fontAlgn="ctr"/>
                      <a:r>
                        <a:rPr lang="es-ES" sz="1800" u="none" strike="noStrike" dirty="0">
                          <a:solidFill>
                            <a:schemeClr val="tx1"/>
                          </a:solidFill>
                          <a:effectLst/>
                          <a:latin typeface="Trebuchet MS" panose="020B0603020202020204" pitchFamily="34" charset="0"/>
                        </a:rPr>
                        <a:t>Sandoriai su ES valstybių narių PVMM  </a:t>
                      </a:r>
                      <a:endParaRPr lang="es-ES" sz="1800" b="0" i="0" u="none" strike="noStrike" dirty="0">
                        <a:solidFill>
                          <a:schemeClr val="tx1"/>
                        </a:solidFill>
                        <a:effectLst/>
                        <a:latin typeface="Trebuchet MS" panose="020B0603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r>
              <a:tr h="369386">
                <a:tc>
                  <a:txBody>
                    <a:bodyPr/>
                    <a:lstStyle/>
                    <a:p>
                      <a:pPr algn="ctr" fontAlgn="ctr"/>
                      <a:r>
                        <a:rPr lang="lt-LT" sz="1400" b="1" u="none" strike="noStrike" dirty="0">
                          <a:solidFill>
                            <a:schemeClr val="tx1"/>
                          </a:solidFill>
                          <a:effectLst/>
                          <a:latin typeface="Trebuchet MS" panose="020B0603020202020204" pitchFamily="34" charset="0"/>
                        </a:rPr>
                        <a:t>1.6.</a:t>
                      </a:r>
                      <a:endParaRPr lang="lt-LT" sz="1400" b="1" i="0" u="none" strike="noStrike" dirty="0">
                        <a:solidFill>
                          <a:schemeClr val="tx1"/>
                        </a:solidFill>
                        <a:effectLst/>
                        <a:latin typeface="Trebuchet MS" panose="020B0603020202020204" pitchFamily="34" charset="0"/>
                      </a:endParaRPr>
                    </a:p>
                  </a:txBody>
                  <a:tcPr marL="9525" marR="9525" marT="9525" marB="0">
                    <a:lnL>
                      <a:noFill/>
                    </a:lnL>
                    <a:lnR>
                      <a:noFill/>
                    </a:lnR>
                    <a:lnT>
                      <a:noFill/>
                    </a:lnT>
                    <a:lnB>
                      <a:noFill/>
                    </a:lnB>
                    <a:lnTlToBr w="12700" cmpd="sng">
                      <a:noFill/>
                      <a:prstDash val="solid"/>
                    </a:lnTlToBr>
                    <a:lnBlToTr w="12700" cmpd="sng">
                      <a:noFill/>
                      <a:prstDash val="solid"/>
                    </a:lnBlToTr>
                  </a:tcPr>
                </a:tc>
                <a:tc>
                  <a:txBody>
                    <a:bodyPr/>
                    <a:lstStyle/>
                    <a:p>
                      <a:pPr algn="l" fontAlgn="ctr"/>
                      <a:r>
                        <a:rPr lang="lt-LT" sz="1800" u="none" strike="noStrike" dirty="0">
                          <a:solidFill>
                            <a:schemeClr val="tx1"/>
                          </a:solidFill>
                          <a:effectLst/>
                          <a:latin typeface="Trebuchet MS" panose="020B0603020202020204" pitchFamily="34" charset="0"/>
                        </a:rPr>
                        <a:t>PVM sukčiavimas</a:t>
                      </a:r>
                      <a:endParaRPr lang="lt-LT" sz="1800" b="0" i="0" u="none" strike="noStrike" dirty="0">
                        <a:solidFill>
                          <a:schemeClr val="tx1"/>
                        </a:solidFill>
                        <a:effectLst/>
                        <a:latin typeface="Trebuchet MS" panose="020B0603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r>
              <a:tr h="369386">
                <a:tc>
                  <a:txBody>
                    <a:bodyPr/>
                    <a:lstStyle/>
                    <a:p>
                      <a:pPr algn="ctr" fontAlgn="ctr"/>
                      <a:r>
                        <a:rPr lang="lt-LT" sz="1400" b="1" u="none" strike="noStrike" dirty="0">
                          <a:solidFill>
                            <a:schemeClr val="tx1"/>
                          </a:solidFill>
                          <a:effectLst/>
                          <a:latin typeface="Trebuchet MS" panose="020B0603020202020204" pitchFamily="34" charset="0"/>
                        </a:rPr>
                        <a:t>2.2.0. </a:t>
                      </a:r>
                      <a:endParaRPr lang="lt-LT" sz="1400" b="1" i="0" u="none" strike="noStrike" dirty="0">
                        <a:solidFill>
                          <a:schemeClr val="tx1"/>
                        </a:solidFill>
                        <a:effectLst/>
                        <a:latin typeface="Trebuchet MS" panose="020B0603020202020204" pitchFamily="34" charset="0"/>
                      </a:endParaRPr>
                    </a:p>
                  </a:txBody>
                  <a:tcPr marL="9525" marR="9525" marT="9525" marB="0">
                    <a:lnL>
                      <a:noFill/>
                    </a:lnL>
                    <a:lnR>
                      <a:noFill/>
                    </a:lnR>
                    <a:lnT>
                      <a:noFill/>
                    </a:lnT>
                    <a:lnB>
                      <a:noFill/>
                    </a:lnB>
                    <a:lnTlToBr w="12700" cmpd="sng">
                      <a:noFill/>
                      <a:prstDash val="solid"/>
                    </a:lnTlToBr>
                    <a:lnBlToTr w="12700" cmpd="sng">
                      <a:noFill/>
                      <a:prstDash val="solid"/>
                    </a:lnBlToTr>
                  </a:tcPr>
                </a:tc>
                <a:tc>
                  <a:txBody>
                    <a:bodyPr/>
                    <a:lstStyle/>
                    <a:p>
                      <a:pPr algn="l" fontAlgn="ctr"/>
                      <a:r>
                        <a:rPr lang="lt-LT" sz="1800" u="none" strike="noStrike" dirty="0">
                          <a:solidFill>
                            <a:schemeClr val="tx1"/>
                          </a:solidFill>
                          <a:effectLst/>
                          <a:latin typeface="Trebuchet MS" panose="020B0603020202020204" pitchFamily="34" charset="0"/>
                        </a:rPr>
                        <a:t>Pelno (ir kt.) mokesčių vengimas (mažinimas) įmonių grupėse</a:t>
                      </a:r>
                      <a:endParaRPr lang="lt-LT" sz="1800" b="0" i="0" u="none" strike="noStrike" dirty="0">
                        <a:solidFill>
                          <a:schemeClr val="tx1"/>
                        </a:solidFill>
                        <a:effectLst/>
                        <a:latin typeface="Trebuchet MS" panose="020B0603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r>
              <a:tr h="369386">
                <a:tc>
                  <a:txBody>
                    <a:bodyPr/>
                    <a:lstStyle/>
                    <a:p>
                      <a:pPr algn="ctr" fontAlgn="ctr"/>
                      <a:r>
                        <a:rPr lang="lt-LT" sz="1400" b="1" u="none" strike="noStrike" dirty="0">
                          <a:solidFill>
                            <a:schemeClr val="tx1"/>
                          </a:solidFill>
                          <a:effectLst/>
                          <a:latin typeface="Trebuchet MS" panose="020B0603020202020204" pitchFamily="34" charset="0"/>
                        </a:rPr>
                        <a:t>2.3. </a:t>
                      </a:r>
                      <a:endParaRPr lang="lt-LT" sz="1400" b="1" i="0" u="none" strike="noStrike" dirty="0">
                        <a:solidFill>
                          <a:schemeClr val="tx1"/>
                        </a:solidFill>
                        <a:effectLst/>
                        <a:latin typeface="Trebuchet MS" panose="020B0603020202020204" pitchFamily="34" charset="0"/>
                      </a:endParaRPr>
                    </a:p>
                  </a:txBody>
                  <a:tcPr marL="9525" marR="9525" marT="9525" marB="0">
                    <a:lnL>
                      <a:noFill/>
                    </a:lnL>
                    <a:lnR>
                      <a:noFill/>
                    </a:lnR>
                    <a:lnT>
                      <a:noFill/>
                    </a:lnT>
                    <a:lnB>
                      <a:noFill/>
                    </a:lnB>
                    <a:lnTlToBr w="12700" cmpd="sng">
                      <a:noFill/>
                      <a:prstDash val="solid"/>
                    </a:lnTlToBr>
                    <a:lnBlToTr w="12700" cmpd="sng">
                      <a:noFill/>
                      <a:prstDash val="solid"/>
                    </a:lnBlToTr>
                  </a:tcPr>
                </a:tc>
                <a:tc>
                  <a:txBody>
                    <a:bodyPr/>
                    <a:lstStyle/>
                    <a:p>
                      <a:pPr algn="l" fontAlgn="ctr"/>
                      <a:r>
                        <a:rPr lang="lt-LT" sz="1800" u="none" strike="noStrike" dirty="0">
                          <a:solidFill>
                            <a:schemeClr val="tx1"/>
                          </a:solidFill>
                          <a:effectLst/>
                          <a:latin typeface="Trebuchet MS" panose="020B0603020202020204" pitchFamily="34" charset="0"/>
                        </a:rPr>
                        <a:t>Pajamų neapskaitymo rizika</a:t>
                      </a:r>
                      <a:endParaRPr lang="lt-LT" sz="1800" b="0" i="0" u="none" strike="noStrike" dirty="0">
                        <a:solidFill>
                          <a:schemeClr val="tx1"/>
                        </a:solidFill>
                        <a:effectLst/>
                        <a:latin typeface="Trebuchet MS" panose="020B0603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r>
              <a:tr h="609487">
                <a:tc>
                  <a:txBody>
                    <a:bodyPr/>
                    <a:lstStyle/>
                    <a:p>
                      <a:pPr algn="ctr" fontAlgn="ctr"/>
                      <a:r>
                        <a:rPr lang="lt-LT" sz="1400" b="1" u="none" strike="noStrike" dirty="0">
                          <a:solidFill>
                            <a:schemeClr val="tx1"/>
                          </a:solidFill>
                          <a:effectLst/>
                          <a:latin typeface="Trebuchet MS" panose="020B0603020202020204" pitchFamily="34" charset="0"/>
                        </a:rPr>
                        <a:t>3.2.</a:t>
                      </a:r>
                      <a:endParaRPr lang="lt-LT" sz="1400" b="1" i="0" u="none" strike="noStrike" dirty="0">
                        <a:solidFill>
                          <a:schemeClr val="tx1"/>
                        </a:solidFill>
                        <a:effectLst/>
                        <a:latin typeface="Trebuchet MS" panose="020B0603020202020204" pitchFamily="34" charset="0"/>
                      </a:endParaRPr>
                    </a:p>
                  </a:txBody>
                  <a:tcPr marL="9525" marR="9525" marT="9525" marB="0">
                    <a:lnL>
                      <a:noFill/>
                    </a:lnL>
                    <a:lnR>
                      <a:noFill/>
                    </a:lnR>
                    <a:lnT>
                      <a:noFill/>
                    </a:lnT>
                    <a:lnB>
                      <a:noFill/>
                    </a:lnB>
                    <a:lnTlToBr w="12700" cmpd="sng">
                      <a:noFill/>
                      <a:prstDash val="solid"/>
                    </a:lnTlToBr>
                    <a:lnBlToTr w="12700" cmpd="sng">
                      <a:noFill/>
                      <a:prstDash val="solid"/>
                    </a:lnBlToTr>
                  </a:tcPr>
                </a:tc>
                <a:tc>
                  <a:txBody>
                    <a:bodyPr/>
                    <a:lstStyle/>
                    <a:p>
                      <a:pPr algn="l" fontAlgn="ctr"/>
                      <a:r>
                        <a:rPr lang="lt-LT" sz="1800" u="none" strike="noStrike" dirty="0">
                          <a:solidFill>
                            <a:schemeClr val="tx1"/>
                          </a:solidFill>
                          <a:effectLst/>
                          <a:latin typeface="Trebuchet MS" panose="020B0603020202020204" pitchFamily="34" charset="0"/>
                        </a:rPr>
                        <a:t>Neapskaitytas ir nelegalus darbas, neapskaityto darbo užmokesčio mokėjimas (vengiant GPM, VSD)</a:t>
                      </a:r>
                      <a:endParaRPr lang="lt-LT" sz="1800" b="0" i="0" u="none" strike="noStrike" dirty="0">
                        <a:solidFill>
                          <a:schemeClr val="tx1"/>
                        </a:solidFill>
                        <a:effectLst/>
                        <a:latin typeface="Trebuchet MS" panose="020B0603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r>
              <a:tr h="609487">
                <a:tc>
                  <a:txBody>
                    <a:bodyPr/>
                    <a:lstStyle/>
                    <a:p>
                      <a:pPr algn="ctr" fontAlgn="ctr"/>
                      <a:r>
                        <a:rPr lang="lt-LT" sz="1400" b="1" u="none" strike="noStrike" dirty="0">
                          <a:solidFill>
                            <a:schemeClr val="tx1"/>
                          </a:solidFill>
                          <a:effectLst/>
                          <a:latin typeface="Trebuchet MS" panose="020B0603020202020204" pitchFamily="34" charset="0"/>
                        </a:rPr>
                        <a:t>5.1.2. </a:t>
                      </a:r>
                      <a:endParaRPr lang="lt-LT" sz="1400" b="1" i="0" u="none" strike="noStrike" dirty="0">
                        <a:solidFill>
                          <a:schemeClr val="tx1"/>
                        </a:solidFill>
                        <a:effectLst/>
                        <a:latin typeface="Trebuchet MS" panose="020B0603020202020204" pitchFamily="34" charset="0"/>
                      </a:endParaRPr>
                    </a:p>
                  </a:txBody>
                  <a:tcPr marL="9525" marR="9525" marT="9525" marB="0">
                    <a:lnL>
                      <a:noFill/>
                    </a:lnL>
                    <a:lnR>
                      <a:noFill/>
                    </a:lnR>
                    <a:lnT>
                      <a:noFill/>
                    </a:lnT>
                    <a:lnB>
                      <a:noFill/>
                    </a:lnB>
                    <a:lnTlToBr w="12700" cmpd="sng">
                      <a:noFill/>
                      <a:prstDash val="solid"/>
                    </a:lnTlToBr>
                    <a:lnBlToTr w="12700" cmpd="sng">
                      <a:noFill/>
                      <a:prstDash val="solid"/>
                    </a:lnBlToTr>
                  </a:tcPr>
                </a:tc>
                <a:tc>
                  <a:txBody>
                    <a:bodyPr/>
                    <a:lstStyle/>
                    <a:p>
                      <a:pPr algn="l" fontAlgn="ctr"/>
                      <a:r>
                        <a:rPr lang="lt-LT" sz="1800" u="none" strike="noStrike" dirty="0">
                          <a:solidFill>
                            <a:schemeClr val="tx1"/>
                          </a:solidFill>
                          <a:effectLst/>
                          <a:latin typeface="Trebuchet MS" panose="020B0603020202020204" pitchFamily="34" charset="0"/>
                        </a:rPr>
                        <a:t>Vengimas apskaityti ir deklaruoti gaunamas IDV pajamas, mokesčio mažinimas deklaruojant nepagrįstas IDV išlaidas</a:t>
                      </a:r>
                      <a:endParaRPr lang="lt-LT" sz="1800" b="0" i="0" u="none" strike="noStrike" dirty="0">
                        <a:solidFill>
                          <a:schemeClr val="tx1"/>
                        </a:solidFill>
                        <a:effectLst/>
                        <a:latin typeface="Trebuchet MS" panose="020B0603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r>
              <a:tr h="369386">
                <a:tc>
                  <a:txBody>
                    <a:bodyPr/>
                    <a:lstStyle/>
                    <a:p>
                      <a:pPr algn="ctr" fontAlgn="ctr"/>
                      <a:r>
                        <a:rPr lang="lt-LT" sz="1400" b="1" u="none" strike="noStrike" dirty="0">
                          <a:solidFill>
                            <a:schemeClr val="tx1"/>
                          </a:solidFill>
                          <a:effectLst/>
                          <a:latin typeface="Trebuchet MS" panose="020B0603020202020204" pitchFamily="34" charset="0"/>
                        </a:rPr>
                        <a:t>5.2.2. </a:t>
                      </a:r>
                      <a:endParaRPr lang="lt-LT" sz="1400" b="1" i="0" u="none" strike="noStrike" dirty="0">
                        <a:solidFill>
                          <a:schemeClr val="tx1"/>
                        </a:solidFill>
                        <a:effectLst/>
                        <a:latin typeface="Trebuchet MS" panose="020B0603020202020204" pitchFamily="34" charset="0"/>
                      </a:endParaRPr>
                    </a:p>
                  </a:txBody>
                  <a:tcPr marL="9525" marR="9525" marT="9525" marB="0">
                    <a:lnL>
                      <a:noFill/>
                    </a:lnL>
                    <a:lnR>
                      <a:noFill/>
                    </a:lnR>
                    <a:lnT>
                      <a:noFill/>
                    </a:lnT>
                    <a:lnB w="12700" cmpd="sng">
                      <a:noFill/>
                    </a:lnB>
                    <a:lnTlToBr w="12700" cmpd="sng">
                      <a:noFill/>
                      <a:prstDash val="solid"/>
                    </a:lnTlToBr>
                    <a:lnBlToTr w="12700" cmpd="sng">
                      <a:noFill/>
                      <a:prstDash val="solid"/>
                    </a:lnBlToTr>
                  </a:tcPr>
                </a:tc>
                <a:tc>
                  <a:txBody>
                    <a:bodyPr/>
                    <a:lstStyle/>
                    <a:p>
                      <a:pPr algn="l" fontAlgn="ctr"/>
                      <a:r>
                        <a:rPr lang="lt-LT" sz="1800" u="none" strike="noStrike" dirty="0">
                          <a:solidFill>
                            <a:schemeClr val="tx1"/>
                          </a:solidFill>
                          <a:effectLst/>
                          <a:latin typeface="Trebuchet MS" panose="020B0603020202020204" pitchFamily="34" charset="0"/>
                        </a:rPr>
                        <a:t>Turto ir išlaidų neatitikimas gautoms pajamoms</a:t>
                      </a:r>
                      <a:endParaRPr lang="lt-LT" sz="1800" b="0" i="0" u="none" strike="noStrike" dirty="0">
                        <a:solidFill>
                          <a:schemeClr val="tx1"/>
                        </a:solidFill>
                        <a:effectLst/>
                        <a:latin typeface="Trebuchet MS" panose="020B0603020202020204" pitchFamily="34" charset="0"/>
                      </a:endParaRPr>
                    </a:p>
                  </a:txBody>
                  <a:tcPr marL="9525" marR="9525" marT="9525" marB="0" anchor="ctr">
                    <a:lnL>
                      <a:noFill/>
                    </a:lnL>
                    <a:lnR>
                      <a:noFill/>
                    </a:lnR>
                    <a:lnT>
                      <a:noFill/>
                    </a:lnT>
                    <a:lnB w="12700" cmpd="sng">
                      <a:noFill/>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33415669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5739" y="313215"/>
            <a:ext cx="10517013" cy="535531"/>
          </a:xfrm>
          <a:prstGeom prst="rect">
            <a:avLst/>
          </a:prstGeom>
        </p:spPr>
        <p:txBody>
          <a:bodyPr vert="horz" wrap="square" lIns="91440" tIns="45720" rIns="91440" bIns="45720" rtlCol="0" anchor="ctr">
            <a:spAutoFit/>
          </a:bodyPr>
          <a:lstStyle>
            <a:lvl1pPr>
              <a:lnSpc>
                <a:spcPct val="90000"/>
              </a:lnSpc>
              <a:spcBef>
                <a:spcPct val="0"/>
              </a:spcBef>
              <a:buNone/>
              <a:defRPr sz="2800" b="1">
                <a:solidFill>
                  <a:srgbClr val="0F4A2D"/>
                </a:solidFill>
                <a:latin typeface="Trebuchet MS" panose="020B0603020202020204" pitchFamily="34" charset="0"/>
              </a:defRPr>
            </a:lvl1pPr>
          </a:lstStyle>
          <a:p>
            <a:r>
              <a:rPr lang="lt-LT" sz="3200" dirty="0" smtClean="0">
                <a:solidFill>
                  <a:srgbClr val="0A6438"/>
                </a:solidFill>
              </a:rPr>
              <a:t>2024 m. prioritetai sektorinių/sričių  požiūriu </a:t>
            </a:r>
            <a:endParaRPr lang="lt-LT" sz="3200" dirty="0">
              <a:solidFill>
                <a:srgbClr val="0A6438"/>
              </a:solidFill>
            </a:endParaRPr>
          </a:p>
        </p:txBody>
      </p:sp>
      <p:pic>
        <p:nvPicPr>
          <p:cNvPr id="6" name="Paveikslėlis 5"/>
          <p:cNvPicPr>
            <a:picLocks noChangeAspect="1"/>
          </p:cNvPicPr>
          <p:nvPr/>
        </p:nvPicPr>
        <p:blipFill>
          <a:blip r:embed="rId2">
            <a:grayscl/>
          </a:blip>
          <a:stretch>
            <a:fillRect/>
          </a:stretch>
        </p:blipFill>
        <p:spPr>
          <a:xfrm>
            <a:off x="5783759" y="872088"/>
            <a:ext cx="7014615" cy="6944610"/>
          </a:xfrm>
          <a:prstGeom prst="rect">
            <a:avLst/>
          </a:prstGeom>
          <a:effectLst>
            <a:softEdge rad="939800"/>
          </a:effectLst>
        </p:spPr>
      </p:pic>
      <p:sp>
        <p:nvSpPr>
          <p:cNvPr id="3" name="Stačiakampis 2"/>
          <p:cNvSpPr/>
          <p:nvPr/>
        </p:nvSpPr>
        <p:spPr>
          <a:xfrm>
            <a:off x="445739" y="1498771"/>
            <a:ext cx="6264773" cy="41009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Wingdings" panose="05000000000000000000" pitchFamily="2" charset="2"/>
              <a:buChar char="§"/>
            </a:pPr>
            <a:r>
              <a:rPr lang="lt-LT" sz="2400" b="1" dirty="0">
                <a:solidFill>
                  <a:srgbClr val="197D4D"/>
                </a:solidFill>
                <a:latin typeface="Trebuchet MS" panose="020B0603020202020204" pitchFamily="34" charset="0"/>
              </a:rPr>
              <a:t>Didmeninė ir mažmeninė prekyba </a:t>
            </a:r>
          </a:p>
          <a:p>
            <a:pPr marL="457200" indent="-457200">
              <a:buFont typeface="Wingdings" panose="05000000000000000000" pitchFamily="2" charset="2"/>
              <a:buChar char="§"/>
            </a:pPr>
            <a:r>
              <a:rPr lang="lt-LT" sz="2400" b="1" dirty="0">
                <a:solidFill>
                  <a:srgbClr val="197D4D"/>
                </a:solidFill>
                <a:latin typeface="Trebuchet MS" panose="020B0603020202020204" pitchFamily="34" charset="0"/>
              </a:rPr>
              <a:t>Statybos </a:t>
            </a:r>
          </a:p>
          <a:p>
            <a:pPr marL="342900" indent="-342900">
              <a:buFont typeface="Wingdings" panose="05000000000000000000" pitchFamily="2" charset="2"/>
              <a:buChar char="q"/>
            </a:pPr>
            <a:endParaRPr lang="lt-LT" sz="2400" dirty="0" smtClean="0">
              <a:solidFill>
                <a:srgbClr val="0A6438"/>
              </a:solidFill>
              <a:latin typeface="Trebuchet MS" panose="020B0603020202020204" pitchFamily="34" charset="0"/>
            </a:endParaRPr>
          </a:p>
          <a:p>
            <a:pPr marL="342900" indent="-342900">
              <a:buFont typeface="Wingdings" panose="05000000000000000000" pitchFamily="2" charset="2"/>
              <a:buChar char="§"/>
            </a:pPr>
            <a:r>
              <a:rPr lang="lt-LT" sz="2000" dirty="0" smtClean="0">
                <a:solidFill>
                  <a:schemeClr val="tx1"/>
                </a:solidFill>
                <a:latin typeface="Trebuchet MS" panose="020B0603020202020204" pitchFamily="34" charset="0"/>
              </a:rPr>
              <a:t>Apdirbamoji gamyba</a:t>
            </a:r>
            <a:endParaRPr lang="lt-LT" sz="2000" dirty="0">
              <a:solidFill>
                <a:schemeClr val="tx1"/>
              </a:solidFill>
              <a:latin typeface="Trebuchet MS" panose="020B0603020202020204" pitchFamily="34" charset="0"/>
            </a:endParaRPr>
          </a:p>
          <a:p>
            <a:pPr marL="342900" indent="-342900">
              <a:buFont typeface="Wingdings" panose="05000000000000000000" pitchFamily="2" charset="2"/>
              <a:buChar char="§"/>
            </a:pPr>
            <a:r>
              <a:rPr lang="lt-LT" sz="2000" dirty="0">
                <a:solidFill>
                  <a:schemeClr val="tx1"/>
                </a:solidFill>
                <a:latin typeface="Trebuchet MS" panose="020B0603020202020204" pitchFamily="34" charset="0"/>
              </a:rPr>
              <a:t>Transportas ir saugojimas</a:t>
            </a:r>
          </a:p>
          <a:p>
            <a:pPr marL="342900" indent="-342900">
              <a:buFont typeface="Wingdings" panose="05000000000000000000" pitchFamily="2" charset="2"/>
              <a:buChar char="§"/>
            </a:pPr>
            <a:r>
              <a:rPr lang="lt-LT" sz="2000" dirty="0">
                <a:solidFill>
                  <a:schemeClr val="tx1"/>
                </a:solidFill>
                <a:latin typeface="Trebuchet MS" panose="020B0603020202020204" pitchFamily="34" charset="0"/>
              </a:rPr>
              <a:t>Automobilių prekyba ir remontas</a:t>
            </a:r>
          </a:p>
          <a:p>
            <a:pPr marL="342900" indent="-342900">
              <a:buFont typeface="Wingdings" panose="05000000000000000000" pitchFamily="2" charset="2"/>
              <a:buChar char="§"/>
            </a:pPr>
            <a:r>
              <a:rPr lang="lt-LT" sz="2000" dirty="0">
                <a:solidFill>
                  <a:schemeClr val="tx1"/>
                </a:solidFill>
                <a:latin typeface="Trebuchet MS" panose="020B0603020202020204" pitchFamily="34" charset="0"/>
              </a:rPr>
              <a:t>Viešasis maitinimas     </a:t>
            </a:r>
          </a:p>
          <a:p>
            <a:pPr marL="342900" indent="-342900">
              <a:buFont typeface="Wingdings" panose="05000000000000000000" pitchFamily="2" charset="2"/>
              <a:buChar char="§"/>
            </a:pPr>
            <a:endParaRPr lang="lt-LT" sz="2000" dirty="0" smtClean="0">
              <a:solidFill>
                <a:schemeClr val="tx1"/>
              </a:solidFill>
              <a:latin typeface="Trebuchet MS" panose="020B0603020202020204" pitchFamily="34" charset="0"/>
            </a:endParaRPr>
          </a:p>
          <a:p>
            <a:pPr marL="342900" indent="-342900">
              <a:buFont typeface="Wingdings" panose="05000000000000000000" pitchFamily="2" charset="2"/>
              <a:buChar char="§"/>
            </a:pPr>
            <a:r>
              <a:rPr lang="lt-LT" sz="2000" dirty="0" smtClean="0">
                <a:solidFill>
                  <a:schemeClr val="tx1"/>
                </a:solidFill>
                <a:latin typeface="Trebuchet MS" panose="020B0603020202020204" pitchFamily="34" charset="0"/>
              </a:rPr>
              <a:t>Elektroninė </a:t>
            </a:r>
            <a:r>
              <a:rPr lang="lt-LT" sz="2000" dirty="0">
                <a:solidFill>
                  <a:schemeClr val="tx1"/>
                </a:solidFill>
                <a:latin typeface="Trebuchet MS" panose="020B0603020202020204" pitchFamily="34" charset="0"/>
              </a:rPr>
              <a:t>erdvė</a:t>
            </a:r>
          </a:p>
          <a:p>
            <a:pPr marL="342900" indent="-342900">
              <a:buFont typeface="Wingdings" panose="05000000000000000000" pitchFamily="2" charset="2"/>
              <a:buChar char="§"/>
            </a:pPr>
            <a:r>
              <a:rPr lang="lt-LT" sz="2000" dirty="0">
                <a:solidFill>
                  <a:schemeClr val="tx1"/>
                </a:solidFill>
                <a:latin typeface="Trebuchet MS" panose="020B0603020202020204" pitchFamily="34" charset="0"/>
              </a:rPr>
              <a:t>Privatūs poreikiai </a:t>
            </a:r>
            <a:endParaRPr lang="en-US" sz="2000" dirty="0">
              <a:solidFill>
                <a:schemeClr val="tx1"/>
              </a:solidFill>
              <a:latin typeface="Trebuchet MS" panose="020B0603020202020204" pitchFamily="34" charset="0"/>
            </a:endParaRPr>
          </a:p>
        </p:txBody>
      </p:sp>
    </p:spTree>
    <p:extLst>
      <p:ext uri="{BB962C8B-B14F-4D97-AF65-F5344CB8AC3E}">
        <p14:creationId xmlns:p14="http://schemas.microsoft.com/office/powerpoint/2010/main" val="40322103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veikslėlis 2">
            <a:extLst>
              <a:ext uri="{FF2B5EF4-FFF2-40B4-BE49-F238E27FC236}">
                <a16:creationId xmlns="" xmlns:a16="http://schemas.microsoft.com/office/drawing/2014/main" id="{74608D4B-70A8-4769-B3C4-7D70F185F3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5" y="-972278"/>
            <a:ext cx="12192000" cy="8128000"/>
          </a:xfrm>
          <a:prstGeom prst="rect">
            <a:avLst/>
          </a:prstGeom>
        </p:spPr>
      </p:pic>
      <p:sp>
        <p:nvSpPr>
          <p:cNvPr id="4" name="TextBox 3">
            <a:extLst>
              <a:ext uri="{FF2B5EF4-FFF2-40B4-BE49-F238E27FC236}">
                <a16:creationId xmlns="" xmlns:a16="http://schemas.microsoft.com/office/drawing/2014/main" id="{24AD6A60-DBA1-43FC-9F4C-D75DAA420C4A}"/>
              </a:ext>
            </a:extLst>
          </p:cNvPr>
          <p:cNvSpPr txBox="1"/>
          <p:nvPr/>
        </p:nvSpPr>
        <p:spPr>
          <a:xfrm>
            <a:off x="1242583" y="1725014"/>
            <a:ext cx="9685563" cy="923330"/>
          </a:xfrm>
          <a:prstGeom prst="rect">
            <a:avLst/>
          </a:prstGeom>
          <a:noFill/>
        </p:spPr>
        <p:txBody>
          <a:bodyPr wrap="square" rtlCol="0">
            <a:spAutoFit/>
          </a:bodyPr>
          <a:lstStyle/>
          <a:p>
            <a:r>
              <a:rPr lang="lt-LT" sz="5400" b="1" dirty="0">
                <a:solidFill>
                  <a:prstClr val="white"/>
                </a:solidFill>
                <a:latin typeface="Trebuchet MS" panose="020B0603020202020204" pitchFamily="34" charset="0"/>
              </a:rPr>
              <a:t>Pasitikėjimą kuriame kartu</a:t>
            </a:r>
            <a:r>
              <a:rPr lang="en-US" sz="5400" b="1" dirty="0">
                <a:solidFill>
                  <a:prstClr val="white"/>
                </a:solidFill>
                <a:latin typeface="Trebuchet MS" panose="020B0603020202020204" pitchFamily="34" charset="0"/>
              </a:rPr>
              <a:t>!</a:t>
            </a:r>
            <a:endParaRPr lang="lt-LT" sz="5400" b="1" dirty="0">
              <a:solidFill>
                <a:prstClr val="white"/>
              </a:solidFill>
              <a:latin typeface="Trebuchet MS" panose="020B0603020202020204" pitchFamily="34" charset="0"/>
            </a:endParaRPr>
          </a:p>
        </p:txBody>
      </p:sp>
    </p:spTree>
    <p:extLst>
      <p:ext uri="{BB962C8B-B14F-4D97-AF65-F5344CB8AC3E}">
        <p14:creationId xmlns:p14="http://schemas.microsoft.com/office/powerpoint/2010/main" val="1431004251"/>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1725</TotalTime>
  <Words>2556</Words>
  <Application>Microsoft Office PowerPoint</Application>
  <PresentationFormat>Plačiaekranė</PresentationFormat>
  <Paragraphs>335</Paragraphs>
  <Slides>22</Slides>
  <Notes>21</Notes>
  <HiddenSlides>0</HiddenSlides>
  <MMClips>0</MMClips>
  <ScaleCrop>false</ScaleCrop>
  <HeadingPairs>
    <vt:vector size="8" baseType="variant">
      <vt:variant>
        <vt:lpstr>Naudojami šriftai</vt:lpstr>
      </vt:variant>
      <vt:variant>
        <vt:i4>10</vt:i4>
      </vt:variant>
      <vt:variant>
        <vt:lpstr>Tema</vt:lpstr>
      </vt:variant>
      <vt:variant>
        <vt:i4>4</vt:i4>
      </vt:variant>
      <vt:variant>
        <vt:lpstr>Įdėtosios OLE paslaugos</vt:lpstr>
      </vt:variant>
      <vt:variant>
        <vt:i4>1</vt:i4>
      </vt:variant>
      <vt:variant>
        <vt:lpstr>Skaidrių pavadinimai</vt:lpstr>
      </vt:variant>
      <vt:variant>
        <vt:i4>22</vt:i4>
      </vt:variant>
    </vt:vector>
  </HeadingPairs>
  <TitlesOfParts>
    <vt:vector size="37" baseType="lpstr">
      <vt:lpstr>MS PGothic</vt:lpstr>
      <vt:lpstr>Arial</vt:lpstr>
      <vt:lpstr>Calibri</vt:lpstr>
      <vt:lpstr>Calibri Light</vt:lpstr>
      <vt:lpstr>Courier New</vt:lpstr>
      <vt:lpstr>Times New Roman</vt:lpstr>
      <vt:lpstr>Trebuchet</vt:lpstr>
      <vt:lpstr>Trebuchet MS</vt:lpstr>
      <vt:lpstr>Wingdings</vt:lpstr>
      <vt:lpstr>WPBABS+TrebuchetMS</vt:lpstr>
      <vt:lpstr>„Office“ tema</vt:lpstr>
      <vt:lpstr>3_„Office“ tema</vt:lpstr>
      <vt:lpstr>1_„Office“ tema</vt:lpstr>
      <vt:lpstr>2_„Office“ tema</vt:lpstr>
      <vt:lpstr>Darbalapis</vt:lpstr>
      <vt:lpstr>„PowerPoint“ pateiktis</vt:lpstr>
      <vt:lpstr>„PowerPoint“ pateiktis</vt:lpstr>
      <vt:lpstr>„PowerPoint“ pateiktis</vt:lpstr>
      <vt:lpstr>Didieji ir vidutiniai MM sumoka apie 70% visų mokesčių</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Nuo 2023 m. – tikslinis dėmesys didelės vertės turtu (&gt;40 mln. Eur) disponuojantiems asmenims</vt:lpstr>
      <vt:lpstr>„PowerPoint“ pateiktis</vt:lpstr>
      <vt:lpstr>„PowerPoint“ pateiktis</vt:lpstr>
      <vt:lpstr>„PowerPoint“ pateiktis</vt:lpstr>
      <vt:lpstr>„PowerPoint“ pateiktis</vt:lpstr>
      <vt:lpstr>„PowerPoint“ pateiktis</vt:lpstr>
    </vt:vector>
  </TitlesOfParts>
  <Company>VMI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Aurelija Ratkutė</dc:creator>
  <cp:lastModifiedBy>Artūras Klerauskas</cp:lastModifiedBy>
  <cp:revision>154</cp:revision>
  <dcterms:created xsi:type="dcterms:W3CDTF">2023-02-02T07:49:54Z</dcterms:created>
  <dcterms:modified xsi:type="dcterms:W3CDTF">2024-02-15T07:09:03Z</dcterms:modified>
</cp:coreProperties>
</file>