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310" r:id="rId2"/>
    <p:sldId id="312" r:id="rId3"/>
    <p:sldId id="314" r:id="rId4"/>
    <p:sldId id="316" r:id="rId5"/>
    <p:sldId id="317" r:id="rId6"/>
    <p:sldId id="318" r:id="rId7"/>
    <p:sldId id="319" r:id="rId8"/>
    <p:sldId id="321" r:id="rId9"/>
    <p:sldId id="320" r:id="rId10"/>
    <p:sldId id="311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ūta Asadauskaitė" initials="RA" lastIdx="9" clrIdx="0">
    <p:extLst>
      <p:ext uri="{19B8F6BF-5375-455C-9EA6-DF929625EA0E}">
        <p15:presenceInfo xmlns:p15="http://schemas.microsoft.com/office/powerpoint/2012/main" userId="S-1-5-21-12604286-831459112-1253772060-14630" providerId="AD"/>
      </p:ext>
    </p:extLst>
  </p:cmAuthor>
  <p:cmAuthor id="2" name="Aurelija Ratkutė" initials="AR" lastIdx="3" clrIdx="1">
    <p:extLst>
      <p:ext uri="{19B8F6BF-5375-455C-9EA6-DF929625EA0E}">
        <p15:presenceInfo xmlns:p15="http://schemas.microsoft.com/office/powerpoint/2012/main" userId="S-1-5-21-12604286-831459112-1253772060-700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A6438"/>
    <a:srgbClr val="197D4D"/>
    <a:srgbClr val="E4FDF0"/>
    <a:srgbClr val="FF5050"/>
    <a:srgbClr val="D17983"/>
    <a:srgbClr val="85C31F"/>
    <a:srgbClr val="91C07D"/>
    <a:srgbClr val="B7C71F"/>
    <a:srgbClr val="D9E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485" autoAdjust="0"/>
  </p:normalViewPr>
  <p:slideViewPr>
    <p:cSldViewPr snapToGrid="0">
      <p:cViewPr varScale="1">
        <p:scale>
          <a:sx n="96" d="100"/>
          <a:sy n="96" d="100"/>
        </p:scale>
        <p:origin x="10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00" b="1" i="0" u="none" strike="noStrike" kern="1200" spc="0" baseline="0">
                <a:solidFill>
                  <a:schemeClr val="tx1"/>
                </a:solidFill>
                <a:latin typeface="Trebuchet"/>
                <a:ea typeface="+mn-ea"/>
                <a:cs typeface="+mn-cs"/>
              </a:defRPr>
            </a:pPr>
            <a:r>
              <a:rPr lang="lt-LT" sz="3200" b="1" dirty="0">
                <a:solidFill>
                  <a:schemeClr val="tx1"/>
                </a:solidFill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MM pasiskirstymas pagal turimų rizikų kiekį (02 12)</a:t>
            </a:r>
          </a:p>
        </c:rich>
      </c:tx>
      <c:layout>
        <c:manualLayout>
          <c:xMode val="edge"/>
          <c:yMode val="edge"/>
          <c:x val="0.14842360698174692"/>
          <c:y val="3.3291522326946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00" b="1" i="0" u="none" strike="noStrike" kern="1200" spc="0" baseline="0">
              <a:solidFill>
                <a:schemeClr val="tx1"/>
              </a:solidFill>
              <a:latin typeface="Trebuche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MM pasiskirstymas pagal turimų rizikų kiekį (vasario mėn. duomenys)</c:v>
                </c:pt>
              </c:strCache>
            </c:strRef>
          </c:tx>
          <c:dPt>
            <c:idx val="0"/>
            <c:bubble3D val="0"/>
            <c:spPr>
              <a:solidFill>
                <a:srgbClr val="197D4D"/>
              </a:solidFill>
              <a:ln w="19050">
                <a:solidFill>
                  <a:schemeClr val="lt1"/>
                </a:solidFill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22A7-4D29-BEFB-508F340FBE2F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A7-4D29-BEFB-508F340FBE2F}"/>
              </c:ext>
            </c:extLst>
          </c:dPt>
          <c:dPt>
            <c:idx val="2"/>
            <c:bubble3D val="0"/>
            <c:spPr>
              <a:solidFill>
                <a:srgbClr val="D179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A7-4D29-BEFB-508F340FBE2F}"/>
              </c:ext>
            </c:extLst>
          </c:dPt>
          <c:dPt>
            <c:idx val="3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2A7-4D29-BEFB-508F340FBE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Tik žali / nevertinami rodikliai (su ir be nepriemokų)</c:v>
                </c:pt>
                <c:pt idx="1">
                  <c:v>Iki 3 geltonų rodiklių ir nei vieno raudono</c:v>
                </c:pt>
                <c:pt idx="2">
                  <c:v>1 raudonas rodiklis</c:v>
                </c:pt>
                <c:pt idx="3">
                  <c:v>Daugiau nei 1 raudonas rodiklis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38.700000000000003</c:v>
                </c:pt>
                <c:pt idx="1">
                  <c:v>24.4</c:v>
                </c:pt>
                <c:pt idx="2">
                  <c:v>25.9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A7-4D29-BEFB-508F340FB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rebuche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63DD4-24EF-4399-AF48-ED17534C205B}" type="datetimeFigureOut">
              <a:rPr lang="lt-LT" smtClean="0"/>
              <a:t>2024-02-19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1D83-D648-43B2-8C2F-425BDB4C9B0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477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1D83-D648-43B2-8C2F-425BDB4C9B09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4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71D83-D648-43B2-8C2F-425BDB4C9B09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9290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FAB39-B60C-4B23-AADC-6F6D479C1D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55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32CD866-5354-48CF-93A1-6D646E126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6028FC2-49BB-453F-9117-3FFB98B79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73D922B-3269-4357-AC2B-7E01DDA5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23B368A-1642-41DD-826E-46DD97F2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F517917-B4B2-443B-8A8C-ED385D50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58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400CDDB-CC49-45A8-98E4-845CC92FE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406E1EC-CDC4-43F3-B41B-CE4A4911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3D3E8D6-6B4E-415B-8D71-D48172B3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AFE69C1-208B-4ACF-87B6-499DF3D3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81B9AE5-9CAC-4A9A-A1DE-436E29C4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7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DC4574C-64C1-43D3-A84D-BC35CFCA1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708C73B1-BDB0-4D53-A15C-666A04385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C1CEB8F-02D9-4A1E-AC87-12C325CB6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1EFE620-28DB-437E-80AC-168D781C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BFF1664-8D79-45D4-98EA-D4A6B77C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F663C93-D9B8-43F5-A3CF-BB832DF1D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C53D330-3750-41BF-A53F-15D3E6FC70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F526E83-2DA4-42F0-A60A-0E0BBDA4F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6E7195E-14E0-4A9B-821C-C3349540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942F519-C1FA-4F80-A195-F141DCC73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A098CEB9-3757-45C3-BCD4-E6B2FB2ED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CAAC5C5-6658-43CA-9373-62FC1952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2FED304-879A-4A37-8BD7-AE94F4DE6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41059D77-1FE0-4E7E-A3EF-F99F1D6CD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55D8D6F5-988A-4DFF-B7D8-0A74FE75DE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654D4015-8999-4490-ADC1-03221C4F31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CB1C23F7-13D3-4FAD-8E75-CECEC05D5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DAC4FB7D-3B4B-46DE-B9EF-20A2337C5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8396CA5A-6853-4414-9F4C-85942A86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0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3274C53-7FCC-48B3-AE25-A9911362D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F8D7EF3-2370-4233-8333-9895F60A2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E6DC0BE2-8147-4A60-9031-070582732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6EA741C4-9FE7-44BE-9B38-1C149D042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97358067-932E-44A3-A106-4758FE94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2D3ECB4E-214A-4EF2-844A-63A15D1B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849F4D5B-5EE4-4D0E-B095-132A3C2D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EF2E8E-FF81-4BBF-812F-2B3A64801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063FA3A-6168-4D43-81E3-0BAF52110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0DE78F30-A287-4622-A064-79B21BF65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87A131A-1FEA-4547-98C2-85F398950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C83A2ED-CFA2-4E85-8339-FB3A1386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4521B658-C8AA-4FBF-BBC6-D018350C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66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A5F5170-D87F-46AA-AADC-D3053EA1F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E312C930-9DEE-4AE7-B738-732028577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357F5C4-A9D5-4117-80D4-056E1E4D1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D40A2C1-BE2C-4212-837B-C91A49ACD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1D19CA4A-FE5C-40B7-B2A1-82A09E40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2DF931A-A836-4E86-BBD6-42F34B474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9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CC200C2-B859-4E35-91E3-09D94670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5C7F461-EF49-4949-9E00-8E812C548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F2AC1A6-A927-4197-92F1-9EDEAE36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20E6823-2FA0-474B-93D0-7DF1392A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23DD588-2EC2-4746-92C4-06923E994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0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BDC920C-3469-4990-9428-3832AABA3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18FCC573-8474-460B-A093-EB2A2F954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B2BF844-6789-4AC8-8C80-AABEF1EF0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02C81ED-E0C0-4430-A392-F9EA56A3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3627BFD-1463-488F-8C57-FCF125D9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13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1194EFBD-5858-4028-89F3-C64D2768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BA18B0F-A5F8-46B8-9CB8-FF2928BCB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F0D7EA4-E872-484E-AD46-A2BF4643C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EF331-FC2A-49A3-9047-A2FDB8B8843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2/19/2024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C7F102C6-C51B-4BEF-8335-3A70BC7F6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E438E22-EA3C-4906-AAFF-81A6DE557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515CC-A234-4F1B-B29A-7C18E3ECB0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1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vitacines bangos 0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5400000">
            <a:off x="7437300" y="2242274"/>
            <a:ext cx="6238874" cy="175432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lt-L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TILTAI JUNGIA </a:t>
            </a:r>
          </a:p>
          <a:p>
            <a:endParaRPr lang="lt-L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82075" y="6179105"/>
            <a:ext cx="3467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Ištrauka iš laidos MOKSLO sriuba</a:t>
            </a:r>
          </a:p>
        </p:txBody>
      </p:sp>
    </p:spTree>
    <p:extLst>
      <p:ext uri="{BB962C8B-B14F-4D97-AF65-F5344CB8AC3E}">
        <p14:creationId xmlns:p14="http://schemas.microsoft.com/office/powerpoint/2010/main" val="362511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600" y="1668058"/>
            <a:ext cx="7148132" cy="504267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369034" y="3136699"/>
            <a:ext cx="161904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75"/>
              </a:lnSpc>
            </a:pPr>
            <a:r>
              <a:rPr lang="lt-LT" sz="2553" spc="127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viso</a:t>
            </a:r>
          </a:p>
          <a:p>
            <a:pPr>
              <a:lnSpc>
                <a:spcPts val="3575"/>
              </a:lnSpc>
            </a:pPr>
            <a:r>
              <a:rPr lang="lt-LT" sz="2553" spc="127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559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01055" y="4672820"/>
            <a:ext cx="161904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75"/>
              </a:lnSpc>
            </a:pPr>
            <a:r>
              <a:rPr lang="lt-LT" sz="2553" spc="127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viso</a:t>
            </a:r>
          </a:p>
          <a:p>
            <a:pPr>
              <a:lnSpc>
                <a:spcPts val="3575"/>
              </a:lnSpc>
            </a:pPr>
            <a:r>
              <a:rPr lang="lt-LT" sz="2553" spc="127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4609" y="3785203"/>
            <a:ext cx="4564267" cy="151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11812"/>
              </a:lnSpc>
            </a:pPr>
            <a:r>
              <a:rPr lang="en-US" sz="13125" spc="-603" dirty="0">
                <a:solidFill>
                  <a:srgbClr val="00694C"/>
                </a:solidFill>
                <a:latin typeface="Raleway Bold"/>
              </a:rPr>
              <a:t>24,3%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412405" y="1577709"/>
            <a:ext cx="186224" cy="1862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3"/>
                </a:lnSpc>
              </a:pPr>
              <a:endParaRPr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08261" y="1132242"/>
            <a:ext cx="2798751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63"/>
              </a:lnSpc>
            </a:pPr>
            <a:r>
              <a:rPr lang="lt-LT" sz="29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</a:t>
            </a:r>
          </a:p>
          <a:p>
            <a:pPr>
              <a:lnSpc>
                <a:spcPts val="2963"/>
              </a:lnSpc>
            </a:pPr>
            <a:r>
              <a:rPr lang="lt-LT" sz="29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AVMI </a:t>
            </a:r>
          </a:p>
          <a:p>
            <a:pPr>
              <a:lnSpc>
                <a:spcPts val="2626"/>
              </a:lnSpc>
            </a:pPr>
            <a:r>
              <a:rPr lang="lt-LT" sz="2600" dirty="0">
                <a:solidFill>
                  <a:srgbClr val="0A6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m. nacionalinio biudžeto pajamos išaugo  136 mln. eurų arba</a:t>
            </a:r>
          </a:p>
          <a:p>
            <a:pPr>
              <a:lnSpc>
                <a:spcPts val="2626"/>
              </a:lnSpc>
            </a:pPr>
            <a:endParaRPr lang="en-US" sz="2600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18134" y="6318474"/>
            <a:ext cx="318603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9" lvl="1" indent="-172729" algn="ctr">
              <a:lnSpc>
                <a:spcPts val="1920"/>
              </a:lnSpc>
              <a:spcBef>
                <a:spcPct val="0"/>
              </a:spcBef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Poppins"/>
              </a:rPr>
              <a:t>pajamos nurodytos mln. Eur</a:t>
            </a:r>
          </a:p>
        </p:txBody>
      </p:sp>
    </p:spTree>
    <p:extLst>
      <p:ext uri="{BB962C8B-B14F-4D97-AF65-F5344CB8AC3E}">
        <p14:creationId xmlns:p14="http://schemas.microsoft.com/office/powerpoint/2010/main" val="11855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549" y="3166438"/>
            <a:ext cx="5477419" cy="386248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356745" y="5704778"/>
            <a:ext cx="1533916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lt-LT" sz="1600" spc="8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viso 273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94405" y="1822854"/>
            <a:ext cx="4564267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11392"/>
              </a:lnSpc>
            </a:pPr>
            <a:r>
              <a:rPr lang="en-US" sz="12658" spc="-582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27,3%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6616" y="554431"/>
            <a:ext cx="6092404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26"/>
              </a:lnSpc>
            </a:pPr>
            <a:r>
              <a:rPr lang="lt-LT" sz="2600" b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</a:t>
            </a:r>
            <a:r>
              <a:rPr lang="lt-LT" sz="2600" dirty="0">
                <a:solidFill>
                  <a:srgbClr val="0166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600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apskrityje 2023 m.  nacionalinio biudžeto pajamos išaugo </a:t>
            </a:r>
          </a:p>
          <a:p>
            <a:pPr>
              <a:lnSpc>
                <a:spcPts val="2626"/>
              </a:lnSpc>
            </a:pPr>
            <a:r>
              <a:rPr lang="lt-LT" sz="2600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 mln. eurų arba</a:t>
            </a:r>
          </a:p>
          <a:p>
            <a:pPr>
              <a:lnSpc>
                <a:spcPts val="2626"/>
              </a:lnSpc>
            </a:pPr>
            <a:endParaRPr lang="lt-LT" sz="2600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11066" y="6559774"/>
            <a:ext cx="2123519" cy="156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0309" lvl="1" indent="-115154" algn="ctr">
              <a:lnSpc>
                <a:spcPts val="1280"/>
              </a:lnSpc>
              <a:spcBef>
                <a:spcPct val="0"/>
              </a:spcBef>
              <a:buFont typeface="Arial"/>
              <a:buChar char="•"/>
            </a:pPr>
            <a:r>
              <a:rPr lang="lt-LT" sz="106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pajamos nurodytos mln. </a:t>
            </a:r>
            <a:r>
              <a:rPr lang="lt-LT" sz="1067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endParaRPr lang="lt-LT" sz="1067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94405" y="5083748"/>
            <a:ext cx="4564267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11392"/>
              </a:lnSpc>
            </a:pPr>
            <a:r>
              <a:rPr lang="en-US" sz="12658" spc="-582" dirty="0">
                <a:solidFill>
                  <a:srgbClr val="65A6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20,8%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615" y="3819743"/>
            <a:ext cx="609240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26"/>
              </a:lnSpc>
            </a:pPr>
            <a:r>
              <a:rPr lang="lt-LT" sz="2600" b="1" dirty="0">
                <a:solidFill>
                  <a:srgbClr val="65A6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Utenos</a:t>
            </a:r>
            <a:r>
              <a:rPr lang="lt-LT" sz="2600" dirty="0">
                <a:solidFill>
                  <a:srgbClr val="0166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2600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apskrityje 2023 m.  </a:t>
            </a:r>
          </a:p>
          <a:p>
            <a:pPr>
              <a:lnSpc>
                <a:spcPts val="2626"/>
              </a:lnSpc>
            </a:pPr>
            <a:r>
              <a:rPr lang="lt-LT" sz="2600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nacionalinio biudžeto pajamos išaugo  </a:t>
            </a:r>
          </a:p>
          <a:p>
            <a:pPr>
              <a:lnSpc>
                <a:spcPts val="2626"/>
              </a:lnSpc>
            </a:pPr>
            <a:r>
              <a:rPr lang="lt-LT" sz="2600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 mln. eurų arba</a:t>
            </a:r>
          </a:p>
          <a:p>
            <a:pPr>
              <a:lnSpc>
                <a:spcPts val="2626"/>
              </a:lnSpc>
            </a:pPr>
            <a:endParaRPr lang="lt-LT" sz="2600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65549" y="4526218"/>
            <a:ext cx="1533916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lt-LT" sz="1600" spc="8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viso 226 </a:t>
            </a:r>
          </a:p>
        </p:txBody>
      </p:sp>
      <p:grpSp>
        <p:nvGrpSpPr>
          <p:cNvPr id="18" name="Grupė 17"/>
          <p:cNvGrpSpPr/>
          <p:nvPr/>
        </p:nvGrpSpPr>
        <p:grpSpPr>
          <a:xfrm>
            <a:off x="5813665" y="-167554"/>
            <a:ext cx="5967713" cy="3862975"/>
            <a:chOff x="5508865" y="-167554"/>
            <a:chExt cx="5967713" cy="386297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8865" y="-167554"/>
              <a:ext cx="5480336" cy="386297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9226597" y="1164920"/>
              <a:ext cx="1533916" cy="2582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</a:pPr>
              <a:r>
                <a:rPr lang="lt-LT" sz="1600" spc="80" dirty="0">
                  <a:solidFill>
                    <a:srgbClr val="A6A6A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iš viso 333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42662" y="2346554"/>
              <a:ext cx="1533916" cy="282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</a:pPr>
              <a:r>
                <a:rPr lang="lt-LT" sz="1600" spc="80" dirty="0">
                  <a:solidFill>
                    <a:srgbClr val="A6A6A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iš viso 424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4093693" y="831027"/>
            <a:ext cx="186224" cy="5486400"/>
            <a:chOff x="0" y="0"/>
            <a:chExt cx="372448" cy="10972800"/>
          </a:xfrm>
        </p:grpSpPr>
        <p:sp>
          <p:nvSpPr>
            <p:cNvPr id="14" name="AutoShape 14"/>
            <p:cNvSpPr/>
            <p:nvPr/>
          </p:nvSpPr>
          <p:spPr>
            <a:xfrm flipV="1">
              <a:off x="186224" y="0"/>
              <a:ext cx="0" cy="10972800"/>
            </a:xfrm>
            <a:prstGeom prst="line">
              <a:avLst/>
            </a:prstGeom>
            <a:ln w="12700" cap="flat">
              <a:solidFill>
                <a:srgbClr val="161939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0" y="9893300"/>
              <a:ext cx="372448" cy="372448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D322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467"/>
                  </a:lnSpc>
                </a:pPr>
                <a:endParaRPr sz="12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646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794757">
            <a:off x="-891743" y="2712091"/>
            <a:ext cx="10566407" cy="3302002"/>
          </a:xfrm>
          <a:custGeom>
            <a:avLst/>
            <a:gdLst/>
            <a:ahLst/>
            <a:cxnLst/>
            <a:rect l="l" t="t" r="r" b="b"/>
            <a:pathLst>
              <a:path w="15849610" h="4953003">
                <a:moveTo>
                  <a:pt x="0" y="0"/>
                </a:moveTo>
                <a:lnTo>
                  <a:pt x="15849611" y="0"/>
                </a:lnTo>
                <a:lnTo>
                  <a:pt x="15849611" y="4953004"/>
                </a:lnTo>
                <a:lnTo>
                  <a:pt x="0" y="49530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726666" y="4814947"/>
            <a:ext cx="2574209" cy="2155187"/>
            <a:chOff x="0" y="0"/>
            <a:chExt cx="849475" cy="711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49475" cy="711200"/>
            </a:xfrm>
            <a:custGeom>
              <a:avLst/>
              <a:gdLst/>
              <a:ahLst/>
              <a:cxnLst/>
              <a:rect l="l" t="t" r="r" b="b"/>
              <a:pathLst>
                <a:path w="849475" h="711200">
                  <a:moveTo>
                    <a:pt x="424737" y="0"/>
                  </a:moveTo>
                  <a:lnTo>
                    <a:pt x="849475" y="711200"/>
                  </a:lnTo>
                  <a:lnTo>
                    <a:pt x="0" y="711200"/>
                  </a:lnTo>
                  <a:lnTo>
                    <a:pt x="424737" y="0"/>
                  </a:lnTo>
                  <a:close/>
                </a:path>
              </a:pathLst>
            </a:custGeom>
            <a:solidFill>
              <a:srgbClr val="6DBD2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32730" y="273050"/>
              <a:ext cx="584014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12850" y="0"/>
            <a:ext cx="5104303" cy="6862277"/>
            <a:chOff x="0" y="0"/>
            <a:chExt cx="22169463" cy="298048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69501" cy="29804888"/>
            </a:xfrm>
            <a:custGeom>
              <a:avLst/>
              <a:gdLst/>
              <a:ahLst/>
              <a:cxnLst/>
              <a:rect l="l" t="t" r="r" b="b"/>
              <a:pathLst>
                <a:path w="22169501" h="29804888">
                  <a:moveTo>
                    <a:pt x="0" y="0"/>
                  </a:moveTo>
                  <a:lnTo>
                    <a:pt x="0" y="29804888"/>
                  </a:lnTo>
                  <a:lnTo>
                    <a:pt x="16919575" y="29804888"/>
                  </a:lnTo>
                  <a:lnTo>
                    <a:pt x="22169501" y="20991570"/>
                  </a:lnTo>
                  <a:lnTo>
                    <a:pt x="9624949" y="9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241" r="-24194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7244431">
            <a:off x="2200457" y="6224758"/>
            <a:ext cx="3625458" cy="172209"/>
          </a:xfrm>
          <a:custGeom>
            <a:avLst/>
            <a:gdLst/>
            <a:ahLst/>
            <a:cxnLst/>
            <a:rect l="l" t="t" r="r" b="b"/>
            <a:pathLst>
              <a:path w="5438187" h="258314">
                <a:moveTo>
                  <a:pt x="0" y="0"/>
                </a:moveTo>
                <a:lnTo>
                  <a:pt x="5438187" y="0"/>
                </a:lnTo>
                <a:lnTo>
                  <a:pt x="5438187" y="258313"/>
                </a:lnTo>
                <a:lnTo>
                  <a:pt x="0" y="258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3533677">
            <a:off x="-782643" y="-1495467"/>
            <a:ext cx="4396993" cy="774200"/>
            <a:chOff x="0" y="0"/>
            <a:chExt cx="4473592" cy="7876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592" cy="787687"/>
            </a:xfrm>
            <a:custGeom>
              <a:avLst/>
              <a:gdLst/>
              <a:ahLst/>
              <a:cxnLst/>
              <a:rect l="l" t="t" r="r" b="b"/>
              <a:pathLst>
                <a:path w="4473592" h="787687">
                  <a:moveTo>
                    <a:pt x="2236796" y="0"/>
                  </a:moveTo>
                  <a:lnTo>
                    <a:pt x="4473592" y="787687"/>
                  </a:lnTo>
                  <a:lnTo>
                    <a:pt x="0" y="787687"/>
                  </a:lnTo>
                  <a:lnTo>
                    <a:pt x="2236796" y="0"/>
                  </a:lnTo>
                  <a:close/>
                </a:path>
              </a:pathLst>
            </a:custGeom>
            <a:solidFill>
              <a:srgbClr val="1E2D4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698999" y="308562"/>
              <a:ext cx="3075595" cy="42286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56162" y="606196"/>
            <a:ext cx="551842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10157"/>
              </a:lnSpc>
            </a:pPr>
            <a:r>
              <a:rPr lang="en-US" sz="11285" b="1" spc="-519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+35,6%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2995" y="1988393"/>
            <a:ext cx="329019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11"/>
              </a:lnSpc>
            </a:pPr>
            <a:r>
              <a:rPr lang="lt-LT" sz="4466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VB pajamų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05652" y="979884"/>
            <a:ext cx="5586721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AVMI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daugiau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 2022 m. 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-210450" y="3666089"/>
            <a:ext cx="5518423" cy="1958068"/>
            <a:chOff x="0" y="476251"/>
            <a:chExt cx="11036845" cy="3916136"/>
          </a:xfrm>
        </p:grpSpPr>
        <p:sp>
          <p:nvSpPr>
            <p:cNvPr id="16" name="TextBox 16"/>
            <p:cNvSpPr txBox="1"/>
            <p:nvPr/>
          </p:nvSpPr>
          <p:spPr>
            <a:xfrm>
              <a:off x="0" y="476251"/>
              <a:ext cx="11036845" cy="2616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10157"/>
                </a:lnSpc>
              </a:pPr>
              <a:r>
                <a:rPr lang="en-US" sz="11285" b="1" spc="-519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+17,4%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82612" y="3238225"/>
              <a:ext cx="6580381" cy="1154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11"/>
                </a:lnSpc>
              </a:pPr>
              <a:r>
                <a:rPr lang="lt-LT" sz="4466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SB pajamų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63460" y="2081461"/>
            <a:ext cx="4224153" cy="4090739"/>
            <a:chOff x="0" y="0"/>
            <a:chExt cx="8448306" cy="818147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8448306" cy="1289064"/>
              <a:chOff x="0" y="0"/>
              <a:chExt cx="2975764" cy="45405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975764" cy="454050"/>
              </a:xfrm>
              <a:custGeom>
                <a:avLst/>
                <a:gdLst/>
                <a:ahLst/>
                <a:cxnLst/>
                <a:rect l="l" t="t" r="r" b="b"/>
                <a:pathLst>
                  <a:path w="2975764" h="454050">
                    <a:moveTo>
                      <a:pt x="203200" y="0"/>
                    </a:moveTo>
                    <a:lnTo>
                      <a:pt x="2975764" y="0"/>
                    </a:lnTo>
                    <a:lnTo>
                      <a:pt x="2772564" y="454050"/>
                    </a:lnTo>
                    <a:lnTo>
                      <a:pt x="0" y="45405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6DBD22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101600" y="-57150"/>
                <a:ext cx="2772564" cy="5112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3447662"/>
              <a:ext cx="8448306" cy="1289064"/>
              <a:chOff x="0" y="0"/>
              <a:chExt cx="2975764" cy="45405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975764" cy="454050"/>
              </a:xfrm>
              <a:custGeom>
                <a:avLst/>
                <a:gdLst/>
                <a:ahLst/>
                <a:cxnLst/>
                <a:rect l="l" t="t" r="r" b="b"/>
                <a:pathLst>
                  <a:path w="2975764" h="454050">
                    <a:moveTo>
                      <a:pt x="203200" y="0"/>
                    </a:moveTo>
                    <a:lnTo>
                      <a:pt x="2975764" y="0"/>
                    </a:lnTo>
                    <a:lnTo>
                      <a:pt x="2772564" y="454050"/>
                    </a:lnTo>
                    <a:lnTo>
                      <a:pt x="0" y="45405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6DBD22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101600" y="-57150"/>
                <a:ext cx="2772564" cy="5112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0" y="6892413"/>
              <a:ext cx="8448306" cy="1289064"/>
              <a:chOff x="0" y="0"/>
              <a:chExt cx="2975764" cy="4540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975764" cy="454050"/>
              </a:xfrm>
              <a:custGeom>
                <a:avLst/>
                <a:gdLst/>
                <a:ahLst/>
                <a:cxnLst/>
                <a:rect l="l" t="t" r="r" b="b"/>
                <a:pathLst>
                  <a:path w="2975764" h="454050">
                    <a:moveTo>
                      <a:pt x="203200" y="0"/>
                    </a:moveTo>
                    <a:lnTo>
                      <a:pt x="2975764" y="0"/>
                    </a:lnTo>
                    <a:lnTo>
                      <a:pt x="2772564" y="454050"/>
                    </a:lnTo>
                    <a:lnTo>
                      <a:pt x="0" y="45405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6DBD22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1600" y="-57150"/>
                <a:ext cx="2772564" cy="5112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2105304" y="118944"/>
              <a:ext cx="4440764" cy="948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94"/>
                </a:lnSpc>
              </a:pPr>
              <a:r>
                <a:rPr lang="en-US" sz="321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PVM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8492" y="3566606"/>
              <a:ext cx="5907576" cy="948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94"/>
                </a:lnSpc>
              </a:pPr>
              <a:r>
                <a:rPr lang="en-US" sz="321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PM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80818" y="7035689"/>
              <a:ext cx="5165248" cy="9489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94"/>
                </a:lnSpc>
              </a:pPr>
              <a:r>
                <a:rPr lang="en-US" sz="321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GPM ( į SB)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 rot="5400000">
            <a:off x="8429113" y="1050343"/>
            <a:ext cx="134347" cy="134347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7"/>
                </a:lnSpc>
              </a:pPr>
              <a:endParaRPr sz="120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28827" y="1642285"/>
            <a:ext cx="5410202" cy="4532259"/>
            <a:chOff x="0" y="361949"/>
            <a:chExt cx="10820404" cy="9064518"/>
          </a:xfrm>
        </p:grpSpPr>
        <p:sp>
          <p:nvSpPr>
            <p:cNvPr id="35" name="TextBox 35"/>
            <p:cNvSpPr txBox="1"/>
            <p:nvPr/>
          </p:nvSpPr>
          <p:spPr>
            <a:xfrm>
              <a:off x="1692586" y="361949"/>
              <a:ext cx="8719360" cy="2026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7876"/>
                </a:lnSpc>
              </a:pPr>
              <a:r>
                <a:rPr lang="en-US" sz="8752" spc="-402" dirty="0">
                  <a:solidFill>
                    <a:srgbClr val="16193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+65,1%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7400271"/>
              <a:ext cx="8719360" cy="2026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7876"/>
                </a:lnSpc>
              </a:pPr>
              <a:r>
                <a:rPr lang="en-US" sz="8752" spc="-402" dirty="0">
                  <a:solidFill>
                    <a:srgbClr val="16193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+17%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101044" y="3949833"/>
              <a:ext cx="8719360" cy="2026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7876"/>
                </a:lnSpc>
              </a:pPr>
              <a:r>
                <a:rPr lang="en-US" sz="8752" spc="-402" dirty="0">
                  <a:solidFill>
                    <a:srgbClr val="161939"/>
                  </a:solidFill>
                  <a:latin typeface="Raleway Bold"/>
                </a:rPr>
                <a:t>+49,1%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95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83345" y="0"/>
            <a:ext cx="3190087" cy="2482673"/>
            <a:chOff x="0" y="0"/>
            <a:chExt cx="2975764" cy="2315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75764" cy="2315877"/>
            </a:xfrm>
            <a:custGeom>
              <a:avLst/>
              <a:gdLst/>
              <a:ahLst/>
              <a:cxnLst/>
              <a:rect l="l" t="t" r="r" b="b"/>
              <a:pathLst>
                <a:path w="2975764" h="2315877">
                  <a:moveTo>
                    <a:pt x="203200" y="0"/>
                  </a:moveTo>
                  <a:lnTo>
                    <a:pt x="2975764" y="0"/>
                  </a:lnTo>
                  <a:lnTo>
                    <a:pt x="2772564" y="2315877"/>
                  </a:lnTo>
                  <a:lnTo>
                    <a:pt x="0" y="231587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619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01600" y="-57150"/>
              <a:ext cx="2772564" cy="2373027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09279" y="411946"/>
            <a:ext cx="5586721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APSKRITIS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daugiau 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 2022 m. 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gauta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188992" y="-101595"/>
            <a:ext cx="3190087" cy="2784832"/>
            <a:chOff x="0" y="0"/>
            <a:chExt cx="2975764" cy="25977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75764" cy="2597736"/>
            </a:xfrm>
            <a:custGeom>
              <a:avLst/>
              <a:gdLst/>
              <a:ahLst/>
              <a:cxnLst/>
              <a:rect l="l" t="t" r="r" b="b"/>
              <a:pathLst>
                <a:path w="2975764" h="2597736">
                  <a:moveTo>
                    <a:pt x="203200" y="0"/>
                  </a:moveTo>
                  <a:lnTo>
                    <a:pt x="2975764" y="0"/>
                  </a:lnTo>
                  <a:lnTo>
                    <a:pt x="2772564" y="2597736"/>
                  </a:lnTo>
                  <a:lnTo>
                    <a:pt x="0" y="259773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6193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01600" y="-57150"/>
              <a:ext cx="2772564" cy="2654886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146294" y="1454195"/>
            <a:ext cx="310247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710"/>
              </a:lnSpc>
            </a:pPr>
            <a:r>
              <a:rPr lang="en-US" sz="6344" spc="-29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+24,5%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00381" y="2229645"/>
            <a:ext cx="184975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6"/>
              </a:lnSpc>
            </a:pPr>
            <a:r>
              <a:rPr lang="lt-LT" sz="25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VB pajamų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418199" y="2057468"/>
            <a:ext cx="3190087" cy="1251540"/>
            <a:chOff x="0" y="0"/>
            <a:chExt cx="2975764" cy="116745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75764" cy="1167456"/>
            </a:xfrm>
            <a:custGeom>
              <a:avLst/>
              <a:gdLst/>
              <a:ahLst/>
              <a:cxnLst/>
              <a:rect l="l" t="t" r="r" b="b"/>
              <a:pathLst>
                <a:path w="2975764" h="1167456">
                  <a:moveTo>
                    <a:pt x="203200" y="0"/>
                  </a:moveTo>
                  <a:lnTo>
                    <a:pt x="2975764" y="0"/>
                  </a:lnTo>
                  <a:lnTo>
                    <a:pt x="2772564" y="1167456"/>
                  </a:lnTo>
                  <a:lnTo>
                    <a:pt x="0" y="116745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DBD2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01600" y="-57150"/>
              <a:ext cx="2772564" cy="1224606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606295" y="2147216"/>
            <a:ext cx="310247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710"/>
              </a:lnSpc>
            </a:pPr>
            <a:r>
              <a:rPr lang="en-US" sz="6344" spc="-29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+17,2%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60381" y="2865516"/>
            <a:ext cx="184975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6"/>
              </a:lnSpc>
            </a:pPr>
            <a:r>
              <a:rPr lang="lt-LT" sz="25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 pajamų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40647" y="1298081"/>
            <a:ext cx="310247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710"/>
              </a:lnSpc>
            </a:pPr>
            <a:r>
              <a:rPr lang="en-US" sz="6344" spc="-29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+43,8%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-259154" y="2034009"/>
            <a:ext cx="3561794" cy="1251539"/>
            <a:chOff x="0" y="0"/>
            <a:chExt cx="3322499" cy="116745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22499" cy="1167456"/>
            </a:xfrm>
            <a:custGeom>
              <a:avLst/>
              <a:gdLst/>
              <a:ahLst/>
              <a:cxnLst/>
              <a:rect l="l" t="t" r="r" b="b"/>
              <a:pathLst>
                <a:path w="3322499" h="1167456">
                  <a:moveTo>
                    <a:pt x="203200" y="0"/>
                  </a:moveTo>
                  <a:lnTo>
                    <a:pt x="3322499" y="0"/>
                  </a:lnTo>
                  <a:lnTo>
                    <a:pt x="3119299" y="1167456"/>
                  </a:lnTo>
                  <a:lnTo>
                    <a:pt x="0" y="116745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DBD2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01600" y="-57150"/>
              <a:ext cx="3119299" cy="1224606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179106" y="3659970"/>
            <a:ext cx="2873602" cy="438462"/>
            <a:chOff x="0" y="0"/>
            <a:chExt cx="2975764" cy="4540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179106" y="4832655"/>
            <a:ext cx="2873602" cy="438462"/>
            <a:chOff x="0" y="0"/>
            <a:chExt cx="2975764" cy="45405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79106" y="6004351"/>
            <a:ext cx="2873602" cy="438462"/>
            <a:chOff x="0" y="0"/>
            <a:chExt cx="2975764" cy="45405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895202" y="3705384"/>
            <a:ext cx="15104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396282" y="4878070"/>
            <a:ext cx="200940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648777" y="6058043"/>
            <a:ext cx="1756904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GPM ( į SB)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030565" y="3357157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+89,9%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54799" y="5751167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+17,2%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50347" y="4577538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+52%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505478" y="3546820"/>
            <a:ext cx="2873602" cy="438462"/>
            <a:chOff x="0" y="0"/>
            <a:chExt cx="2975764" cy="45405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5A6FA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505478" y="4719505"/>
            <a:ext cx="2873602" cy="438462"/>
            <a:chOff x="0" y="0"/>
            <a:chExt cx="2975764" cy="45405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5A6FA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505478" y="5891201"/>
            <a:ext cx="2873602" cy="438462"/>
            <a:chOff x="0" y="0"/>
            <a:chExt cx="2975764" cy="45405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975764" cy="454050"/>
            </a:xfrm>
            <a:custGeom>
              <a:avLst/>
              <a:gdLst/>
              <a:ahLst/>
              <a:cxnLst/>
              <a:rect l="l" t="t" r="r" b="b"/>
              <a:pathLst>
                <a:path w="2975764" h="454050">
                  <a:moveTo>
                    <a:pt x="203200" y="0"/>
                  </a:moveTo>
                  <a:lnTo>
                    <a:pt x="2975764" y="0"/>
                  </a:lnTo>
                  <a:lnTo>
                    <a:pt x="2772564" y="454050"/>
                  </a:lnTo>
                  <a:lnTo>
                    <a:pt x="0" y="45405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5A6FA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101600" y="-57150"/>
              <a:ext cx="2772564" cy="511200"/>
            </a:xfrm>
            <a:prstGeom prst="rect">
              <a:avLst/>
            </a:prstGeom>
          </p:spPr>
          <p:txBody>
            <a:bodyPr lIns="41107" tIns="41107" rIns="41107" bIns="4110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0221574" y="3592234"/>
            <a:ext cx="1510478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PVM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722654" y="4764920"/>
            <a:ext cx="200940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975149" y="5944893"/>
            <a:ext cx="1756904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21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GPM ( į SB)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356937" y="3244007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+40,1%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343071" y="5638017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+16,6%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390969" y="4464388"/>
            <a:ext cx="296579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358"/>
              </a:lnSpc>
            </a:pPr>
            <a:r>
              <a:rPr lang="en-US" sz="5954" spc="-273" dirty="0">
                <a:solidFill>
                  <a:srgbClr val="1619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+38,7%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5756898" y="2906554"/>
            <a:ext cx="186224" cy="186224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56" name="TextBox 5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7"/>
                </a:lnSpc>
              </a:pPr>
              <a:endParaRPr sz="1200"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6605279" y="420167"/>
            <a:ext cx="5586721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65A6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UTENOS APSKRITIS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daugiau 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 2022 m. </a:t>
            </a:r>
          </a:p>
          <a:p>
            <a:pPr>
              <a:lnSpc>
                <a:spcPts val="2998"/>
              </a:lnSpc>
            </a:pPr>
            <a:r>
              <a:rPr lang="lt-LT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gauta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594734" y="2040194"/>
            <a:ext cx="184975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6"/>
              </a:lnSpc>
            </a:pPr>
            <a:r>
              <a:rPr lang="lt-LT" sz="25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VB pajamų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00647" y="2130107"/>
            <a:ext cx="310247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5710"/>
              </a:lnSpc>
            </a:pPr>
            <a:r>
              <a:rPr lang="en-US" sz="6344" spc="-29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+17,6%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054734" y="2853170"/>
            <a:ext cx="1849755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36"/>
              </a:lnSpc>
            </a:pPr>
            <a:r>
              <a:rPr lang="lt-LT" sz="251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 pajamų</a:t>
            </a:r>
          </a:p>
        </p:txBody>
      </p:sp>
    </p:spTree>
    <p:extLst>
      <p:ext uri="{BB962C8B-B14F-4D97-AF65-F5344CB8AC3E}">
        <p14:creationId xmlns:p14="http://schemas.microsoft.com/office/powerpoint/2010/main" val="30918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793" y="0"/>
            <a:ext cx="9248671" cy="705501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3626986" y="2136036"/>
            <a:ext cx="186224" cy="1862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3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5800" y="849740"/>
            <a:ext cx="606859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NACIONALINIO BIUDŽETO PAJAMŲ STRUKTŪRA </a:t>
            </a:r>
          </a:p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M. (BE GPM Į VB) </a:t>
            </a:r>
          </a:p>
          <a:p>
            <a:pPr>
              <a:lnSpc>
                <a:spcPts val="2998"/>
              </a:lnSpc>
            </a:pPr>
            <a:endParaRPr lang="en-US" sz="2969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90550" y="2057400"/>
            <a:ext cx="293370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lt-LT" sz="293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AVMI</a:t>
            </a:r>
          </a:p>
        </p:txBody>
      </p:sp>
    </p:spTree>
    <p:extLst>
      <p:ext uri="{BB962C8B-B14F-4D97-AF65-F5344CB8AC3E}">
        <p14:creationId xmlns:p14="http://schemas.microsoft.com/office/powerpoint/2010/main" val="14476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9279" y="1587750"/>
            <a:ext cx="558672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APSKRITYJE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756898" y="1660633"/>
            <a:ext cx="186224" cy="18622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7"/>
                </a:lnSpc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918390" y="1587750"/>
            <a:ext cx="5273610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65A6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UTENOS APSKRITYJE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9014" y="1751711"/>
            <a:ext cx="6728131" cy="515822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224" y="1751612"/>
            <a:ext cx="6729313" cy="501290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35643" y="522193"/>
            <a:ext cx="9383892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NACIONALINIO BIUDŽETO PAJAMŲ STRUKTŪRA </a:t>
            </a:r>
          </a:p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M. (BE GPM Į VB) </a:t>
            </a:r>
          </a:p>
          <a:p>
            <a:pPr>
              <a:lnSpc>
                <a:spcPts val="2998"/>
              </a:lnSpc>
            </a:pPr>
            <a:endParaRPr lang="en-US" sz="2969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98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356108" y="1705737"/>
            <a:ext cx="4106164" cy="33066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lt-LT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lt-LT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lt-LT" sz="2400" b="1" spc="-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Įmonių</a:t>
            </a:r>
            <a:r>
              <a:rPr lang="lt-LT" sz="2400" b="1" spc="-2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 </a:t>
            </a:r>
            <a:r>
              <a:rPr lang="lt-LT" sz="2400" b="1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vertinimas:</a:t>
            </a: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4965" algn="l"/>
                <a:tab pos="355600" algn="l"/>
              </a:tabLst>
            </a:pPr>
            <a:r>
              <a:rPr lang="lt-LT" sz="2400" b="1" dirty="0">
                <a:solidFill>
                  <a:srgbClr val="00AF50"/>
                </a:solidFill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38,7 %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visi žali</a:t>
            </a:r>
            <a:r>
              <a:rPr lang="lt-LT" sz="2400" spc="-5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rodikliai</a:t>
            </a: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Wingdings" panose="05000000000000000000" pitchFamily="2" charset="2"/>
              <a:buChar char="§"/>
              <a:tabLst>
                <a:tab pos="354965" algn="l"/>
                <a:tab pos="355600" algn="l"/>
              </a:tabLst>
            </a:pPr>
            <a:r>
              <a:rPr lang="lt-LT" sz="2400" b="1" dirty="0">
                <a:solidFill>
                  <a:srgbClr val="FFC000"/>
                </a:solidFill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24,4 % </a:t>
            </a:r>
            <a:r>
              <a:rPr lang="lt-LT" sz="2400" spc="-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iki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3 geltonų</a:t>
            </a:r>
            <a:r>
              <a:rPr lang="lt-LT" sz="2400" spc="-8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 </a:t>
            </a:r>
            <a:r>
              <a:rPr lang="lt-LT" sz="2400" spc="-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rodiklių</a:t>
            </a:r>
            <a:endParaRPr lang="lt-LT" sz="2400" dirty="0">
              <a:latin typeface="Arial" panose="020B0604020202020204" pitchFamily="34" charset="0"/>
              <a:ea typeface="Cooper Hewitt" panose="020B0604020202020204" charset="-7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4965" algn="l"/>
                <a:tab pos="355600" algn="l"/>
              </a:tabLst>
            </a:pPr>
            <a:r>
              <a:rPr lang="lt-LT" sz="2400" b="1" dirty="0">
                <a:solidFill>
                  <a:srgbClr val="FF8888"/>
                </a:solidFill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25,9 %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1 </a:t>
            </a:r>
            <a:r>
              <a:rPr lang="lt-LT" sz="2400" spc="-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raudonas</a:t>
            </a:r>
            <a:r>
              <a:rPr lang="lt-LT" sz="2400" spc="-7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 </a:t>
            </a:r>
            <a:r>
              <a:rPr lang="lt-LT" sz="2400" spc="-5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rodiklis</a:t>
            </a:r>
            <a:endParaRPr lang="lt-LT" sz="2400" dirty="0">
              <a:latin typeface="Arial" panose="020B0604020202020204" pitchFamily="34" charset="0"/>
              <a:ea typeface="Cooper Hewitt" panose="020B0604020202020204" charset="-7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4965" algn="l"/>
                <a:tab pos="355600" algn="l"/>
              </a:tabLst>
            </a:pPr>
            <a:r>
              <a:rPr lang="lt-LT" sz="2400" b="1" dirty="0">
                <a:solidFill>
                  <a:srgbClr val="FF0000"/>
                </a:solidFill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11 %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&gt; 1 raudonas</a:t>
            </a:r>
            <a:r>
              <a:rPr lang="lt-LT" sz="2400" spc="-9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 </a:t>
            </a:r>
            <a:r>
              <a:rPr lang="lt-LT" sz="2400" dirty="0">
                <a:latin typeface="Arial" panose="020B0604020202020204" pitchFamily="34" charset="0"/>
                <a:ea typeface="Cooper Hewitt" panose="020B0604020202020204" charset="-70"/>
                <a:cs typeface="Arial" panose="020B0604020202020204" pitchFamily="34" charset="0"/>
              </a:rPr>
              <a:t>rodiklis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108" y="399826"/>
            <a:ext cx="11581334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970" dirty="0">
                <a:solidFill>
                  <a:srgbClr val="197D4D"/>
                </a:solidFill>
                <a:latin typeface="Arial" panose="020B0604020202020204" pitchFamily="34" charset="0"/>
                <a:ea typeface="Open Sans Extra Bold" panose="020B0604020202020204" charset="0"/>
                <a:cs typeface="Arial" panose="020B0604020202020204" pitchFamily="34" charset="0"/>
              </a:rPr>
              <a:t>Kliento profilis – 13 tūkst. Panevėžio apskrities įmonių </a:t>
            </a: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646934912"/>
              </p:ext>
            </p:extLst>
          </p:nvPr>
        </p:nvGraphicFramePr>
        <p:xfrm>
          <a:off x="3200400" y="1117250"/>
          <a:ext cx="8603692" cy="534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895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9919" y="1920383"/>
            <a:ext cx="186224" cy="18622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3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5038544" y="1974059"/>
            <a:ext cx="6484569" cy="3993025"/>
          </a:xfrm>
          <a:custGeom>
            <a:avLst/>
            <a:gdLst/>
            <a:ahLst/>
            <a:cxnLst/>
            <a:rect l="l" t="t" r="r" b="b"/>
            <a:pathLst>
              <a:path w="9726853" h="5989538">
                <a:moveTo>
                  <a:pt x="0" y="0"/>
                </a:moveTo>
                <a:lnTo>
                  <a:pt x="9726853" y="0"/>
                </a:lnTo>
                <a:lnTo>
                  <a:pt x="9726853" y="5989538"/>
                </a:lnTo>
                <a:lnTo>
                  <a:pt x="0" y="59895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5400000">
            <a:off x="1141474" y="4440149"/>
            <a:ext cx="1662065" cy="1227274"/>
            <a:chOff x="0" y="0"/>
            <a:chExt cx="910169" cy="6720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0169" cy="672071"/>
            </a:xfrm>
            <a:custGeom>
              <a:avLst/>
              <a:gdLst/>
              <a:ahLst/>
              <a:cxnLst/>
              <a:rect l="l" t="t" r="r" b="b"/>
              <a:pathLst>
                <a:path w="910169" h="672071">
                  <a:moveTo>
                    <a:pt x="910169" y="336036"/>
                  </a:moveTo>
                  <a:lnTo>
                    <a:pt x="503769" y="0"/>
                  </a:lnTo>
                  <a:lnTo>
                    <a:pt x="503769" y="203200"/>
                  </a:lnTo>
                  <a:lnTo>
                    <a:pt x="0" y="203200"/>
                  </a:lnTo>
                  <a:lnTo>
                    <a:pt x="0" y="468871"/>
                  </a:lnTo>
                  <a:lnTo>
                    <a:pt x="503769" y="468871"/>
                  </a:lnTo>
                  <a:lnTo>
                    <a:pt x="503769" y="672071"/>
                  </a:lnTo>
                  <a:lnTo>
                    <a:pt x="910169" y="336036"/>
                  </a:lnTo>
                  <a:close/>
                </a:path>
              </a:pathLst>
            </a:custGeom>
            <a:solidFill>
              <a:srgbClr val="E43D00">
                <a:alpha val="25882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146050"/>
              <a:ext cx="808569" cy="32282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06248" y="2352956"/>
            <a:ext cx="1497681" cy="1662065"/>
            <a:chOff x="0" y="0"/>
            <a:chExt cx="2995363" cy="3324130"/>
          </a:xfrm>
        </p:grpSpPr>
        <p:grpSp>
          <p:nvGrpSpPr>
            <p:cNvPr id="10" name="Group 10"/>
            <p:cNvGrpSpPr/>
            <p:nvPr/>
          </p:nvGrpSpPr>
          <p:grpSpPr>
            <a:xfrm rot="-5400000">
              <a:off x="-164384" y="434791"/>
              <a:ext cx="3324130" cy="2454548"/>
              <a:chOff x="0" y="0"/>
              <a:chExt cx="910169" cy="67207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10169" cy="672071"/>
              </a:xfrm>
              <a:custGeom>
                <a:avLst/>
                <a:gdLst/>
                <a:ahLst/>
                <a:cxnLst/>
                <a:rect l="l" t="t" r="r" b="b"/>
                <a:pathLst>
                  <a:path w="910169" h="672071">
                    <a:moveTo>
                      <a:pt x="910169" y="336036"/>
                    </a:moveTo>
                    <a:lnTo>
                      <a:pt x="503769" y="0"/>
                    </a:lnTo>
                    <a:lnTo>
                      <a:pt x="503769" y="203200"/>
                    </a:lnTo>
                    <a:lnTo>
                      <a:pt x="0" y="203200"/>
                    </a:lnTo>
                    <a:lnTo>
                      <a:pt x="0" y="468871"/>
                    </a:lnTo>
                    <a:lnTo>
                      <a:pt x="503769" y="468871"/>
                    </a:lnTo>
                    <a:lnTo>
                      <a:pt x="503769" y="672071"/>
                    </a:lnTo>
                    <a:lnTo>
                      <a:pt x="910169" y="336036"/>
                    </a:lnTo>
                    <a:close/>
                  </a:path>
                </a:pathLst>
              </a:custGeom>
              <a:solidFill>
                <a:srgbClr val="045B2E">
                  <a:alpha val="25882"/>
                </a:srgbClr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146050"/>
                <a:ext cx="808569" cy="3228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120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1001578"/>
              <a:ext cx="2995363" cy="5642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algn="ctr">
                <a:lnSpc>
                  <a:spcPts val="2213"/>
                </a:lnSpc>
              </a:pPr>
              <a:r>
                <a:rPr lang="en-US" sz="2459" spc="-113">
                  <a:solidFill>
                    <a:srgbClr val="E43D00"/>
                  </a:solidFill>
                  <a:latin typeface="Raleway Bold"/>
                </a:rPr>
                <a:t>4,9%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9" y="2245882"/>
            <a:ext cx="4775249" cy="4748759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56872" y="593893"/>
            <a:ext cx="8868180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969" dirty="0">
                <a:solidFill>
                  <a:srgbClr val="006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JURIDINIŲ IR IDV UŽSIIMANČIŲ ASMENŲ SKAIČIUS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53905" y="1412972"/>
            <a:ext cx="6066546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2"/>
              </a:lnSpc>
              <a:spcBef>
                <a:spcPct val="0"/>
              </a:spcBef>
            </a:pPr>
            <a:r>
              <a:rPr lang="lt-LT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AVMI JA, sumokėję daugiausiai mokesčių ir kitų įmokų, mln. Eur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1791" y="1590069"/>
            <a:ext cx="4115300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2"/>
              </a:lnSpc>
            </a:pPr>
            <a:r>
              <a:rPr lang="lt-LT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Mokesčių mokėtojų skaičius </a:t>
            </a:r>
          </a:p>
          <a:p>
            <a:pPr>
              <a:lnSpc>
                <a:spcPts val="2222"/>
              </a:lnSpc>
              <a:spcBef>
                <a:spcPct val="0"/>
              </a:spcBef>
            </a:pPr>
            <a:r>
              <a:rPr lang="lt-LT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AVMI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666" y="5189462"/>
            <a:ext cx="149768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2213"/>
              </a:lnSpc>
            </a:pPr>
            <a:r>
              <a:rPr lang="en-US" sz="2459" spc="-113">
                <a:solidFill>
                  <a:srgbClr val="E43D00"/>
                </a:solidFill>
                <a:latin typeface="Raleway Bold"/>
              </a:rPr>
              <a:t>-2,5%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87178" y="5260924"/>
            <a:ext cx="3438163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2"/>
              </a:lnSpc>
              <a:spcBef>
                <a:spcPct val="0"/>
              </a:spcBef>
            </a:pPr>
            <a:r>
              <a:rPr lang="lt-LT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Panevėžio AVMI </a:t>
            </a:r>
          </a:p>
          <a:p>
            <a:pPr>
              <a:lnSpc>
                <a:spcPts val="2222"/>
              </a:lnSpc>
              <a:spcBef>
                <a:spcPct val="0"/>
              </a:spcBef>
            </a:pPr>
            <a:r>
              <a:rPr lang="lt-LT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Vidutinis darbo užmokestis 2023 m. III ketvirtį padidėjo 13,1 %</a:t>
            </a:r>
          </a:p>
        </p:txBody>
      </p:sp>
      <p:grpSp>
        <p:nvGrpSpPr>
          <p:cNvPr id="20" name="Group 20"/>
          <p:cNvGrpSpPr/>
          <p:nvPr/>
        </p:nvGrpSpPr>
        <p:grpSpPr>
          <a:xfrm rot="5400000">
            <a:off x="10498092" y="5213017"/>
            <a:ext cx="235018" cy="23501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322A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67"/>
                </a:lnSpc>
              </a:pPr>
              <a:endParaRPr sz="1200"/>
            </a:p>
          </p:txBody>
        </p:sp>
      </p:grpSp>
    </p:spTree>
    <p:extLst>
      <p:ext uri="{BB962C8B-B14F-4D97-AF65-F5344CB8AC3E}">
        <p14:creationId xmlns:p14="http://schemas.microsoft.com/office/powerpoint/2010/main" val="38291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/>
          <p:nvPr/>
        </p:nvSpPr>
        <p:spPr>
          <a:xfrm>
            <a:off x="7504261" y="5372100"/>
            <a:ext cx="2798751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26"/>
              </a:lnSpc>
            </a:pPr>
            <a:r>
              <a:rPr lang="lt-LT" sz="2600" dirty="0">
                <a:solidFill>
                  <a:srgbClr val="0A6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KLAUSIMAI</a:t>
            </a:r>
          </a:p>
          <a:p>
            <a:pPr>
              <a:lnSpc>
                <a:spcPts val="2626"/>
              </a:lnSpc>
            </a:pPr>
            <a:endParaRPr lang="en-US" sz="2600" dirty="0">
              <a:solidFill>
                <a:srgbClr val="00694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30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309</Words>
  <Application>Microsoft Office PowerPoint</Application>
  <PresentationFormat>Plačiaekranė</PresentationFormat>
  <Paragraphs>94</Paragraphs>
  <Slides>10</Slides>
  <Notes>3</Notes>
  <HiddenSlides>0</HiddenSlides>
  <MMClips>1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Poppins</vt:lpstr>
      <vt:lpstr>Raleway Bold</vt:lpstr>
      <vt:lpstr>Wingdings</vt:lpstr>
      <vt:lpstr>1_„Office“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VMI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Elona</dc:creator>
  <cp:lastModifiedBy>Vaida NAKROŠIENĖ</cp:lastModifiedBy>
  <cp:revision>129</cp:revision>
  <dcterms:created xsi:type="dcterms:W3CDTF">2023-02-02T07:49:54Z</dcterms:created>
  <dcterms:modified xsi:type="dcterms:W3CDTF">2024-02-19T09:59:09Z</dcterms:modified>
</cp:coreProperties>
</file>