
<file path=[Content_Types].xml><?xml version="1.0" encoding="utf-8"?>
<Types xmlns="http://schemas.openxmlformats.org/package/2006/content-types">
  <Default Extension="png" ContentType="image/png"/>
  <Default Extension="jpg&amp;ehk=gYlWRZg0S46xR3T8h"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2" r:id="rId6"/>
    <p:sldId id="265" r:id="rId7"/>
    <p:sldId id="260" r:id="rId8"/>
    <p:sldId id="261" r:id="rId9"/>
    <p:sldId id="268" r:id="rId10"/>
    <p:sldId id="274" r:id="rId11"/>
    <p:sldId id="270" r:id="rId12"/>
    <p:sldId id="275" r:id="rId13"/>
    <p:sldId id="276" r:id="rId14"/>
    <p:sldId id="269" r:id="rId15"/>
    <p:sldId id="272" r:id="rId16"/>
    <p:sldId id="263" r:id="rId17"/>
    <p:sldId id="271" r:id="rId18"/>
    <p:sldId id="273" r:id="rId19"/>
    <p:sldId id="267"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76" d="100"/>
          <a:sy n="76" d="100"/>
        </p:scale>
        <p:origin x="306" y="2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1/26/2024</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1/26/2024</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1/26/2024</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lt.wikipedia.org/wiki/Ergonomika"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www.naturopataonline.org/sport-e-benessere/alimentazione-e-sport/877-qual-e-la-medicina-piu-potente-al-mondo-contro-le-patologie-del-cuore.html" TargetMode="External"/><Relationship Id="rId2" Type="http://schemas.openxmlformats.org/officeDocument/2006/relationships/image" Target="../media/image12.jpg&amp;ehk=gYlWRZg0S46xR3T8h"/><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2331" y="802298"/>
            <a:ext cx="10362521" cy="1588205"/>
          </a:xfrm>
        </p:spPr>
        <p:txBody>
          <a:bodyPr>
            <a:normAutofit/>
          </a:bodyPr>
          <a:lstStyle/>
          <a:p>
            <a:pPr algn="ctr"/>
            <a:r>
              <a:rPr lang="lt-LT" sz="4400" dirty="0">
                <a:latin typeface="Times New Roman" panose="02020603050405020304" pitchFamily="18" charset="0"/>
                <a:cs typeface="Times New Roman" panose="02020603050405020304" pitchFamily="18" charset="0"/>
              </a:rPr>
              <a:t>Taisyklingos laikysenos įtaka mūsų sveikatai</a:t>
            </a:r>
            <a:endParaRPr lang="en-US" sz="4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4421133" y="5485632"/>
            <a:ext cx="11537656" cy="882247"/>
          </a:xfrm>
        </p:spPr>
        <p:txBody>
          <a:bodyPr/>
          <a:lstStyle/>
          <a:p>
            <a:r>
              <a:rPr lang="lt-LT" dirty="0" smtClean="0"/>
              <a:t>M</a:t>
            </a:r>
            <a:endParaRPr lang="en-US" dirty="0"/>
          </a:p>
        </p:txBody>
      </p:sp>
      <p:pic>
        <p:nvPicPr>
          <p:cNvPr id="1026" name="Picture 2" descr="Taisyklinga laikysena prie kompiuterio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331" y="2560320"/>
            <a:ext cx="10845245" cy="331796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2844" y="62465"/>
            <a:ext cx="2541494" cy="1140032"/>
          </a:xfrm>
          <a:prstGeom prst="rect">
            <a:avLst/>
          </a:prstGeom>
        </p:spPr>
      </p:pic>
    </p:spTree>
    <p:extLst>
      <p:ext uri="{BB962C8B-B14F-4D97-AF65-F5344CB8AC3E}">
        <p14:creationId xmlns:p14="http://schemas.microsoft.com/office/powerpoint/2010/main" val="3643975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8641" y="365760"/>
            <a:ext cx="11011988" cy="4154984"/>
          </a:xfrm>
          <a:prstGeom prst="rect">
            <a:avLst/>
          </a:prstGeom>
        </p:spPr>
        <p:txBody>
          <a:bodyPr wrap="square">
            <a:spAutoFit/>
          </a:bodyPr>
          <a:lstStyle/>
          <a:p>
            <a:endParaRPr lang="en-US" sz="6000" dirty="0" smtClean="0">
              <a:solidFill>
                <a:srgbClr val="111111"/>
              </a:solidFill>
              <a:latin typeface="Times New Roman" panose="02020603050405020304" pitchFamily="18" charset="0"/>
              <a:cs typeface="Times New Roman" panose="02020603050405020304" pitchFamily="18" charset="0"/>
            </a:endParaRPr>
          </a:p>
          <a:p>
            <a:pPr algn="ctr"/>
            <a:r>
              <a:rPr lang="lt-LT" sz="4800" dirty="0" smtClean="0">
                <a:solidFill>
                  <a:srgbClr val="111111"/>
                </a:solidFill>
                <a:latin typeface="Times New Roman" panose="02020603050405020304" pitchFamily="18" charset="0"/>
                <a:cs typeface="Times New Roman" panose="02020603050405020304" pitchFamily="18" charset="0"/>
              </a:rPr>
              <a:t>Laikysena </a:t>
            </a:r>
            <a:r>
              <a:rPr lang="lt-LT" sz="4800" dirty="0">
                <a:solidFill>
                  <a:srgbClr val="111111"/>
                </a:solidFill>
                <a:latin typeface="Times New Roman" panose="02020603050405020304" pitchFamily="18" charset="0"/>
                <a:cs typeface="Times New Roman" panose="02020603050405020304" pitchFamily="18" charset="0"/>
              </a:rPr>
              <a:t>– tai kūno padėtis, kurią palaikome išlaikydami pusiausvyrą tarp raumenų ir juos veikiančios gravitacinės jėgos</a:t>
            </a:r>
            <a:r>
              <a:rPr lang="lt-LT" sz="6000" dirty="0">
                <a:solidFill>
                  <a:srgbClr val="111111"/>
                </a:solidFill>
                <a:latin typeface="Times New Roman" panose="02020603050405020304" pitchFamily="18" charset="0"/>
                <a:cs typeface="Times New Roman" panose="02020603050405020304" pitchFamily="18" charset="0"/>
              </a:rPr>
              <a:t>.</a:t>
            </a:r>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8895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3143" y="352698"/>
            <a:ext cx="10620103" cy="4832092"/>
          </a:xfrm>
          <a:prstGeom prst="rect">
            <a:avLst/>
          </a:prstGeom>
        </p:spPr>
        <p:txBody>
          <a:bodyPr wrap="square">
            <a:spAutoFit/>
          </a:bodyPr>
          <a:lstStyle/>
          <a:p>
            <a:endParaRPr lang="en-US" sz="4400" dirty="0" smtClean="0">
              <a:solidFill>
                <a:srgbClr val="111111"/>
              </a:solidFill>
              <a:latin typeface="Times New Roman" panose="02020603050405020304" pitchFamily="18" charset="0"/>
              <a:cs typeface="Times New Roman" panose="02020603050405020304" pitchFamily="18" charset="0"/>
            </a:endParaRPr>
          </a:p>
          <a:p>
            <a:r>
              <a:rPr lang="lt-LT" sz="4400" dirty="0" smtClean="0">
                <a:solidFill>
                  <a:srgbClr val="111111"/>
                </a:solidFill>
                <a:latin typeface="Times New Roman" panose="02020603050405020304" pitchFamily="18" charset="0"/>
                <a:cs typeface="Times New Roman" panose="02020603050405020304" pitchFamily="18" charset="0"/>
              </a:rPr>
              <a:t>Nesvarbu</a:t>
            </a:r>
            <a:r>
              <a:rPr lang="lt-LT" sz="4400" dirty="0">
                <a:solidFill>
                  <a:srgbClr val="111111"/>
                </a:solidFill>
                <a:latin typeface="Times New Roman" panose="02020603050405020304" pitchFamily="18" charset="0"/>
                <a:cs typeface="Times New Roman" panose="02020603050405020304" pitchFamily="18" charset="0"/>
              </a:rPr>
              <a:t>, ką bedarytume – stovėtume, sėdėtume ar gulėtume, gravitacija veikia sąnarius, raiščius ir raumenis. Taisyklinga laikysena padeda šią jėgą paskirstyti tolygiai, kad pernelyg apkrauta nebūtų nė viena kūno sritis.</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72309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18457" y="422757"/>
            <a:ext cx="10554788" cy="769441"/>
          </a:xfrm>
          <a:prstGeom prst="rect">
            <a:avLst/>
          </a:prstGeom>
        </p:spPr>
        <p:txBody>
          <a:bodyPr wrap="square">
            <a:spAutoFit/>
          </a:bodyPr>
          <a:lstStyle/>
          <a:p>
            <a:pPr algn="ctr" fontAlgn="base"/>
            <a:r>
              <a:rPr lang="en-US" sz="4400" dirty="0" err="1">
                <a:latin typeface="Times New Roman" panose="02020603050405020304" pitchFamily="18" charset="0"/>
                <a:cs typeface="Times New Roman" panose="02020603050405020304" pitchFamily="18" charset="0"/>
              </a:rPr>
              <a:t>Taisyklingos</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laikysenos</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svarba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sveikatai</a:t>
            </a:r>
            <a:endParaRPr lang="en-US" sz="4400" b="0" i="0" dirty="0">
              <a:effectLst/>
              <a:latin typeface="Times New Roman" panose="02020603050405020304" pitchFamily="18" charset="0"/>
              <a:cs typeface="Times New Roman" panose="02020603050405020304" pitchFamily="18" charset="0"/>
            </a:endParaRPr>
          </a:p>
        </p:txBody>
      </p:sp>
      <p:sp>
        <p:nvSpPr>
          <p:cNvPr id="4" name="Rectangle 3"/>
          <p:cNvSpPr/>
          <p:nvPr/>
        </p:nvSpPr>
        <p:spPr>
          <a:xfrm>
            <a:off x="627017" y="1305342"/>
            <a:ext cx="10959737" cy="4401205"/>
          </a:xfrm>
          <a:prstGeom prst="rect">
            <a:avLst/>
          </a:prstGeom>
        </p:spPr>
        <p:txBody>
          <a:bodyPr wrap="square">
            <a:spAutoFit/>
          </a:bodyPr>
          <a:lstStyle/>
          <a:p>
            <a:pPr fontAlgn="base">
              <a:buFont typeface="Arial" panose="020B0604020202020204" pitchFamily="34" charset="0"/>
              <a:buChar char="•"/>
            </a:pPr>
            <a:r>
              <a:rPr lang="en-US" sz="2800" dirty="0" smtClean="0">
                <a:solidFill>
                  <a:srgbClr val="404E5C"/>
                </a:solidFill>
                <a:latin typeface="Times New Roman" panose="02020603050405020304" pitchFamily="18" charset="0"/>
                <a:cs typeface="Times New Roman" panose="02020603050405020304" pitchFamily="18" charset="0"/>
              </a:rPr>
              <a:t> </a:t>
            </a:r>
            <a:r>
              <a:rPr lang="lt-LT" sz="2800" dirty="0" smtClean="0">
                <a:solidFill>
                  <a:srgbClr val="404E5C"/>
                </a:solidFill>
                <a:latin typeface="Times New Roman" panose="02020603050405020304" pitchFamily="18" charset="0"/>
                <a:cs typeface="Times New Roman" panose="02020603050405020304" pitchFamily="18" charset="0"/>
              </a:rPr>
              <a:t>Užtikrina</a:t>
            </a:r>
            <a:r>
              <a:rPr lang="lt-LT" sz="2800" dirty="0">
                <a:solidFill>
                  <a:srgbClr val="404E5C"/>
                </a:solidFill>
                <a:latin typeface="Times New Roman" panose="02020603050405020304" pitchFamily="18" charset="0"/>
                <a:cs typeface="Times New Roman" panose="02020603050405020304" pitchFamily="18" charset="0"/>
              </a:rPr>
              <a:t>, kad sąnariai, stuburas ir kaulai būtų tinkamoje padėtyje.</a:t>
            </a:r>
          </a:p>
          <a:p>
            <a:pPr fontAlgn="base">
              <a:buFont typeface="Arial" panose="020B0604020202020204" pitchFamily="34" charset="0"/>
              <a:buChar char="•"/>
            </a:pPr>
            <a:r>
              <a:rPr lang="en-US" sz="2800" dirty="0" smtClean="0">
                <a:solidFill>
                  <a:srgbClr val="404E5C"/>
                </a:solidFill>
                <a:latin typeface="Times New Roman" panose="02020603050405020304" pitchFamily="18" charset="0"/>
                <a:cs typeface="Times New Roman" panose="02020603050405020304" pitchFamily="18" charset="0"/>
              </a:rPr>
              <a:t> </a:t>
            </a:r>
            <a:r>
              <a:rPr lang="lt-LT" sz="2800" dirty="0" smtClean="0">
                <a:solidFill>
                  <a:srgbClr val="404E5C"/>
                </a:solidFill>
                <a:latin typeface="Times New Roman" panose="02020603050405020304" pitchFamily="18" charset="0"/>
                <a:cs typeface="Times New Roman" panose="02020603050405020304" pitchFamily="18" charset="0"/>
              </a:rPr>
              <a:t>Užtikrina</a:t>
            </a:r>
            <a:r>
              <a:rPr lang="lt-LT" sz="2800" dirty="0">
                <a:solidFill>
                  <a:srgbClr val="404E5C"/>
                </a:solidFill>
                <a:latin typeface="Times New Roman" panose="02020603050405020304" pitchFamily="18" charset="0"/>
                <a:cs typeface="Times New Roman" panose="02020603050405020304" pitchFamily="18" charset="0"/>
              </a:rPr>
              <a:t>, kad raumenys būtų naudojami veiksmingai ir tikslingai.</a:t>
            </a:r>
          </a:p>
          <a:p>
            <a:pPr fontAlgn="base">
              <a:buFont typeface="Arial" panose="020B0604020202020204" pitchFamily="34" charset="0"/>
              <a:buChar char="•"/>
            </a:pPr>
            <a:r>
              <a:rPr lang="en-US" sz="2800" dirty="0" smtClean="0">
                <a:solidFill>
                  <a:srgbClr val="404E5C"/>
                </a:solidFill>
                <a:latin typeface="Times New Roman" panose="02020603050405020304" pitchFamily="18" charset="0"/>
                <a:cs typeface="Times New Roman" panose="02020603050405020304" pitchFamily="18" charset="0"/>
              </a:rPr>
              <a:t> </a:t>
            </a:r>
            <a:r>
              <a:rPr lang="lt-LT" sz="2800" dirty="0" smtClean="0">
                <a:solidFill>
                  <a:srgbClr val="404E5C"/>
                </a:solidFill>
                <a:latin typeface="Times New Roman" panose="02020603050405020304" pitchFamily="18" charset="0"/>
                <a:cs typeface="Times New Roman" panose="02020603050405020304" pitchFamily="18" charset="0"/>
              </a:rPr>
              <a:t>Sumažina </a:t>
            </a:r>
            <a:r>
              <a:rPr lang="lt-LT" sz="2800" dirty="0">
                <a:solidFill>
                  <a:srgbClr val="404E5C"/>
                </a:solidFill>
                <a:latin typeface="Times New Roman" panose="02020603050405020304" pitchFamily="18" charset="0"/>
                <a:cs typeface="Times New Roman" panose="02020603050405020304" pitchFamily="18" charset="0"/>
              </a:rPr>
              <a:t>ankstyvo ir greito sąnarių paviršiaus susidėvėjimo riziką.</a:t>
            </a:r>
          </a:p>
          <a:p>
            <a:pPr fontAlgn="base">
              <a:buFont typeface="Arial" panose="020B0604020202020204" pitchFamily="34" charset="0"/>
              <a:buChar char="•"/>
            </a:pPr>
            <a:r>
              <a:rPr lang="en-US" sz="2800" dirty="0" smtClean="0">
                <a:solidFill>
                  <a:srgbClr val="404E5C"/>
                </a:solidFill>
                <a:latin typeface="Times New Roman" panose="02020603050405020304" pitchFamily="18" charset="0"/>
                <a:cs typeface="Times New Roman" panose="02020603050405020304" pitchFamily="18" charset="0"/>
              </a:rPr>
              <a:t> </a:t>
            </a:r>
            <a:r>
              <a:rPr lang="lt-LT" sz="2800" dirty="0" smtClean="0">
                <a:solidFill>
                  <a:srgbClr val="404E5C"/>
                </a:solidFill>
                <a:latin typeface="Times New Roman" panose="02020603050405020304" pitchFamily="18" charset="0"/>
                <a:cs typeface="Times New Roman" panose="02020603050405020304" pitchFamily="18" charset="0"/>
              </a:rPr>
              <a:t>Sumažina </a:t>
            </a:r>
            <a:r>
              <a:rPr lang="lt-LT" sz="2800" dirty="0">
                <a:solidFill>
                  <a:srgbClr val="404E5C"/>
                </a:solidFill>
                <a:latin typeface="Times New Roman" panose="02020603050405020304" pitchFamily="18" charset="0"/>
                <a:cs typeface="Times New Roman" panose="02020603050405020304" pitchFamily="18" charset="0"/>
              </a:rPr>
              <a:t>krūvį, kuris tenka stuburo raiščiams tenkančią apkrovą.</a:t>
            </a:r>
          </a:p>
          <a:p>
            <a:pPr fontAlgn="base">
              <a:buFont typeface="Arial" panose="020B0604020202020204" pitchFamily="34" charset="0"/>
              <a:buChar char="•"/>
            </a:pPr>
            <a:r>
              <a:rPr lang="en-US" sz="2800" dirty="0" smtClean="0">
                <a:solidFill>
                  <a:srgbClr val="404E5C"/>
                </a:solidFill>
                <a:latin typeface="Times New Roman" panose="02020603050405020304" pitchFamily="18" charset="0"/>
                <a:cs typeface="Times New Roman" panose="02020603050405020304" pitchFamily="18" charset="0"/>
              </a:rPr>
              <a:t> </a:t>
            </a:r>
            <a:r>
              <a:rPr lang="lt-LT" sz="2800" dirty="0" smtClean="0">
                <a:solidFill>
                  <a:srgbClr val="404E5C"/>
                </a:solidFill>
                <a:latin typeface="Times New Roman" panose="02020603050405020304" pitchFamily="18" charset="0"/>
                <a:cs typeface="Times New Roman" panose="02020603050405020304" pitchFamily="18" charset="0"/>
              </a:rPr>
              <a:t>Neleidžia </a:t>
            </a:r>
            <a:r>
              <a:rPr lang="lt-LT" sz="2800" dirty="0">
                <a:solidFill>
                  <a:srgbClr val="404E5C"/>
                </a:solidFill>
                <a:latin typeface="Times New Roman" panose="02020603050405020304" pitchFamily="18" charset="0"/>
                <a:cs typeface="Times New Roman" panose="02020603050405020304" pitchFamily="18" charset="0"/>
              </a:rPr>
              <a:t>stuburui užsifiksuoti nenormalioje padėtyje.</a:t>
            </a:r>
          </a:p>
          <a:p>
            <a:pPr fontAlgn="base">
              <a:buFont typeface="Arial" panose="020B0604020202020204" pitchFamily="34" charset="0"/>
              <a:buChar char="•"/>
            </a:pPr>
            <a:r>
              <a:rPr lang="en-US" sz="2800" dirty="0" smtClean="0">
                <a:solidFill>
                  <a:srgbClr val="404E5C"/>
                </a:solidFill>
                <a:latin typeface="Times New Roman" panose="02020603050405020304" pitchFamily="18" charset="0"/>
                <a:cs typeface="Times New Roman" panose="02020603050405020304" pitchFamily="18" charset="0"/>
              </a:rPr>
              <a:t> </a:t>
            </a:r>
            <a:r>
              <a:rPr lang="lt-LT" sz="2800" dirty="0" smtClean="0">
                <a:solidFill>
                  <a:srgbClr val="404E5C"/>
                </a:solidFill>
                <a:latin typeface="Times New Roman" panose="02020603050405020304" pitchFamily="18" charset="0"/>
                <a:cs typeface="Times New Roman" panose="02020603050405020304" pitchFamily="18" charset="0"/>
              </a:rPr>
              <a:t>Apsaugo raumenis </a:t>
            </a:r>
            <a:r>
              <a:rPr lang="lt-LT" sz="2800" dirty="0">
                <a:solidFill>
                  <a:srgbClr val="404E5C"/>
                </a:solidFill>
                <a:latin typeface="Times New Roman" panose="02020603050405020304" pitchFamily="18" charset="0"/>
                <a:cs typeface="Times New Roman" panose="02020603050405020304" pitchFamily="18" charset="0"/>
              </a:rPr>
              <a:t>nuo išsekimo ir susilpnėjimo.</a:t>
            </a:r>
          </a:p>
          <a:p>
            <a:pPr fontAlgn="base">
              <a:buFont typeface="Arial" panose="020B0604020202020204" pitchFamily="34" charset="0"/>
              <a:buChar char="•"/>
            </a:pPr>
            <a:r>
              <a:rPr lang="en-US" sz="2800" dirty="0" smtClean="0">
                <a:solidFill>
                  <a:srgbClr val="404E5C"/>
                </a:solidFill>
                <a:latin typeface="Times New Roman" panose="02020603050405020304" pitchFamily="18" charset="0"/>
                <a:cs typeface="Times New Roman" panose="02020603050405020304" pitchFamily="18" charset="0"/>
              </a:rPr>
              <a:t> </a:t>
            </a:r>
            <a:r>
              <a:rPr lang="lt-LT" sz="2800" dirty="0" smtClean="0">
                <a:solidFill>
                  <a:srgbClr val="404E5C"/>
                </a:solidFill>
                <a:latin typeface="Times New Roman" panose="02020603050405020304" pitchFamily="18" charset="0"/>
                <a:cs typeface="Times New Roman" panose="02020603050405020304" pitchFamily="18" charset="0"/>
              </a:rPr>
              <a:t>Sumažina </a:t>
            </a:r>
            <a:r>
              <a:rPr lang="lt-LT" sz="2800" dirty="0">
                <a:solidFill>
                  <a:srgbClr val="404E5C"/>
                </a:solidFill>
                <a:latin typeface="Times New Roman" panose="02020603050405020304" pitchFamily="18" charset="0"/>
                <a:cs typeface="Times New Roman" panose="02020603050405020304" pitchFamily="18" charset="0"/>
              </a:rPr>
              <a:t>sausgyslių patempimo riziką ir apsaugo nuo traumų ir sužalojimų.</a:t>
            </a:r>
          </a:p>
          <a:p>
            <a:pPr fontAlgn="base">
              <a:buFont typeface="Arial" panose="020B0604020202020204" pitchFamily="34" charset="0"/>
              <a:buChar char="•"/>
            </a:pPr>
            <a:r>
              <a:rPr lang="en-US" sz="2800" dirty="0" smtClean="0">
                <a:solidFill>
                  <a:srgbClr val="404E5C"/>
                </a:solidFill>
                <a:latin typeface="Times New Roman" panose="02020603050405020304" pitchFamily="18" charset="0"/>
                <a:cs typeface="Times New Roman" panose="02020603050405020304" pitchFamily="18" charset="0"/>
              </a:rPr>
              <a:t> </a:t>
            </a:r>
            <a:r>
              <a:rPr lang="lt-LT" sz="2800" dirty="0" smtClean="0">
                <a:solidFill>
                  <a:srgbClr val="404E5C"/>
                </a:solidFill>
                <a:latin typeface="Times New Roman" panose="02020603050405020304" pitchFamily="18" charset="0"/>
                <a:cs typeface="Times New Roman" panose="02020603050405020304" pitchFamily="18" charset="0"/>
              </a:rPr>
              <a:t>Sumažina</a:t>
            </a:r>
            <a:r>
              <a:rPr lang="lt-LT" sz="2800" dirty="0">
                <a:solidFill>
                  <a:srgbClr val="404E5C"/>
                </a:solidFill>
                <a:latin typeface="Times New Roman" panose="02020603050405020304" pitchFamily="18" charset="0"/>
                <a:cs typeface="Times New Roman" panose="02020603050405020304" pitchFamily="18" charset="0"/>
              </a:rPr>
              <a:t> nugaros skausmų kilimo riziką.</a:t>
            </a:r>
          </a:p>
          <a:p>
            <a:pPr fontAlgn="base">
              <a:buFont typeface="Arial" panose="020B0604020202020204" pitchFamily="34" charset="0"/>
              <a:buChar char="•"/>
            </a:pPr>
            <a:r>
              <a:rPr lang="en-US" sz="2800" dirty="0" smtClean="0">
                <a:solidFill>
                  <a:srgbClr val="404E5C"/>
                </a:solidFill>
                <a:latin typeface="Times New Roman" panose="02020603050405020304" pitchFamily="18" charset="0"/>
                <a:cs typeface="Times New Roman" panose="02020603050405020304" pitchFamily="18" charset="0"/>
              </a:rPr>
              <a:t> </a:t>
            </a:r>
            <a:r>
              <a:rPr lang="lt-LT" sz="2800" dirty="0" smtClean="0">
                <a:solidFill>
                  <a:srgbClr val="404E5C"/>
                </a:solidFill>
                <a:latin typeface="Times New Roman" panose="02020603050405020304" pitchFamily="18" charset="0"/>
                <a:cs typeface="Times New Roman" panose="02020603050405020304" pitchFamily="18" charset="0"/>
              </a:rPr>
              <a:t>Gerina </a:t>
            </a:r>
            <a:r>
              <a:rPr lang="lt-LT" sz="2800" dirty="0">
                <a:solidFill>
                  <a:srgbClr val="404E5C"/>
                </a:solidFill>
                <a:latin typeface="Times New Roman" panose="02020603050405020304" pitchFamily="18" charset="0"/>
                <a:cs typeface="Times New Roman" panose="02020603050405020304" pitchFamily="18" charset="0"/>
              </a:rPr>
              <a:t>išvaizdą.</a:t>
            </a:r>
            <a:endParaRPr lang="lt-LT" sz="2800" b="0" i="0" dirty="0">
              <a:solidFill>
                <a:srgbClr val="404E5C"/>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4989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1" y="804519"/>
            <a:ext cx="10323334" cy="1049235"/>
          </a:xfrm>
        </p:spPr>
        <p:txBody>
          <a:bodyPr>
            <a:normAutofit fontScale="90000"/>
          </a:bodyPr>
          <a:lstStyle/>
          <a:p>
            <a:r>
              <a:rPr lang="pt-BR" sz="4000" dirty="0">
                <a:latin typeface="Times New Roman" panose="02020603050405020304" pitchFamily="18" charset="0"/>
                <a:cs typeface="Times New Roman" panose="02020603050405020304" pitchFamily="18" charset="0"/>
              </a:rPr>
              <a:t>Netaisyklingos laikysenos neigiamas poveikis sveikatai</a:t>
            </a:r>
            <a:r>
              <a:rPr lang="pt-BR" dirty="0"/>
              <a:t/>
            </a:r>
            <a:br>
              <a:rPr lang="pt-BR" dirty="0"/>
            </a:br>
            <a:endParaRPr lang="en-US" dirty="0"/>
          </a:p>
        </p:txBody>
      </p:sp>
      <p:sp>
        <p:nvSpPr>
          <p:cNvPr id="3" name="Content Placeholder 2"/>
          <p:cNvSpPr>
            <a:spLocks noGrp="1"/>
          </p:cNvSpPr>
          <p:nvPr>
            <p:ph idx="1"/>
          </p:nvPr>
        </p:nvSpPr>
        <p:spPr>
          <a:xfrm>
            <a:off x="561703" y="2015732"/>
            <a:ext cx="10493151" cy="3731925"/>
          </a:xfrm>
        </p:spPr>
        <p:txBody>
          <a:bodyPr>
            <a:normAutofit lnSpcReduction="10000"/>
          </a:bodyPr>
          <a:lstStyle/>
          <a:p>
            <a:pPr fontAlgn="base"/>
            <a:r>
              <a:rPr lang="lt-LT" sz="2400" dirty="0">
                <a:latin typeface="Times New Roman" panose="02020603050405020304" pitchFamily="18" charset="0"/>
                <a:cs typeface="Times New Roman" panose="02020603050405020304" pitchFamily="18" charset="0"/>
              </a:rPr>
              <a:t>Sąlygoti raumenų disbalansą mūsų kūne.</a:t>
            </a:r>
          </a:p>
          <a:p>
            <a:pPr fontAlgn="base"/>
            <a:r>
              <a:rPr lang="lt-LT" sz="2400" dirty="0">
                <a:latin typeface="Times New Roman" panose="02020603050405020304" pitchFamily="18" charset="0"/>
                <a:cs typeface="Times New Roman" panose="02020603050405020304" pitchFamily="18" charset="0"/>
              </a:rPr>
              <a:t>Pagreitinti stuburo susidėvėjimą – jo pažeidimų ir traumų riziką.</a:t>
            </a:r>
          </a:p>
          <a:p>
            <a:pPr fontAlgn="base"/>
            <a:r>
              <a:rPr lang="lt-LT" sz="2400" dirty="0">
                <a:latin typeface="Times New Roman" panose="02020603050405020304" pitchFamily="18" charset="0"/>
                <a:cs typeface="Times New Roman" panose="02020603050405020304" pitchFamily="18" charset="0"/>
              </a:rPr>
              <a:t>Padidinti kaklo, pečių ir nugaros skausmų riziką.</a:t>
            </a:r>
          </a:p>
          <a:p>
            <a:pPr fontAlgn="base"/>
            <a:r>
              <a:rPr lang="lt-LT" sz="2400" dirty="0">
                <a:latin typeface="Times New Roman" panose="02020603050405020304" pitchFamily="18" charset="0"/>
                <a:cs typeface="Times New Roman" panose="02020603050405020304" pitchFamily="18" charset="0"/>
              </a:rPr>
              <a:t>Sumažinti kūno lankstumą.</a:t>
            </a:r>
          </a:p>
          <a:p>
            <a:pPr fontAlgn="base"/>
            <a:r>
              <a:rPr lang="lt-LT" sz="2400" dirty="0">
                <a:latin typeface="Times New Roman" panose="02020603050405020304" pitchFamily="18" charset="0"/>
                <a:cs typeface="Times New Roman" panose="02020603050405020304" pitchFamily="18" charset="0"/>
              </a:rPr>
              <a:t>Sutrikdyti pusiausvyrą – dėl to gali padidėti kritimų ir traumų rizika.</a:t>
            </a:r>
          </a:p>
          <a:p>
            <a:pPr fontAlgn="base"/>
            <a:r>
              <a:rPr lang="lt-LT" sz="2400" dirty="0">
                <a:latin typeface="Times New Roman" panose="02020603050405020304" pitchFamily="18" charset="0"/>
                <a:cs typeface="Times New Roman" panose="02020603050405020304" pitchFamily="18" charset="0"/>
              </a:rPr>
              <a:t>Sutrikdyti virškinimo sistemos veiklą.</a:t>
            </a:r>
          </a:p>
          <a:p>
            <a:pPr fontAlgn="base"/>
            <a:r>
              <a:rPr lang="lt-LT" sz="2400" dirty="0">
                <a:latin typeface="Times New Roman" panose="02020603050405020304" pitchFamily="18" charset="0"/>
                <a:cs typeface="Times New Roman" panose="02020603050405020304" pitchFamily="18" charset="0"/>
              </a:rPr>
              <a:t>Apsunkinti kvėpavimą.</a:t>
            </a:r>
          </a:p>
          <a:p>
            <a:endParaRPr lang="en-US" dirty="0"/>
          </a:p>
        </p:txBody>
      </p:sp>
      <p:pic>
        <p:nvPicPr>
          <p:cNvPr id="5" name="Paveikslėlis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22376" y="1853754"/>
            <a:ext cx="2782389" cy="427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99402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451" y="804519"/>
            <a:ext cx="10545403" cy="776087"/>
          </a:xfrm>
        </p:spPr>
        <p:txBody>
          <a:bodyPr/>
          <a:lstStyle/>
          <a:p>
            <a:pPr algn="ctr"/>
            <a:r>
              <a:rPr lang="en-US" dirty="0">
                <a:latin typeface="Times New Roman" panose="02020603050405020304" pitchFamily="18" charset="0"/>
                <a:cs typeface="Times New Roman" panose="02020603050405020304" pitchFamily="18" charset="0"/>
              </a:rPr>
              <a:t>KAS YRA </a:t>
            </a:r>
            <a:r>
              <a:rPr lang="en-US" dirty="0" smtClean="0">
                <a:latin typeface="Times New Roman" panose="02020603050405020304" pitchFamily="18" charset="0"/>
                <a:cs typeface="Times New Roman" panose="02020603050405020304" pitchFamily="18" charset="0"/>
              </a:rPr>
              <a:t>S</a:t>
            </a:r>
            <a:r>
              <a:rPr lang="lt-LT" dirty="0" smtClean="0">
                <a:latin typeface="Times New Roman" panose="02020603050405020304" pitchFamily="18" charset="0"/>
                <a:cs typeface="Times New Roman" panose="02020603050405020304" pitchFamily="18" charset="0"/>
              </a:rPr>
              <a:t>Ė</a:t>
            </a:r>
            <a:r>
              <a:rPr lang="en-US" dirty="0" smtClean="0">
                <a:latin typeface="Times New Roman" panose="02020603050405020304" pitchFamily="18" charset="0"/>
                <a:cs typeface="Times New Roman" panose="02020603050405020304" pitchFamily="18" charset="0"/>
              </a:rPr>
              <a:t>DMEN</a:t>
            </a:r>
            <a:r>
              <a:rPr lang="lt-LT" dirty="0">
                <a:latin typeface="Times New Roman" panose="02020603050405020304" pitchFamily="18" charset="0"/>
                <a:cs typeface="Times New Roman" panose="02020603050405020304" pitchFamily="18" charset="0"/>
              </a:rPr>
              <a:t>Ų AMNEZIJA ?</a:t>
            </a:r>
            <a:endParaRPr lang="en-US" dirty="0"/>
          </a:p>
        </p:txBody>
      </p:sp>
      <p:sp>
        <p:nvSpPr>
          <p:cNvPr id="3" name="Content Placeholder 2"/>
          <p:cNvSpPr>
            <a:spLocks noGrp="1"/>
          </p:cNvSpPr>
          <p:nvPr>
            <p:ph idx="1"/>
          </p:nvPr>
        </p:nvSpPr>
        <p:spPr>
          <a:xfrm>
            <a:off x="391887" y="1254034"/>
            <a:ext cx="10662968" cy="4689566"/>
          </a:xfrm>
        </p:spPr>
        <p:txBody>
          <a:bodyPr>
            <a:noAutofit/>
          </a:bodyPr>
          <a:lstStyle/>
          <a:p>
            <a:r>
              <a:rPr lang="lt-LT" sz="2800" dirty="0">
                <a:latin typeface="Times New Roman" panose="02020603050405020304" pitchFamily="18" charset="0"/>
                <a:cs typeface="Times New Roman" panose="02020603050405020304" pitchFamily="18" charset="0"/>
              </a:rPr>
              <a:t>Sėdmenų amnezija” arba “negyvų sėdmenų sindromas” yra sutrikimas, kai vidurinis sėdmens raumuo pradeda nebegalėti funkcionuoti. </a:t>
            </a:r>
          </a:p>
          <a:p>
            <a:pPr marL="0" indent="0">
              <a:buNone/>
            </a:pPr>
            <a:r>
              <a:rPr lang="lt-LT" sz="2800" dirty="0">
                <a:latin typeface="Times New Roman" panose="02020603050405020304" pitchFamily="18" charset="0"/>
                <a:cs typeface="Times New Roman" panose="02020603050405020304" pitchFamily="18" charset="0"/>
              </a:rPr>
              <a:t>Tai gali atsitikti, jei pernelyg daug laiko praleidžiate sėdėdami . Kadangi vidurinis sėdmenų raumuo paprastai padeda stabilizuoti dubenį, sėdmenų amnezija gali sukelti apatinės nugaros dalies ir klubų skausmą, taip pat kelių ir čiurnų problemas, nes organizmas bandys kompensuoti disbalansą</a:t>
            </a:r>
            <a:r>
              <a:rPr lang="lt-LT" sz="2800" dirty="0" smtClean="0">
                <a:latin typeface="Times New Roman" panose="02020603050405020304" pitchFamily="18" charset="0"/>
                <a:cs typeface="Times New Roman" panose="02020603050405020304" pitchFamily="18" charset="0"/>
              </a:rPr>
              <a:t>.</a:t>
            </a:r>
            <a:r>
              <a:rPr lang="lt-LT" dirty="0"/>
              <a:t> </a:t>
            </a:r>
            <a:r>
              <a:rPr lang="lt-LT" sz="2800" dirty="0">
                <a:latin typeface="Times New Roman" panose="02020603050405020304" pitchFamily="18" charset="0"/>
                <a:cs typeface="Times New Roman" panose="02020603050405020304" pitchFamily="18" charset="0"/>
              </a:rPr>
              <a:t>Norint išvengti sėdmenų amnezijos, rekomenduojama reguliariai pakilti nuo kėdės ir pasivaikščioti, atlikti kelis raumenų tempimo pratimus.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79677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2" descr="Paveikslėlis, kuriame yra žinutė, žemėlapis&#10;&#10;Sugeneruoto aprašo patikimumas labai didelis">
            <a:extLst>
              <a:ext uri="{FF2B5EF4-FFF2-40B4-BE49-F238E27FC236}">
                <a16:creationId xmlns:a16="http://schemas.microsoft.com/office/drawing/2014/main" xmlns="" id="{EE755465-A6FD-42EE-A37E-82D6D6F6B3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576" y="182879"/>
            <a:ext cx="11168743" cy="6433267"/>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6420616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2" descr="Paveikslėlis, kuriame yra žinutė&#10;&#10;Sugeneruoto aprašo patikimumas labai didelis">
            <a:extLst>
              <a:ext uri="{FF2B5EF4-FFF2-40B4-BE49-F238E27FC236}">
                <a16:creationId xmlns:a16="http://schemas.microsoft.com/office/drawing/2014/main" xmlns="" id="{B62770DF-55D9-415C-8571-88EAF23B7D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043" y="143690"/>
            <a:ext cx="10868459" cy="6622869"/>
          </a:xfrm>
          <a:prstGeom prst="rect">
            <a:avLst/>
          </a:prstGeom>
        </p:spPr>
      </p:pic>
    </p:spTree>
    <p:extLst>
      <p:ext uri="{BB962C8B-B14F-4D97-AF65-F5344CB8AC3E}">
        <p14:creationId xmlns:p14="http://schemas.microsoft.com/office/powerpoint/2010/main" val="28520876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2595" y="0"/>
            <a:ext cx="9849394" cy="6126480"/>
          </a:xfrm>
          <a:prstGeom prst="rect">
            <a:avLst/>
          </a:prstGeom>
        </p:spPr>
      </p:pic>
    </p:spTree>
    <p:extLst>
      <p:ext uri="{BB962C8B-B14F-4D97-AF65-F5344CB8AC3E}">
        <p14:creationId xmlns:p14="http://schemas.microsoft.com/office/powerpoint/2010/main" val="4252822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lt-LT" altLang="en-US" sz="4000" b="1" dirty="0">
                <a:latin typeface="Times New Roman" panose="02020603050405020304" pitchFamily="18" charset="0"/>
              </a:rPr>
              <a:t>Nugaros skausmų priežastys</a:t>
            </a:r>
            <a:r>
              <a:rPr lang="en-US" altLang="en-US" b="1" dirty="0">
                <a:solidFill>
                  <a:srgbClr val="FFFF00"/>
                </a:solidFill>
                <a:latin typeface="Times New Roman" panose="02020603050405020304" pitchFamily="18" charset="0"/>
              </a:rPr>
              <a:t/>
            </a:r>
            <a:br>
              <a:rPr lang="en-US" altLang="en-US" b="1" dirty="0">
                <a:solidFill>
                  <a:srgbClr val="FFFF00"/>
                </a:solidFill>
                <a:latin typeface="Times New Roman" panose="02020603050405020304" pitchFamily="18" charset="0"/>
              </a:rPr>
            </a:br>
            <a:endParaRPr lang="en-US" dirty="0"/>
          </a:p>
        </p:txBody>
      </p:sp>
      <p:sp>
        <p:nvSpPr>
          <p:cNvPr id="3" name="Content Placeholder 2"/>
          <p:cNvSpPr>
            <a:spLocks noGrp="1"/>
          </p:cNvSpPr>
          <p:nvPr>
            <p:ph idx="1"/>
          </p:nvPr>
        </p:nvSpPr>
        <p:spPr>
          <a:xfrm>
            <a:off x="783771" y="1853754"/>
            <a:ext cx="10855235" cy="4285789"/>
          </a:xfrm>
        </p:spPr>
        <p:txBody>
          <a:bodyPr>
            <a:noAutofit/>
          </a:bodyPr>
          <a:lstStyle/>
          <a:p>
            <a:pPr algn="just"/>
            <a:r>
              <a:rPr lang="lt-LT" altLang="en-US" sz="2400" b="1" dirty="0">
                <a:solidFill>
                  <a:srgbClr val="000000"/>
                </a:solidFill>
                <a:latin typeface="Times New Roman" panose="02020603050405020304" pitchFamily="18" charset="0"/>
              </a:rPr>
              <a:t>Nugaros skausmų priežastys gali būti įvairios: stuburo patologijos, netaisyklinga laiky­sena, neurologinės (uždegimų vyksmai), medžiagų apykaitos sutrikimai, augliai, infekcijos židiniai, kitos ligos, traumos. Šias ligas diagnozuojama atliekant specialius testus, tiriant rentgenu arba kompiuteriniu tomografu.</a:t>
            </a:r>
          </a:p>
          <a:p>
            <a:pPr algn="just"/>
            <a:r>
              <a:rPr lang="lt-LT" altLang="en-US" sz="2400" b="1" dirty="0">
                <a:solidFill>
                  <a:srgbClr val="000000"/>
                </a:solidFill>
                <a:latin typeface="Times New Roman" panose="02020603050405020304" pitchFamily="18" charset="0"/>
              </a:rPr>
              <a:t>Dažniausiai nugaros skausmai atsiranda dėl tarpslankstelinių diskų degeneracijos, kuri vyksta su amžiumi. Tarpslankstelinių diskų skaiduliniame žiede atsiranda įtrūkimų, jis susilpnėja, drebutiniam branduoliui spaudžiant susilpnėjusią skaidulinę sienelę, ji išsigaubia.</a:t>
            </a:r>
            <a:r>
              <a:rPr lang="lt-LT" altLang="en-US" sz="2400" dirty="0">
                <a:solidFill>
                  <a:srgbClr val="000000"/>
                </a:solidFill>
                <a:latin typeface="Times New Roman" panose="02020603050405020304" pitchFamily="18" charset="0"/>
              </a:rPr>
              <a:t> </a:t>
            </a:r>
          </a:p>
        </p:txBody>
      </p:sp>
    </p:spTree>
    <p:extLst>
      <p:ext uri="{BB962C8B-B14F-4D97-AF65-F5344CB8AC3E}">
        <p14:creationId xmlns:p14="http://schemas.microsoft.com/office/powerpoint/2010/main" val="12595710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AISYKLINGA MOKINIO LAIKYSENA MOKYKLOJE – Šilalės rajono savivaldybės  visuomenės sveikatos biur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874" y="91440"/>
            <a:ext cx="10763794" cy="6021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64421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5831853"/>
          </a:xfrm>
          <a:prstGeom prst="rect">
            <a:avLst/>
          </a:prstGeom>
        </p:spPr>
        <p:txBody>
          <a:bodyPr wrap="square">
            <a:spAutoFit/>
          </a:bodyPr>
          <a:lstStyle/>
          <a:p>
            <a:pPr algn="just">
              <a:lnSpc>
                <a:spcPct val="150000"/>
              </a:lnSpc>
              <a:spcBef>
                <a:spcPct val="50000"/>
              </a:spcBef>
            </a:pPr>
            <a:r>
              <a:rPr lang="lt-LT" altLang="en-US" sz="2800" b="1" dirty="0" smtClean="0">
                <a:solidFill>
                  <a:srgbClr val="000000"/>
                </a:solidFill>
                <a:latin typeface="Times New Roman" panose="02020603050405020304" pitchFamily="18" charset="0"/>
              </a:rPr>
              <a:t>Kai </a:t>
            </a:r>
            <a:r>
              <a:rPr lang="lt-LT" altLang="en-US" sz="2800" b="1" dirty="0">
                <a:solidFill>
                  <a:srgbClr val="000000"/>
                </a:solidFill>
                <a:latin typeface="Times New Roman" panose="02020603050405020304" pitchFamily="18" charset="0"/>
              </a:rPr>
              <a:t>skaidulinis žiedas pažeidžiamas, branduolys išeina už disko, atsiranda disko išvarža</a:t>
            </a:r>
            <a:r>
              <a:rPr lang="en-US" altLang="en-US" sz="2800" b="1" dirty="0">
                <a:solidFill>
                  <a:srgbClr val="000000"/>
                </a:solidFill>
                <a:latin typeface="Times New Roman" panose="02020603050405020304" pitchFamily="18" charset="0"/>
              </a:rPr>
              <a:t>. </a:t>
            </a:r>
            <a:r>
              <a:rPr lang="lt-LT" altLang="en-US" sz="2800" b="1" dirty="0">
                <a:solidFill>
                  <a:srgbClr val="000000"/>
                </a:solidFill>
                <a:latin typeface="Times New Roman" panose="02020603050405020304" pitchFamily="18" charset="0"/>
              </a:rPr>
              <a:t>Dažnai disko išvarža susidaro užpakalinėje stuburo dalyje, čia praeina nugaros smegenys ir nervų šaknelės. Išsigaubęs skaidulinis žiedas, atitrūkusi skaidulinio žiedo dalis ar išsiveržęs disko branduolys užspaudžia nervų šakneles, o tai sukelia nugaros skausmus. Jeigu pažeidžiama stuburo kaklinė dalis, skauda kaklą, skausmas gali pereiti į</a:t>
            </a:r>
            <a:r>
              <a:rPr lang="en-US" altLang="en-US" sz="2800" b="1" dirty="0">
                <a:solidFill>
                  <a:srgbClr val="000000"/>
                </a:solidFill>
                <a:latin typeface="Times New Roman" panose="02020603050405020304" pitchFamily="18" charset="0"/>
              </a:rPr>
              <a:t> </a:t>
            </a:r>
            <a:r>
              <a:rPr lang="lt-LT" altLang="en-US" sz="2800" b="1" dirty="0">
                <a:solidFill>
                  <a:srgbClr val="000000"/>
                </a:solidFill>
                <a:latin typeface="Times New Roman" panose="02020603050405020304" pitchFamily="18" charset="0"/>
              </a:rPr>
              <a:t>petį, mentę, ranką ar galvą. Jei pažeista stuburo juosmeninė dalis, skauda juosmenį, kartais skausmas gali pereiti ir į </a:t>
            </a:r>
            <a:r>
              <a:rPr lang="lt-LT" altLang="en-US" sz="2800" b="1" dirty="0" smtClean="0">
                <a:solidFill>
                  <a:srgbClr val="000000"/>
                </a:solidFill>
                <a:latin typeface="Times New Roman" panose="02020603050405020304" pitchFamily="18" charset="0"/>
              </a:rPr>
              <a:t>koją</a:t>
            </a:r>
            <a:r>
              <a:rPr lang="en-US" altLang="en-US" sz="2800" b="1" dirty="0" smtClean="0">
                <a:solidFill>
                  <a:srgbClr val="000000"/>
                </a:solidFill>
                <a:latin typeface="Times New Roman" panose="02020603050405020304" pitchFamily="18" charset="0"/>
              </a:rPr>
              <a:t>. </a:t>
            </a:r>
            <a:r>
              <a:rPr lang="lt-LT" altLang="en-US" sz="2800" b="1" dirty="0">
                <a:solidFill>
                  <a:srgbClr val="000000"/>
                </a:solidFill>
                <a:latin typeface="Times New Roman" panose="02020603050405020304" pitchFamily="18" charset="0"/>
              </a:rPr>
              <a:t>Gali atsirasti jutimų sutrikimai, rankų ar kojų raumenų silpnumas. Gali prireikti chirurginės pagalbos</a:t>
            </a:r>
            <a:r>
              <a:rPr lang="lt-LT" altLang="en-US" sz="2800" b="1" dirty="0" smtClean="0">
                <a:solidFill>
                  <a:srgbClr val="000000"/>
                </a:solidFill>
                <a:latin typeface="Times New Roman" panose="02020603050405020304" pitchFamily="18" charset="0"/>
              </a:rPr>
              <a:t>.</a:t>
            </a:r>
            <a:endParaRPr lang="lt-LT" altLang="en-US" sz="2800" b="1"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6066842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05840"/>
            <a:ext cx="12192000" cy="4832092"/>
          </a:xfrm>
          <a:prstGeom prst="rect">
            <a:avLst/>
          </a:prstGeom>
        </p:spPr>
        <p:txBody>
          <a:bodyPr wrap="square">
            <a:spAutoFit/>
          </a:bodyPr>
          <a:lstStyle/>
          <a:p>
            <a:pPr algn="just"/>
            <a:r>
              <a:rPr lang="lt-LT" altLang="en-US" sz="2800" b="1" dirty="0">
                <a:solidFill>
                  <a:srgbClr val="000000"/>
                </a:solidFill>
                <a:latin typeface="Times New Roman" panose="02020603050405020304" pitchFamily="18" charset="0"/>
              </a:rPr>
              <a:t>Stuburo skausmams įtaką turi pėdos forma. Pėdos skliautas atlieka amortizacinę funkciją ir saugo stuburą nuo sukrėtimų. Jei pėda yra suplokštėjusi arba plokščia, jos amortizacinė funkcija sutrinka ir stuburą veikia didesni smūgiai.</a:t>
            </a:r>
          </a:p>
          <a:p>
            <a:pPr algn="just"/>
            <a:r>
              <a:rPr lang="lt-LT" altLang="en-US" sz="2800" b="1" dirty="0">
                <a:solidFill>
                  <a:srgbClr val="000000"/>
                </a:solidFill>
                <a:latin typeface="Times New Roman" panose="02020603050405020304" pitchFamily="18" charset="0"/>
              </a:rPr>
              <a:t>Didelis vaidmuo taisyklingai stuburo padėčiai išlaikyti tenka raumenims. Todėl šie turi būti stiprūs. Ypač didelis vaidmuo tenka abipus stuburo esantiems raumenims. Stuburo formą palaiko ir kiti nugaros srityje išsidėstę raumenys, taip pat raumenys, esantys stuburo priekinėje dalyje. Pilvo raumenys taip pat turi didelę įtaką stuburui, dalyvauja liemens judesiuose. Visiems šiems raumenims nusilpus, darosi sunku išlaikyti reikiamoje padėtyje stuburą, todėl jis veikiamas įvairių jėgų deformuojasi.</a:t>
            </a:r>
            <a:endParaRPr lang="en-US" altLang="en-US" sz="2800" b="1"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3486559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444137"/>
            <a:ext cx="9603275" cy="1409617"/>
          </a:xfrm>
        </p:spPr>
        <p:txBody>
          <a:bodyPr>
            <a:normAutofit/>
          </a:bodyPr>
          <a:lstStyle/>
          <a:p>
            <a:r>
              <a:rPr lang="lt-LT" altLang="en-US" sz="2000" b="1" dirty="0" smtClean="0">
                <a:solidFill>
                  <a:srgbClr val="000000"/>
                </a:solidFill>
                <a:latin typeface="Times New Roman" panose="02020603050405020304" pitchFamily="18" charset="0"/>
                <a:cs typeface="Times New Roman" panose="02020603050405020304" pitchFamily="18" charset="0"/>
              </a:rPr>
              <a:t/>
            </a:r>
            <a:br>
              <a:rPr lang="lt-LT" altLang="en-US" sz="2000" b="1" dirty="0" smtClean="0">
                <a:solidFill>
                  <a:srgbClr val="000000"/>
                </a:solidFill>
                <a:latin typeface="Times New Roman" panose="02020603050405020304" pitchFamily="18" charset="0"/>
                <a:cs typeface="Times New Roman" panose="02020603050405020304" pitchFamily="18" charset="0"/>
              </a:rPr>
            </a:br>
            <a:r>
              <a:rPr lang="lt-LT" altLang="en-US" sz="2000" b="1" dirty="0" smtClean="0">
                <a:solidFill>
                  <a:srgbClr val="000000"/>
                </a:solidFill>
                <a:latin typeface="Times New Roman" panose="02020603050405020304" pitchFamily="18" charset="0"/>
                <a:cs typeface="Times New Roman" panose="02020603050405020304" pitchFamily="18" charset="0"/>
              </a:rPr>
              <a:t>Taisyklinga </a:t>
            </a:r>
            <a:r>
              <a:rPr lang="lt-LT" altLang="en-US" sz="2000" b="1" dirty="0">
                <a:solidFill>
                  <a:srgbClr val="000000"/>
                </a:solidFill>
                <a:latin typeface="Times New Roman" panose="02020603050405020304" pitchFamily="18" charset="0"/>
                <a:cs typeface="Times New Roman" panose="02020603050405020304" pitchFamily="18" charset="0"/>
              </a:rPr>
              <a:t>laikysena (1) ir netaisyklingos laikysenos tipai </a:t>
            </a:r>
            <a:r>
              <a:rPr lang="lt-LT" altLang="en-US" sz="2000" b="1" dirty="0" smtClean="0">
                <a:solidFill>
                  <a:srgbClr val="000000"/>
                </a:solidFill>
                <a:latin typeface="Times New Roman" panose="02020603050405020304" pitchFamily="18" charset="0"/>
                <a:cs typeface="Times New Roman" panose="02020603050405020304" pitchFamily="18" charset="0"/>
              </a:rPr>
              <a:t/>
            </a:r>
            <a:br>
              <a:rPr lang="lt-LT" altLang="en-US" sz="2000" b="1" dirty="0" smtClean="0">
                <a:solidFill>
                  <a:srgbClr val="000000"/>
                </a:solidFill>
                <a:latin typeface="Times New Roman" panose="02020603050405020304" pitchFamily="18" charset="0"/>
                <a:cs typeface="Times New Roman" panose="02020603050405020304" pitchFamily="18" charset="0"/>
              </a:rPr>
            </a:br>
            <a:r>
              <a:rPr lang="lt-LT" altLang="en-US" sz="2000" b="1" i="1" dirty="0" smtClean="0">
                <a:solidFill>
                  <a:srgbClr val="000000"/>
                </a:solidFill>
                <a:latin typeface="Times New Roman" panose="02020603050405020304" pitchFamily="18" charset="0"/>
                <a:cs typeface="Times New Roman" panose="02020603050405020304" pitchFamily="18" charset="0"/>
              </a:rPr>
              <a:t>(</a:t>
            </a:r>
            <a:r>
              <a:rPr lang="lt-LT" altLang="en-US" sz="2000" b="1" i="1" dirty="0">
                <a:solidFill>
                  <a:srgbClr val="000000"/>
                </a:solidFill>
                <a:latin typeface="Times New Roman" panose="02020603050405020304" pitchFamily="18" charset="0"/>
                <a:cs typeface="Times New Roman" panose="02020603050405020304" pitchFamily="18" charset="0"/>
              </a:rPr>
              <a:t>2 - balno, 3 -plokščios nugaros, 4 -pakumpusi)</a:t>
            </a:r>
            <a:br>
              <a:rPr lang="lt-LT" altLang="en-US" sz="2000" b="1" i="1" dirty="0">
                <a:solidFill>
                  <a:srgbClr val="000000"/>
                </a:solidFill>
                <a:latin typeface="Times New Roman" panose="02020603050405020304" pitchFamily="18"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pic>
        <p:nvPicPr>
          <p:cNvPr id="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51578" y="1423851"/>
            <a:ext cx="9603275" cy="504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88439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195943"/>
            <a:ext cx="9603275" cy="1657811"/>
          </a:xfrm>
        </p:spPr>
        <p:txBody>
          <a:bodyPr>
            <a:normAutofit fontScale="90000"/>
          </a:bodyPr>
          <a:lstStyle/>
          <a:p>
            <a:r>
              <a:rPr lang="lt-LT" altLang="en-US" sz="2700" b="1" dirty="0">
                <a:solidFill>
                  <a:srgbClr val="000000"/>
                </a:solidFill>
                <a:latin typeface="Times New Roman" panose="02020603050405020304" pitchFamily="18" charset="0"/>
              </a:rPr>
              <a:t>Netaisyklingos laikysenos įtaka dubens padėčiai</a:t>
            </a:r>
            <a:r>
              <a:rPr lang="lt-LT" altLang="en-US" sz="2200" b="1" i="1" dirty="0">
                <a:solidFill>
                  <a:srgbClr val="000000"/>
                </a:solidFill>
                <a:latin typeface="Times New Roman" panose="02020603050405020304" pitchFamily="18" charset="0"/>
              </a:rPr>
              <a:t/>
            </a:r>
            <a:br>
              <a:rPr lang="lt-LT" altLang="en-US" sz="2200" b="1" i="1" dirty="0">
                <a:solidFill>
                  <a:srgbClr val="000000"/>
                </a:solidFill>
                <a:latin typeface="Times New Roman" panose="02020603050405020304" pitchFamily="18" charset="0"/>
              </a:rPr>
            </a:br>
            <a:r>
              <a:rPr lang="lt-LT" altLang="en-US" sz="2200" b="1" i="1" dirty="0" smtClean="0">
                <a:solidFill>
                  <a:srgbClr val="000000"/>
                </a:solidFill>
                <a:latin typeface="Times New Roman" panose="02020603050405020304" pitchFamily="18" charset="0"/>
              </a:rPr>
              <a:t/>
            </a:r>
            <a:br>
              <a:rPr lang="lt-LT" altLang="en-US" sz="2200" b="1" i="1" dirty="0" smtClean="0">
                <a:solidFill>
                  <a:srgbClr val="000000"/>
                </a:solidFill>
                <a:latin typeface="Times New Roman" panose="02020603050405020304" pitchFamily="18" charset="0"/>
              </a:rPr>
            </a:br>
            <a:r>
              <a:rPr lang="en-US" altLang="en-US" sz="2200" b="1" i="1" dirty="0" smtClean="0">
                <a:solidFill>
                  <a:srgbClr val="000000"/>
                </a:solidFill>
                <a:latin typeface="Times New Roman" panose="02020603050405020304" pitchFamily="18" charset="0"/>
              </a:rPr>
              <a:t>1.</a:t>
            </a:r>
            <a:r>
              <a:rPr lang="lt-LT" altLang="en-US" sz="2200" b="1" i="1" dirty="0">
                <a:solidFill>
                  <a:srgbClr val="000000"/>
                </a:solidFill>
                <a:latin typeface="Times New Roman" panose="02020603050405020304" pitchFamily="18" charset="0"/>
              </a:rPr>
              <a:t>normali </a:t>
            </a:r>
            <a:r>
              <a:rPr lang="lt-LT" altLang="en-US" sz="2200" b="1" i="1" dirty="0" smtClean="0">
                <a:solidFill>
                  <a:srgbClr val="000000"/>
                </a:solidFill>
                <a:latin typeface="Times New Roman" panose="02020603050405020304" pitchFamily="18" charset="0"/>
              </a:rPr>
              <a:t>laikysena,</a:t>
            </a:r>
            <a:r>
              <a:rPr lang="lt-LT" altLang="en-US" sz="2200" b="1" dirty="0" smtClean="0">
                <a:solidFill>
                  <a:srgbClr val="000000"/>
                </a:solidFill>
                <a:latin typeface="Times New Roman" panose="02020603050405020304" pitchFamily="18" charset="0"/>
              </a:rPr>
              <a:t> </a:t>
            </a:r>
            <a:r>
              <a:rPr lang="en-US" altLang="en-US" sz="2200" b="1" dirty="0" smtClean="0">
                <a:solidFill>
                  <a:srgbClr val="000000"/>
                </a:solidFill>
                <a:latin typeface="Times New Roman" panose="02020603050405020304" pitchFamily="18" charset="0"/>
              </a:rPr>
              <a:t>2</a:t>
            </a:r>
            <a:r>
              <a:rPr lang="en-US" altLang="en-US" sz="2200" b="1" dirty="0">
                <a:solidFill>
                  <a:srgbClr val="000000"/>
                </a:solidFill>
                <a:latin typeface="Times New Roman" panose="02020603050405020304" pitchFamily="18" charset="0"/>
              </a:rPr>
              <a:t>. </a:t>
            </a:r>
            <a:r>
              <a:rPr lang="lt-LT" altLang="en-US" sz="2200" b="1" i="1" dirty="0">
                <a:solidFill>
                  <a:srgbClr val="000000"/>
                </a:solidFill>
                <a:latin typeface="Times New Roman" panose="02020603050405020304" pitchFamily="18" charset="0"/>
              </a:rPr>
              <a:t>balno pavidalo </a:t>
            </a:r>
            <a:r>
              <a:rPr lang="lt-LT" altLang="en-US" sz="2200" b="1" i="1" dirty="0" smtClean="0">
                <a:solidFill>
                  <a:srgbClr val="000000"/>
                </a:solidFill>
                <a:latin typeface="Times New Roman" panose="02020603050405020304" pitchFamily="18" charset="0"/>
              </a:rPr>
              <a:t>laikysena, </a:t>
            </a:r>
            <a:r>
              <a:rPr lang="en-US" altLang="en-US" sz="2200" b="1" i="1" dirty="0" smtClean="0">
                <a:solidFill>
                  <a:srgbClr val="000000"/>
                </a:solidFill>
                <a:latin typeface="Times New Roman" panose="02020603050405020304" pitchFamily="18" charset="0"/>
              </a:rPr>
              <a:t>3</a:t>
            </a:r>
            <a:r>
              <a:rPr lang="en-US" altLang="en-US" sz="2200" b="1" i="1" dirty="0">
                <a:solidFill>
                  <a:srgbClr val="000000"/>
                </a:solidFill>
                <a:latin typeface="Times New Roman" panose="02020603050405020304" pitchFamily="18" charset="0"/>
              </a:rPr>
              <a:t>. </a:t>
            </a:r>
            <a:r>
              <a:rPr lang="lt-LT" altLang="en-US" sz="2200" b="1" i="1" dirty="0">
                <a:solidFill>
                  <a:srgbClr val="000000"/>
                </a:solidFill>
                <a:latin typeface="Times New Roman" panose="02020603050405020304" pitchFamily="18" charset="0"/>
              </a:rPr>
              <a:t>plokščios nugaros </a:t>
            </a:r>
            <a:r>
              <a:rPr lang="lt-LT" altLang="en-US" sz="2200" b="1" i="1" dirty="0" smtClean="0">
                <a:solidFill>
                  <a:srgbClr val="000000"/>
                </a:solidFill>
                <a:latin typeface="Times New Roman" panose="02020603050405020304" pitchFamily="18" charset="0"/>
              </a:rPr>
              <a:t>laikysena,  </a:t>
            </a:r>
            <a:r>
              <a:rPr lang="en-US" altLang="en-US" sz="2200" b="1" i="1" dirty="0" smtClean="0">
                <a:solidFill>
                  <a:srgbClr val="000000"/>
                </a:solidFill>
                <a:latin typeface="Times New Roman" panose="02020603050405020304" pitchFamily="18" charset="0"/>
              </a:rPr>
              <a:t>4</a:t>
            </a:r>
            <a:r>
              <a:rPr lang="en-US" altLang="en-US" sz="2200" b="1" i="1" dirty="0">
                <a:solidFill>
                  <a:srgbClr val="000000"/>
                </a:solidFill>
                <a:latin typeface="Times New Roman" panose="02020603050405020304" pitchFamily="18" charset="0"/>
              </a:rPr>
              <a:t>. </a:t>
            </a:r>
            <a:r>
              <a:rPr lang="lt-LT" altLang="en-US" sz="2200" b="1" i="1" dirty="0">
                <a:solidFill>
                  <a:srgbClr val="000000"/>
                </a:solidFill>
                <a:latin typeface="Times New Roman" panose="02020603050405020304" pitchFamily="18" charset="0"/>
              </a:rPr>
              <a:t>pakumpusi laikysena</a:t>
            </a:r>
            <a:r>
              <a:rPr lang="lt-LT" altLang="en-US" sz="2200" b="1" dirty="0">
                <a:solidFill>
                  <a:srgbClr val="000000"/>
                </a:solidFill>
                <a:latin typeface="Times New Roman" panose="02020603050405020304" pitchFamily="18" charset="0"/>
              </a:rPr>
              <a:t> </a:t>
            </a:r>
            <a:br>
              <a:rPr lang="lt-LT" altLang="en-US" sz="2200" b="1" dirty="0">
                <a:solidFill>
                  <a:srgbClr val="000000"/>
                </a:solidFill>
                <a:latin typeface="Times New Roman" panose="02020603050405020304" pitchFamily="18" charset="0"/>
              </a:rPr>
            </a:br>
            <a:endParaRPr lang="en-US" sz="2200" dirty="0"/>
          </a:p>
        </p:txBody>
      </p:sp>
      <p:pic>
        <p:nvPicPr>
          <p:cNvPr id="4"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51579" y="1853754"/>
            <a:ext cx="9603275" cy="4860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26410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313510"/>
            <a:ext cx="9603275" cy="796834"/>
          </a:xfrm>
        </p:spPr>
        <p:txBody>
          <a:bodyPr>
            <a:normAutofit fontScale="90000"/>
          </a:bodyPr>
          <a:lstStyle/>
          <a:p>
            <a:pPr algn="ctr"/>
            <a:r>
              <a:rPr lang="en-US" sz="3600" dirty="0" err="1">
                <a:latin typeface="Times New Roman" panose="02020603050405020304" pitchFamily="18" charset="0"/>
                <a:cs typeface="Times New Roman" panose="02020603050405020304" pitchFamily="18" charset="0"/>
              </a:rPr>
              <a:t>Patarimai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kaip</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pagerinti</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laikyseną</a:t>
            </a:r>
            <a:r>
              <a:rPr lang="en-US" dirty="0"/>
              <a:t/>
            </a:r>
            <a:br>
              <a:rPr lang="en-US" dirty="0"/>
            </a:br>
            <a:endParaRPr lang="en-US" dirty="0"/>
          </a:p>
        </p:txBody>
      </p:sp>
      <p:sp>
        <p:nvSpPr>
          <p:cNvPr id="3" name="Content Placeholder 2"/>
          <p:cNvSpPr>
            <a:spLocks noGrp="1"/>
          </p:cNvSpPr>
          <p:nvPr>
            <p:ph idx="1"/>
          </p:nvPr>
        </p:nvSpPr>
        <p:spPr>
          <a:xfrm>
            <a:off x="653143" y="1371600"/>
            <a:ext cx="10401711" cy="4454434"/>
          </a:xfrm>
        </p:spPr>
        <p:txBody>
          <a:bodyPr>
            <a:normAutofit/>
          </a:bodyPr>
          <a:lstStyle/>
          <a:p>
            <a:pPr fontAlgn="base"/>
            <a:r>
              <a:rPr lang="lt-LT" sz="2400" dirty="0">
                <a:latin typeface="Times New Roman" panose="02020603050405020304" pitchFamily="18" charset="0"/>
                <a:cs typeface="Times New Roman" panose="02020603050405020304" pitchFamily="18" charset="0"/>
              </a:rPr>
              <a:t>Rekomenduojama apie savo laikyseną prisiminti kiekvieną dieną – ypač, kai sėdite prie kompiuterio ar žiūrite televizorių.</a:t>
            </a:r>
          </a:p>
          <a:p>
            <a:pPr fontAlgn="base"/>
            <a:r>
              <a:rPr lang="lt-LT" sz="2400" dirty="0">
                <a:latin typeface="Times New Roman" panose="02020603050405020304" pitchFamily="18" charset="0"/>
                <a:cs typeface="Times New Roman" panose="02020603050405020304" pitchFamily="18" charset="0"/>
              </a:rPr>
              <a:t>Reguliarus fizinis aktyvumas ir mankšta, skirti balanso išlaikymui, nepamirštant ir tempimo bei giliųjų pilvo ir nugaros raumenų stiprinimui skirtų pratimų, gali reikšmingai prisidėti prie taisyklingos laikysenos išsaugojimo.</a:t>
            </a:r>
          </a:p>
          <a:p>
            <a:pPr fontAlgn="base"/>
            <a:r>
              <a:rPr lang="lt-LT" sz="2400" dirty="0">
                <a:latin typeface="Times New Roman" panose="02020603050405020304" pitchFamily="18" charset="0"/>
                <a:cs typeface="Times New Roman" panose="02020603050405020304" pitchFamily="18" charset="0"/>
              </a:rPr>
              <a:t>Norint, kad laikysena būtų taisyklinga, negalima pamiršti ir apie optimalų savo kūno svorio palaikymą.</a:t>
            </a:r>
          </a:p>
          <a:p>
            <a:pPr fontAlgn="base"/>
            <a:r>
              <a:rPr lang="lt-LT" sz="2400" dirty="0">
                <a:latin typeface="Times New Roman" panose="02020603050405020304" pitchFamily="18" charset="0"/>
                <a:cs typeface="Times New Roman" panose="02020603050405020304" pitchFamily="18" charset="0"/>
              </a:rPr>
              <a:t>Labai svarbu užtikrinti, kad jūsų darbo vieta būtų </a:t>
            </a:r>
            <a:r>
              <a:rPr lang="lt-LT" sz="2400" dirty="0">
                <a:latin typeface="Times New Roman" panose="02020603050405020304" pitchFamily="18" charset="0"/>
                <a:cs typeface="Times New Roman" panose="02020603050405020304" pitchFamily="18" charset="0"/>
                <a:hlinkClick r:id="rId2"/>
              </a:rPr>
              <a:t>ergonomiška</a:t>
            </a:r>
            <a:r>
              <a:rPr lang="lt-LT" sz="2400" dirty="0">
                <a:latin typeface="Times New Roman" panose="02020603050405020304" pitchFamily="18" charset="0"/>
                <a:cs typeface="Times New Roman" panose="02020603050405020304" pitchFamily="18" charset="0"/>
              </a:rPr>
              <a:t> ir pritaikyta jūsų konkretiems poreikiams.</a:t>
            </a:r>
          </a:p>
          <a:p>
            <a:endParaRPr lang="en-US" dirty="0"/>
          </a:p>
        </p:txBody>
      </p:sp>
    </p:spTree>
    <p:extLst>
      <p:ext uri="{BB962C8B-B14F-4D97-AF65-F5344CB8AC3E}">
        <p14:creationId xmlns:p14="http://schemas.microsoft.com/office/powerpoint/2010/main" val="33440080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Spausdint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012" y="0"/>
            <a:ext cx="11495314" cy="6740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89601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1828800"/>
            <a:ext cx="9603275" cy="2129246"/>
          </a:xfrm>
        </p:spPr>
        <p:txBody>
          <a:bodyPr>
            <a:normAutofit/>
          </a:bodyPr>
          <a:lstStyle/>
          <a:p>
            <a:pPr algn="ctr"/>
            <a:r>
              <a:rPr lang="lt-LT" sz="6600" dirty="0" smtClean="0">
                <a:latin typeface="Times New Roman" panose="02020603050405020304" pitchFamily="18" charset="0"/>
                <a:cs typeface="Times New Roman" panose="02020603050405020304" pitchFamily="18" charset="0"/>
              </a:rPr>
              <a:t>KLAUSIMAI ?</a:t>
            </a:r>
            <a:endParaRPr lang="en-US" sz="6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34908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378823"/>
            <a:ext cx="9603275" cy="1474931"/>
          </a:xfrm>
        </p:spPr>
        <p:txBody>
          <a:bodyPr>
            <a:normAutofit/>
          </a:bodyPr>
          <a:lstStyle/>
          <a:p>
            <a:pPr algn="ctr"/>
            <a:r>
              <a:rPr lang="lt-LT" sz="4400" dirty="0">
                <a:latin typeface="Times New Roman" panose="02020603050405020304" pitchFamily="18" charset="0"/>
                <a:cs typeface="Times New Roman" panose="02020603050405020304" pitchFamily="18" charset="0"/>
              </a:rPr>
              <a:t>AČIŪ UŽ DĖMESĮ </a:t>
            </a:r>
            <a:endParaRPr lang="en-US" sz="4400" dirty="0"/>
          </a:p>
        </p:txBody>
      </p:sp>
      <p:pic>
        <p:nvPicPr>
          <p:cNvPr id="4" name="Paveikslėlis 4">
            <a:extLst>
              <a:ext uri="{FF2B5EF4-FFF2-40B4-BE49-F238E27FC236}">
                <a16:creationId xmlns:a16="http://schemas.microsoft.com/office/drawing/2014/main" xmlns="" id="{D5B25ADA-00CC-4442-BE4D-1F27F0A3B01F}"/>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1451579" y="1853754"/>
            <a:ext cx="9603275" cy="4259663"/>
          </a:xfrm>
          <a:prstGeom prst="rect">
            <a:avLst/>
          </a:prstGeom>
        </p:spPr>
      </p:pic>
    </p:spTree>
    <p:extLst>
      <p:ext uri="{BB962C8B-B14F-4D97-AF65-F5344CB8AC3E}">
        <p14:creationId xmlns:p14="http://schemas.microsoft.com/office/powerpoint/2010/main" val="1432650012"/>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1150</TotalTime>
  <Words>504</Words>
  <Application>Microsoft Office PowerPoint</Application>
  <PresentationFormat>Plačiaekranė</PresentationFormat>
  <Paragraphs>42</Paragraphs>
  <Slides>19</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19</vt:i4>
      </vt:variant>
    </vt:vector>
  </HeadingPairs>
  <TitlesOfParts>
    <vt:vector size="23" baseType="lpstr">
      <vt:lpstr>Arial</vt:lpstr>
      <vt:lpstr>Gill Sans MT</vt:lpstr>
      <vt:lpstr>Times New Roman</vt:lpstr>
      <vt:lpstr>Gallery</vt:lpstr>
      <vt:lpstr>Taisyklingos laikysenos įtaka mūsų sveikatai</vt:lpstr>
      <vt:lpstr>„PowerPoint“ pateiktis</vt:lpstr>
      <vt:lpstr>„PowerPoint“ pateiktis</vt:lpstr>
      <vt:lpstr>„PowerPoint“ pateiktis</vt:lpstr>
      <vt:lpstr>Netaisyklingos laikysenos neigiamas poveikis sveikatai </vt:lpstr>
      <vt:lpstr>KAS YRA SĖDMENŲ AMNEZIJA ?</vt:lpstr>
      <vt:lpstr>„PowerPoint“ pateiktis</vt:lpstr>
      <vt:lpstr>„PowerPoint“ pateiktis</vt:lpstr>
      <vt:lpstr>„PowerPoint“ pateiktis</vt:lpstr>
      <vt:lpstr>Nugaros skausmų priežastys </vt:lpstr>
      <vt:lpstr>„PowerPoint“ pateiktis</vt:lpstr>
      <vt:lpstr>„PowerPoint“ pateiktis</vt:lpstr>
      <vt:lpstr>„PowerPoint“ pateiktis</vt:lpstr>
      <vt:lpstr> Taisyklinga laikysena (1) ir netaisyklingos laikysenos tipai  (2 - balno, 3 -plokščios nugaros, 4 -pakumpusi) </vt:lpstr>
      <vt:lpstr>Netaisyklingos laikysenos įtaka dubens padėčiai  1.normali laikysena, 2. balno pavidalo laikysena, 3. plokščios nugaros laikysena,  4. pakumpusi laikysena  </vt:lpstr>
      <vt:lpstr>Patarimai, kaip pagerinti laikyseną </vt:lpstr>
      <vt:lpstr>„PowerPoint“ pateiktis</vt:lpstr>
      <vt:lpstr>KLAUSIMAI ?</vt:lpstr>
      <vt:lpstr>AČIŪ UŽ DĖMESĮ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Taisyklingos laikysenos įtaka mūsų sveikatai</dc:title>
  <dc:creator>Modestas</dc:creator>
  <cp:lastModifiedBy>YOGA</cp:lastModifiedBy>
  <cp:revision>40</cp:revision>
  <dcterms:created xsi:type="dcterms:W3CDTF">2024-01-20T14:31:18Z</dcterms:created>
  <dcterms:modified xsi:type="dcterms:W3CDTF">2024-01-26T08:51:31Z</dcterms:modified>
</cp:coreProperties>
</file>