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8"/>
  </p:notesMasterIdLst>
  <p:sldIdLst>
    <p:sldId id="256" r:id="rId2"/>
    <p:sldId id="267" r:id="rId3"/>
    <p:sldId id="305" r:id="rId4"/>
    <p:sldId id="289" r:id="rId5"/>
    <p:sldId id="312" r:id="rId6"/>
    <p:sldId id="296" r:id="rId7"/>
    <p:sldId id="313" r:id="rId8"/>
    <p:sldId id="314" r:id="rId9"/>
    <p:sldId id="315" r:id="rId10"/>
    <p:sldId id="370" r:id="rId11"/>
    <p:sldId id="506" r:id="rId12"/>
    <p:sldId id="504" r:id="rId13"/>
    <p:sldId id="463" r:id="rId14"/>
    <p:sldId id="517" r:id="rId15"/>
    <p:sldId id="518" r:id="rId16"/>
    <p:sldId id="462" r:id="rId17"/>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
      <p:font typeface="Cinzel" panose="020B0604020202020204" charset="0"/>
      <p:regular r:id="rId23"/>
      <p:bold r:id="rId24"/>
    </p:embeddedFont>
    <p:embeddedFont>
      <p:font typeface="Montserrat" panose="00000500000000000000" pitchFamily="2" charset="0"/>
      <p:regular r:id="rId25"/>
      <p:bold r:id="rId26"/>
      <p:italic r:id="rId27"/>
      <p:boldItalic r:id="rId28"/>
    </p:embeddedFont>
    <p:embeddedFont>
      <p:font typeface="Montserrat Light" panose="00000400000000000000" pitchFamily="2" charset="0"/>
      <p:regular r:id="rId29"/>
      <p:bold r:id="rId30"/>
      <p:italic r:id="rId31"/>
      <p:boldItalic r:id="rId32"/>
    </p:embeddedFont>
    <p:embeddedFont>
      <p:font typeface="Open Sans" panose="020B0606030504020204" pitchFamily="34" charset="0"/>
      <p:regular r:id="rId33"/>
      <p:bold r:id="rId34"/>
      <p:italic r:id="rId35"/>
      <p:boldItalic r:id="rId36"/>
    </p:embeddedFont>
    <p:embeddedFont>
      <p:font typeface="Poppins" panose="00000500000000000000" pitchFamily="2" charset="0"/>
      <p:regular r:id="rId37"/>
      <p:bold r:id="rId38"/>
      <p:italic r:id="rId39"/>
      <p:boldItalic r:id="rId40"/>
    </p:embeddedFont>
    <p:embeddedFont>
      <p:font typeface="Quattrocento" panose="02020502030000000404" pitchFamily="18" charset="0"/>
      <p:regular r:id="rId41"/>
      <p:bold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8617F7-BD45-45D3-9494-08AB8ACE10ED}">
  <a:tblStyle styleId="{668617F7-BD45-45D3-9494-08AB8ACE10ED}"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89E5840-C12E-4C8B-9978-033B50F8BF31}"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298" y="-8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tableStyles" Target="tableStyles.xml"/><Relationship Id="rId20" Type="http://schemas.openxmlformats.org/officeDocument/2006/relationships/font" Target="fonts/font2.fntdata"/><Relationship Id="rId41" Type="http://schemas.openxmlformats.org/officeDocument/2006/relationships/font" Target="fonts/font2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r>
              <a:rPr lang="en-US" sz="1400" dirty="0" err="1"/>
              <a:t>Darbdavi</a:t>
            </a:r>
            <a:r>
              <a:rPr lang="lt-LT" sz="1400" dirty="0"/>
              <a:t>ų, kurių darbuotojai dirba iš ofisų iššūkiai</a:t>
            </a:r>
          </a:p>
          <a:p>
            <a:pPr>
              <a:defRPr sz="1400"/>
            </a:pPr>
            <a:r>
              <a:rPr lang="lt-LT" sz="1400" dirty="0"/>
              <a:t>RESPONDENTŲ SKAIČIUS ĮVARDIJĘS IŠŠŪKIUS</a:t>
            </a:r>
            <a:endParaRPr lang="en-US" sz="1400" dirty="0"/>
          </a:p>
        </c:rich>
      </c:tx>
      <c:layout>
        <c:manualLayout>
          <c:xMode val="edge"/>
          <c:yMode val="edge"/>
          <c:x val="0.1383556244270891"/>
          <c:y val="9.3749999999999997E-3"/>
        </c:manualLayout>
      </c:layout>
      <c:overlay val="0"/>
      <c:spPr>
        <a:noFill/>
        <a:ln>
          <a:noFill/>
        </a:ln>
        <a:effectLst/>
      </c:spPr>
      <c:txPr>
        <a:bodyPr rot="0" spcFirstLastPara="1" vertOverflow="ellipsis" vert="horz" wrap="square" anchor="ctr" anchorCtr="1"/>
        <a:lstStyle/>
        <a:p>
          <a:pPr>
            <a:defRPr sz="14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bar"/>
        <c:grouping val="stacked"/>
        <c:varyColors val="0"/>
        <c:ser>
          <c:idx val="0"/>
          <c:order val="0"/>
          <c:tx>
            <c:strRef>
              <c:f>Sheet1!$B$1</c:f>
              <c:strCache>
                <c:ptCount val="1"/>
                <c:pt idx="0">
                  <c:v>Series 1</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Sheet1!$A$2:$A$9</c:f>
              <c:strCache>
                <c:ptCount val="8"/>
                <c:pt idx="0">
                  <c:v>Emocinė pagalba 12</c:v>
                </c:pt>
                <c:pt idx="1">
                  <c:v>Priešakinių vadovų ugdymas</c:v>
                </c:pt>
                <c:pt idx="2">
                  <c:v>Siūlomos laisvos darbo valandos</c:v>
                </c:pt>
                <c:pt idx="3">
                  <c:v>Darbuotojų pasiekimų pripažinimas</c:v>
                </c:pt>
                <c:pt idx="4">
                  <c:v>Žmonių radimas ir įdarbinimas</c:v>
                </c:pt>
                <c:pt idx="5">
                  <c:v>Darbuotojų išlaikymas</c:v>
                </c:pt>
                <c:pt idx="6">
                  <c:v>Darbuotojų įtraukimas</c:v>
                </c:pt>
                <c:pt idx="7">
                  <c:v>Darbuotojų motyvavimas grįžti į ofisą</c:v>
                </c:pt>
              </c:strCache>
            </c:strRef>
          </c:cat>
          <c:val>
            <c:numRef>
              <c:f>Sheet1!$B$2:$B$9</c:f>
              <c:numCache>
                <c:formatCode>General</c:formatCode>
                <c:ptCount val="8"/>
                <c:pt idx="0">
                  <c:v>12</c:v>
                </c:pt>
                <c:pt idx="1">
                  <c:v>19</c:v>
                </c:pt>
                <c:pt idx="2">
                  <c:v>21</c:v>
                </c:pt>
                <c:pt idx="3">
                  <c:v>23</c:v>
                </c:pt>
                <c:pt idx="4">
                  <c:v>38</c:v>
                </c:pt>
                <c:pt idx="5">
                  <c:v>40</c:v>
                </c:pt>
                <c:pt idx="6">
                  <c:v>55</c:v>
                </c:pt>
                <c:pt idx="7">
                  <c:v>58</c:v>
                </c:pt>
              </c:numCache>
            </c:numRef>
          </c:val>
          <c:extLst>
            <c:ext xmlns:c16="http://schemas.microsoft.com/office/drawing/2014/chart" uri="{C3380CC4-5D6E-409C-BE32-E72D297353CC}">
              <c16:uniqueId val="{00000000-B861-4EC4-8D30-01DB3326F766}"/>
            </c:ext>
          </c:extLst>
        </c:ser>
        <c:ser>
          <c:idx val="1"/>
          <c:order val="1"/>
          <c:tx>
            <c:strRef>
              <c:f>Sheet1!$C$1</c:f>
              <c:strCache>
                <c:ptCount val="1"/>
                <c:pt idx="0">
                  <c:v>Series 2</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Sheet1!$A$2:$A$9</c:f>
              <c:strCache>
                <c:ptCount val="8"/>
                <c:pt idx="0">
                  <c:v>Emocinė pagalba 12</c:v>
                </c:pt>
                <c:pt idx="1">
                  <c:v>Priešakinių vadovų ugdymas</c:v>
                </c:pt>
                <c:pt idx="2">
                  <c:v>Siūlomos laisvos darbo valandos</c:v>
                </c:pt>
                <c:pt idx="3">
                  <c:v>Darbuotojų pasiekimų pripažinimas</c:v>
                </c:pt>
                <c:pt idx="4">
                  <c:v>Žmonių radimas ir įdarbinimas</c:v>
                </c:pt>
                <c:pt idx="5">
                  <c:v>Darbuotojų išlaikymas</c:v>
                </c:pt>
                <c:pt idx="6">
                  <c:v>Darbuotojų įtraukimas</c:v>
                </c:pt>
                <c:pt idx="7">
                  <c:v>Darbuotojų motyvavimas grįžti į ofisą</c:v>
                </c:pt>
              </c:strCache>
            </c:strRef>
          </c:cat>
          <c:val>
            <c:numRef>
              <c:f>Sheet1!$C$2:$C$9</c:f>
              <c:numCache>
                <c:formatCode>General</c:formatCode>
                <c:ptCount val="8"/>
              </c:numCache>
            </c:numRef>
          </c:val>
          <c:extLst>
            <c:ext xmlns:c16="http://schemas.microsoft.com/office/drawing/2014/chart" uri="{C3380CC4-5D6E-409C-BE32-E72D297353CC}">
              <c16:uniqueId val="{00000001-B861-4EC4-8D30-01DB3326F766}"/>
            </c:ext>
          </c:extLst>
        </c:ser>
        <c:ser>
          <c:idx val="2"/>
          <c:order val="2"/>
          <c:tx>
            <c:strRef>
              <c:f>Sheet1!$D$1</c:f>
              <c:strCache>
                <c:ptCount val="1"/>
                <c:pt idx="0">
                  <c:v>Series 3</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Sheet1!$A$2:$A$9</c:f>
              <c:strCache>
                <c:ptCount val="8"/>
                <c:pt idx="0">
                  <c:v>Emocinė pagalba 12</c:v>
                </c:pt>
                <c:pt idx="1">
                  <c:v>Priešakinių vadovų ugdymas</c:v>
                </c:pt>
                <c:pt idx="2">
                  <c:v>Siūlomos laisvos darbo valandos</c:v>
                </c:pt>
                <c:pt idx="3">
                  <c:v>Darbuotojų pasiekimų pripažinimas</c:v>
                </c:pt>
                <c:pt idx="4">
                  <c:v>Žmonių radimas ir įdarbinimas</c:v>
                </c:pt>
                <c:pt idx="5">
                  <c:v>Darbuotojų išlaikymas</c:v>
                </c:pt>
                <c:pt idx="6">
                  <c:v>Darbuotojų įtraukimas</c:v>
                </c:pt>
                <c:pt idx="7">
                  <c:v>Darbuotojų motyvavimas grįžti į ofisą</c:v>
                </c:pt>
              </c:strCache>
            </c:strRef>
          </c:cat>
          <c:val>
            <c:numRef>
              <c:f>Sheet1!$D$2:$D$9</c:f>
              <c:numCache>
                <c:formatCode>General</c:formatCode>
                <c:ptCount val="8"/>
              </c:numCache>
            </c:numRef>
          </c:val>
          <c:extLst>
            <c:ext xmlns:c16="http://schemas.microsoft.com/office/drawing/2014/chart" uri="{C3380CC4-5D6E-409C-BE32-E72D297353CC}">
              <c16:uniqueId val="{00000002-B861-4EC4-8D30-01DB3326F766}"/>
            </c:ext>
          </c:extLst>
        </c:ser>
        <c:dLbls>
          <c:dLblPos val="ctr"/>
          <c:showLegendKey val="0"/>
          <c:showVal val="1"/>
          <c:showCatName val="0"/>
          <c:showSerName val="0"/>
          <c:showPercent val="0"/>
          <c:showBubbleSize val="0"/>
        </c:dLbls>
        <c:gapWidth val="150"/>
        <c:overlap val="100"/>
        <c:axId val="591952447"/>
        <c:axId val="6096159"/>
      </c:barChart>
      <c:catAx>
        <c:axId val="591952447"/>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6159"/>
        <c:crosses val="autoZero"/>
        <c:auto val="1"/>
        <c:lblAlgn val="ctr"/>
        <c:lblOffset val="100"/>
        <c:noMultiLvlLbl val="0"/>
      </c:catAx>
      <c:valAx>
        <c:axId val="6096159"/>
        <c:scaling>
          <c:orientation val="minMax"/>
        </c:scaling>
        <c:delete val="0"/>
        <c:axPos val="b"/>
        <c:majorGridlines>
          <c:spPr>
            <a:ln>
              <a:solidFill>
                <a:schemeClr val="tx1">
                  <a:lumMod val="15000"/>
                  <a:lumOff val="85000"/>
                </a:schemeClr>
              </a:solidFill>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9524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1200" dirty="0"/>
              <a:t>Respondent</a:t>
            </a:r>
            <a:r>
              <a:rPr lang="lt-LT" sz="1200" dirty="0"/>
              <a:t>ų</a:t>
            </a:r>
            <a:r>
              <a:rPr lang="en-US" sz="1200" baseline="0" dirty="0"/>
              <a:t> </a:t>
            </a:r>
            <a:r>
              <a:rPr lang="en-US" sz="1200" baseline="0" dirty="0" err="1"/>
              <a:t>dalis</a:t>
            </a:r>
            <a:r>
              <a:rPr lang="en-US" sz="1200" baseline="0" dirty="0"/>
              <a:t>, </a:t>
            </a:r>
            <a:r>
              <a:rPr lang="en-US" sz="1200" baseline="0" dirty="0" err="1"/>
              <a:t>kuri</a:t>
            </a:r>
            <a:r>
              <a:rPr lang="en-US" sz="1200" baseline="0" dirty="0"/>
              <a:t> </a:t>
            </a:r>
            <a:r>
              <a:rPr lang="lt-LT" sz="1200" baseline="0" dirty="0"/>
              <a:t>organizuoja socialinius renginius ir siūlo laisvas darbo valandas</a:t>
            </a:r>
            <a:endParaRPr lang="en-US" sz="1200" dirty="0"/>
          </a:p>
        </c:rich>
      </c:tx>
      <c:layout>
        <c:manualLayout>
          <c:xMode val="edge"/>
          <c:yMode val="edge"/>
          <c:x val="0.202521983666264"/>
          <c:y val="0.10532401648220155"/>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55315242309859"/>
          <c:y val="0.46203418706208788"/>
          <c:w val="0.34675787992806167"/>
          <c:h val="0.53796581293791212"/>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42B-414B-909D-91A981B70AC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42B-414B-909D-91A981B70AC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42B-414B-909D-91A981B70AC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42B-414B-909D-91A981B70ACB}"/>
              </c:ext>
            </c:extLst>
          </c:dPt>
          <c:cat>
            <c:strRef>
              <c:f>Sheet1!$A$2:$A$5</c:f>
              <c:strCache>
                <c:ptCount val="1"/>
                <c:pt idx="0">
                  <c:v>dalis respondentų, kurie  padidino  siūlomą lankstumą</c:v>
                </c:pt>
              </c:strCache>
            </c:strRef>
          </c:cat>
          <c:val>
            <c:numRef>
              <c:f>Sheet1!$B$2:$B$5</c:f>
              <c:numCache>
                <c:formatCode>General</c:formatCode>
                <c:ptCount val="4"/>
                <c:pt idx="0">
                  <c:v>60</c:v>
                </c:pt>
                <c:pt idx="1">
                  <c:v>40</c:v>
                </c:pt>
              </c:numCache>
            </c:numRef>
          </c:val>
          <c:extLst>
            <c:ext xmlns:c16="http://schemas.microsoft.com/office/drawing/2014/chart" uri="{C3380CC4-5D6E-409C-BE32-E72D297353CC}">
              <c16:uniqueId val="{00000000-90D3-4345-8534-2BE21CECBF2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lang="lt-LT" sz="1200" b="0" i="0" u="none" strike="noStrike" kern="1200" spc="0" baseline="0" dirty="0" smtClean="0">
                <a:solidFill>
                  <a:srgbClr val="1E2124">
                    <a:lumMod val="65000"/>
                    <a:lumOff val="35000"/>
                  </a:srgbClr>
                </a:solidFill>
                <a:latin typeface="+mn-lt"/>
                <a:ea typeface="+mn-ea"/>
                <a:cs typeface="+mn-cs"/>
              </a:defRPr>
            </a:pPr>
            <a:r>
              <a:rPr lang="lt-LT" sz="1200" b="0" i="0" u="none" strike="noStrike" kern="1200" spc="0" baseline="0" dirty="0">
                <a:solidFill>
                  <a:srgbClr val="1E2124">
                    <a:lumMod val="65000"/>
                    <a:lumOff val="35000"/>
                  </a:srgbClr>
                </a:solidFill>
                <a:latin typeface="+mn-lt"/>
                <a:ea typeface="+mn-ea"/>
                <a:cs typeface="+mn-cs"/>
              </a:rPr>
              <a:t>Respondentų dalis,, kuri suteikia maitinimą biure ir kompensuoja  atvykimą  į darbą</a:t>
            </a:r>
          </a:p>
        </c:rich>
      </c:tx>
      <c:layout>
        <c:manualLayout>
          <c:xMode val="edge"/>
          <c:yMode val="edge"/>
          <c:x val="0.17530270091785854"/>
          <c:y val="6.0394887453889459E-3"/>
        </c:manualLayout>
      </c:layout>
      <c:overlay val="0"/>
      <c:spPr>
        <a:noFill/>
        <a:ln>
          <a:noFill/>
        </a:ln>
        <a:effectLst/>
      </c:spPr>
      <c:txPr>
        <a:bodyPr rot="0" spcFirstLastPara="1" vertOverflow="ellipsis" vert="horz" wrap="square" anchor="ctr" anchorCtr="1"/>
        <a:lstStyle/>
        <a:p>
          <a:pPr algn="l">
            <a:defRPr lang="lt-LT" sz="1200" b="0" i="0" u="none" strike="noStrike" kern="1200" spc="0" baseline="0" dirty="0" smtClean="0">
              <a:solidFill>
                <a:srgbClr val="1E2124">
                  <a:lumMod val="65000"/>
                  <a:lumOff val="35000"/>
                </a:srgbClr>
              </a:solidFill>
              <a:latin typeface="+mn-lt"/>
              <a:ea typeface="+mn-ea"/>
              <a:cs typeface="+mn-cs"/>
            </a:defRPr>
          </a:pPr>
          <a:endParaRPr lang="en-US"/>
        </a:p>
      </c:txPr>
    </c:title>
    <c:autoTitleDeleted val="0"/>
    <c:plotArea>
      <c:layout>
        <c:manualLayout>
          <c:layoutTarget val="inner"/>
          <c:xMode val="edge"/>
          <c:yMode val="edge"/>
          <c:x val="0.35303431472360264"/>
          <c:y val="0.2392241492048561"/>
          <c:w val="0.33067573036462983"/>
          <c:h val="0.4348079989461805"/>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546-4DE6-96BA-419B51AE59B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546-4DE6-96BA-419B51AE59B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546-4DE6-96BA-419B51AE59B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546-4DE6-96BA-419B51AE59B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15</c:v>
                </c:pt>
                <c:pt idx="1">
                  <c:v>72</c:v>
                </c:pt>
              </c:numCache>
            </c:numRef>
          </c:val>
          <c:extLst>
            <c:ext xmlns:c16="http://schemas.microsoft.com/office/drawing/2014/chart" uri="{C3380CC4-5D6E-409C-BE32-E72D297353CC}">
              <c16:uniqueId val="{00000000-2ABB-49A3-973E-0F1EC91634F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200" dirty="0"/>
              <a:t>Respondent</a:t>
            </a:r>
            <a:r>
              <a:rPr lang="lt-LT" sz="1200" dirty="0"/>
              <a:t>ų</a:t>
            </a:r>
            <a:r>
              <a:rPr lang="en-US" sz="1200" baseline="0" dirty="0"/>
              <a:t> </a:t>
            </a:r>
            <a:r>
              <a:rPr lang="en-US" sz="1200" baseline="0" dirty="0" err="1"/>
              <a:t>dalis</a:t>
            </a:r>
            <a:r>
              <a:rPr lang="en-US" sz="1200" baseline="0" dirty="0"/>
              <a:t>, </a:t>
            </a:r>
            <a:r>
              <a:rPr lang="en-US" sz="1200" baseline="0" dirty="0" err="1"/>
              <a:t>kuri</a:t>
            </a:r>
            <a:r>
              <a:rPr lang="en-US" sz="1200" baseline="0" dirty="0"/>
              <a:t> </a:t>
            </a:r>
            <a:r>
              <a:rPr lang="en-US" sz="1200" baseline="0" dirty="0" err="1"/>
              <a:t>padidino</a:t>
            </a:r>
            <a:r>
              <a:rPr lang="en-US" sz="1200" baseline="0" dirty="0"/>
              <a:t> </a:t>
            </a:r>
            <a:r>
              <a:rPr lang="en-US" sz="1200" baseline="0" dirty="0" err="1"/>
              <a:t>si</a:t>
            </a:r>
            <a:r>
              <a:rPr lang="lt-LT" sz="1200" baseline="0" dirty="0" err="1"/>
              <a:t>ūlomą</a:t>
            </a:r>
            <a:r>
              <a:rPr lang="lt-LT" sz="1200" baseline="0" dirty="0"/>
              <a:t> lankstumą</a:t>
            </a:r>
            <a:endParaRPr lang="en-US" sz="1200" dirty="0"/>
          </a:p>
        </c:rich>
      </c:tx>
      <c:layout>
        <c:manualLayout>
          <c:xMode val="edge"/>
          <c:yMode val="edge"/>
          <c:x val="0.21761494919430879"/>
          <c:y val="9.027772841331560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544-4A44-888B-D47D1B20C0A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544-4A44-888B-D47D1B20C0A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544-4A44-888B-D47D1B20C0A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544-4A44-888B-D47D1B20C0A0}"/>
              </c:ext>
            </c:extLst>
          </c:dPt>
          <c:cat>
            <c:strRef>
              <c:f>Sheet1!$A$2:$A$5</c:f>
              <c:strCache>
                <c:ptCount val="1"/>
                <c:pt idx="0">
                  <c:v>dalis respondentų, kurie  padidino  siūlomą lankstumą</c:v>
                </c:pt>
              </c:strCache>
            </c:strRef>
          </c:cat>
          <c:val>
            <c:numRef>
              <c:f>Sheet1!$B$2:$B$5</c:f>
              <c:numCache>
                <c:formatCode>General</c:formatCode>
                <c:ptCount val="4"/>
                <c:pt idx="0">
                  <c:v>43</c:v>
                </c:pt>
                <c:pt idx="1">
                  <c:v>53</c:v>
                </c:pt>
              </c:numCache>
            </c:numRef>
          </c:val>
          <c:extLst>
            <c:ext xmlns:c16="http://schemas.microsoft.com/office/drawing/2014/chart" uri="{C3380CC4-5D6E-409C-BE32-E72D297353CC}">
              <c16:uniqueId val="{00000000-90D3-4345-8534-2BE21CECBF2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lt-LT" sz="1200" b="0" i="0" u="none" strike="noStrike" kern="1200" spc="0" baseline="0" dirty="0" smtClean="0">
                <a:solidFill>
                  <a:srgbClr val="1E2124">
                    <a:lumMod val="65000"/>
                    <a:lumOff val="35000"/>
                  </a:srgbClr>
                </a:solidFill>
                <a:latin typeface="+mn-lt"/>
                <a:ea typeface="+mn-ea"/>
                <a:cs typeface="+mn-cs"/>
              </a:defRPr>
            </a:pPr>
            <a:r>
              <a:rPr lang="lt-LT" sz="1200" b="0" i="0" u="none" strike="noStrike" kern="1200" spc="0" baseline="0" dirty="0">
                <a:solidFill>
                  <a:srgbClr val="1E2124">
                    <a:lumMod val="65000"/>
                    <a:lumOff val="35000"/>
                  </a:srgbClr>
                </a:solidFill>
                <a:latin typeface="+mn-lt"/>
                <a:ea typeface="+mn-ea"/>
                <a:cs typeface="+mn-cs"/>
              </a:rPr>
              <a:t>Respondentų dalis, kuri žada padidinti lankstumą ateityje</a:t>
            </a:r>
          </a:p>
        </c:rich>
      </c:tx>
      <c:overlay val="0"/>
      <c:spPr>
        <a:noFill/>
        <a:ln>
          <a:noFill/>
        </a:ln>
        <a:effectLst/>
      </c:spPr>
      <c:txPr>
        <a:bodyPr rot="0" spcFirstLastPara="1" vertOverflow="ellipsis" vert="horz" wrap="square" anchor="ctr" anchorCtr="1"/>
        <a:lstStyle/>
        <a:p>
          <a:pPr>
            <a:defRPr lang="lt-LT" sz="1200" b="0" i="0" u="none" strike="noStrike" kern="1200" spc="0" baseline="0" dirty="0" smtClean="0">
              <a:solidFill>
                <a:srgbClr val="1E2124">
                  <a:lumMod val="65000"/>
                  <a:lumOff val="35000"/>
                </a:srgbClr>
              </a:solidFill>
              <a:latin typeface="+mn-lt"/>
              <a:ea typeface="+mn-ea"/>
              <a:cs typeface="+mn-cs"/>
            </a:defRPr>
          </a:pPr>
          <a:endParaRPr lang="en-US"/>
        </a:p>
      </c:txPr>
    </c:title>
    <c:autoTitleDeleted val="0"/>
    <c:plotArea>
      <c:layout>
        <c:manualLayout>
          <c:layoutTarget val="inner"/>
          <c:xMode val="edge"/>
          <c:yMode val="edge"/>
          <c:x val="0.35303431472360264"/>
          <c:y val="0.2392241492048561"/>
          <c:w val="0.33067573036462983"/>
          <c:h val="0.4348079989461805"/>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1C4-4CA6-B410-BC45793C416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1C4-4CA6-B410-BC45793C416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1C4-4CA6-B410-BC45793C416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1C4-4CA6-B410-BC45793C416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28</c:v>
                </c:pt>
                <c:pt idx="1">
                  <c:v>72</c:v>
                </c:pt>
              </c:numCache>
            </c:numRef>
          </c:val>
          <c:extLst>
            <c:ext xmlns:c16="http://schemas.microsoft.com/office/drawing/2014/chart" uri="{C3380CC4-5D6E-409C-BE32-E72D297353CC}">
              <c16:uniqueId val="{00000000-2ABB-49A3-973E-0F1EC91634F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sz="1400" dirty="0" err="1"/>
              <a:t>Darbdavi</a:t>
            </a:r>
            <a:r>
              <a:rPr lang="lt-LT" sz="1400" dirty="0"/>
              <a:t>ai su vyraujančiais priešakinės linijos darbuotojais vargsta netik dėl darbuotojų išlaikymo, radimo ir mokymo, bet taip pat dėl lankstumo, kurio jie reikalauja</a:t>
            </a:r>
            <a:endParaRPr lang="en-US" sz="1400" dirty="0"/>
          </a:p>
        </c:rich>
      </c:tx>
      <c:layout>
        <c:manualLayout>
          <c:xMode val="edge"/>
          <c:yMode val="edge"/>
          <c:x val="8.4264333975528502E-2"/>
          <c:y val="0"/>
        </c:manualLayout>
      </c:layout>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bar"/>
        <c:grouping val="stacked"/>
        <c:varyColors val="0"/>
        <c:ser>
          <c:idx val="0"/>
          <c:order val="0"/>
          <c:tx>
            <c:strRef>
              <c:f>Sheet1!$B$1</c:f>
              <c:strCache>
                <c:ptCount val="1"/>
                <c:pt idx="0">
                  <c:v>Series 1</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Sheet1!$A$2:$A$11</c:f>
              <c:strCache>
                <c:ptCount val="10"/>
                <c:pt idx="0">
                  <c:v>Vadovavimas nepilbo etato darbuotojams</c:v>
                </c:pt>
                <c:pt idx="1">
                  <c:v>Darbuotojų pasiekimų pripažinimas</c:v>
                </c:pt>
                <c:pt idx="2">
                  <c:v>Emocinės paramos suteikimas</c:v>
                </c:pt>
                <c:pt idx="3">
                  <c:v>Leidimas kažkam dirbti iš namų</c:v>
                </c:pt>
                <c:pt idx="4">
                  <c:v>Darbuotojų įtraukimas</c:v>
                </c:pt>
                <c:pt idx="5">
                  <c:v>Priešakinių darbuotojų vadovų ugdymas</c:v>
                </c:pt>
                <c:pt idx="6">
                  <c:v>Laisvo grafiko suteikimas</c:v>
                </c:pt>
                <c:pt idx="7">
                  <c:v>Mokymai</c:v>
                </c:pt>
                <c:pt idx="8">
                  <c:v>Darbuotojų radimas</c:v>
                </c:pt>
                <c:pt idx="9">
                  <c:v>Darbuotojų išlaikymas</c:v>
                </c:pt>
              </c:strCache>
            </c:strRef>
          </c:cat>
          <c:val>
            <c:numRef>
              <c:f>Sheet1!$B$2:$B$11</c:f>
              <c:numCache>
                <c:formatCode>General</c:formatCode>
                <c:ptCount val="10"/>
                <c:pt idx="0">
                  <c:v>4</c:v>
                </c:pt>
                <c:pt idx="1">
                  <c:v>9</c:v>
                </c:pt>
                <c:pt idx="2">
                  <c:v>14</c:v>
                </c:pt>
                <c:pt idx="3">
                  <c:v>23</c:v>
                </c:pt>
                <c:pt idx="4">
                  <c:v>28</c:v>
                </c:pt>
                <c:pt idx="5">
                  <c:v>35</c:v>
                </c:pt>
                <c:pt idx="6">
                  <c:v>39</c:v>
                </c:pt>
                <c:pt idx="7">
                  <c:v>43</c:v>
                </c:pt>
                <c:pt idx="8">
                  <c:v>43</c:v>
                </c:pt>
                <c:pt idx="9">
                  <c:v>44</c:v>
                </c:pt>
              </c:numCache>
            </c:numRef>
          </c:val>
          <c:extLst>
            <c:ext xmlns:c16="http://schemas.microsoft.com/office/drawing/2014/chart" uri="{C3380CC4-5D6E-409C-BE32-E72D297353CC}">
              <c16:uniqueId val="{00000000-5A0A-4D60-BBCB-8BCF4A24C7FB}"/>
            </c:ext>
          </c:extLst>
        </c:ser>
        <c:ser>
          <c:idx val="1"/>
          <c:order val="1"/>
          <c:tx>
            <c:strRef>
              <c:f>Sheet1!$C$1</c:f>
              <c:strCache>
                <c:ptCount val="1"/>
                <c:pt idx="0">
                  <c:v>Series 2</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Sheet1!$A$2:$A$11</c:f>
              <c:strCache>
                <c:ptCount val="10"/>
                <c:pt idx="0">
                  <c:v>Vadovavimas nepilbo etato darbuotojams</c:v>
                </c:pt>
                <c:pt idx="1">
                  <c:v>Darbuotojų pasiekimų pripažinimas</c:v>
                </c:pt>
                <c:pt idx="2">
                  <c:v>Emocinės paramos suteikimas</c:v>
                </c:pt>
                <c:pt idx="3">
                  <c:v>Leidimas kažkam dirbti iš namų</c:v>
                </c:pt>
                <c:pt idx="4">
                  <c:v>Darbuotojų įtraukimas</c:v>
                </c:pt>
                <c:pt idx="5">
                  <c:v>Priešakinių darbuotojų vadovų ugdymas</c:v>
                </c:pt>
                <c:pt idx="6">
                  <c:v>Laisvo grafiko suteikimas</c:v>
                </c:pt>
                <c:pt idx="7">
                  <c:v>Mokymai</c:v>
                </c:pt>
                <c:pt idx="8">
                  <c:v>Darbuotojų radimas</c:v>
                </c:pt>
                <c:pt idx="9">
                  <c:v>Darbuotojų išlaikymas</c:v>
                </c:pt>
              </c:strCache>
            </c:strRef>
          </c:cat>
          <c:val>
            <c:numRef>
              <c:f>Sheet1!$C$2:$C$11</c:f>
              <c:numCache>
                <c:formatCode>General</c:formatCode>
                <c:ptCount val="10"/>
              </c:numCache>
            </c:numRef>
          </c:val>
          <c:extLst>
            <c:ext xmlns:c16="http://schemas.microsoft.com/office/drawing/2014/chart" uri="{C3380CC4-5D6E-409C-BE32-E72D297353CC}">
              <c16:uniqueId val="{00000001-5A0A-4D60-BBCB-8BCF4A24C7FB}"/>
            </c:ext>
          </c:extLst>
        </c:ser>
        <c:ser>
          <c:idx val="2"/>
          <c:order val="2"/>
          <c:tx>
            <c:strRef>
              <c:f>Sheet1!$D$1</c:f>
              <c:strCache>
                <c:ptCount val="1"/>
                <c:pt idx="0">
                  <c:v>Series 3</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Sheet1!$A$2:$A$11</c:f>
              <c:strCache>
                <c:ptCount val="10"/>
                <c:pt idx="0">
                  <c:v>Vadovavimas nepilbo etato darbuotojams</c:v>
                </c:pt>
                <c:pt idx="1">
                  <c:v>Darbuotojų pasiekimų pripažinimas</c:v>
                </c:pt>
                <c:pt idx="2">
                  <c:v>Emocinės paramos suteikimas</c:v>
                </c:pt>
                <c:pt idx="3">
                  <c:v>Leidimas kažkam dirbti iš namų</c:v>
                </c:pt>
                <c:pt idx="4">
                  <c:v>Darbuotojų įtraukimas</c:v>
                </c:pt>
                <c:pt idx="5">
                  <c:v>Priešakinių darbuotojų vadovų ugdymas</c:v>
                </c:pt>
                <c:pt idx="6">
                  <c:v>Laisvo grafiko suteikimas</c:v>
                </c:pt>
                <c:pt idx="7">
                  <c:v>Mokymai</c:v>
                </c:pt>
                <c:pt idx="8">
                  <c:v>Darbuotojų radimas</c:v>
                </c:pt>
                <c:pt idx="9">
                  <c:v>Darbuotojų išlaikymas</c:v>
                </c:pt>
              </c:strCache>
            </c:strRef>
          </c:cat>
          <c:val>
            <c:numRef>
              <c:f>Sheet1!$D$2:$D$11</c:f>
              <c:numCache>
                <c:formatCode>General</c:formatCode>
                <c:ptCount val="10"/>
              </c:numCache>
            </c:numRef>
          </c:val>
          <c:extLst>
            <c:ext xmlns:c16="http://schemas.microsoft.com/office/drawing/2014/chart" uri="{C3380CC4-5D6E-409C-BE32-E72D297353CC}">
              <c16:uniqueId val="{00000002-5A0A-4D60-BBCB-8BCF4A24C7FB}"/>
            </c:ext>
          </c:extLst>
        </c:ser>
        <c:dLbls>
          <c:dLblPos val="ctr"/>
          <c:showLegendKey val="0"/>
          <c:showVal val="1"/>
          <c:showCatName val="0"/>
          <c:showSerName val="0"/>
          <c:showPercent val="0"/>
          <c:showBubbleSize val="0"/>
        </c:dLbls>
        <c:gapWidth val="150"/>
        <c:overlap val="100"/>
        <c:axId val="591953407"/>
        <c:axId val="1975479584"/>
      </c:barChart>
      <c:catAx>
        <c:axId val="591953407"/>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75479584"/>
        <c:crosses val="autoZero"/>
        <c:auto val="1"/>
        <c:lblAlgn val="ctr"/>
        <c:lblOffset val="100"/>
        <c:noMultiLvlLbl val="0"/>
      </c:catAx>
      <c:valAx>
        <c:axId val="1975479584"/>
        <c:scaling>
          <c:orientation val="minMax"/>
        </c:scaling>
        <c:delete val="0"/>
        <c:axPos val="b"/>
        <c:majorGridlines>
          <c:spPr>
            <a:ln>
              <a:solidFill>
                <a:schemeClr val="tx1">
                  <a:lumMod val="15000"/>
                  <a:lumOff val="85000"/>
                </a:schemeClr>
              </a:solidFill>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9534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9">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ln w="19050" cap="flat" cmpd="sng" algn="ctr">
        <a:solidFill>
          <a:schemeClr val="tx1">
            <a:lumMod val="25000"/>
            <a:lumOff val="75000"/>
          </a:schemeClr>
        </a:solidFill>
        <a:round/>
      </a:ln>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9">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ln w="19050" cap="flat" cmpd="sng" algn="ctr">
        <a:solidFill>
          <a:schemeClr val="tx1">
            <a:lumMod val="25000"/>
            <a:lumOff val="75000"/>
          </a:schemeClr>
        </a:solidFill>
        <a:round/>
      </a:ln>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0.36315</cdr:x>
      <cdr:y>0.5486</cdr:y>
    </cdr:from>
    <cdr:to>
      <cdr:x>0.56622</cdr:x>
      <cdr:y>0.94212</cdr:y>
    </cdr:to>
    <cdr:sp macro="" textlink="">
      <cdr:nvSpPr>
        <cdr:cNvPr id="2" name="TextBox 1">
          <a:extLst xmlns:a="http://schemas.openxmlformats.org/drawingml/2006/main">
            <a:ext uri="{FF2B5EF4-FFF2-40B4-BE49-F238E27FC236}">
              <a16:creationId xmlns:a16="http://schemas.microsoft.com/office/drawing/2014/main" id="{B3DA3BC3-0D14-2371-E05D-8BEDA6E31E62}"/>
            </a:ext>
          </a:extLst>
        </cdr:cNvPr>
        <cdr:cNvSpPr txBox="1"/>
      </cdr:nvSpPr>
      <cdr:spPr>
        <a:xfrm xmlns:a="http://schemas.openxmlformats.org/drawingml/2006/main">
          <a:off x="964388" y="926099"/>
          <a:ext cx="539261" cy="6643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lt-LT" sz="2800" dirty="0">
              <a:solidFill>
                <a:schemeClr val="accent1">
                  <a:lumMod val="75000"/>
                </a:schemeClr>
              </a:solidFill>
            </a:rPr>
            <a:t>60</a:t>
          </a:r>
          <a:r>
            <a:rPr lang="en-US" sz="2800" dirty="0">
              <a:solidFill>
                <a:schemeClr val="accent1">
                  <a:lumMod val="75000"/>
                </a:schemeClr>
              </a:solidFill>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0.38411</cdr:x>
      <cdr:y>0.28258</cdr:y>
    </cdr:from>
    <cdr:to>
      <cdr:x>0.71482</cdr:x>
      <cdr:y>0.71742</cdr:y>
    </cdr:to>
    <cdr:sp macro="" textlink="">
      <cdr:nvSpPr>
        <cdr:cNvPr id="2" name="TextBox 1">
          <a:extLst xmlns:a="http://schemas.openxmlformats.org/drawingml/2006/main">
            <a:ext uri="{FF2B5EF4-FFF2-40B4-BE49-F238E27FC236}">
              <a16:creationId xmlns:a16="http://schemas.microsoft.com/office/drawing/2014/main" id="{2FFA36C5-BE65-3E2A-C246-2A485776EDC7}"/>
            </a:ext>
          </a:extLst>
        </cdr:cNvPr>
        <cdr:cNvSpPr txBox="1"/>
      </cdr:nvSpPr>
      <cdr:spPr>
        <a:xfrm xmlns:a="http://schemas.openxmlformats.org/drawingml/2006/main">
          <a:off x="1062080" y="59421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0.26569</cdr:x>
      <cdr:y>0.33429</cdr:y>
    </cdr:from>
    <cdr:to>
      <cdr:x>0.5636</cdr:x>
      <cdr:y>0.75821</cdr:y>
    </cdr:to>
    <cdr:sp macro="" textlink="">
      <cdr:nvSpPr>
        <cdr:cNvPr id="4" name="TextBox 3">
          <a:extLst xmlns:a="http://schemas.openxmlformats.org/drawingml/2006/main">
            <a:ext uri="{FF2B5EF4-FFF2-40B4-BE49-F238E27FC236}">
              <a16:creationId xmlns:a16="http://schemas.microsoft.com/office/drawing/2014/main" id="{4F8AD5CB-7F59-B107-6977-1BB36F0BCE5E}"/>
            </a:ext>
          </a:extLst>
        </cdr:cNvPr>
        <cdr:cNvSpPr txBox="1"/>
      </cdr:nvSpPr>
      <cdr:spPr>
        <a:xfrm xmlns:a="http://schemas.openxmlformats.org/drawingml/2006/main">
          <a:off x="734648" y="702946"/>
          <a:ext cx="823709" cy="89144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lt-LT" sz="2800" dirty="0">
              <a:solidFill>
                <a:schemeClr val="accent1">
                  <a:lumMod val="75000"/>
                </a:schemeClr>
              </a:solidFill>
            </a:rPr>
            <a:t>  15 </a:t>
          </a:r>
          <a:r>
            <a:rPr lang="en-US" sz="2800" dirty="0">
              <a:solidFill>
                <a:schemeClr val="accent1">
                  <a:lumMod val="75000"/>
                </a:schemeClr>
              </a:solidFill>
            </a:rPr>
            <a:t>%</a:t>
          </a:r>
        </a:p>
      </cdr:txBody>
    </cdr:sp>
  </cdr:relSizeAnchor>
</c:userShapes>
</file>

<file path=ppt/drawings/drawing3.xml><?xml version="1.0" encoding="utf-8"?>
<c:userShapes xmlns:c="http://schemas.openxmlformats.org/drawingml/2006/chart">
  <cdr:relSizeAnchor xmlns:cdr="http://schemas.openxmlformats.org/drawingml/2006/chartDrawing">
    <cdr:from>
      <cdr:x>0.36199</cdr:x>
      <cdr:y>0.45341</cdr:y>
    </cdr:from>
    <cdr:to>
      <cdr:x>0.56505</cdr:x>
      <cdr:y>0.86545</cdr:y>
    </cdr:to>
    <cdr:sp macro="" textlink="">
      <cdr:nvSpPr>
        <cdr:cNvPr id="2" name="TextBox 1">
          <a:extLst xmlns:a="http://schemas.openxmlformats.org/drawingml/2006/main">
            <a:ext uri="{FF2B5EF4-FFF2-40B4-BE49-F238E27FC236}">
              <a16:creationId xmlns:a16="http://schemas.microsoft.com/office/drawing/2014/main" id="{B3DA3BC3-0D14-2371-E05D-8BEDA6E31E62}"/>
            </a:ext>
          </a:extLst>
        </cdr:cNvPr>
        <cdr:cNvSpPr txBox="1"/>
      </cdr:nvSpPr>
      <cdr:spPr>
        <a:xfrm xmlns:a="http://schemas.openxmlformats.org/drawingml/2006/main">
          <a:off x="961293" y="765420"/>
          <a:ext cx="539261" cy="69557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800" dirty="0">
              <a:solidFill>
                <a:schemeClr val="accent1">
                  <a:lumMod val="75000"/>
                </a:schemeClr>
              </a:solidFill>
            </a:rPr>
            <a:t>43%</a:t>
          </a:r>
        </a:p>
      </cdr:txBody>
    </cdr:sp>
  </cdr:relSizeAnchor>
</c:userShapes>
</file>

<file path=ppt/drawings/drawing4.xml><?xml version="1.0" encoding="utf-8"?>
<c:userShapes xmlns:c="http://schemas.openxmlformats.org/drawingml/2006/chart">
  <cdr:relSizeAnchor xmlns:cdr="http://schemas.openxmlformats.org/drawingml/2006/chartDrawing">
    <cdr:from>
      <cdr:x>0.38411</cdr:x>
      <cdr:y>0.28258</cdr:y>
    </cdr:from>
    <cdr:to>
      <cdr:x>0.71482</cdr:x>
      <cdr:y>0.71742</cdr:y>
    </cdr:to>
    <cdr:sp macro="" textlink="">
      <cdr:nvSpPr>
        <cdr:cNvPr id="2" name="TextBox 1">
          <a:extLst xmlns:a="http://schemas.openxmlformats.org/drawingml/2006/main">
            <a:ext uri="{FF2B5EF4-FFF2-40B4-BE49-F238E27FC236}">
              <a16:creationId xmlns:a16="http://schemas.microsoft.com/office/drawing/2014/main" id="{2FFA36C5-BE65-3E2A-C246-2A485776EDC7}"/>
            </a:ext>
          </a:extLst>
        </cdr:cNvPr>
        <cdr:cNvSpPr txBox="1"/>
      </cdr:nvSpPr>
      <cdr:spPr>
        <a:xfrm xmlns:a="http://schemas.openxmlformats.org/drawingml/2006/main">
          <a:off x="1062080" y="59421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0.36745</cdr:x>
      <cdr:y>0.31942</cdr:y>
    </cdr:from>
    <cdr:to>
      <cdr:x>0.66535</cdr:x>
      <cdr:y>0.74335</cdr:y>
    </cdr:to>
    <cdr:sp macro="" textlink="">
      <cdr:nvSpPr>
        <cdr:cNvPr id="4" name="TextBox 3">
          <a:extLst xmlns:a="http://schemas.openxmlformats.org/drawingml/2006/main">
            <a:ext uri="{FF2B5EF4-FFF2-40B4-BE49-F238E27FC236}">
              <a16:creationId xmlns:a16="http://schemas.microsoft.com/office/drawing/2014/main" id="{4F8AD5CB-7F59-B107-6977-1BB36F0BCE5E}"/>
            </a:ext>
          </a:extLst>
        </cdr:cNvPr>
        <cdr:cNvSpPr txBox="1"/>
      </cdr:nvSpPr>
      <cdr:spPr>
        <a:xfrm xmlns:a="http://schemas.openxmlformats.org/drawingml/2006/main">
          <a:off x="1016001" y="671684"/>
          <a:ext cx="823709" cy="89144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lt-LT" sz="2800" dirty="0">
              <a:solidFill>
                <a:schemeClr val="accent1">
                  <a:lumMod val="75000"/>
                </a:schemeClr>
              </a:solidFill>
            </a:rPr>
            <a:t>28 </a:t>
          </a:r>
          <a:r>
            <a:rPr lang="en-US" sz="2800" dirty="0">
              <a:solidFill>
                <a:schemeClr val="accent1">
                  <a:lumMod val="75000"/>
                </a:schemeClr>
              </a:solidFill>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1"/>
        <p:cNvGrpSpPr/>
        <p:nvPr/>
      </p:nvGrpSpPr>
      <p:grpSpPr>
        <a:xfrm>
          <a:off x="0" y="0"/>
          <a:ext cx="0" cy="0"/>
          <a:chOff x="0" y="0"/>
          <a:chExt cx="0" cy="0"/>
        </a:xfrm>
      </p:grpSpPr>
      <p:sp>
        <p:nvSpPr>
          <p:cNvPr id="1402" name="Google Shape;1402;gee5fa41cad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3" name="Google Shape;1403;gee5fa41cad_0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b30bb4f95a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b30bb4f95a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gee5fa41cad_0_3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8" name="Google Shape;1688;gee5fa41cad_0_3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gee5fa41cad_0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5" name="Google Shape;1215;gee5fa41cad_0_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3753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gee5fa41cad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ee5fa41cad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779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ea7d7d79b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ea7d7d79b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6016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FF2C47-3B29-497B-A57F-BA42B5D2BDE4}" type="slidenum">
              <a:rPr lang="lt-LT" smtClean="0"/>
              <a:t>11</a:t>
            </a:fld>
            <a:endParaRPr lang="lt-LT"/>
          </a:p>
        </p:txBody>
      </p:sp>
    </p:spTree>
    <p:extLst>
      <p:ext uri="{BB962C8B-B14F-4D97-AF65-F5344CB8AC3E}">
        <p14:creationId xmlns:p14="http://schemas.microsoft.com/office/powerpoint/2010/main" val="3428587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FF2C47-3B29-497B-A57F-BA42B5D2BDE4}" type="slidenum">
              <a:rPr lang="lt-LT" smtClean="0"/>
              <a:t>12</a:t>
            </a:fld>
            <a:endParaRPr lang="lt-LT"/>
          </a:p>
        </p:txBody>
      </p:sp>
    </p:spTree>
    <p:extLst>
      <p:ext uri="{BB962C8B-B14F-4D97-AF65-F5344CB8AC3E}">
        <p14:creationId xmlns:p14="http://schemas.microsoft.com/office/powerpoint/2010/main" val="2605762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FF2C47-3B29-497B-A57F-BA42B5D2BDE4}" type="slidenum">
              <a:rPr lang="lt-LT" smtClean="0"/>
              <a:t>14</a:t>
            </a:fld>
            <a:endParaRPr lang="lt-LT"/>
          </a:p>
        </p:txBody>
      </p:sp>
    </p:spTree>
    <p:extLst>
      <p:ext uri="{BB962C8B-B14F-4D97-AF65-F5344CB8AC3E}">
        <p14:creationId xmlns:p14="http://schemas.microsoft.com/office/powerpoint/2010/main" val="3351880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FF2C47-3B29-497B-A57F-BA42B5D2BDE4}" type="slidenum">
              <a:rPr lang="lt-LT" smtClean="0"/>
              <a:t>15</a:t>
            </a:fld>
            <a:endParaRPr lang="lt-LT"/>
          </a:p>
        </p:txBody>
      </p:sp>
    </p:spTree>
    <p:extLst>
      <p:ext uri="{BB962C8B-B14F-4D97-AF65-F5344CB8AC3E}">
        <p14:creationId xmlns:p14="http://schemas.microsoft.com/office/powerpoint/2010/main" val="20732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2"/>
            </a:gs>
            <a:gs pos="100000">
              <a:schemeClr val="accent1"/>
            </a:gs>
          </a:gsLst>
          <a:path path="circle">
            <a:fillToRect l="100000" t="100000"/>
          </a:path>
          <a:tileRect r="-100000" b="-100000"/>
        </a:gra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3078602" y="0"/>
            <a:ext cx="6065389" cy="5143642"/>
            <a:chOff x="2052402" y="0"/>
            <a:chExt cx="6065389" cy="5143642"/>
          </a:xfrm>
        </p:grpSpPr>
        <p:sp>
          <p:nvSpPr>
            <p:cNvPr id="11" name="Google Shape;11;p2"/>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gradFill>
              <a:gsLst>
                <a:gs pos="0">
                  <a:srgbClr val="00D0FF">
                    <a:alpha val="11764"/>
                    <a:alpha val="11730"/>
                  </a:srgbClr>
                </a:gs>
                <a:gs pos="100000">
                  <a:srgbClr val="00D0FF">
                    <a:alpha val="0"/>
                    <a:alpha val="11730"/>
                  </a:srgbClr>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 name="Google Shape;14;p2"/>
          <p:cNvSpPr txBox="1">
            <a:spLocks noGrp="1"/>
          </p:cNvSpPr>
          <p:nvPr>
            <p:ph type="ctrTitle"/>
          </p:nvPr>
        </p:nvSpPr>
        <p:spPr>
          <a:xfrm>
            <a:off x="685800" y="1771550"/>
            <a:ext cx="7772400" cy="16005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6000"/>
              <a:buNone/>
              <a:defRPr sz="6000">
                <a:solidFill>
                  <a:schemeClr val="lt1"/>
                </a:solidFill>
              </a:defRPr>
            </a:lvl1pPr>
            <a:lvl2pPr lvl="1" rtl="0">
              <a:spcBef>
                <a:spcPts val="0"/>
              </a:spcBef>
              <a:spcAft>
                <a:spcPts val="0"/>
              </a:spcAft>
              <a:buClr>
                <a:schemeClr val="lt1"/>
              </a:buClr>
              <a:buSzPts val="6000"/>
              <a:buNone/>
              <a:defRPr sz="6000">
                <a:solidFill>
                  <a:schemeClr val="lt1"/>
                </a:solidFill>
              </a:defRPr>
            </a:lvl2pPr>
            <a:lvl3pPr lvl="2" rtl="0">
              <a:spcBef>
                <a:spcPts val="0"/>
              </a:spcBef>
              <a:spcAft>
                <a:spcPts val="0"/>
              </a:spcAft>
              <a:buClr>
                <a:schemeClr val="lt1"/>
              </a:buClr>
              <a:buSzPts val="6000"/>
              <a:buNone/>
              <a:defRPr sz="6000">
                <a:solidFill>
                  <a:schemeClr val="lt1"/>
                </a:solidFill>
              </a:defRPr>
            </a:lvl3pPr>
            <a:lvl4pPr lvl="3" rtl="0">
              <a:spcBef>
                <a:spcPts val="0"/>
              </a:spcBef>
              <a:spcAft>
                <a:spcPts val="0"/>
              </a:spcAft>
              <a:buClr>
                <a:schemeClr val="lt1"/>
              </a:buClr>
              <a:buSzPts val="6000"/>
              <a:buNone/>
              <a:defRPr sz="6000">
                <a:solidFill>
                  <a:schemeClr val="lt1"/>
                </a:solidFill>
              </a:defRPr>
            </a:lvl4pPr>
            <a:lvl5pPr lvl="4" rtl="0">
              <a:spcBef>
                <a:spcPts val="0"/>
              </a:spcBef>
              <a:spcAft>
                <a:spcPts val="0"/>
              </a:spcAft>
              <a:buClr>
                <a:schemeClr val="lt1"/>
              </a:buClr>
              <a:buSzPts val="6000"/>
              <a:buNone/>
              <a:defRPr sz="6000">
                <a:solidFill>
                  <a:schemeClr val="lt1"/>
                </a:solidFill>
              </a:defRPr>
            </a:lvl5pPr>
            <a:lvl6pPr lvl="5" rtl="0">
              <a:spcBef>
                <a:spcPts val="0"/>
              </a:spcBef>
              <a:spcAft>
                <a:spcPts val="0"/>
              </a:spcAft>
              <a:buClr>
                <a:schemeClr val="lt1"/>
              </a:buClr>
              <a:buSzPts val="6000"/>
              <a:buNone/>
              <a:defRPr sz="6000">
                <a:solidFill>
                  <a:schemeClr val="lt1"/>
                </a:solidFill>
              </a:defRPr>
            </a:lvl6pPr>
            <a:lvl7pPr lvl="6" rtl="0">
              <a:spcBef>
                <a:spcPts val="0"/>
              </a:spcBef>
              <a:spcAft>
                <a:spcPts val="0"/>
              </a:spcAft>
              <a:buClr>
                <a:schemeClr val="lt1"/>
              </a:buClr>
              <a:buSzPts val="6000"/>
              <a:buNone/>
              <a:defRPr sz="6000">
                <a:solidFill>
                  <a:schemeClr val="lt1"/>
                </a:solidFill>
              </a:defRPr>
            </a:lvl7pPr>
            <a:lvl8pPr lvl="7" rtl="0">
              <a:spcBef>
                <a:spcPts val="0"/>
              </a:spcBef>
              <a:spcAft>
                <a:spcPts val="0"/>
              </a:spcAft>
              <a:buClr>
                <a:schemeClr val="lt1"/>
              </a:buClr>
              <a:buSzPts val="6000"/>
              <a:buNone/>
              <a:defRPr sz="6000">
                <a:solidFill>
                  <a:schemeClr val="lt1"/>
                </a:solidFill>
              </a:defRPr>
            </a:lvl8pPr>
            <a:lvl9pPr lvl="8" rtl="0">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grpSp>
        <p:nvGrpSpPr>
          <p:cNvPr id="58" name="Google Shape;58;p8"/>
          <p:cNvGrpSpPr/>
          <p:nvPr/>
        </p:nvGrpSpPr>
        <p:grpSpPr>
          <a:xfrm>
            <a:off x="5005048" y="0"/>
            <a:ext cx="4138960" cy="5143642"/>
            <a:chOff x="5005048" y="0"/>
            <a:chExt cx="4138960" cy="5143642"/>
          </a:xfrm>
        </p:grpSpPr>
        <p:sp>
          <p:nvSpPr>
            <p:cNvPr id="59" name="Google Shape;59;p8"/>
            <p:cNvSpPr/>
            <p:nvPr/>
          </p:nvSpPr>
          <p:spPr>
            <a:xfrm>
              <a:off x="5005049" y="0"/>
              <a:ext cx="4138960" cy="5143500"/>
            </a:xfrm>
            <a:custGeom>
              <a:avLst/>
              <a:gdLst/>
              <a:ahLst/>
              <a:cxnLst/>
              <a:rect l="l" t="t" r="r" b="b"/>
              <a:pathLst>
                <a:path w="5518613" h="6858000" extrusionOk="0">
                  <a:moveTo>
                    <a:pt x="4347879" y="6858000"/>
                  </a:moveTo>
                  <a:lnTo>
                    <a:pt x="4538614" y="6858000"/>
                  </a:lnTo>
                  <a:cubicBezTo>
                    <a:pt x="4551534" y="5930683"/>
                    <a:pt x="4899626" y="5039346"/>
                    <a:pt x="5518613" y="4348570"/>
                  </a:cubicBezTo>
                  <a:lnTo>
                    <a:pt x="5518613" y="4070500"/>
                  </a:lnTo>
                  <a:cubicBezTo>
                    <a:pt x="4781548" y="4812740"/>
                    <a:pt x="4361771" y="5812222"/>
                    <a:pt x="4347879" y="6858000"/>
                  </a:cubicBezTo>
                  <a:close/>
                  <a:moveTo>
                    <a:pt x="4301085" y="5188627"/>
                  </a:moveTo>
                  <a:cubicBezTo>
                    <a:pt x="4077511" y="5717157"/>
                    <a:pt x="3959147" y="6284191"/>
                    <a:pt x="3952611" y="6858000"/>
                  </a:cubicBezTo>
                  <a:lnTo>
                    <a:pt x="4143347" y="6858000"/>
                  </a:lnTo>
                  <a:cubicBezTo>
                    <a:pt x="4157130" y="5751110"/>
                    <a:pt x="4603757" y="4693586"/>
                    <a:pt x="5387642" y="3911730"/>
                  </a:cubicBezTo>
                  <a:cubicBezTo>
                    <a:pt x="5430449" y="3868935"/>
                    <a:pt x="5474000" y="3827197"/>
                    <a:pt x="5518295" y="3786519"/>
                  </a:cubicBezTo>
                  <a:lnTo>
                    <a:pt x="5518295" y="3532283"/>
                  </a:lnTo>
                  <a:cubicBezTo>
                    <a:pt x="5426952" y="3609615"/>
                    <a:pt x="5338451" y="3691136"/>
                    <a:pt x="5252792" y="3776858"/>
                  </a:cubicBezTo>
                  <a:cubicBezTo>
                    <a:pt x="4847103" y="4181397"/>
                    <a:pt x="4523877" y="4660866"/>
                    <a:pt x="4301085" y="5188627"/>
                  </a:cubicBezTo>
                  <a:close/>
                  <a:moveTo>
                    <a:pt x="4742956" y="6858000"/>
                  </a:moveTo>
                  <a:lnTo>
                    <a:pt x="4933691" y="6858000"/>
                  </a:lnTo>
                  <a:cubicBezTo>
                    <a:pt x="4944296" y="6192253"/>
                    <a:pt x="5147442" y="5543813"/>
                    <a:pt x="5518613" y="4990959"/>
                  </a:cubicBezTo>
                  <a:lnTo>
                    <a:pt x="5518613" y="4666809"/>
                  </a:lnTo>
                  <a:cubicBezTo>
                    <a:pt x="5027419" y="5292807"/>
                    <a:pt x="4754965" y="6062479"/>
                    <a:pt x="4742956" y="6858000"/>
                  </a:cubicBezTo>
                  <a:close/>
                  <a:moveTo>
                    <a:pt x="3936844" y="5034751"/>
                  </a:moveTo>
                  <a:cubicBezTo>
                    <a:pt x="3692690" y="5611967"/>
                    <a:pt x="3563753" y="6231329"/>
                    <a:pt x="3557280" y="6858000"/>
                  </a:cubicBezTo>
                  <a:lnTo>
                    <a:pt x="3748016" y="6858000"/>
                  </a:lnTo>
                  <a:cubicBezTo>
                    <a:pt x="3761742" y="5646276"/>
                    <a:pt x="4250019" y="4488202"/>
                    <a:pt x="5108087" y="3632261"/>
                  </a:cubicBezTo>
                  <a:cubicBezTo>
                    <a:pt x="5237705" y="3502760"/>
                    <a:pt x="5374780" y="3380944"/>
                    <a:pt x="5518613" y="3267434"/>
                  </a:cubicBezTo>
                  <a:lnTo>
                    <a:pt x="5518613" y="3027435"/>
                  </a:lnTo>
                  <a:cubicBezTo>
                    <a:pt x="4821685" y="3543508"/>
                    <a:pt x="4275552" y="4236573"/>
                    <a:pt x="3936844" y="5034751"/>
                  </a:cubicBezTo>
                  <a:close/>
                  <a:moveTo>
                    <a:pt x="1590798" y="2330830"/>
                  </a:moveTo>
                  <a:cubicBezTo>
                    <a:pt x="2180774" y="1457646"/>
                    <a:pt x="2932850" y="705739"/>
                    <a:pt x="3806254" y="115868"/>
                  </a:cubicBezTo>
                  <a:cubicBezTo>
                    <a:pt x="3864619" y="76504"/>
                    <a:pt x="3923511" y="37881"/>
                    <a:pt x="3982938" y="0"/>
                  </a:cubicBezTo>
                  <a:lnTo>
                    <a:pt x="3637961" y="0"/>
                  </a:lnTo>
                  <a:cubicBezTo>
                    <a:pt x="2317309" y="907938"/>
                    <a:pt x="1283739" y="2174291"/>
                    <a:pt x="658991" y="3649867"/>
                  </a:cubicBezTo>
                  <a:cubicBezTo>
                    <a:pt x="229264" y="4666364"/>
                    <a:pt x="7820" y="5745720"/>
                    <a:pt x="0" y="6858000"/>
                  </a:cubicBezTo>
                  <a:lnTo>
                    <a:pt x="190735" y="6858000"/>
                  </a:lnTo>
                  <a:cubicBezTo>
                    <a:pt x="198492" y="5771144"/>
                    <a:pt x="414913" y="4716957"/>
                    <a:pt x="834595" y="3724104"/>
                  </a:cubicBezTo>
                  <a:cubicBezTo>
                    <a:pt x="1041009" y="3236353"/>
                    <a:pt x="1294217" y="2769749"/>
                    <a:pt x="1590670" y="2330830"/>
                  </a:cubicBezTo>
                  <a:close/>
                  <a:moveTo>
                    <a:pt x="5138478" y="6858000"/>
                  </a:moveTo>
                  <a:lnTo>
                    <a:pt x="5329213" y="6858000"/>
                  </a:lnTo>
                  <a:cubicBezTo>
                    <a:pt x="5335393" y="6514973"/>
                    <a:pt x="5399423" y="6175480"/>
                    <a:pt x="5518613" y="5853770"/>
                  </a:cubicBezTo>
                  <a:lnTo>
                    <a:pt x="5518613" y="5388583"/>
                  </a:lnTo>
                  <a:cubicBezTo>
                    <a:pt x="5473428" y="5473625"/>
                    <a:pt x="5431892" y="5560847"/>
                    <a:pt x="5394000" y="5650255"/>
                  </a:cubicBezTo>
                  <a:cubicBezTo>
                    <a:pt x="5232135" y="6032727"/>
                    <a:pt x="5145382" y="6442770"/>
                    <a:pt x="5138478" y="6858000"/>
                  </a:cubicBezTo>
                  <a:close/>
                  <a:moveTo>
                    <a:pt x="1918417" y="2551824"/>
                  </a:moveTo>
                  <a:cubicBezTo>
                    <a:pt x="2643092" y="1478290"/>
                    <a:pt x="3623084" y="601442"/>
                    <a:pt x="4770422" y="0"/>
                  </a:cubicBezTo>
                  <a:lnTo>
                    <a:pt x="4376235" y="0"/>
                  </a:lnTo>
                  <a:cubicBezTo>
                    <a:pt x="4221103" y="90127"/>
                    <a:pt x="4069195" y="185317"/>
                    <a:pt x="3920504" y="285570"/>
                  </a:cubicBezTo>
                  <a:cubicBezTo>
                    <a:pt x="2634426" y="1153193"/>
                    <a:pt x="1627921" y="2375366"/>
                    <a:pt x="1023169" y="3803743"/>
                  </a:cubicBezTo>
                  <a:cubicBezTo>
                    <a:pt x="614105" y="4771490"/>
                    <a:pt x="403024" y="5798792"/>
                    <a:pt x="395331" y="6858000"/>
                  </a:cubicBezTo>
                  <a:lnTo>
                    <a:pt x="586067" y="6858000"/>
                  </a:lnTo>
                  <a:cubicBezTo>
                    <a:pt x="593760" y="5824406"/>
                    <a:pt x="799754" y="4822147"/>
                    <a:pt x="1198836" y="3877980"/>
                  </a:cubicBezTo>
                  <a:cubicBezTo>
                    <a:pt x="1395332" y="3413753"/>
                    <a:pt x="1636313" y="2969629"/>
                    <a:pt x="1918417" y="2551824"/>
                  </a:cubicBezTo>
                  <a:close/>
                  <a:moveTo>
                    <a:pt x="3295909" y="1820898"/>
                  </a:moveTo>
                  <a:cubicBezTo>
                    <a:pt x="2638349" y="2477855"/>
                    <a:pt x="2113960" y="3255643"/>
                    <a:pt x="1751587" y="4111495"/>
                  </a:cubicBezTo>
                  <a:cubicBezTo>
                    <a:pt x="1383722" y="4981807"/>
                    <a:pt x="1193495" y="5905571"/>
                    <a:pt x="1185739" y="6858000"/>
                  </a:cubicBezTo>
                  <a:lnTo>
                    <a:pt x="1376474" y="6858000"/>
                  </a:lnTo>
                  <a:cubicBezTo>
                    <a:pt x="1384167" y="5931185"/>
                    <a:pt x="1569308" y="5032463"/>
                    <a:pt x="1927255" y="4185732"/>
                  </a:cubicBezTo>
                  <a:cubicBezTo>
                    <a:pt x="2618518" y="2553159"/>
                    <a:pt x="3901291" y="1241972"/>
                    <a:pt x="5518613" y="514827"/>
                  </a:cubicBezTo>
                  <a:lnTo>
                    <a:pt x="5518613" y="306544"/>
                  </a:lnTo>
                  <a:cubicBezTo>
                    <a:pt x="4689289" y="667432"/>
                    <a:pt x="3935274" y="1181063"/>
                    <a:pt x="3295909" y="1820643"/>
                  </a:cubicBezTo>
                  <a:close/>
                  <a:moveTo>
                    <a:pt x="3572666" y="4881129"/>
                  </a:moveTo>
                  <a:cubicBezTo>
                    <a:pt x="3307970" y="5506962"/>
                    <a:pt x="3168460" y="6178556"/>
                    <a:pt x="3162013" y="6858000"/>
                  </a:cubicBezTo>
                  <a:lnTo>
                    <a:pt x="3352748" y="6858000"/>
                  </a:lnTo>
                  <a:cubicBezTo>
                    <a:pt x="3372565" y="5227315"/>
                    <a:pt x="4179313" y="3706695"/>
                    <a:pt x="5518613" y="2775615"/>
                  </a:cubicBezTo>
                  <a:lnTo>
                    <a:pt x="5518613" y="2545341"/>
                  </a:lnTo>
                  <a:cubicBezTo>
                    <a:pt x="4654149" y="3115286"/>
                    <a:pt x="3977337" y="3927785"/>
                    <a:pt x="3573111" y="4880875"/>
                  </a:cubicBezTo>
                  <a:close/>
                  <a:moveTo>
                    <a:pt x="5235308" y="0"/>
                  </a:moveTo>
                  <a:cubicBezTo>
                    <a:pt x="3502800" y="791829"/>
                    <a:pt x="2129930" y="2203840"/>
                    <a:pt x="1387410" y="3957619"/>
                  </a:cubicBezTo>
                  <a:cubicBezTo>
                    <a:pt x="998882" y="4876680"/>
                    <a:pt x="798292" y="5852181"/>
                    <a:pt x="790535" y="6858000"/>
                  </a:cubicBezTo>
                  <a:lnTo>
                    <a:pt x="981270" y="6858000"/>
                  </a:lnTo>
                  <a:cubicBezTo>
                    <a:pt x="989027" y="5877796"/>
                    <a:pt x="1184722" y="4927273"/>
                    <a:pt x="1563077" y="4031856"/>
                  </a:cubicBezTo>
                  <a:cubicBezTo>
                    <a:pt x="2315465" y="2254877"/>
                    <a:pt x="3730277" y="840502"/>
                    <a:pt x="5507805" y="88347"/>
                  </a:cubicBezTo>
                  <a:lnTo>
                    <a:pt x="5518295" y="83961"/>
                  </a:lnTo>
                  <a:lnTo>
                    <a:pt x="5518295" y="0"/>
                  </a:lnTo>
                  <a:close/>
                  <a:moveTo>
                    <a:pt x="2115829" y="4265371"/>
                  </a:moveTo>
                  <a:cubicBezTo>
                    <a:pt x="1768499" y="5086996"/>
                    <a:pt x="1588763" y="5958960"/>
                    <a:pt x="1581070" y="6858000"/>
                  </a:cubicBezTo>
                  <a:lnTo>
                    <a:pt x="1771805" y="6858000"/>
                  </a:lnTo>
                  <a:cubicBezTo>
                    <a:pt x="1779499" y="5984575"/>
                    <a:pt x="1954148" y="5137589"/>
                    <a:pt x="2291496" y="4339608"/>
                  </a:cubicBezTo>
                  <a:cubicBezTo>
                    <a:pt x="2920256" y="2855992"/>
                    <a:pt x="4067231" y="1651564"/>
                    <a:pt x="5518613" y="950841"/>
                  </a:cubicBezTo>
                  <a:lnTo>
                    <a:pt x="5518613" y="739889"/>
                  </a:lnTo>
                  <a:cubicBezTo>
                    <a:pt x="3987230" y="1453890"/>
                    <a:pt x="2774896" y="2709940"/>
                    <a:pt x="2115829" y="4265371"/>
                  </a:cubicBezTo>
                  <a:close/>
                  <a:moveTo>
                    <a:pt x="3208425" y="4726999"/>
                  </a:moveTo>
                  <a:cubicBezTo>
                    <a:pt x="2923104" y="5401587"/>
                    <a:pt x="2773059" y="6125618"/>
                    <a:pt x="2766809" y="6858000"/>
                  </a:cubicBezTo>
                  <a:lnTo>
                    <a:pt x="2957544" y="6858000"/>
                  </a:lnTo>
                  <a:cubicBezTo>
                    <a:pt x="2978335" y="5002228"/>
                    <a:pt x="3943723" y="3284988"/>
                    <a:pt x="5518613" y="2302356"/>
                  </a:cubicBezTo>
                  <a:lnTo>
                    <a:pt x="5518613" y="2079201"/>
                  </a:lnTo>
                  <a:cubicBezTo>
                    <a:pt x="4486524" y="2693796"/>
                    <a:pt x="3677291" y="3621298"/>
                    <a:pt x="3208425" y="4726999"/>
                  </a:cubicBezTo>
                  <a:close/>
                  <a:moveTo>
                    <a:pt x="2844247" y="4573123"/>
                  </a:moveTo>
                  <a:cubicBezTo>
                    <a:pt x="2538117" y="5297313"/>
                    <a:pt x="2379234" y="6065676"/>
                    <a:pt x="2371478" y="6858000"/>
                  </a:cubicBezTo>
                  <a:lnTo>
                    <a:pt x="2562213" y="6858000"/>
                  </a:lnTo>
                  <a:cubicBezTo>
                    <a:pt x="2569906" y="6091353"/>
                    <a:pt x="2723703" y="5347905"/>
                    <a:pt x="3019978" y="4647360"/>
                  </a:cubicBezTo>
                  <a:cubicBezTo>
                    <a:pt x="3521924" y="3463366"/>
                    <a:pt x="4400064" y="2477658"/>
                    <a:pt x="5518613" y="1842635"/>
                  </a:cubicBezTo>
                  <a:lnTo>
                    <a:pt x="5518613" y="1624564"/>
                  </a:lnTo>
                  <a:cubicBezTo>
                    <a:pt x="4319580" y="2277199"/>
                    <a:pt x="3376933" y="3316482"/>
                    <a:pt x="2844247" y="4573123"/>
                  </a:cubicBezTo>
                  <a:close/>
                  <a:moveTo>
                    <a:pt x="2480006" y="4419247"/>
                  </a:moveTo>
                  <a:cubicBezTo>
                    <a:pt x="2153276" y="5192123"/>
                    <a:pt x="1984094" y="6012350"/>
                    <a:pt x="1976274" y="6858000"/>
                  </a:cubicBezTo>
                  <a:lnTo>
                    <a:pt x="2167009" y="6858000"/>
                  </a:lnTo>
                  <a:cubicBezTo>
                    <a:pt x="2174702" y="6038091"/>
                    <a:pt x="2338989" y="5242779"/>
                    <a:pt x="2655737" y="4493611"/>
                  </a:cubicBezTo>
                  <a:cubicBezTo>
                    <a:pt x="3221262" y="3159288"/>
                    <a:pt x="4233361" y="2063108"/>
                    <a:pt x="5518613" y="1392892"/>
                  </a:cubicBezTo>
                  <a:lnTo>
                    <a:pt x="5518613" y="1178826"/>
                  </a:lnTo>
                  <a:cubicBezTo>
                    <a:pt x="4153132" y="1864200"/>
                    <a:pt x="3076061" y="3012811"/>
                    <a:pt x="2480006" y="441924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8"/>
            <p:cNvSpPr/>
            <p:nvPr/>
          </p:nvSpPr>
          <p:spPr>
            <a:xfrm>
              <a:off x="5005048" y="0"/>
              <a:ext cx="4138960" cy="5143642"/>
            </a:xfrm>
            <a:custGeom>
              <a:avLst/>
              <a:gdLst/>
              <a:ahLst/>
              <a:cxnLst/>
              <a:rect l="l" t="t" r="r" b="b"/>
              <a:pathLst>
                <a:path w="5518613" h="6858190" extrusionOk="0">
                  <a:moveTo>
                    <a:pt x="2240760" y="4214715"/>
                  </a:moveTo>
                  <a:cubicBezTo>
                    <a:pt x="2192225" y="4194261"/>
                    <a:pt x="2136295" y="4217016"/>
                    <a:pt x="2115841" y="4265537"/>
                  </a:cubicBezTo>
                  <a:cubicBezTo>
                    <a:pt x="2115835" y="4265543"/>
                    <a:pt x="2115835" y="4265556"/>
                    <a:pt x="2115829" y="4265562"/>
                  </a:cubicBezTo>
                  <a:cubicBezTo>
                    <a:pt x="1768499" y="5087187"/>
                    <a:pt x="1588763" y="5959151"/>
                    <a:pt x="1581070" y="6858191"/>
                  </a:cubicBezTo>
                  <a:lnTo>
                    <a:pt x="1771805" y="6858191"/>
                  </a:lnTo>
                  <a:cubicBezTo>
                    <a:pt x="1779499" y="5984765"/>
                    <a:pt x="1954148" y="5137780"/>
                    <a:pt x="2291496" y="4339799"/>
                  </a:cubicBezTo>
                  <a:cubicBezTo>
                    <a:pt x="2312070" y="4291329"/>
                    <a:pt x="2289436" y="4235359"/>
                    <a:pt x="2240951" y="4214797"/>
                  </a:cubicBezTo>
                  <a:cubicBezTo>
                    <a:pt x="2240888" y="4214766"/>
                    <a:pt x="2240824" y="4214740"/>
                    <a:pt x="2240760" y="4214715"/>
                  </a:cubicBezTo>
                  <a:close/>
                  <a:moveTo>
                    <a:pt x="2250170" y="2598095"/>
                  </a:moveTo>
                  <a:cubicBezTo>
                    <a:pt x="2206714" y="2568350"/>
                    <a:pt x="2147370" y="2579447"/>
                    <a:pt x="2117609" y="2622883"/>
                  </a:cubicBezTo>
                  <a:cubicBezTo>
                    <a:pt x="1637146" y="3322742"/>
                    <a:pt x="1278195" y="4098599"/>
                    <a:pt x="1055848" y="4917803"/>
                  </a:cubicBezTo>
                  <a:cubicBezTo>
                    <a:pt x="1040138" y="4968059"/>
                    <a:pt x="1068151" y="5021531"/>
                    <a:pt x="1118422" y="5037242"/>
                  </a:cubicBezTo>
                  <a:cubicBezTo>
                    <a:pt x="1168694" y="5052948"/>
                    <a:pt x="1222182" y="5024944"/>
                    <a:pt x="1237899" y="4974688"/>
                  </a:cubicBezTo>
                  <a:cubicBezTo>
                    <a:pt x="1238611" y="4972400"/>
                    <a:pt x="1239240" y="4970093"/>
                    <a:pt x="1239781" y="4967760"/>
                  </a:cubicBezTo>
                  <a:cubicBezTo>
                    <a:pt x="1456596" y="4169149"/>
                    <a:pt x="1806538" y="3412786"/>
                    <a:pt x="2274902" y="2730488"/>
                  </a:cubicBezTo>
                  <a:cubicBezTo>
                    <a:pt x="2304581" y="2687090"/>
                    <a:pt x="2293518" y="2627860"/>
                    <a:pt x="2250170" y="2598095"/>
                  </a:cubicBezTo>
                  <a:close/>
                  <a:moveTo>
                    <a:pt x="5289222" y="4471365"/>
                  </a:moveTo>
                  <a:cubicBezTo>
                    <a:pt x="5247089" y="4439770"/>
                    <a:pt x="5187312" y="4448313"/>
                    <a:pt x="5155707" y="4490433"/>
                  </a:cubicBezTo>
                  <a:cubicBezTo>
                    <a:pt x="4642139" y="5174034"/>
                    <a:pt x="4359361" y="6003210"/>
                    <a:pt x="4348260" y="6858064"/>
                  </a:cubicBezTo>
                  <a:lnTo>
                    <a:pt x="4538996" y="6858064"/>
                  </a:lnTo>
                  <a:cubicBezTo>
                    <a:pt x="4550065" y="6044479"/>
                    <a:pt x="4819460" y="5255459"/>
                    <a:pt x="5308296" y="4604903"/>
                  </a:cubicBezTo>
                  <a:cubicBezTo>
                    <a:pt x="5339900" y="4562782"/>
                    <a:pt x="5331375" y="4503024"/>
                    <a:pt x="5289241" y="4471429"/>
                  </a:cubicBezTo>
                  <a:cubicBezTo>
                    <a:pt x="5289216" y="4471403"/>
                    <a:pt x="5289184" y="4471384"/>
                    <a:pt x="5289158" y="4471365"/>
                  </a:cubicBezTo>
                  <a:close/>
                  <a:moveTo>
                    <a:pt x="2682504" y="5323054"/>
                  </a:moveTo>
                  <a:cubicBezTo>
                    <a:pt x="2631558" y="5309764"/>
                    <a:pt x="2579475" y="5340266"/>
                    <a:pt x="2566155" y="5391189"/>
                  </a:cubicBezTo>
                  <a:cubicBezTo>
                    <a:pt x="2441510" y="5870327"/>
                    <a:pt x="2376125" y="6362940"/>
                    <a:pt x="2371478" y="6858000"/>
                  </a:cubicBezTo>
                  <a:lnTo>
                    <a:pt x="2562213" y="6858000"/>
                  </a:lnTo>
                  <a:cubicBezTo>
                    <a:pt x="2566810" y="6379148"/>
                    <a:pt x="2630122" y="5902679"/>
                    <a:pt x="2750724" y="5439240"/>
                  </a:cubicBezTo>
                  <a:cubicBezTo>
                    <a:pt x="2764018" y="5388310"/>
                    <a:pt x="2733513" y="5336243"/>
                    <a:pt x="2682567" y="5322927"/>
                  </a:cubicBezTo>
                  <a:close/>
                  <a:moveTo>
                    <a:pt x="4160068" y="5925910"/>
                  </a:moveTo>
                  <a:cubicBezTo>
                    <a:pt x="4108531" y="5915060"/>
                    <a:pt x="4057948" y="5948028"/>
                    <a:pt x="4047095" y="5999555"/>
                  </a:cubicBezTo>
                  <a:cubicBezTo>
                    <a:pt x="4047089" y="5999562"/>
                    <a:pt x="4047089" y="5999568"/>
                    <a:pt x="4047089" y="5999574"/>
                  </a:cubicBezTo>
                  <a:cubicBezTo>
                    <a:pt x="3988006" y="6282004"/>
                    <a:pt x="3956363" y="6569507"/>
                    <a:pt x="3952611" y="6858000"/>
                  </a:cubicBezTo>
                  <a:lnTo>
                    <a:pt x="4143347" y="6858000"/>
                  </a:lnTo>
                  <a:cubicBezTo>
                    <a:pt x="4147123" y="6582600"/>
                    <a:pt x="4177425" y="6308242"/>
                    <a:pt x="4233819" y="6038663"/>
                  </a:cubicBezTo>
                  <a:cubicBezTo>
                    <a:pt x="4244634" y="5987155"/>
                    <a:pt x="4211649" y="5936626"/>
                    <a:pt x="4160132" y="5925783"/>
                  </a:cubicBezTo>
                  <a:close/>
                  <a:moveTo>
                    <a:pt x="2089189" y="6428024"/>
                  </a:moveTo>
                  <a:cubicBezTo>
                    <a:pt x="2036629" y="6424783"/>
                    <a:pt x="1991399" y="6464762"/>
                    <a:pt x="1988163" y="6517325"/>
                  </a:cubicBezTo>
                  <a:cubicBezTo>
                    <a:pt x="1981233" y="6630015"/>
                    <a:pt x="1977228" y="6744293"/>
                    <a:pt x="1976147" y="6857937"/>
                  </a:cubicBezTo>
                  <a:lnTo>
                    <a:pt x="2166882" y="6857937"/>
                  </a:lnTo>
                  <a:cubicBezTo>
                    <a:pt x="2167900" y="6748170"/>
                    <a:pt x="2171778" y="6637832"/>
                    <a:pt x="2178454" y="6529020"/>
                  </a:cubicBezTo>
                  <a:cubicBezTo>
                    <a:pt x="2181645" y="6476520"/>
                    <a:pt x="2141737" y="6431393"/>
                    <a:pt x="2089253" y="6428088"/>
                  </a:cubicBezTo>
                  <a:close/>
                  <a:moveTo>
                    <a:pt x="3184583" y="972450"/>
                  </a:moveTo>
                  <a:cubicBezTo>
                    <a:pt x="3218833" y="1012264"/>
                    <a:pt x="3278838" y="1016897"/>
                    <a:pt x="3318797" y="982811"/>
                  </a:cubicBezTo>
                  <a:cubicBezTo>
                    <a:pt x="3763936" y="601738"/>
                    <a:pt x="4250629" y="272053"/>
                    <a:pt x="4769659" y="0"/>
                  </a:cubicBezTo>
                  <a:lnTo>
                    <a:pt x="4375472" y="0"/>
                  </a:lnTo>
                  <a:cubicBezTo>
                    <a:pt x="3957475" y="243105"/>
                    <a:pt x="3562373" y="523572"/>
                    <a:pt x="3195010" y="837960"/>
                  </a:cubicBezTo>
                  <a:cubicBezTo>
                    <a:pt x="3154981" y="872186"/>
                    <a:pt x="3150289" y="932364"/>
                    <a:pt x="3184526" y="972381"/>
                  </a:cubicBezTo>
                  <a:cubicBezTo>
                    <a:pt x="3184545" y="972406"/>
                    <a:pt x="3184564" y="972425"/>
                    <a:pt x="3184583" y="972450"/>
                  </a:cubicBezTo>
                  <a:close/>
                  <a:moveTo>
                    <a:pt x="3860550" y="1312617"/>
                  </a:moveTo>
                  <a:cubicBezTo>
                    <a:pt x="2823496" y="2150361"/>
                    <a:pt x="2039217" y="3259260"/>
                    <a:pt x="1594930" y="4515984"/>
                  </a:cubicBezTo>
                  <a:cubicBezTo>
                    <a:pt x="1577376" y="4565636"/>
                    <a:pt x="1603405" y="4620118"/>
                    <a:pt x="1653073" y="4637667"/>
                  </a:cubicBezTo>
                  <a:cubicBezTo>
                    <a:pt x="1702740" y="4655216"/>
                    <a:pt x="1757240" y="4629195"/>
                    <a:pt x="1774794" y="4579543"/>
                  </a:cubicBezTo>
                  <a:cubicBezTo>
                    <a:pt x="2207331" y="3355996"/>
                    <a:pt x="2970909" y="2276380"/>
                    <a:pt x="3980586" y="1460773"/>
                  </a:cubicBezTo>
                  <a:cubicBezTo>
                    <a:pt x="4021531" y="1427634"/>
                    <a:pt x="4027850" y="1367596"/>
                    <a:pt x="3994700" y="1326664"/>
                  </a:cubicBezTo>
                  <a:cubicBezTo>
                    <a:pt x="3961551" y="1285732"/>
                    <a:pt x="3901494" y="1279414"/>
                    <a:pt x="3860550" y="1312554"/>
                  </a:cubicBezTo>
                  <a:close/>
                  <a:moveTo>
                    <a:pt x="1208945" y="3617516"/>
                  </a:moveTo>
                  <a:cubicBezTo>
                    <a:pt x="1160835" y="3596077"/>
                    <a:pt x="1104454" y="3617687"/>
                    <a:pt x="1083015" y="3665782"/>
                  </a:cubicBezTo>
                  <a:cubicBezTo>
                    <a:pt x="1083009" y="3665795"/>
                    <a:pt x="1083002" y="3665808"/>
                    <a:pt x="1082996" y="3665820"/>
                  </a:cubicBezTo>
                  <a:cubicBezTo>
                    <a:pt x="859435" y="4168317"/>
                    <a:pt x="688555" y="4692614"/>
                    <a:pt x="573097" y="5230321"/>
                  </a:cubicBezTo>
                  <a:cubicBezTo>
                    <a:pt x="458636" y="5765430"/>
                    <a:pt x="398987" y="6310803"/>
                    <a:pt x="395077" y="6858000"/>
                  </a:cubicBezTo>
                  <a:lnTo>
                    <a:pt x="585812" y="6858000"/>
                  </a:lnTo>
                  <a:cubicBezTo>
                    <a:pt x="589655" y="6324252"/>
                    <a:pt x="647789" y="5792284"/>
                    <a:pt x="759318" y="5270300"/>
                  </a:cubicBezTo>
                  <a:cubicBezTo>
                    <a:pt x="872119" y="4745584"/>
                    <a:pt x="1038993" y="4233954"/>
                    <a:pt x="1257265" y="3743616"/>
                  </a:cubicBezTo>
                  <a:cubicBezTo>
                    <a:pt x="1278792" y="3695566"/>
                    <a:pt x="1257284" y="3639157"/>
                    <a:pt x="1209212" y="3617637"/>
                  </a:cubicBezTo>
                  <a:cubicBezTo>
                    <a:pt x="1209123" y="3617598"/>
                    <a:pt x="1209034" y="3617554"/>
                    <a:pt x="1208945" y="3617516"/>
                  </a:cubicBezTo>
                  <a:close/>
                  <a:moveTo>
                    <a:pt x="943632" y="5974532"/>
                  </a:moveTo>
                  <a:cubicBezTo>
                    <a:pt x="891294" y="5968659"/>
                    <a:pt x="844106" y="6006305"/>
                    <a:pt x="838219" y="6058620"/>
                  </a:cubicBezTo>
                  <a:cubicBezTo>
                    <a:pt x="808496" y="6324074"/>
                    <a:pt x="792557" y="6590926"/>
                    <a:pt x="790471" y="6858000"/>
                  </a:cubicBezTo>
                  <a:lnTo>
                    <a:pt x="981207" y="6858000"/>
                  </a:lnTo>
                  <a:cubicBezTo>
                    <a:pt x="983267" y="6597917"/>
                    <a:pt x="998799" y="6338127"/>
                    <a:pt x="1027746" y="6079658"/>
                  </a:cubicBezTo>
                  <a:cubicBezTo>
                    <a:pt x="1033475" y="6027432"/>
                    <a:pt x="995855" y="5980418"/>
                    <a:pt x="943632" y="5974532"/>
                  </a:cubicBezTo>
                  <a:close/>
                  <a:moveTo>
                    <a:pt x="2331805" y="1389587"/>
                  </a:moveTo>
                  <a:cubicBezTo>
                    <a:pt x="2707325" y="978292"/>
                    <a:pt x="3123535" y="606057"/>
                    <a:pt x="3574065" y="278578"/>
                  </a:cubicBezTo>
                  <a:cubicBezTo>
                    <a:pt x="3707535" y="181588"/>
                    <a:pt x="3843911" y="88728"/>
                    <a:pt x="3983193" y="0"/>
                  </a:cubicBezTo>
                  <a:lnTo>
                    <a:pt x="3637771" y="0"/>
                  </a:lnTo>
                  <a:cubicBezTo>
                    <a:pt x="3578433" y="40678"/>
                    <a:pt x="3519814" y="82118"/>
                    <a:pt x="3461913" y="124321"/>
                  </a:cubicBezTo>
                  <a:cubicBezTo>
                    <a:pt x="3000969" y="459401"/>
                    <a:pt x="2575133" y="840261"/>
                    <a:pt x="2190915" y="1261071"/>
                  </a:cubicBezTo>
                  <a:cubicBezTo>
                    <a:pt x="2155794" y="1300312"/>
                    <a:pt x="2159145" y="1360585"/>
                    <a:pt x="2198398" y="1395695"/>
                  </a:cubicBezTo>
                  <a:cubicBezTo>
                    <a:pt x="2237111" y="1430316"/>
                    <a:pt x="2296417" y="1427602"/>
                    <a:pt x="2331805" y="1389587"/>
                  </a:cubicBezTo>
                  <a:close/>
                  <a:moveTo>
                    <a:pt x="558283" y="4174100"/>
                  </a:moveTo>
                  <a:cubicBezTo>
                    <a:pt x="508369" y="4157308"/>
                    <a:pt x="454289" y="4184143"/>
                    <a:pt x="437484" y="4234036"/>
                  </a:cubicBezTo>
                  <a:cubicBezTo>
                    <a:pt x="152999" y="5079865"/>
                    <a:pt x="5315" y="5965653"/>
                    <a:pt x="0" y="6858000"/>
                  </a:cubicBezTo>
                  <a:lnTo>
                    <a:pt x="190735" y="6858000"/>
                  </a:lnTo>
                  <a:cubicBezTo>
                    <a:pt x="196021" y="5986354"/>
                    <a:pt x="340335" y="5121127"/>
                    <a:pt x="618237" y="4294926"/>
                  </a:cubicBezTo>
                  <a:cubicBezTo>
                    <a:pt x="635068" y="4245032"/>
                    <a:pt x="608253" y="4190944"/>
                    <a:pt x="558344" y="4174119"/>
                  </a:cubicBezTo>
                  <a:cubicBezTo>
                    <a:pt x="558323" y="4174113"/>
                    <a:pt x="558303" y="4174107"/>
                    <a:pt x="558283" y="4174100"/>
                  </a:cubicBezTo>
                  <a:close/>
                  <a:moveTo>
                    <a:pt x="3037844" y="3379615"/>
                  </a:moveTo>
                  <a:cubicBezTo>
                    <a:pt x="3010054" y="3424341"/>
                    <a:pt x="3023793" y="3483121"/>
                    <a:pt x="3068533" y="3510909"/>
                  </a:cubicBezTo>
                  <a:cubicBezTo>
                    <a:pt x="3111436" y="3537552"/>
                    <a:pt x="3167678" y="3526131"/>
                    <a:pt x="3196790" y="3484868"/>
                  </a:cubicBezTo>
                  <a:cubicBezTo>
                    <a:pt x="3756262" y="2640934"/>
                    <a:pt x="4511937" y="1945073"/>
                    <a:pt x="5399149" y="1456833"/>
                  </a:cubicBezTo>
                  <a:cubicBezTo>
                    <a:pt x="5438612" y="1435178"/>
                    <a:pt x="5478324" y="1413994"/>
                    <a:pt x="5518295" y="1393274"/>
                  </a:cubicBezTo>
                  <a:lnTo>
                    <a:pt x="5518295" y="1179080"/>
                  </a:lnTo>
                  <a:cubicBezTo>
                    <a:pt x="5447342" y="1214673"/>
                    <a:pt x="5377024" y="1251582"/>
                    <a:pt x="5307342" y="1289800"/>
                  </a:cubicBezTo>
                  <a:cubicBezTo>
                    <a:pt x="4393090" y="1792906"/>
                    <a:pt x="3614361" y="2509939"/>
                    <a:pt x="3037780" y="3379551"/>
                  </a:cubicBezTo>
                  <a:close/>
                  <a:moveTo>
                    <a:pt x="4015808" y="3381140"/>
                  </a:moveTo>
                  <a:cubicBezTo>
                    <a:pt x="3403115" y="4138641"/>
                    <a:pt x="2998006" y="5042404"/>
                    <a:pt x="2840242" y="6003706"/>
                  </a:cubicBezTo>
                  <a:cubicBezTo>
                    <a:pt x="2831761" y="6055671"/>
                    <a:pt x="2867028" y="6104675"/>
                    <a:pt x="2919009" y="6113154"/>
                  </a:cubicBezTo>
                  <a:cubicBezTo>
                    <a:pt x="2919009" y="6113154"/>
                    <a:pt x="2919016" y="6113154"/>
                    <a:pt x="2919016" y="6113154"/>
                  </a:cubicBezTo>
                  <a:cubicBezTo>
                    <a:pt x="2924121" y="6114012"/>
                    <a:pt x="2929290" y="6114438"/>
                    <a:pt x="2934465" y="6114425"/>
                  </a:cubicBezTo>
                  <a:cubicBezTo>
                    <a:pt x="2981183" y="6114381"/>
                    <a:pt x="3020989" y="6080504"/>
                    <a:pt x="3028498" y="6034405"/>
                  </a:cubicBezTo>
                  <a:cubicBezTo>
                    <a:pt x="3282755" y="4490388"/>
                    <a:pt x="4190147" y="3130744"/>
                    <a:pt x="5518613" y="2303182"/>
                  </a:cubicBezTo>
                  <a:lnTo>
                    <a:pt x="5518613" y="2080027"/>
                  </a:lnTo>
                  <a:cubicBezTo>
                    <a:pt x="4944729" y="2421681"/>
                    <a:pt x="4435910" y="2862252"/>
                    <a:pt x="4015745" y="3381331"/>
                  </a:cubicBezTo>
                  <a:close/>
                  <a:moveTo>
                    <a:pt x="3489188" y="3682663"/>
                  </a:moveTo>
                  <a:cubicBezTo>
                    <a:pt x="3520805" y="3682689"/>
                    <a:pt x="3550382" y="3667047"/>
                    <a:pt x="3568152" y="3640906"/>
                  </a:cubicBezTo>
                  <a:cubicBezTo>
                    <a:pt x="3901106" y="3151394"/>
                    <a:pt x="4306483" y="2715260"/>
                    <a:pt x="4770422" y="2347419"/>
                  </a:cubicBezTo>
                  <a:cubicBezTo>
                    <a:pt x="4811678" y="2314686"/>
                    <a:pt x="4818582" y="2254712"/>
                    <a:pt x="4785839" y="2213469"/>
                  </a:cubicBezTo>
                  <a:cubicBezTo>
                    <a:pt x="4753096" y="2172225"/>
                    <a:pt x="4693104" y="2165323"/>
                    <a:pt x="4651848" y="2198056"/>
                  </a:cubicBezTo>
                  <a:cubicBezTo>
                    <a:pt x="4172796" y="2577934"/>
                    <a:pt x="3754234" y="3028338"/>
                    <a:pt x="3410477" y="3533872"/>
                  </a:cubicBezTo>
                  <a:cubicBezTo>
                    <a:pt x="3380843" y="3577397"/>
                    <a:pt x="3392116" y="3636704"/>
                    <a:pt x="3435655" y="3666329"/>
                  </a:cubicBezTo>
                  <a:cubicBezTo>
                    <a:pt x="3451441" y="3677071"/>
                    <a:pt x="3470089" y="3682829"/>
                    <a:pt x="3489188" y="3682854"/>
                  </a:cubicBezTo>
                  <a:close/>
                  <a:moveTo>
                    <a:pt x="5235117" y="0"/>
                  </a:moveTo>
                  <a:cubicBezTo>
                    <a:pt x="5039295" y="89448"/>
                    <a:pt x="4847415" y="187160"/>
                    <a:pt x="4659477" y="293133"/>
                  </a:cubicBezTo>
                  <a:cubicBezTo>
                    <a:pt x="4613020" y="317947"/>
                    <a:pt x="4595485" y="375710"/>
                    <a:pt x="4620306" y="422150"/>
                  </a:cubicBezTo>
                  <a:cubicBezTo>
                    <a:pt x="4645127" y="468591"/>
                    <a:pt x="4702908" y="486122"/>
                    <a:pt x="4749364" y="461309"/>
                  </a:cubicBezTo>
                  <a:cubicBezTo>
                    <a:pt x="4750655" y="460619"/>
                    <a:pt x="4751933" y="459899"/>
                    <a:pt x="4753192" y="459149"/>
                  </a:cubicBezTo>
                  <a:cubicBezTo>
                    <a:pt x="5000906" y="319499"/>
                    <a:pt x="5256473" y="194249"/>
                    <a:pt x="5518613" y="84025"/>
                  </a:cubicBezTo>
                  <a:lnTo>
                    <a:pt x="5518613" y="0"/>
                  </a:lnTo>
                  <a:close/>
                  <a:moveTo>
                    <a:pt x="4506698" y="959040"/>
                  </a:moveTo>
                  <a:cubicBezTo>
                    <a:pt x="4534914" y="1003493"/>
                    <a:pt x="4593832" y="1016668"/>
                    <a:pt x="4638305" y="988467"/>
                  </a:cubicBezTo>
                  <a:cubicBezTo>
                    <a:pt x="4920053" y="809892"/>
                    <a:pt x="5214244" y="651732"/>
                    <a:pt x="5518613" y="515208"/>
                  </a:cubicBezTo>
                  <a:lnTo>
                    <a:pt x="5518613" y="306799"/>
                  </a:lnTo>
                  <a:cubicBezTo>
                    <a:pt x="5178233" y="454670"/>
                    <a:pt x="4849857" y="628751"/>
                    <a:pt x="4536453" y="827473"/>
                  </a:cubicBezTo>
                  <a:cubicBezTo>
                    <a:pt x="4491903" y="855559"/>
                    <a:pt x="4478558" y="914434"/>
                    <a:pt x="4506654" y="958970"/>
                  </a:cubicBezTo>
                  <a:cubicBezTo>
                    <a:pt x="4506666" y="958995"/>
                    <a:pt x="4506685" y="959014"/>
                    <a:pt x="4506698" y="959040"/>
                  </a:cubicBezTo>
                  <a:close/>
                  <a:moveTo>
                    <a:pt x="4505109" y="4769266"/>
                  </a:moveTo>
                  <a:cubicBezTo>
                    <a:pt x="4479111" y="4815060"/>
                    <a:pt x="4495178" y="4873248"/>
                    <a:pt x="4540986" y="4899237"/>
                  </a:cubicBezTo>
                  <a:cubicBezTo>
                    <a:pt x="4586794" y="4925227"/>
                    <a:pt x="4645000" y="4909165"/>
                    <a:pt x="4670998" y="4863371"/>
                  </a:cubicBezTo>
                  <a:cubicBezTo>
                    <a:pt x="4671334" y="4862767"/>
                    <a:pt x="4671672" y="4862163"/>
                    <a:pt x="4672002" y="4861553"/>
                  </a:cubicBezTo>
                  <a:cubicBezTo>
                    <a:pt x="4894546" y="4460236"/>
                    <a:pt x="5180426" y="4097461"/>
                    <a:pt x="5518613" y="3787218"/>
                  </a:cubicBezTo>
                  <a:lnTo>
                    <a:pt x="5518613" y="3532982"/>
                  </a:lnTo>
                  <a:cubicBezTo>
                    <a:pt x="5109015" y="3880656"/>
                    <a:pt x="4765659" y="4299483"/>
                    <a:pt x="4505109" y="4769266"/>
                  </a:cubicBezTo>
                  <a:close/>
                  <a:moveTo>
                    <a:pt x="5138541" y="6858000"/>
                  </a:moveTo>
                  <a:lnTo>
                    <a:pt x="5329276" y="6858000"/>
                  </a:lnTo>
                  <a:cubicBezTo>
                    <a:pt x="5336270" y="6515418"/>
                    <a:pt x="5400255" y="6176332"/>
                    <a:pt x="5518613" y="5854724"/>
                  </a:cubicBezTo>
                  <a:lnTo>
                    <a:pt x="5518613" y="5389791"/>
                  </a:lnTo>
                  <a:cubicBezTo>
                    <a:pt x="5516706" y="5392651"/>
                    <a:pt x="5514862" y="5395638"/>
                    <a:pt x="5513146" y="5398816"/>
                  </a:cubicBezTo>
                  <a:cubicBezTo>
                    <a:pt x="5276239" y="5849385"/>
                    <a:pt x="5147964" y="6349072"/>
                    <a:pt x="5138541" y="6858000"/>
                  </a:cubicBezTo>
                  <a:close/>
                  <a:moveTo>
                    <a:pt x="4985952" y="5893686"/>
                  </a:moveTo>
                  <a:cubicBezTo>
                    <a:pt x="5035970" y="5910160"/>
                    <a:pt x="5089878" y="5882988"/>
                    <a:pt x="5106370" y="5832987"/>
                  </a:cubicBezTo>
                  <a:cubicBezTo>
                    <a:pt x="5204847" y="5534978"/>
                    <a:pt x="5343543" y="5251798"/>
                    <a:pt x="5518613" y="4991277"/>
                  </a:cubicBezTo>
                  <a:lnTo>
                    <a:pt x="5518613" y="4667127"/>
                  </a:lnTo>
                  <a:cubicBezTo>
                    <a:pt x="5258469" y="4998866"/>
                    <a:pt x="5057911" y="5373234"/>
                    <a:pt x="4925871" y="5773559"/>
                  </a:cubicBezTo>
                  <a:cubicBezTo>
                    <a:pt x="4909525" y="5823396"/>
                    <a:pt x="4936514" y="5877065"/>
                    <a:pt x="4986271" y="5893686"/>
                  </a:cubicBezTo>
                  <a:close/>
                  <a:moveTo>
                    <a:pt x="4231022" y="3746922"/>
                  </a:moveTo>
                  <a:cubicBezTo>
                    <a:pt x="3547960" y="4641328"/>
                    <a:pt x="3172923" y="5732780"/>
                    <a:pt x="3162013" y="6858000"/>
                  </a:cubicBezTo>
                  <a:lnTo>
                    <a:pt x="3352748" y="6858000"/>
                  </a:lnTo>
                  <a:cubicBezTo>
                    <a:pt x="3371256" y="5227137"/>
                    <a:pt x="4178328" y="3706129"/>
                    <a:pt x="5518613" y="2776187"/>
                  </a:cubicBezTo>
                  <a:lnTo>
                    <a:pt x="5518613" y="2545913"/>
                  </a:lnTo>
                  <a:cubicBezTo>
                    <a:pt x="5487758" y="2566252"/>
                    <a:pt x="5457088" y="2586909"/>
                    <a:pt x="5426615" y="2607883"/>
                  </a:cubicBezTo>
                  <a:cubicBezTo>
                    <a:pt x="4970414" y="2922055"/>
                    <a:pt x="4566875" y="3306503"/>
                    <a:pt x="4231022" y="3746922"/>
                  </a:cubicBezTo>
                  <a:close/>
                  <a:moveTo>
                    <a:pt x="4908260" y="6204806"/>
                  </a:moveTo>
                  <a:cubicBezTo>
                    <a:pt x="4856386" y="6195698"/>
                    <a:pt x="4806947" y="6230357"/>
                    <a:pt x="4797837" y="6282220"/>
                  </a:cubicBezTo>
                  <a:cubicBezTo>
                    <a:pt x="4797830" y="6282240"/>
                    <a:pt x="4797830" y="6282265"/>
                    <a:pt x="4797824" y="6282284"/>
                  </a:cubicBezTo>
                  <a:cubicBezTo>
                    <a:pt x="4764509" y="6472452"/>
                    <a:pt x="4746160" y="6664972"/>
                    <a:pt x="4742956" y="6858000"/>
                  </a:cubicBezTo>
                  <a:lnTo>
                    <a:pt x="4933691" y="6858000"/>
                  </a:lnTo>
                  <a:cubicBezTo>
                    <a:pt x="4936800" y="6676031"/>
                    <a:pt x="4954081" y="6494507"/>
                    <a:pt x="4985380" y="6315208"/>
                  </a:cubicBezTo>
                  <a:cubicBezTo>
                    <a:pt x="4994510" y="6263445"/>
                    <a:pt x="4960013" y="6214067"/>
                    <a:pt x="4908260" y="6204806"/>
                  </a:cubicBezTo>
                  <a:close/>
                  <a:moveTo>
                    <a:pt x="4560803" y="3966517"/>
                  </a:moveTo>
                  <a:cubicBezTo>
                    <a:pt x="4263180" y="4352091"/>
                    <a:pt x="4025727" y="4780535"/>
                    <a:pt x="3856544" y="5237250"/>
                  </a:cubicBezTo>
                  <a:cubicBezTo>
                    <a:pt x="3838253" y="5286641"/>
                    <a:pt x="3863468" y="5341505"/>
                    <a:pt x="3912875" y="5359791"/>
                  </a:cubicBezTo>
                  <a:cubicBezTo>
                    <a:pt x="3962282" y="5378077"/>
                    <a:pt x="4017163" y="5352869"/>
                    <a:pt x="4035454" y="5303478"/>
                  </a:cubicBezTo>
                  <a:cubicBezTo>
                    <a:pt x="4333199" y="4501537"/>
                    <a:pt x="4846398" y="3797203"/>
                    <a:pt x="5518613" y="3267942"/>
                  </a:cubicBezTo>
                  <a:lnTo>
                    <a:pt x="5518613" y="3027944"/>
                  </a:lnTo>
                  <a:cubicBezTo>
                    <a:pt x="5157405" y="3294948"/>
                    <a:pt x="4835056" y="3610823"/>
                    <a:pt x="4560803" y="396651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8"/>
            <p:cNvSpPr/>
            <p:nvPr/>
          </p:nvSpPr>
          <p:spPr>
            <a:xfrm>
              <a:off x="5330737" y="210583"/>
              <a:ext cx="3668526" cy="4753341"/>
            </a:xfrm>
            <a:custGeom>
              <a:avLst/>
              <a:gdLst/>
              <a:ahLst/>
              <a:cxnLst/>
              <a:rect l="l" t="t" r="r" b="b"/>
              <a:pathLst>
                <a:path w="4891368" h="6337788" extrusionOk="0">
                  <a:moveTo>
                    <a:pt x="745243" y="3328976"/>
                  </a:moveTo>
                  <a:cubicBezTo>
                    <a:pt x="615034" y="3317536"/>
                    <a:pt x="605370" y="3517682"/>
                    <a:pt x="735833" y="3519144"/>
                  </a:cubicBezTo>
                  <a:cubicBezTo>
                    <a:pt x="854598" y="3519335"/>
                    <a:pt x="863499" y="3340544"/>
                    <a:pt x="745243" y="3328976"/>
                  </a:cubicBezTo>
                  <a:close/>
                  <a:moveTo>
                    <a:pt x="1658484" y="6147620"/>
                  </a:moveTo>
                  <a:cubicBezTo>
                    <a:pt x="1528275" y="6136180"/>
                    <a:pt x="1518611" y="6336390"/>
                    <a:pt x="1649138" y="6337788"/>
                  </a:cubicBezTo>
                  <a:cubicBezTo>
                    <a:pt x="1767903" y="6337916"/>
                    <a:pt x="1776676" y="6159125"/>
                    <a:pt x="1658484" y="6147620"/>
                  </a:cubicBezTo>
                  <a:close/>
                  <a:moveTo>
                    <a:pt x="1259974" y="4171957"/>
                  </a:moveTo>
                  <a:cubicBezTo>
                    <a:pt x="1129765" y="4160580"/>
                    <a:pt x="1119783" y="4360664"/>
                    <a:pt x="1250564" y="4362189"/>
                  </a:cubicBezTo>
                  <a:cubicBezTo>
                    <a:pt x="1369329" y="4362253"/>
                    <a:pt x="1378166" y="4183652"/>
                    <a:pt x="1259974" y="4171957"/>
                  </a:cubicBezTo>
                  <a:close/>
                  <a:moveTo>
                    <a:pt x="1778774" y="3926811"/>
                  </a:moveTo>
                  <a:cubicBezTo>
                    <a:pt x="1648566" y="3915307"/>
                    <a:pt x="1638902" y="4115517"/>
                    <a:pt x="1769365" y="4116979"/>
                  </a:cubicBezTo>
                  <a:cubicBezTo>
                    <a:pt x="1888066" y="4117487"/>
                    <a:pt x="1896967" y="3938442"/>
                    <a:pt x="1778774" y="3926811"/>
                  </a:cubicBezTo>
                  <a:close/>
                  <a:moveTo>
                    <a:pt x="2490854" y="5643345"/>
                  </a:moveTo>
                  <a:cubicBezTo>
                    <a:pt x="2372661" y="5654976"/>
                    <a:pt x="2381499" y="5833513"/>
                    <a:pt x="2500200" y="5833576"/>
                  </a:cubicBezTo>
                  <a:cubicBezTo>
                    <a:pt x="2630790" y="5832115"/>
                    <a:pt x="2621062" y="5632095"/>
                    <a:pt x="2490727" y="5643408"/>
                  </a:cubicBezTo>
                  <a:close/>
                  <a:moveTo>
                    <a:pt x="1817685" y="949650"/>
                  </a:moveTo>
                  <a:cubicBezTo>
                    <a:pt x="1699556" y="961282"/>
                    <a:pt x="1708330" y="1139882"/>
                    <a:pt x="1827031" y="1139882"/>
                  </a:cubicBezTo>
                  <a:cubicBezTo>
                    <a:pt x="1957811" y="1138420"/>
                    <a:pt x="1947957" y="938337"/>
                    <a:pt x="1817685" y="949650"/>
                  </a:cubicBezTo>
                  <a:close/>
                  <a:moveTo>
                    <a:pt x="1761990" y="2491334"/>
                  </a:moveTo>
                  <a:cubicBezTo>
                    <a:pt x="1892707" y="2489745"/>
                    <a:pt x="1882789" y="2289725"/>
                    <a:pt x="1752580" y="2301102"/>
                  </a:cubicBezTo>
                  <a:cubicBezTo>
                    <a:pt x="1634388" y="2312734"/>
                    <a:pt x="1643289" y="2491334"/>
                    <a:pt x="1761990" y="2491334"/>
                  </a:cubicBezTo>
                  <a:close/>
                  <a:moveTo>
                    <a:pt x="722863" y="4567103"/>
                  </a:moveTo>
                  <a:cubicBezTo>
                    <a:pt x="592591" y="4555789"/>
                    <a:pt x="582990" y="4755682"/>
                    <a:pt x="713453" y="4757334"/>
                  </a:cubicBezTo>
                  <a:cubicBezTo>
                    <a:pt x="832154" y="4757334"/>
                    <a:pt x="841119" y="4578734"/>
                    <a:pt x="722863" y="4567103"/>
                  </a:cubicBezTo>
                  <a:close/>
                  <a:moveTo>
                    <a:pt x="4272069" y="190694"/>
                  </a:moveTo>
                  <a:cubicBezTo>
                    <a:pt x="4402786" y="189105"/>
                    <a:pt x="4392868" y="-10851"/>
                    <a:pt x="4262659" y="463"/>
                  </a:cubicBezTo>
                  <a:cubicBezTo>
                    <a:pt x="4144467" y="12157"/>
                    <a:pt x="4153304" y="190758"/>
                    <a:pt x="4272069" y="190694"/>
                  </a:cubicBezTo>
                  <a:close/>
                  <a:moveTo>
                    <a:pt x="84153" y="3888675"/>
                  </a:moveTo>
                  <a:cubicBezTo>
                    <a:pt x="-33721" y="3900434"/>
                    <a:pt x="-25138" y="4079352"/>
                    <a:pt x="93436" y="4079352"/>
                  </a:cubicBezTo>
                  <a:cubicBezTo>
                    <a:pt x="224280" y="4077445"/>
                    <a:pt x="214235" y="3877425"/>
                    <a:pt x="84153" y="3888675"/>
                  </a:cubicBezTo>
                  <a:close/>
                  <a:moveTo>
                    <a:pt x="489339" y="5693238"/>
                  </a:moveTo>
                  <a:cubicBezTo>
                    <a:pt x="371210" y="5704679"/>
                    <a:pt x="379984" y="5883470"/>
                    <a:pt x="498685" y="5883407"/>
                  </a:cubicBezTo>
                  <a:cubicBezTo>
                    <a:pt x="629403" y="5882135"/>
                    <a:pt x="619611" y="5681925"/>
                    <a:pt x="489339" y="5693366"/>
                  </a:cubicBezTo>
                  <a:close/>
                  <a:moveTo>
                    <a:pt x="2214860" y="5039345"/>
                  </a:moveTo>
                  <a:cubicBezTo>
                    <a:pt x="2096731" y="5050976"/>
                    <a:pt x="2105504" y="5229576"/>
                    <a:pt x="2224206" y="5229576"/>
                  </a:cubicBezTo>
                  <a:cubicBezTo>
                    <a:pt x="2354923" y="5228178"/>
                    <a:pt x="2345132" y="5028222"/>
                    <a:pt x="2214860" y="5039472"/>
                  </a:cubicBezTo>
                  <a:close/>
                  <a:moveTo>
                    <a:pt x="4448054" y="5922813"/>
                  </a:moveTo>
                  <a:cubicBezTo>
                    <a:pt x="4329862" y="5934444"/>
                    <a:pt x="4338763" y="6113108"/>
                    <a:pt x="4457464" y="6113044"/>
                  </a:cubicBezTo>
                  <a:cubicBezTo>
                    <a:pt x="4588435" y="6111774"/>
                    <a:pt x="4578326" y="5911754"/>
                    <a:pt x="4448054" y="5923067"/>
                  </a:cubicBezTo>
                  <a:close/>
                  <a:moveTo>
                    <a:pt x="4267491" y="1896804"/>
                  </a:moveTo>
                  <a:cubicBezTo>
                    <a:pt x="4149299" y="1908372"/>
                    <a:pt x="4158136" y="2086973"/>
                    <a:pt x="4276837" y="2087036"/>
                  </a:cubicBezTo>
                  <a:cubicBezTo>
                    <a:pt x="4407554" y="2085765"/>
                    <a:pt x="4397700" y="1885682"/>
                    <a:pt x="4267491" y="1897059"/>
                  </a:cubicBezTo>
                  <a:close/>
                  <a:moveTo>
                    <a:pt x="4153050" y="722301"/>
                  </a:moveTo>
                  <a:cubicBezTo>
                    <a:pt x="4283831" y="720775"/>
                    <a:pt x="4273849" y="520755"/>
                    <a:pt x="4143704" y="532069"/>
                  </a:cubicBezTo>
                  <a:cubicBezTo>
                    <a:pt x="4025384" y="543954"/>
                    <a:pt x="4034222" y="722491"/>
                    <a:pt x="4152923" y="722555"/>
                  </a:cubicBezTo>
                  <a:close/>
                  <a:moveTo>
                    <a:pt x="4144848" y="4439731"/>
                  </a:moveTo>
                  <a:cubicBezTo>
                    <a:pt x="4026719" y="4451362"/>
                    <a:pt x="4035557" y="4629962"/>
                    <a:pt x="4154258" y="4629962"/>
                  </a:cubicBezTo>
                  <a:cubicBezTo>
                    <a:pt x="4284975" y="4628373"/>
                    <a:pt x="4275184" y="4428417"/>
                    <a:pt x="4144848" y="4439731"/>
                  </a:cubicBezTo>
                  <a:close/>
                  <a:moveTo>
                    <a:pt x="4591233" y="5427499"/>
                  </a:moveTo>
                  <a:cubicBezTo>
                    <a:pt x="4461278" y="5416058"/>
                    <a:pt x="4451042" y="5616269"/>
                    <a:pt x="4582078" y="5617476"/>
                  </a:cubicBezTo>
                  <a:cubicBezTo>
                    <a:pt x="4700524" y="5617858"/>
                    <a:pt x="4709235" y="5439067"/>
                    <a:pt x="4591233" y="5427499"/>
                  </a:cubicBezTo>
                  <a:close/>
                  <a:moveTo>
                    <a:pt x="4806955" y="4171957"/>
                  </a:moveTo>
                  <a:cubicBezTo>
                    <a:pt x="4676746" y="4160580"/>
                    <a:pt x="4667082" y="4360600"/>
                    <a:pt x="4797609" y="4362189"/>
                  </a:cubicBezTo>
                  <a:cubicBezTo>
                    <a:pt x="4916373" y="4362189"/>
                    <a:pt x="4925401" y="4183589"/>
                    <a:pt x="4806955" y="4171957"/>
                  </a:cubicBezTo>
                  <a:close/>
                  <a:moveTo>
                    <a:pt x="3486302" y="1201216"/>
                  </a:moveTo>
                  <a:cubicBezTo>
                    <a:pt x="3605003" y="1201216"/>
                    <a:pt x="3613841" y="1022616"/>
                    <a:pt x="3495648" y="1010985"/>
                  </a:cubicBezTo>
                  <a:cubicBezTo>
                    <a:pt x="3365439" y="999608"/>
                    <a:pt x="3355585" y="1199627"/>
                    <a:pt x="3486302" y="1201216"/>
                  </a:cubicBezTo>
                  <a:close/>
                  <a:moveTo>
                    <a:pt x="2813387" y="534738"/>
                  </a:moveTo>
                  <a:cubicBezTo>
                    <a:pt x="2695259" y="546370"/>
                    <a:pt x="2704032" y="724906"/>
                    <a:pt x="2822734" y="724970"/>
                  </a:cubicBezTo>
                  <a:cubicBezTo>
                    <a:pt x="2953451" y="723445"/>
                    <a:pt x="2943660" y="523425"/>
                    <a:pt x="2813387" y="534738"/>
                  </a:cubicBezTo>
                  <a:close/>
                  <a:moveTo>
                    <a:pt x="3045640" y="3211646"/>
                  </a:moveTo>
                  <a:cubicBezTo>
                    <a:pt x="2927447" y="3223278"/>
                    <a:pt x="2936285" y="3401878"/>
                    <a:pt x="3055049" y="3401878"/>
                  </a:cubicBezTo>
                  <a:cubicBezTo>
                    <a:pt x="3185767" y="3400289"/>
                    <a:pt x="3175848" y="3200333"/>
                    <a:pt x="3045640" y="3211646"/>
                  </a:cubicBezTo>
                  <a:close/>
                  <a:moveTo>
                    <a:pt x="3521080" y="4894812"/>
                  </a:moveTo>
                  <a:cubicBezTo>
                    <a:pt x="3390871" y="4883499"/>
                    <a:pt x="3381207" y="5083518"/>
                    <a:pt x="3511734" y="5085044"/>
                  </a:cubicBezTo>
                  <a:cubicBezTo>
                    <a:pt x="3630498" y="5085044"/>
                    <a:pt x="3639272" y="4906507"/>
                    <a:pt x="3521080" y="4894812"/>
                  </a:cubicBezTo>
                  <a:close/>
                  <a:moveTo>
                    <a:pt x="3706220" y="5642900"/>
                  </a:moveTo>
                  <a:cubicBezTo>
                    <a:pt x="3581606" y="5643599"/>
                    <a:pt x="3581606" y="5832877"/>
                    <a:pt x="3706220" y="5833576"/>
                  </a:cubicBezTo>
                  <a:cubicBezTo>
                    <a:pt x="3830834" y="5832941"/>
                    <a:pt x="3830897" y="5643662"/>
                    <a:pt x="3706220" y="5642900"/>
                  </a:cubicBezTo>
                  <a:close/>
                  <a:moveTo>
                    <a:pt x="2673642" y="3056499"/>
                  </a:moveTo>
                  <a:cubicBezTo>
                    <a:pt x="2555513" y="3068131"/>
                    <a:pt x="2564351" y="3246731"/>
                    <a:pt x="2683051" y="3246731"/>
                  </a:cubicBezTo>
                  <a:cubicBezTo>
                    <a:pt x="2813769" y="3245206"/>
                    <a:pt x="2803914" y="3045186"/>
                    <a:pt x="2673642" y="3056499"/>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2" name="Google Shape;62;p8"/>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3" name="Google Shape;63;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grpSp>
        <p:nvGrpSpPr>
          <p:cNvPr id="72" name="Google Shape;72;p10"/>
          <p:cNvGrpSpPr/>
          <p:nvPr/>
        </p:nvGrpSpPr>
        <p:grpSpPr>
          <a:xfrm>
            <a:off x="3078602" y="0"/>
            <a:ext cx="6065389" cy="5143642"/>
            <a:chOff x="2052402" y="0"/>
            <a:chExt cx="6065389" cy="5143642"/>
          </a:xfrm>
        </p:grpSpPr>
        <p:sp>
          <p:nvSpPr>
            <p:cNvPr id="73" name="Google Shape;73;p10"/>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10"/>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10"/>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6" name="Google Shape;76;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six columns 1">
  <p:cSld name="Title and six columns 1">
    <p:spTree>
      <p:nvGrpSpPr>
        <p:cNvPr id="1" name="Shape 208"/>
        <p:cNvGrpSpPr/>
        <p:nvPr/>
      </p:nvGrpSpPr>
      <p:grpSpPr>
        <a:xfrm>
          <a:off x="0" y="0"/>
          <a:ext cx="0" cy="0"/>
          <a:chOff x="0" y="0"/>
          <a:chExt cx="0" cy="0"/>
        </a:xfrm>
      </p:grpSpPr>
      <p:sp>
        <p:nvSpPr>
          <p:cNvPr id="209" name="Google Shape;209;p28"/>
          <p:cNvSpPr txBox="1">
            <a:spLocks noGrp="1"/>
          </p:cNvSpPr>
          <p:nvPr>
            <p:ph type="title" hasCustomPrompt="1"/>
          </p:nvPr>
        </p:nvSpPr>
        <p:spPr>
          <a:xfrm>
            <a:off x="672000" y="1725752"/>
            <a:ext cx="704700" cy="48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0" name="Google Shape;210;p28"/>
          <p:cNvSpPr txBox="1">
            <a:spLocks noGrp="1"/>
          </p:cNvSpPr>
          <p:nvPr>
            <p:ph type="title" idx="2" hasCustomPrompt="1"/>
          </p:nvPr>
        </p:nvSpPr>
        <p:spPr>
          <a:xfrm>
            <a:off x="672000" y="2684850"/>
            <a:ext cx="704700" cy="48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1" name="Google Shape;211;p28"/>
          <p:cNvSpPr txBox="1">
            <a:spLocks noGrp="1"/>
          </p:cNvSpPr>
          <p:nvPr>
            <p:ph type="title" idx="3" hasCustomPrompt="1"/>
          </p:nvPr>
        </p:nvSpPr>
        <p:spPr>
          <a:xfrm>
            <a:off x="681300" y="3643950"/>
            <a:ext cx="704700" cy="48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2" name="Google Shape;212;p28"/>
          <p:cNvSpPr txBox="1">
            <a:spLocks noGrp="1"/>
          </p:cNvSpPr>
          <p:nvPr>
            <p:ph type="title" idx="4" hasCustomPrompt="1"/>
          </p:nvPr>
        </p:nvSpPr>
        <p:spPr>
          <a:xfrm>
            <a:off x="7774075" y="1725752"/>
            <a:ext cx="704700" cy="48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3" name="Google Shape;213;p28"/>
          <p:cNvSpPr txBox="1">
            <a:spLocks noGrp="1"/>
          </p:cNvSpPr>
          <p:nvPr>
            <p:ph type="title" idx="5" hasCustomPrompt="1"/>
          </p:nvPr>
        </p:nvSpPr>
        <p:spPr>
          <a:xfrm>
            <a:off x="7767350" y="2692825"/>
            <a:ext cx="704700" cy="48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4" name="Google Shape;214;p28"/>
          <p:cNvSpPr txBox="1">
            <a:spLocks noGrp="1"/>
          </p:cNvSpPr>
          <p:nvPr>
            <p:ph type="title" idx="6" hasCustomPrompt="1"/>
          </p:nvPr>
        </p:nvSpPr>
        <p:spPr>
          <a:xfrm>
            <a:off x="7767350" y="3659900"/>
            <a:ext cx="704700" cy="484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None/>
              <a:defRPr sz="25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5" name="Google Shape;215;p28"/>
          <p:cNvSpPr/>
          <p:nvPr/>
        </p:nvSpPr>
        <p:spPr>
          <a:xfrm>
            <a:off x="-35875" y="539500"/>
            <a:ext cx="8466600" cy="565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8"/>
          <p:cNvSpPr txBox="1">
            <a:spLocks noGrp="1"/>
          </p:cNvSpPr>
          <p:nvPr>
            <p:ph type="subTitle" idx="1"/>
          </p:nvPr>
        </p:nvSpPr>
        <p:spPr>
          <a:xfrm>
            <a:off x="1252500" y="1725750"/>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7" name="Google Shape;217;p28"/>
          <p:cNvSpPr txBox="1">
            <a:spLocks noGrp="1"/>
          </p:cNvSpPr>
          <p:nvPr>
            <p:ph type="subTitle" idx="7"/>
          </p:nvPr>
        </p:nvSpPr>
        <p:spPr>
          <a:xfrm>
            <a:off x="1252500" y="3643950"/>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8" name="Google Shape;218;p28"/>
          <p:cNvSpPr txBox="1">
            <a:spLocks noGrp="1"/>
          </p:cNvSpPr>
          <p:nvPr>
            <p:ph type="subTitle" idx="8"/>
          </p:nvPr>
        </p:nvSpPr>
        <p:spPr>
          <a:xfrm>
            <a:off x="1252500" y="2684850"/>
            <a:ext cx="23055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9" name="Google Shape;219;p28"/>
          <p:cNvSpPr txBox="1">
            <a:spLocks noGrp="1"/>
          </p:cNvSpPr>
          <p:nvPr>
            <p:ph type="subTitle" idx="9"/>
          </p:nvPr>
        </p:nvSpPr>
        <p:spPr>
          <a:xfrm>
            <a:off x="5604195" y="3659900"/>
            <a:ext cx="23055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0" name="Google Shape;220;p28"/>
          <p:cNvSpPr txBox="1">
            <a:spLocks noGrp="1"/>
          </p:cNvSpPr>
          <p:nvPr>
            <p:ph type="subTitle" idx="13"/>
          </p:nvPr>
        </p:nvSpPr>
        <p:spPr>
          <a:xfrm>
            <a:off x="5604195" y="1725750"/>
            <a:ext cx="23055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1" name="Google Shape;221;p28"/>
          <p:cNvSpPr txBox="1">
            <a:spLocks noGrp="1"/>
          </p:cNvSpPr>
          <p:nvPr>
            <p:ph type="subTitle" idx="14"/>
          </p:nvPr>
        </p:nvSpPr>
        <p:spPr>
          <a:xfrm>
            <a:off x="5604195" y="2692825"/>
            <a:ext cx="2305500" cy="484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2" name="Google Shape;222;p28"/>
          <p:cNvSpPr txBox="1">
            <a:spLocks noGrp="1"/>
          </p:cNvSpPr>
          <p:nvPr>
            <p:ph type="title" idx="15"/>
          </p:nvPr>
        </p:nvSpPr>
        <p:spPr>
          <a:xfrm>
            <a:off x="713225" y="539500"/>
            <a:ext cx="7717500" cy="565200"/>
          </a:xfrm>
          <a:prstGeom prst="rect">
            <a:avLst/>
          </a:prstGeom>
        </p:spPr>
        <p:txBody>
          <a:bodyPr spcFirstLastPara="1" wrap="square" lIns="91425" tIns="91425" rIns="91425" bIns="91425" anchor="t" anchorCtr="0">
            <a:noAutofit/>
          </a:bodyPr>
          <a:lstStyle>
            <a:lvl1pPr lvl="0" rtl="0">
              <a:spcBef>
                <a:spcPts val="0"/>
              </a:spcBef>
              <a:spcAft>
                <a:spcPts val="0"/>
              </a:spcAft>
              <a:buSzPts val="27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3" name="Google Shape;223;p28"/>
          <p:cNvSpPr/>
          <p:nvPr/>
        </p:nvSpPr>
        <p:spPr>
          <a:xfrm>
            <a:off x="-253650" y="428575"/>
            <a:ext cx="10878900" cy="817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0081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p:cSld name="1_Quote">
    <p:spTree>
      <p:nvGrpSpPr>
        <p:cNvPr id="1" name="Shape 94"/>
        <p:cNvGrpSpPr/>
        <p:nvPr/>
      </p:nvGrpSpPr>
      <p:grpSpPr>
        <a:xfrm>
          <a:off x="0" y="0"/>
          <a:ext cx="0" cy="0"/>
          <a:chOff x="0" y="0"/>
          <a:chExt cx="0" cy="0"/>
        </a:xfrm>
      </p:grpSpPr>
      <p:sp>
        <p:nvSpPr>
          <p:cNvPr id="95" name="Google Shape;95;p17"/>
          <p:cNvSpPr/>
          <p:nvPr/>
        </p:nvSpPr>
        <p:spPr>
          <a:xfrm>
            <a:off x="713225" y="1053450"/>
            <a:ext cx="8493600" cy="2508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6" name="Google Shape;96;p17"/>
          <p:cNvSpPr txBox="1">
            <a:spLocks noGrp="1"/>
          </p:cNvSpPr>
          <p:nvPr>
            <p:ph type="title"/>
          </p:nvPr>
        </p:nvSpPr>
        <p:spPr>
          <a:xfrm>
            <a:off x="3866875" y="3844350"/>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97" name="Google Shape;97;p17"/>
          <p:cNvSpPr txBox="1">
            <a:spLocks noGrp="1"/>
          </p:cNvSpPr>
          <p:nvPr>
            <p:ph type="subTitle" idx="1"/>
          </p:nvPr>
        </p:nvSpPr>
        <p:spPr>
          <a:xfrm>
            <a:off x="1458150" y="1437450"/>
            <a:ext cx="6227700" cy="174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
        <p:nvSpPr>
          <p:cNvPr id="98" name="Google Shape;98;p17"/>
          <p:cNvSpPr/>
          <p:nvPr/>
        </p:nvSpPr>
        <p:spPr>
          <a:xfrm>
            <a:off x="-196225" y="887850"/>
            <a:ext cx="10878900" cy="2839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587451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642233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629841" y="342900"/>
            <a:ext cx="2949178" cy="1200150"/>
          </a:xfrm>
        </p:spPr>
        <p:txBody>
          <a:bodyPr anchor="b"/>
          <a:lstStyle>
            <a:lvl1pPr>
              <a:defRPr sz="2400"/>
            </a:lvl1pPr>
          </a:lstStyle>
          <a:p>
            <a:r>
              <a:rPr lang="lt-LT"/>
              <a:t>Spustelėję redag. ruoš. pavad. stilių</a:t>
            </a:r>
          </a:p>
        </p:txBody>
      </p:sp>
      <p:sp>
        <p:nvSpPr>
          <p:cNvPr id="3" name="Turinio vietos rezervavimo ženklas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297CF726-1C5B-46EB-B5CB-2470F78E4FD0}" type="datetimeFigureOut">
              <a:rPr lang="lt-LT" smtClean="0"/>
              <a:t>2024-01-15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D1A5638F-166F-4E49-9C2E-B4DAAA807F4A}" type="slidenum">
              <a:rPr lang="lt-LT" smtClean="0"/>
              <a:t>‹#›</a:t>
            </a:fld>
            <a:endParaRPr lang="lt-LT"/>
          </a:p>
        </p:txBody>
      </p:sp>
    </p:spTree>
    <p:extLst>
      <p:ext uri="{BB962C8B-B14F-4D97-AF65-F5344CB8AC3E}">
        <p14:creationId xmlns:p14="http://schemas.microsoft.com/office/powerpoint/2010/main" val="3700899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334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1pPr>
            <a:lvl2pPr lvl="1"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2pPr>
            <a:lvl3pPr lvl="2"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3pPr>
            <a:lvl4pPr lvl="3"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4pPr>
            <a:lvl5pPr lvl="4"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5pPr>
            <a:lvl6pPr lvl="5"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6pPr>
            <a:lvl7pPr lvl="6"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7pPr>
            <a:lvl8pPr lvl="7"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8pPr>
            <a:lvl9pPr lvl="8"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855300" y="1430147"/>
            <a:ext cx="7433400" cy="3033900"/>
          </a:xfrm>
          <a:prstGeom prst="rect">
            <a:avLst/>
          </a:prstGeom>
          <a:noFill/>
          <a:ln>
            <a:noFill/>
          </a:ln>
        </p:spPr>
        <p:txBody>
          <a:bodyPr spcFirstLastPara="1" wrap="square" lIns="0" tIns="0" rIns="0" bIns="0" anchor="t" anchorCtr="0">
            <a:noAutofit/>
          </a:bodyPr>
          <a:lstStyle>
            <a:lvl1pPr marL="457200" lvl="0" indent="-381000" rtl="0">
              <a:spcBef>
                <a:spcPts val="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1pPr>
            <a:lvl2pPr marL="914400" lvl="1" indent="-381000" rtl="0">
              <a:spcBef>
                <a:spcPts val="60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2pPr>
            <a:lvl3pPr marL="1371600" lvl="2"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3pPr>
            <a:lvl4pPr marL="1828800" lvl="3"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4pPr>
            <a:lvl5pPr marL="2286000" lvl="4"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5pPr>
            <a:lvl6pPr marL="2743200" lvl="5"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6pPr>
            <a:lvl7pPr marL="3200400" lvl="6"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7pPr>
            <a:lvl8pPr marL="3657600" lvl="7"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8pPr>
            <a:lvl9pPr marL="4114800" lvl="8" indent="-381000" rtl="0">
              <a:spcBef>
                <a:spcPts val="600"/>
              </a:spcBef>
              <a:spcAft>
                <a:spcPts val="60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b="1">
                <a:solidFill>
                  <a:schemeClr val="dk2"/>
                </a:solidFill>
                <a:latin typeface="Montserrat"/>
                <a:ea typeface="Montserrat"/>
                <a:cs typeface="Montserrat"/>
                <a:sym typeface="Montserrat"/>
              </a:defRPr>
            </a:lvl1pPr>
            <a:lvl2pPr lvl="1" algn="r" rtl="0">
              <a:buNone/>
              <a:defRPr sz="1300" b="1">
                <a:solidFill>
                  <a:schemeClr val="dk2"/>
                </a:solidFill>
                <a:latin typeface="Montserrat"/>
                <a:ea typeface="Montserrat"/>
                <a:cs typeface="Montserrat"/>
                <a:sym typeface="Montserrat"/>
              </a:defRPr>
            </a:lvl2pPr>
            <a:lvl3pPr lvl="2" algn="r" rtl="0">
              <a:buNone/>
              <a:defRPr sz="1300" b="1">
                <a:solidFill>
                  <a:schemeClr val="dk2"/>
                </a:solidFill>
                <a:latin typeface="Montserrat"/>
                <a:ea typeface="Montserrat"/>
                <a:cs typeface="Montserrat"/>
                <a:sym typeface="Montserrat"/>
              </a:defRPr>
            </a:lvl3pPr>
            <a:lvl4pPr lvl="3" algn="r" rtl="0">
              <a:buNone/>
              <a:defRPr sz="1300" b="1">
                <a:solidFill>
                  <a:schemeClr val="dk2"/>
                </a:solidFill>
                <a:latin typeface="Montserrat"/>
                <a:ea typeface="Montserrat"/>
                <a:cs typeface="Montserrat"/>
                <a:sym typeface="Montserrat"/>
              </a:defRPr>
            </a:lvl4pPr>
            <a:lvl5pPr lvl="4" algn="r" rtl="0">
              <a:buNone/>
              <a:defRPr sz="1300" b="1">
                <a:solidFill>
                  <a:schemeClr val="dk2"/>
                </a:solidFill>
                <a:latin typeface="Montserrat"/>
                <a:ea typeface="Montserrat"/>
                <a:cs typeface="Montserrat"/>
                <a:sym typeface="Montserrat"/>
              </a:defRPr>
            </a:lvl5pPr>
            <a:lvl6pPr lvl="5" algn="r" rtl="0">
              <a:buNone/>
              <a:defRPr sz="1300" b="1">
                <a:solidFill>
                  <a:schemeClr val="dk2"/>
                </a:solidFill>
                <a:latin typeface="Montserrat"/>
                <a:ea typeface="Montserrat"/>
                <a:cs typeface="Montserrat"/>
                <a:sym typeface="Montserrat"/>
              </a:defRPr>
            </a:lvl6pPr>
            <a:lvl7pPr lvl="6" algn="r" rtl="0">
              <a:buNone/>
              <a:defRPr sz="1300" b="1">
                <a:solidFill>
                  <a:schemeClr val="dk2"/>
                </a:solidFill>
                <a:latin typeface="Montserrat"/>
                <a:ea typeface="Montserrat"/>
                <a:cs typeface="Montserrat"/>
                <a:sym typeface="Montserrat"/>
              </a:defRPr>
            </a:lvl7pPr>
            <a:lvl8pPr lvl="7" algn="r" rtl="0">
              <a:buNone/>
              <a:defRPr sz="1300" b="1">
                <a:solidFill>
                  <a:schemeClr val="dk2"/>
                </a:solidFill>
                <a:latin typeface="Montserrat"/>
                <a:ea typeface="Montserrat"/>
                <a:cs typeface="Montserrat"/>
                <a:sym typeface="Montserrat"/>
              </a:defRPr>
            </a:lvl8pPr>
            <a:lvl9pPr lvl="8" algn="r" rtl="0">
              <a:buNone/>
              <a:defRPr sz="1300" b="1">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56" r:id="rId3"/>
    <p:sldLayoutId id="2147483659" r:id="rId4"/>
    <p:sldLayoutId id="2147483660" r:id="rId5"/>
    <p:sldLayoutId id="2147483661" r:id="rId6"/>
    <p:sldLayoutId id="2147483662"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chart" Target="../charts/chart6.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hyperlink" Target="http://www.imoniukonsultavimas.lt/" TargetMode="External"/><Relationship Id="rId7" Type="http://schemas.openxmlformats.org/officeDocument/2006/relationships/image" Target="../media/image20.svg"/><Relationship Id="rId2" Type="http://schemas.openxmlformats.org/officeDocument/2006/relationships/hyperlink" Target="mailto:info@elgesiodizainas.lt" TargetMode="Externa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2"/>
          <p:cNvSpPr txBox="1">
            <a:spLocks noGrp="1"/>
          </p:cNvSpPr>
          <p:nvPr>
            <p:ph type="ctrTitle"/>
          </p:nvPr>
        </p:nvSpPr>
        <p:spPr>
          <a:xfrm>
            <a:off x="-140677" y="1455803"/>
            <a:ext cx="9425354" cy="1600500"/>
          </a:xfrm>
          <a:prstGeom prst="rect">
            <a:avLst/>
          </a:prstGeom>
        </p:spPr>
        <p:txBody>
          <a:bodyPr spcFirstLastPara="1" wrap="square" lIns="0" tIns="0" rIns="0" bIns="0" anchor="ctr" anchorCtr="0">
            <a:noAutofit/>
          </a:bodyPr>
          <a:lstStyle/>
          <a:p>
            <a:pPr algn="ct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Naujas</a:t>
            </a:r>
            <a:r>
              <a:rPr lang="en-US" sz="3200" b="1" i="0" dirty="0">
                <a:solidFill>
                  <a:srgbClr val="171C24"/>
                </a:solidFill>
                <a:effectLst/>
                <a:latin typeface="Poppins" panose="00000500000000000000" pitchFamily="2" charset="0"/>
              </a:rPr>
              <a:t> </a:t>
            </a:r>
            <a:r>
              <a:rPr lang="lt-LT" sz="3200" b="1" i="0" dirty="0">
                <a:solidFill>
                  <a:srgbClr val="171C24"/>
                </a:solidFill>
                <a:effectLst/>
                <a:latin typeface="Poppins" panose="00000500000000000000" pitchFamily="2" charset="0"/>
              </a:rPr>
              <a:t>ŽĮ</a:t>
            </a: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vaidmuo</a:t>
            </a: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kuriant</a:t>
            </a:r>
            <a:br>
              <a:rPr lang="lt-LT" sz="3200" b="1" i="0" dirty="0">
                <a:solidFill>
                  <a:srgbClr val="171C24"/>
                </a:solidFill>
                <a:effectLst/>
                <a:latin typeface="Poppins" panose="00000500000000000000" pitchFamily="2" charset="0"/>
              </a:rPr>
            </a:b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stiprią</a:t>
            </a: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komandą</a:t>
            </a: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ir</a:t>
            </a:r>
            <a:r>
              <a:rPr lang="en-US" sz="3200" b="1" i="0" dirty="0">
                <a:solidFill>
                  <a:srgbClr val="171C24"/>
                </a:solidFill>
                <a:effectLst/>
                <a:latin typeface="Poppins" panose="00000500000000000000" pitchFamily="2" charset="0"/>
              </a:rPr>
              <a:t> </a:t>
            </a:r>
            <a:br>
              <a:rPr lang="en-US" sz="3200" b="1" i="0" dirty="0">
                <a:solidFill>
                  <a:srgbClr val="171C24"/>
                </a:solidFill>
                <a:effectLst/>
                <a:latin typeface="Poppins" panose="00000500000000000000" pitchFamily="2" charset="0"/>
              </a:rPr>
            </a:br>
            <a:r>
              <a:rPr lang="en-US" sz="3200" b="1" i="0" dirty="0" err="1">
                <a:solidFill>
                  <a:srgbClr val="171C24"/>
                </a:solidFill>
                <a:effectLst/>
                <a:latin typeface="Poppins" panose="00000500000000000000" pitchFamily="2" charset="0"/>
              </a:rPr>
              <a:t>strateginę</a:t>
            </a: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partnerystę</a:t>
            </a: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su</a:t>
            </a:r>
            <a:br>
              <a:rPr lang="lt-LT" sz="3200" b="1" i="0" dirty="0">
                <a:solidFill>
                  <a:srgbClr val="171C24"/>
                </a:solidFill>
                <a:effectLst/>
                <a:latin typeface="Poppins" panose="00000500000000000000" pitchFamily="2" charset="0"/>
              </a:rPr>
            </a:b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generaliniu</a:t>
            </a:r>
            <a:r>
              <a:rPr lang="en-US" sz="3200" b="1" i="0" dirty="0">
                <a:solidFill>
                  <a:srgbClr val="171C24"/>
                </a:solidFill>
                <a:effectLst/>
                <a:latin typeface="Poppins" panose="00000500000000000000" pitchFamily="2" charset="0"/>
              </a:rPr>
              <a:t> </a:t>
            </a:r>
            <a:r>
              <a:rPr lang="en-US" sz="3200" b="1" i="0" dirty="0" err="1">
                <a:solidFill>
                  <a:srgbClr val="171C24"/>
                </a:solidFill>
                <a:effectLst/>
                <a:latin typeface="Poppins" panose="00000500000000000000" pitchFamily="2" charset="0"/>
              </a:rPr>
              <a:t>direktoriumi</a:t>
            </a:r>
            <a:r>
              <a:rPr lang="en-US" sz="3200" b="1" i="0" dirty="0">
                <a:solidFill>
                  <a:srgbClr val="171C24"/>
                </a:solidFill>
                <a:effectLst/>
                <a:latin typeface="Poppins" panose="00000500000000000000" pitchFamily="2" charset="0"/>
              </a:rPr>
              <a:t>“</a:t>
            </a:r>
          </a:p>
        </p:txBody>
      </p:sp>
      <p:sp>
        <p:nvSpPr>
          <p:cNvPr id="2" name="TextBox 1">
            <a:extLst>
              <a:ext uri="{FF2B5EF4-FFF2-40B4-BE49-F238E27FC236}">
                <a16:creationId xmlns:a16="http://schemas.microsoft.com/office/drawing/2014/main" id="{EAD8AECE-AC09-29FD-DE78-E83552183518}"/>
              </a:ext>
            </a:extLst>
          </p:cNvPr>
          <p:cNvSpPr txBox="1"/>
          <p:nvPr/>
        </p:nvSpPr>
        <p:spPr>
          <a:xfrm>
            <a:off x="2808536" y="3516923"/>
            <a:ext cx="3757760" cy="1323439"/>
          </a:xfrm>
          <a:prstGeom prst="rect">
            <a:avLst/>
          </a:prstGeom>
          <a:noFill/>
        </p:spPr>
        <p:txBody>
          <a:bodyPr wrap="none" rtlCol="0">
            <a:spAutoFit/>
          </a:bodyPr>
          <a:lstStyle/>
          <a:p>
            <a:r>
              <a:rPr lang="en-US" sz="2800" b="1" dirty="0" err="1"/>
              <a:t>Gra</a:t>
            </a:r>
            <a:r>
              <a:rPr lang="lt-LT" sz="2800" b="1" dirty="0"/>
              <a:t>ž</a:t>
            </a:r>
            <a:r>
              <a:rPr lang="en-US" sz="2800" b="1" dirty="0" err="1"/>
              <a:t>ina</a:t>
            </a:r>
            <a:r>
              <a:rPr lang="en-US" sz="2800" b="1" dirty="0"/>
              <a:t> </a:t>
            </a:r>
            <a:r>
              <a:rPr lang="en-US" sz="2800" b="1" dirty="0" err="1"/>
              <a:t>Mongirdien</a:t>
            </a:r>
            <a:r>
              <a:rPr lang="lt-LT" sz="2800" b="1" dirty="0"/>
              <a:t>ė</a:t>
            </a:r>
          </a:p>
          <a:p>
            <a:r>
              <a:rPr lang="lt-LT" sz="2800" b="1" dirty="0"/>
              <a:t>Dr. Lidija </a:t>
            </a:r>
            <a:r>
              <a:rPr lang="lt-LT" sz="2800" b="1" dirty="0" err="1"/>
              <a:t>Kraujalienė</a:t>
            </a:r>
            <a:endParaRPr lang="lt-LT" sz="2800" b="1" dirty="0"/>
          </a:p>
          <a:p>
            <a:pPr algn="ctr"/>
            <a:r>
              <a:rPr lang="lt-LT" sz="2400" dirty="0"/>
              <a:t>Vilnius </a:t>
            </a:r>
            <a:r>
              <a:rPr lang="en-US" sz="2400" dirty="0"/>
              <a:t>2024</a:t>
            </a:r>
          </a:p>
        </p:txBody>
      </p:sp>
      <p:pic>
        <p:nvPicPr>
          <p:cNvPr id="6" name="Picture 5" descr="A blue and white logo&#10;&#10;Description automatically generated">
            <a:extLst>
              <a:ext uri="{FF2B5EF4-FFF2-40B4-BE49-F238E27FC236}">
                <a16:creationId xmlns:a16="http://schemas.microsoft.com/office/drawing/2014/main" id="{C0A0D272-6E9D-0F48-8160-76FD9FE1ABF5}"/>
              </a:ext>
            </a:extLst>
          </p:cNvPr>
          <p:cNvPicPr>
            <a:picLocks noChangeAspect="1"/>
          </p:cNvPicPr>
          <p:nvPr/>
        </p:nvPicPr>
        <p:blipFill>
          <a:blip r:embed="rId3"/>
          <a:stretch>
            <a:fillRect/>
          </a:stretch>
        </p:blipFill>
        <p:spPr>
          <a:xfrm>
            <a:off x="7831015" y="-9478"/>
            <a:ext cx="1312985" cy="13129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3"/>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lt-LT" dirty="0"/>
              <a:t>Penkios pagrindinės įžvalgos apie šiandienos darbo vietą</a:t>
            </a:r>
            <a:endParaRPr dirty="0"/>
          </a:p>
        </p:txBody>
      </p:sp>
      <p:grpSp>
        <p:nvGrpSpPr>
          <p:cNvPr id="181" name="Google Shape;181;p23"/>
          <p:cNvGrpSpPr/>
          <p:nvPr/>
        </p:nvGrpSpPr>
        <p:grpSpPr>
          <a:xfrm>
            <a:off x="1065661" y="2064065"/>
            <a:ext cx="5492126" cy="3120142"/>
            <a:chOff x="2361171" y="1416188"/>
            <a:chExt cx="5492126" cy="3120142"/>
          </a:xfrm>
        </p:grpSpPr>
        <p:sp>
          <p:nvSpPr>
            <p:cNvPr id="182" name="Google Shape;182;p23"/>
            <p:cNvSpPr/>
            <p:nvPr/>
          </p:nvSpPr>
          <p:spPr>
            <a:xfrm rot="-6597333">
              <a:off x="4296826" y="3950027"/>
              <a:ext cx="586303" cy="586303"/>
            </a:xfrm>
            <a:prstGeom prst="ellipse">
              <a:avLst/>
            </a:prstGeom>
            <a:gradFill>
              <a:gsLst>
                <a:gs pos="0">
                  <a:schemeClr val="accent1"/>
                </a:gs>
                <a:gs pos="100000">
                  <a:srgbClr val="00D0FF">
                    <a:alpha val="11764"/>
                  </a:srgbClr>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3"/>
            <p:cNvSpPr/>
            <p:nvPr/>
          </p:nvSpPr>
          <p:spPr>
            <a:xfrm rot="-6599386">
              <a:off x="2361171" y="3604583"/>
              <a:ext cx="440541" cy="440541"/>
            </a:xfrm>
            <a:prstGeom prst="ellipse">
              <a:avLst/>
            </a:prstGeom>
            <a:gradFill>
              <a:gsLst>
                <a:gs pos="0">
                  <a:schemeClr val="accent1"/>
                </a:gs>
                <a:gs pos="100000">
                  <a:srgbClr val="00D0FF">
                    <a:alpha val="11764"/>
                  </a:srgbClr>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3"/>
            <p:cNvSpPr/>
            <p:nvPr/>
          </p:nvSpPr>
          <p:spPr>
            <a:xfrm rot="-6598620">
              <a:off x="6171716" y="1416188"/>
              <a:ext cx="1681581" cy="1681581"/>
            </a:xfrm>
            <a:prstGeom prst="ellipse">
              <a:avLst/>
            </a:prstGeom>
            <a:gradFill>
              <a:gsLst>
                <a:gs pos="0">
                  <a:schemeClr val="accent1"/>
                </a:gs>
                <a:gs pos="100000">
                  <a:srgbClr val="00D0FF">
                    <a:alpha val="11764"/>
                  </a:srgbClr>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3"/>
            <p:cNvSpPr/>
            <p:nvPr/>
          </p:nvSpPr>
          <p:spPr>
            <a:xfrm rot="-6597866">
              <a:off x="2661829" y="2208216"/>
              <a:ext cx="629106" cy="629106"/>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3"/>
            <p:cNvSpPr/>
            <p:nvPr/>
          </p:nvSpPr>
          <p:spPr>
            <a:xfrm rot="-6597701">
              <a:off x="3156925" y="1667343"/>
              <a:ext cx="274172" cy="274172"/>
            </a:xfrm>
            <a:prstGeom prst="ellipse">
              <a:avLst/>
            </a:prstGeom>
            <a:gradFill>
              <a:gsLst>
                <a:gs pos="0">
                  <a:schemeClr val="accent1"/>
                </a:gs>
                <a:gs pos="100000">
                  <a:srgbClr val="00D0FF">
                    <a:alpha val="11764"/>
                  </a:srgbClr>
                </a:gs>
              </a:gsLst>
              <a:path path="circle">
                <a:fillToRect l="100000" t="100000"/>
              </a:path>
              <a:tileRect r="-100000" b="-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 name="Google Shape;190;p23"/>
          <p:cNvSpPr txBox="1"/>
          <p:nvPr/>
        </p:nvSpPr>
        <p:spPr>
          <a:xfrm>
            <a:off x="3091038" y="2368553"/>
            <a:ext cx="1862700" cy="1163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rgbClr val="FFFFFF"/>
                </a:solidFill>
                <a:latin typeface="Montserrat Light"/>
                <a:ea typeface="Montserrat Light"/>
                <a:cs typeface="Montserrat Light"/>
                <a:sym typeface="Montserrat Light"/>
              </a:rPr>
              <a:t>Lorem ipsum congue tempus</a:t>
            </a:r>
            <a:endParaRPr sz="1200" dirty="0">
              <a:solidFill>
                <a:srgbClr val="FFFFFF"/>
              </a:solidFill>
              <a:latin typeface="Montserrat Light"/>
              <a:ea typeface="Montserrat Light"/>
              <a:cs typeface="Montserrat Light"/>
              <a:sym typeface="Montserrat Light"/>
            </a:endParaRPr>
          </a:p>
        </p:txBody>
      </p:sp>
      <p:grpSp>
        <p:nvGrpSpPr>
          <p:cNvPr id="191" name="Google Shape;191;p23"/>
          <p:cNvGrpSpPr/>
          <p:nvPr/>
        </p:nvGrpSpPr>
        <p:grpSpPr>
          <a:xfrm>
            <a:off x="3754442" y="1161194"/>
            <a:ext cx="2116182" cy="1750585"/>
            <a:chOff x="3349992" y="1374053"/>
            <a:chExt cx="1705289" cy="1423800"/>
          </a:xfrm>
        </p:grpSpPr>
        <p:sp>
          <p:nvSpPr>
            <p:cNvPr id="192" name="Google Shape;192;p23"/>
            <p:cNvSpPr/>
            <p:nvPr/>
          </p:nvSpPr>
          <p:spPr>
            <a:xfrm>
              <a:off x="3490737" y="1374053"/>
              <a:ext cx="1423800" cy="1423800"/>
            </a:xfrm>
            <a:prstGeom prst="ellipse">
              <a:avLst/>
            </a:prstGeom>
            <a:solidFill>
              <a:schemeClr val="accent1"/>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500">
                <a:solidFill>
                  <a:schemeClr val="accent2"/>
                </a:solidFill>
                <a:latin typeface="Montserrat Light"/>
                <a:ea typeface="Montserrat Light"/>
                <a:cs typeface="Montserrat Light"/>
                <a:sym typeface="Montserrat Light"/>
              </a:endParaRPr>
            </a:p>
          </p:txBody>
        </p:sp>
        <p:sp>
          <p:nvSpPr>
            <p:cNvPr id="193" name="Google Shape;193;p23"/>
            <p:cNvSpPr txBox="1"/>
            <p:nvPr/>
          </p:nvSpPr>
          <p:spPr>
            <a:xfrm>
              <a:off x="3349992" y="1496715"/>
              <a:ext cx="1705289" cy="98474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b="1" dirty="0">
                  <a:solidFill>
                    <a:schemeClr val="accent2"/>
                  </a:solidFill>
                  <a:latin typeface="Montserrat Light"/>
                  <a:sym typeface="Montserrat Light"/>
                </a:rPr>
                <a:t>2</a:t>
              </a:r>
            </a:p>
            <a:p>
              <a:pPr marL="0" lvl="0" indent="0" algn="ctr" rtl="0">
                <a:spcBef>
                  <a:spcPts val="0"/>
                </a:spcBef>
                <a:spcAft>
                  <a:spcPts val="0"/>
                </a:spcAft>
                <a:buNone/>
              </a:pPr>
              <a:r>
                <a:rPr lang="lt-LT" sz="1200" dirty="0">
                  <a:solidFill>
                    <a:schemeClr val="accent2"/>
                  </a:solidFill>
                  <a:latin typeface="Montserrat Light"/>
                  <a:sym typeface="Montserrat Light"/>
                </a:rPr>
                <a:t>Pagrindinės iniciatyvos -  talentų pritraukimas ir išlaikymas</a:t>
              </a:r>
              <a:endParaRPr sz="1200" dirty="0">
                <a:solidFill>
                  <a:schemeClr val="accent2"/>
                </a:solidFill>
                <a:latin typeface="Montserrat Light"/>
                <a:sym typeface="Montserrat Light"/>
              </a:endParaRPr>
            </a:p>
          </p:txBody>
        </p:sp>
      </p:grpSp>
      <p:grpSp>
        <p:nvGrpSpPr>
          <p:cNvPr id="194" name="Google Shape;194;p23"/>
          <p:cNvGrpSpPr/>
          <p:nvPr/>
        </p:nvGrpSpPr>
        <p:grpSpPr>
          <a:xfrm>
            <a:off x="1568232" y="1161194"/>
            <a:ext cx="1877338" cy="1831658"/>
            <a:chOff x="515818" y="3661940"/>
            <a:chExt cx="1539322" cy="1498800"/>
          </a:xfrm>
        </p:grpSpPr>
        <p:sp>
          <p:nvSpPr>
            <p:cNvPr id="195" name="Google Shape;195;p23"/>
            <p:cNvSpPr/>
            <p:nvPr/>
          </p:nvSpPr>
          <p:spPr>
            <a:xfrm>
              <a:off x="515818" y="3661940"/>
              <a:ext cx="1498800" cy="1498800"/>
            </a:xfrm>
            <a:prstGeom prst="ellipse">
              <a:avLst/>
            </a:prstGeom>
            <a:solidFill>
              <a:schemeClr val="accent1"/>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500">
                <a:solidFill>
                  <a:schemeClr val="accent2"/>
                </a:solidFill>
                <a:latin typeface="Montserrat Light"/>
                <a:ea typeface="Montserrat Light"/>
                <a:cs typeface="Montserrat Light"/>
                <a:sym typeface="Montserrat Light"/>
              </a:endParaRPr>
            </a:p>
          </p:txBody>
        </p:sp>
        <p:sp>
          <p:nvSpPr>
            <p:cNvPr id="196" name="Google Shape;196;p23"/>
            <p:cNvSpPr txBox="1"/>
            <p:nvPr/>
          </p:nvSpPr>
          <p:spPr>
            <a:xfrm>
              <a:off x="515818" y="3841570"/>
              <a:ext cx="1539322" cy="109900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b="1" dirty="0">
                  <a:solidFill>
                    <a:schemeClr val="accent2"/>
                  </a:solidFill>
                  <a:latin typeface="Montserrat Light"/>
                  <a:ea typeface="Montserrat Light"/>
                  <a:cs typeface="Montserrat Light"/>
                  <a:sym typeface="Montserrat Light"/>
                </a:rPr>
                <a:t>1</a:t>
              </a:r>
              <a:endParaRPr lang="lt-LT" sz="1600" b="1" dirty="0">
                <a:solidFill>
                  <a:schemeClr val="accent2"/>
                </a:solidFill>
                <a:latin typeface="Montserrat Light"/>
                <a:ea typeface="Montserrat Light"/>
                <a:cs typeface="Montserrat Light"/>
                <a:sym typeface="Montserrat Light"/>
              </a:endParaRPr>
            </a:p>
            <a:p>
              <a:pPr marL="0" lvl="0" indent="0" algn="ctr" rtl="0">
                <a:spcBef>
                  <a:spcPts val="0"/>
                </a:spcBef>
                <a:spcAft>
                  <a:spcPts val="0"/>
                </a:spcAft>
                <a:buNone/>
              </a:pPr>
              <a:r>
                <a:rPr lang="lt-LT" sz="1200" dirty="0">
                  <a:solidFill>
                    <a:schemeClr val="accent2"/>
                  </a:solidFill>
                  <a:latin typeface="Montserrat Light"/>
                  <a:ea typeface="Montserrat Light"/>
                  <a:cs typeface="Montserrat Light"/>
                  <a:sym typeface="Montserrat Light"/>
                </a:rPr>
                <a:t>Iniciatyvos, orientuotos į žmones  vėluoja</a:t>
              </a:r>
              <a:endParaRPr sz="1200" dirty="0">
                <a:solidFill>
                  <a:schemeClr val="accent2"/>
                </a:solidFill>
                <a:latin typeface="Montserrat Light"/>
                <a:ea typeface="Montserrat Light"/>
                <a:cs typeface="Montserrat Light"/>
                <a:sym typeface="Montserrat Light"/>
              </a:endParaRPr>
            </a:p>
          </p:txBody>
        </p:sp>
      </p:grpSp>
      <p:sp>
        <p:nvSpPr>
          <p:cNvPr id="2" name="Google Shape;192;p23">
            <a:extLst>
              <a:ext uri="{FF2B5EF4-FFF2-40B4-BE49-F238E27FC236}">
                <a16:creationId xmlns:a16="http://schemas.microsoft.com/office/drawing/2014/main" id="{C3DF6519-0B36-6907-B957-75F31D71788C}"/>
              </a:ext>
            </a:extLst>
          </p:cNvPr>
          <p:cNvSpPr/>
          <p:nvPr/>
        </p:nvSpPr>
        <p:spPr>
          <a:xfrm>
            <a:off x="2657852" y="2754902"/>
            <a:ext cx="2060658" cy="1913304"/>
          </a:xfrm>
          <a:prstGeom prst="ellipse">
            <a:avLst/>
          </a:prstGeom>
          <a:solidFill>
            <a:schemeClr val="accent1"/>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Montserrat Light"/>
                <a:sym typeface="Montserrat Light"/>
              </a:rPr>
              <a:t>4</a:t>
            </a:r>
          </a:p>
          <a:p>
            <a:pPr marL="0" lvl="0" indent="0" algn="l" rtl="0">
              <a:spcBef>
                <a:spcPts val="0"/>
              </a:spcBef>
              <a:spcAft>
                <a:spcPts val="0"/>
              </a:spcAft>
              <a:buNone/>
            </a:pPr>
            <a:r>
              <a:rPr lang="lt-LT" sz="1200" dirty="0">
                <a:solidFill>
                  <a:schemeClr val="accent2"/>
                </a:solidFill>
                <a:latin typeface="Montserrat Light"/>
                <a:sym typeface="Montserrat Light"/>
              </a:rPr>
              <a:t>Būtina susitelkti ties tinkamo hibridinio darbo modelio radimu ofiso darbuotojams </a:t>
            </a:r>
          </a:p>
        </p:txBody>
      </p:sp>
      <p:sp>
        <p:nvSpPr>
          <p:cNvPr id="3" name="Google Shape;192;p23">
            <a:extLst>
              <a:ext uri="{FF2B5EF4-FFF2-40B4-BE49-F238E27FC236}">
                <a16:creationId xmlns:a16="http://schemas.microsoft.com/office/drawing/2014/main" id="{1BFCB613-EAC2-26EA-354C-8F5CB7C6841E}"/>
              </a:ext>
            </a:extLst>
          </p:cNvPr>
          <p:cNvSpPr/>
          <p:nvPr/>
        </p:nvSpPr>
        <p:spPr>
          <a:xfrm>
            <a:off x="888561" y="2837368"/>
            <a:ext cx="1769291" cy="1700839"/>
          </a:xfrm>
          <a:prstGeom prst="ellipse">
            <a:avLst/>
          </a:prstGeom>
          <a:solidFill>
            <a:schemeClr val="accent1"/>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lt-LT" sz="1200" b="1" dirty="0">
                <a:solidFill>
                  <a:schemeClr val="accent2"/>
                </a:solidFill>
                <a:latin typeface="Montserrat Light"/>
                <a:ea typeface="Montserrat Light"/>
                <a:cs typeface="Montserrat Light"/>
                <a:sym typeface="Montserrat Light"/>
              </a:rPr>
              <a:t>         </a:t>
            </a:r>
            <a:r>
              <a:rPr lang="lt-LT" sz="1600" b="1" dirty="0">
                <a:solidFill>
                  <a:schemeClr val="accent2"/>
                </a:solidFill>
                <a:latin typeface="Montserrat Light"/>
                <a:ea typeface="Montserrat Light"/>
                <a:cs typeface="Montserrat Light"/>
                <a:sym typeface="Montserrat Light"/>
              </a:rPr>
              <a:t>3</a:t>
            </a:r>
          </a:p>
          <a:p>
            <a:pPr marL="0" lvl="0" indent="0" algn="l" rtl="0">
              <a:spcBef>
                <a:spcPts val="0"/>
              </a:spcBef>
              <a:spcAft>
                <a:spcPts val="0"/>
              </a:spcAft>
              <a:buNone/>
            </a:pPr>
            <a:r>
              <a:rPr lang="en-US" sz="1200" dirty="0" err="1">
                <a:solidFill>
                  <a:schemeClr val="accent2"/>
                </a:solidFill>
                <a:latin typeface="Montserrat Light"/>
                <a:ea typeface="Montserrat Light"/>
                <a:cs typeface="Montserrat Light"/>
                <a:sym typeface="Montserrat Light"/>
              </a:rPr>
              <a:t>Prie</a:t>
            </a:r>
            <a:r>
              <a:rPr lang="lt-LT" sz="1200" dirty="0">
                <a:solidFill>
                  <a:schemeClr val="accent2"/>
                </a:solidFill>
                <a:latin typeface="Montserrat Light"/>
                <a:ea typeface="Montserrat Light"/>
                <a:cs typeface="Montserrat Light"/>
                <a:sym typeface="Montserrat Light"/>
              </a:rPr>
              <a:t>šakinės linijos darbuotojų radimas ir išlaikymas </a:t>
            </a:r>
            <a:r>
              <a:rPr lang="lt-LT" sz="1200" dirty="0" err="1">
                <a:solidFill>
                  <a:schemeClr val="accent2"/>
                </a:solidFill>
                <a:latin typeface="Montserrat Light"/>
                <a:ea typeface="Montserrat Light"/>
                <a:cs typeface="Montserrat Light"/>
                <a:sym typeface="Montserrat Light"/>
              </a:rPr>
              <a:t>yptatingai</a:t>
            </a:r>
            <a:r>
              <a:rPr lang="lt-LT" sz="1200" dirty="0">
                <a:solidFill>
                  <a:schemeClr val="accent2"/>
                </a:solidFill>
                <a:latin typeface="Montserrat Light"/>
                <a:ea typeface="Montserrat Light"/>
                <a:cs typeface="Montserrat Light"/>
                <a:sym typeface="Montserrat Light"/>
              </a:rPr>
              <a:t> komplikuotas</a:t>
            </a:r>
            <a:endParaRPr sz="1200" dirty="0">
              <a:solidFill>
                <a:schemeClr val="accent2"/>
              </a:solidFill>
              <a:latin typeface="Montserrat Light"/>
              <a:ea typeface="Montserrat Light"/>
              <a:cs typeface="Montserrat Light"/>
              <a:sym typeface="Montserrat Light"/>
            </a:endParaRPr>
          </a:p>
        </p:txBody>
      </p:sp>
      <p:sp>
        <p:nvSpPr>
          <p:cNvPr id="4" name="Google Shape;192;p23">
            <a:extLst>
              <a:ext uri="{FF2B5EF4-FFF2-40B4-BE49-F238E27FC236}">
                <a16:creationId xmlns:a16="http://schemas.microsoft.com/office/drawing/2014/main" id="{AA9524B8-72D1-BCEE-B256-61568EFAD385}"/>
              </a:ext>
            </a:extLst>
          </p:cNvPr>
          <p:cNvSpPr/>
          <p:nvPr/>
        </p:nvSpPr>
        <p:spPr>
          <a:xfrm>
            <a:off x="4941480" y="2754902"/>
            <a:ext cx="1862700" cy="1913303"/>
          </a:xfrm>
          <a:prstGeom prst="ellipse">
            <a:avLst/>
          </a:prstGeom>
          <a:solidFill>
            <a:schemeClr val="accent1"/>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lt-LT" sz="1600" b="1" dirty="0">
                <a:solidFill>
                  <a:schemeClr val="accent2"/>
                </a:solidFill>
                <a:latin typeface="Montserrat Light"/>
                <a:ea typeface="Montserrat Light"/>
                <a:cs typeface="Montserrat Light"/>
                <a:sym typeface="Montserrat Light"/>
              </a:rPr>
              <a:t>5 </a:t>
            </a:r>
          </a:p>
          <a:p>
            <a:pPr marL="0" lvl="0" indent="0" algn="l" rtl="0">
              <a:spcBef>
                <a:spcPts val="0"/>
              </a:spcBef>
              <a:spcAft>
                <a:spcPts val="0"/>
              </a:spcAft>
              <a:buNone/>
            </a:pPr>
            <a:r>
              <a:rPr lang="lt-LT" sz="1200" dirty="0">
                <a:solidFill>
                  <a:schemeClr val="accent2"/>
                </a:solidFill>
                <a:latin typeface="Montserrat Light"/>
                <a:sym typeface="Montserrat Light"/>
              </a:rPr>
              <a:t>CEO skiria vis daugiau dėmesio </a:t>
            </a:r>
            <a:r>
              <a:rPr lang="lt-LT" sz="1200" dirty="0" err="1">
                <a:solidFill>
                  <a:schemeClr val="accent2"/>
                </a:solidFill>
                <a:latin typeface="Montserrat Light"/>
                <a:sym typeface="Montserrat Light"/>
              </a:rPr>
              <a:t>ateitirs</a:t>
            </a:r>
            <a:r>
              <a:rPr lang="lt-LT" sz="1200" dirty="0">
                <a:solidFill>
                  <a:schemeClr val="accent2"/>
                </a:solidFill>
                <a:latin typeface="Montserrat Light"/>
                <a:sym typeface="Montserrat Light"/>
              </a:rPr>
              <a:t> darbo būdams</a:t>
            </a:r>
            <a:endParaRPr sz="1200" dirty="0">
              <a:solidFill>
                <a:schemeClr val="accent2"/>
              </a:solidFill>
              <a:latin typeface="Montserrat Light"/>
              <a:sym typeface="Montserrat Light"/>
            </a:endParaRPr>
          </a:p>
        </p:txBody>
      </p:sp>
      <p:sp>
        <p:nvSpPr>
          <p:cNvPr id="5" name="Slide Number Placeholder 4">
            <a:extLst>
              <a:ext uri="{FF2B5EF4-FFF2-40B4-BE49-F238E27FC236}">
                <a16:creationId xmlns:a16="http://schemas.microsoft.com/office/drawing/2014/main" id="{F2AC74C5-3BC0-C928-98DE-C209A813AAC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4"/>
        <p:cNvGrpSpPr/>
        <p:nvPr/>
      </p:nvGrpSpPr>
      <p:grpSpPr>
        <a:xfrm>
          <a:off x="0" y="0"/>
          <a:ext cx="0" cy="0"/>
          <a:chOff x="0" y="0"/>
          <a:chExt cx="0" cy="0"/>
        </a:xfrm>
      </p:grpSpPr>
      <p:sp>
        <p:nvSpPr>
          <p:cNvPr id="1405" name="Google Shape;1405;p94"/>
          <p:cNvSpPr txBox="1">
            <a:spLocks noGrp="1"/>
          </p:cNvSpPr>
          <p:nvPr>
            <p:ph type="title"/>
          </p:nvPr>
        </p:nvSpPr>
        <p:spPr>
          <a:xfrm>
            <a:off x="713225" y="319323"/>
            <a:ext cx="7717500" cy="78537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4 </a:t>
            </a:r>
            <a:r>
              <a:rPr lang="en-US" dirty="0" err="1"/>
              <a:t>kategorijos</a:t>
            </a:r>
            <a:r>
              <a:rPr lang="en-US" dirty="0"/>
              <a:t> </a:t>
            </a:r>
            <a:r>
              <a:rPr lang="en-US" dirty="0" err="1"/>
              <a:t>ir</a:t>
            </a:r>
            <a:r>
              <a:rPr lang="en-US" dirty="0"/>
              <a:t> 12 </a:t>
            </a:r>
            <a:r>
              <a:rPr lang="en-US" dirty="0" err="1"/>
              <a:t>rodikli</a:t>
            </a:r>
            <a:r>
              <a:rPr lang="lt-LT" dirty="0"/>
              <a:t>ų kuriant geresnę darbo aplinką</a:t>
            </a:r>
            <a:endParaRPr dirty="0"/>
          </a:p>
        </p:txBody>
      </p:sp>
      <p:sp>
        <p:nvSpPr>
          <p:cNvPr id="1406" name="Google Shape;1406;p94"/>
          <p:cNvSpPr txBox="1"/>
          <p:nvPr/>
        </p:nvSpPr>
        <p:spPr>
          <a:xfrm>
            <a:off x="1007000" y="2542150"/>
            <a:ext cx="1658488" cy="5023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800" dirty="0">
                <a:solidFill>
                  <a:schemeClr val="accent2"/>
                </a:solidFill>
                <a:latin typeface="Quattrocento"/>
                <a:ea typeface="Quattrocento"/>
                <a:cs typeface="Quattrocento"/>
                <a:sym typeface="Quattrocento"/>
              </a:rPr>
              <a:t>Kaip dirbame</a:t>
            </a:r>
            <a:endParaRPr sz="1800" dirty="0">
              <a:solidFill>
                <a:schemeClr val="accent2"/>
              </a:solidFill>
              <a:latin typeface="Quattrocento"/>
              <a:ea typeface="Quattrocento"/>
              <a:cs typeface="Quattrocento"/>
              <a:sym typeface="Quattrocento"/>
            </a:endParaRPr>
          </a:p>
        </p:txBody>
      </p:sp>
      <p:sp>
        <p:nvSpPr>
          <p:cNvPr id="1407" name="Google Shape;1407;p94"/>
          <p:cNvSpPr txBox="1"/>
          <p:nvPr/>
        </p:nvSpPr>
        <p:spPr>
          <a:xfrm>
            <a:off x="2776600" y="2542150"/>
            <a:ext cx="1791990" cy="5023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2000" dirty="0">
                <a:solidFill>
                  <a:schemeClr val="accent2"/>
                </a:solidFill>
                <a:latin typeface="Quattrocento"/>
                <a:ea typeface="Quattrocento"/>
                <a:cs typeface="Quattrocento"/>
                <a:sym typeface="Quattrocento"/>
              </a:rPr>
              <a:t>Kaip vadovaujame</a:t>
            </a:r>
            <a:endParaRPr sz="2000" dirty="0">
              <a:solidFill>
                <a:schemeClr val="accent2"/>
              </a:solidFill>
              <a:latin typeface="Quattrocento"/>
              <a:ea typeface="Quattrocento"/>
              <a:cs typeface="Quattrocento"/>
              <a:sym typeface="Quattrocento"/>
            </a:endParaRPr>
          </a:p>
        </p:txBody>
      </p:sp>
      <p:sp>
        <p:nvSpPr>
          <p:cNvPr id="1408" name="Google Shape;1408;p94"/>
          <p:cNvSpPr txBox="1"/>
          <p:nvPr/>
        </p:nvSpPr>
        <p:spPr>
          <a:xfrm>
            <a:off x="4686919" y="2542150"/>
            <a:ext cx="1906785" cy="5023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2000" dirty="0">
                <a:solidFill>
                  <a:schemeClr val="accent2"/>
                </a:solidFill>
                <a:latin typeface="Quattrocento"/>
                <a:ea typeface="Quattrocento"/>
                <a:cs typeface="Quattrocento"/>
                <a:sym typeface="Quattrocento"/>
              </a:rPr>
              <a:t>Kaip organizuojame</a:t>
            </a:r>
            <a:endParaRPr sz="2000" dirty="0">
              <a:solidFill>
                <a:schemeClr val="accent2"/>
              </a:solidFill>
              <a:latin typeface="Quattrocento"/>
              <a:ea typeface="Quattrocento"/>
              <a:cs typeface="Quattrocento"/>
              <a:sym typeface="Quattrocento"/>
            </a:endParaRPr>
          </a:p>
        </p:txBody>
      </p:sp>
      <p:sp>
        <p:nvSpPr>
          <p:cNvPr id="1409" name="Google Shape;1409;p94"/>
          <p:cNvSpPr txBox="1"/>
          <p:nvPr/>
        </p:nvSpPr>
        <p:spPr>
          <a:xfrm>
            <a:off x="6712032" y="2542150"/>
            <a:ext cx="1768552" cy="5023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2000" dirty="0">
                <a:solidFill>
                  <a:schemeClr val="accent2"/>
                </a:solidFill>
                <a:latin typeface="Quattrocento"/>
                <a:ea typeface="Quattrocento"/>
                <a:cs typeface="Quattrocento"/>
                <a:sym typeface="Quattrocento"/>
              </a:rPr>
              <a:t>Ko reikia</a:t>
            </a:r>
            <a:endParaRPr sz="2000" dirty="0">
              <a:solidFill>
                <a:schemeClr val="accent2"/>
              </a:solidFill>
              <a:latin typeface="Quattrocento"/>
              <a:ea typeface="Quattrocento"/>
              <a:cs typeface="Quattrocento"/>
              <a:sym typeface="Quattrocento"/>
            </a:endParaRPr>
          </a:p>
        </p:txBody>
      </p:sp>
      <p:sp>
        <p:nvSpPr>
          <p:cNvPr id="1410" name="Google Shape;1410;p94"/>
          <p:cNvSpPr txBox="1"/>
          <p:nvPr/>
        </p:nvSpPr>
        <p:spPr>
          <a:xfrm>
            <a:off x="2581031" y="1334263"/>
            <a:ext cx="3017575" cy="827744"/>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lt-LT" sz="1600" dirty="0" err="1">
                <a:solidFill>
                  <a:schemeClr val="accent2"/>
                </a:solidFill>
                <a:latin typeface="Quattrocento"/>
                <a:sym typeface="Quattrocento"/>
              </a:rPr>
              <a:t>Generatyvi</a:t>
            </a:r>
            <a:r>
              <a:rPr lang="lt-LT" sz="1600" dirty="0">
                <a:solidFill>
                  <a:schemeClr val="accent2"/>
                </a:solidFill>
                <a:latin typeface="Quattrocento"/>
                <a:sym typeface="Quattrocento"/>
              </a:rPr>
              <a:t> lyderystė</a:t>
            </a:r>
          </a:p>
          <a:p>
            <a:pPr marL="0" lvl="0" indent="0" rtl="0">
              <a:spcBef>
                <a:spcPts val="0"/>
              </a:spcBef>
              <a:spcAft>
                <a:spcPts val="0"/>
              </a:spcAft>
              <a:buNone/>
            </a:pPr>
            <a:r>
              <a:rPr lang="lt-LT" sz="1600" dirty="0">
                <a:solidFill>
                  <a:schemeClr val="accent2"/>
                </a:solidFill>
                <a:latin typeface="Quattrocento"/>
                <a:sym typeface="Quattrocento"/>
              </a:rPr>
              <a:t>Į tikslus orientuota kultūra</a:t>
            </a:r>
          </a:p>
          <a:p>
            <a:pPr marL="0" lvl="0" indent="0" rtl="0">
              <a:spcBef>
                <a:spcPts val="0"/>
              </a:spcBef>
              <a:spcAft>
                <a:spcPts val="0"/>
              </a:spcAft>
              <a:buNone/>
            </a:pPr>
            <a:r>
              <a:rPr lang="lt-LT" sz="1600" dirty="0">
                <a:solidFill>
                  <a:schemeClr val="accent2"/>
                </a:solidFill>
                <a:latin typeface="Quattrocento"/>
                <a:sym typeface="Quattrocento"/>
              </a:rPr>
              <a:t>Įtaka visuomenei</a:t>
            </a:r>
            <a:r>
              <a:rPr lang="en" sz="1600" dirty="0">
                <a:solidFill>
                  <a:schemeClr val="accent2"/>
                </a:solidFill>
                <a:latin typeface="Quattrocento"/>
                <a:sym typeface="Quattrocento"/>
              </a:rPr>
              <a:t> </a:t>
            </a:r>
            <a:endParaRPr sz="1600" dirty="0">
              <a:solidFill>
                <a:schemeClr val="accent2"/>
              </a:solidFill>
              <a:latin typeface="Quattrocento"/>
              <a:sym typeface="Quattrocento"/>
            </a:endParaRPr>
          </a:p>
        </p:txBody>
      </p:sp>
      <p:sp>
        <p:nvSpPr>
          <p:cNvPr id="1411" name="Google Shape;1411;p94"/>
          <p:cNvSpPr txBox="1"/>
          <p:nvPr/>
        </p:nvSpPr>
        <p:spPr>
          <a:xfrm>
            <a:off x="554893" y="3568850"/>
            <a:ext cx="2466280" cy="91305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lt-LT" sz="1600" dirty="0">
                <a:solidFill>
                  <a:schemeClr val="accent2"/>
                </a:solidFill>
                <a:latin typeface="Quattrocento"/>
                <a:sym typeface="Quattrocento"/>
              </a:rPr>
              <a:t>Santykiai su klientais</a:t>
            </a:r>
          </a:p>
          <a:p>
            <a:pPr marL="0" lvl="0" indent="0" rtl="0">
              <a:spcBef>
                <a:spcPts val="0"/>
              </a:spcBef>
              <a:spcAft>
                <a:spcPts val="0"/>
              </a:spcAft>
              <a:buNone/>
            </a:pPr>
            <a:r>
              <a:rPr lang="lt-LT" sz="1600" dirty="0">
                <a:solidFill>
                  <a:schemeClr val="accent2"/>
                </a:solidFill>
                <a:latin typeface="Quattrocento"/>
                <a:sym typeface="Quattrocento"/>
              </a:rPr>
              <a:t>Darbo modeliai</a:t>
            </a:r>
          </a:p>
          <a:p>
            <a:pPr marL="0" lvl="0" indent="0" rtl="0">
              <a:spcBef>
                <a:spcPts val="0"/>
              </a:spcBef>
              <a:spcAft>
                <a:spcPts val="0"/>
              </a:spcAft>
              <a:buNone/>
            </a:pPr>
            <a:r>
              <a:rPr lang="lt-LT" sz="1600" dirty="0">
                <a:solidFill>
                  <a:schemeClr val="accent2"/>
                </a:solidFill>
                <a:latin typeface="Quattrocento"/>
                <a:sym typeface="Quattrocento"/>
              </a:rPr>
              <a:t>Darbo būdai</a:t>
            </a:r>
          </a:p>
          <a:p>
            <a:pPr marL="0" lvl="0" indent="0" algn="ctr" rtl="0">
              <a:spcBef>
                <a:spcPts val="0"/>
              </a:spcBef>
              <a:spcAft>
                <a:spcPts val="0"/>
              </a:spcAft>
              <a:buNone/>
            </a:pPr>
            <a:endParaRPr dirty="0">
              <a:solidFill>
                <a:schemeClr val="dk2"/>
              </a:solidFill>
              <a:latin typeface="Quattrocento"/>
              <a:ea typeface="Quattrocento"/>
              <a:cs typeface="Quattrocento"/>
              <a:sym typeface="Quattrocento"/>
            </a:endParaRPr>
          </a:p>
        </p:txBody>
      </p:sp>
      <p:sp>
        <p:nvSpPr>
          <p:cNvPr id="1412" name="Google Shape;1412;p94"/>
          <p:cNvSpPr txBox="1"/>
          <p:nvPr/>
        </p:nvSpPr>
        <p:spPr>
          <a:xfrm>
            <a:off x="6513304" y="1225972"/>
            <a:ext cx="2708850" cy="1109636"/>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lt-LT" sz="1600" dirty="0">
                <a:solidFill>
                  <a:schemeClr val="accent2"/>
                </a:solidFill>
                <a:latin typeface="Quattrocento"/>
                <a:sym typeface="Quattrocento"/>
              </a:rPr>
              <a:t>Darbuotojo vertės pasiūlymas</a:t>
            </a:r>
          </a:p>
          <a:p>
            <a:pPr marL="0" lvl="0" indent="0" rtl="0">
              <a:spcBef>
                <a:spcPts val="0"/>
              </a:spcBef>
              <a:spcAft>
                <a:spcPts val="0"/>
              </a:spcAft>
              <a:buNone/>
            </a:pPr>
            <a:r>
              <a:rPr lang="lt-LT" sz="1600" dirty="0">
                <a:solidFill>
                  <a:schemeClr val="accent2"/>
                </a:solidFill>
                <a:latin typeface="Quattrocento"/>
                <a:sym typeface="Quattrocento"/>
              </a:rPr>
              <a:t>Vieta, darbo erdvės vietos ir kelionės</a:t>
            </a:r>
          </a:p>
          <a:p>
            <a:pPr marL="0" lvl="0" indent="0" rtl="0">
              <a:spcBef>
                <a:spcPts val="0"/>
              </a:spcBef>
              <a:spcAft>
                <a:spcPts val="0"/>
              </a:spcAft>
              <a:buNone/>
            </a:pPr>
            <a:r>
              <a:rPr lang="lt-LT" sz="1600" dirty="0">
                <a:solidFill>
                  <a:schemeClr val="accent2"/>
                </a:solidFill>
                <a:latin typeface="Quattrocento"/>
                <a:sym typeface="Quattrocento"/>
              </a:rPr>
              <a:t>Įrankiai ir technologijos</a:t>
            </a:r>
            <a:endParaRPr sz="1600" dirty="0">
              <a:solidFill>
                <a:schemeClr val="accent2"/>
              </a:solidFill>
              <a:latin typeface="Quattrocento"/>
              <a:sym typeface="Quattrocento"/>
            </a:endParaRPr>
          </a:p>
        </p:txBody>
      </p:sp>
      <p:sp>
        <p:nvSpPr>
          <p:cNvPr id="1413" name="Google Shape;1413;p94"/>
          <p:cNvSpPr txBox="1"/>
          <p:nvPr/>
        </p:nvSpPr>
        <p:spPr>
          <a:xfrm>
            <a:off x="3979096" y="3011871"/>
            <a:ext cx="3522436" cy="151825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lang="lt-LT" sz="1800" dirty="0">
              <a:solidFill>
                <a:schemeClr val="accent2"/>
              </a:solidFill>
              <a:latin typeface="Quattrocento"/>
              <a:sym typeface="Quattrocento"/>
            </a:endParaRPr>
          </a:p>
          <a:p>
            <a:pPr marL="0" lvl="0" indent="0" rtl="0">
              <a:spcBef>
                <a:spcPts val="0"/>
              </a:spcBef>
              <a:spcAft>
                <a:spcPts val="0"/>
              </a:spcAft>
              <a:buNone/>
            </a:pPr>
            <a:endParaRPr lang="lt-LT" sz="1800" dirty="0">
              <a:solidFill>
                <a:schemeClr val="accent2"/>
              </a:solidFill>
              <a:latin typeface="Quattrocento"/>
              <a:sym typeface="Quattrocento"/>
            </a:endParaRPr>
          </a:p>
          <a:p>
            <a:pPr marL="0" lvl="0" indent="0" rtl="0">
              <a:spcBef>
                <a:spcPts val="0"/>
              </a:spcBef>
              <a:spcAft>
                <a:spcPts val="0"/>
              </a:spcAft>
              <a:buNone/>
            </a:pPr>
            <a:endParaRPr lang="lt-LT" sz="1800" dirty="0">
              <a:solidFill>
                <a:schemeClr val="accent2"/>
              </a:solidFill>
              <a:latin typeface="Quattrocento"/>
              <a:sym typeface="Quattrocento"/>
            </a:endParaRPr>
          </a:p>
          <a:p>
            <a:pPr marL="0" lvl="0" indent="0" rtl="0">
              <a:spcBef>
                <a:spcPts val="0"/>
              </a:spcBef>
              <a:spcAft>
                <a:spcPts val="0"/>
              </a:spcAft>
              <a:buNone/>
            </a:pPr>
            <a:r>
              <a:rPr lang="lt-LT" sz="1600" dirty="0">
                <a:solidFill>
                  <a:schemeClr val="accent2"/>
                </a:solidFill>
                <a:latin typeface="Quattrocento"/>
                <a:sym typeface="Quattrocento"/>
              </a:rPr>
              <a:t>Prisitaikanti organizacija</a:t>
            </a:r>
          </a:p>
          <a:p>
            <a:pPr marL="0" lvl="0" indent="0" rtl="0">
              <a:spcBef>
                <a:spcPts val="0"/>
              </a:spcBef>
              <a:spcAft>
                <a:spcPts val="0"/>
              </a:spcAft>
              <a:buNone/>
            </a:pPr>
            <a:r>
              <a:rPr lang="lt-LT" sz="1600" dirty="0">
                <a:solidFill>
                  <a:schemeClr val="accent2"/>
                </a:solidFill>
                <a:latin typeface="Quattrocento"/>
                <a:sym typeface="Quattrocento"/>
              </a:rPr>
              <a:t>Nauji ir įvairūs talentų     pritraukimo ir išlaikymo modeliai</a:t>
            </a:r>
          </a:p>
          <a:p>
            <a:pPr marL="0" lvl="0" indent="0" rtl="0">
              <a:spcBef>
                <a:spcPts val="0"/>
              </a:spcBef>
              <a:spcAft>
                <a:spcPts val="0"/>
              </a:spcAft>
              <a:buNone/>
            </a:pPr>
            <a:r>
              <a:rPr lang="lt-LT" sz="1600" dirty="0">
                <a:solidFill>
                  <a:schemeClr val="accent2"/>
                </a:solidFill>
                <a:latin typeface="Quattrocento"/>
                <a:sym typeface="Quattrocento"/>
              </a:rPr>
              <a:t>Nuolatinio mokymosi galimybės</a:t>
            </a:r>
          </a:p>
          <a:p>
            <a:pPr marL="0" lvl="0" indent="0" algn="ctr" rtl="0">
              <a:spcBef>
                <a:spcPts val="0"/>
              </a:spcBef>
              <a:spcAft>
                <a:spcPts val="0"/>
              </a:spcAft>
              <a:buNone/>
            </a:pPr>
            <a:endParaRPr dirty="0">
              <a:solidFill>
                <a:schemeClr val="dk2"/>
              </a:solidFill>
              <a:latin typeface="Quattrocento"/>
              <a:ea typeface="Quattrocento"/>
              <a:cs typeface="Quattrocento"/>
              <a:sym typeface="Quattrocento"/>
            </a:endParaRPr>
          </a:p>
        </p:txBody>
      </p:sp>
      <p:cxnSp>
        <p:nvCxnSpPr>
          <p:cNvPr id="1443" name="Google Shape;1443;p94"/>
          <p:cNvCxnSpPr>
            <a:cxnSpLocks/>
            <a:stCxn id="1406" idx="0"/>
          </p:cNvCxnSpPr>
          <p:nvPr/>
        </p:nvCxnSpPr>
        <p:spPr>
          <a:xfrm rot="5400000" flipH="1" flipV="1">
            <a:off x="1636516" y="2293778"/>
            <a:ext cx="448100" cy="48644"/>
          </a:xfrm>
          <a:prstGeom prst="bentConnector3">
            <a:avLst>
              <a:gd name="adj1" fmla="val 50000"/>
            </a:avLst>
          </a:prstGeom>
          <a:noFill/>
          <a:ln w="9525" cap="flat" cmpd="sng">
            <a:solidFill>
              <a:schemeClr val="dk2"/>
            </a:solidFill>
            <a:prstDash val="solid"/>
            <a:round/>
            <a:headEnd type="none" w="med" len="med"/>
            <a:tailEnd type="none" w="med" len="med"/>
          </a:ln>
        </p:spPr>
      </p:cxnSp>
      <p:cxnSp>
        <p:nvCxnSpPr>
          <p:cNvPr id="1444" name="Google Shape;1444;p94"/>
          <p:cNvCxnSpPr>
            <a:cxnSpLocks/>
          </p:cNvCxnSpPr>
          <p:nvPr/>
        </p:nvCxnSpPr>
        <p:spPr>
          <a:xfrm rot="16200000" flipV="1">
            <a:off x="5433499" y="2232305"/>
            <a:ext cx="448100" cy="171590"/>
          </a:xfrm>
          <a:prstGeom prst="bentConnector3">
            <a:avLst>
              <a:gd name="adj1" fmla="val 50000"/>
            </a:avLst>
          </a:prstGeom>
          <a:noFill/>
          <a:ln w="9525" cap="flat" cmpd="sng">
            <a:solidFill>
              <a:schemeClr val="dk2"/>
            </a:solidFill>
            <a:prstDash val="solid"/>
            <a:round/>
            <a:headEnd type="none" w="med" len="med"/>
            <a:tailEnd type="none" w="med" len="med"/>
          </a:ln>
        </p:spPr>
      </p:cxnSp>
      <p:cxnSp>
        <p:nvCxnSpPr>
          <p:cNvPr id="1445" name="Google Shape;1445;p94"/>
          <p:cNvCxnSpPr>
            <a:cxnSpLocks/>
            <a:endCxn id="1407" idx="2"/>
          </p:cNvCxnSpPr>
          <p:nvPr/>
        </p:nvCxnSpPr>
        <p:spPr>
          <a:xfrm rot="16200000" flipV="1">
            <a:off x="3391699" y="3325347"/>
            <a:ext cx="565199" cy="3406"/>
          </a:xfrm>
          <a:prstGeom prst="bentConnector3">
            <a:avLst>
              <a:gd name="adj1" fmla="val 50000"/>
            </a:avLst>
          </a:prstGeom>
          <a:noFill/>
          <a:ln w="9525" cap="flat" cmpd="sng">
            <a:solidFill>
              <a:schemeClr val="dk2"/>
            </a:solidFill>
            <a:prstDash val="solid"/>
            <a:round/>
            <a:headEnd type="none" w="med" len="med"/>
            <a:tailEnd type="none" w="med" len="med"/>
          </a:ln>
        </p:spPr>
      </p:cxnSp>
      <p:cxnSp>
        <p:nvCxnSpPr>
          <p:cNvPr id="1446" name="Google Shape;1446;p94"/>
          <p:cNvCxnSpPr>
            <a:cxnSpLocks/>
          </p:cNvCxnSpPr>
          <p:nvPr/>
        </p:nvCxnSpPr>
        <p:spPr>
          <a:xfrm rot="5400000" flipH="1" flipV="1">
            <a:off x="7541038" y="3169907"/>
            <a:ext cx="565200" cy="336248"/>
          </a:xfrm>
          <a:prstGeom prst="bentConnector3">
            <a:avLst>
              <a:gd name="adj1" fmla="val 50000"/>
            </a:avLst>
          </a:prstGeom>
          <a:noFill/>
          <a:ln w="9525" cap="flat" cmpd="sng">
            <a:solidFill>
              <a:schemeClr val="dk2"/>
            </a:solidFill>
            <a:prstDash val="solid"/>
            <a:round/>
            <a:headEnd type="none" w="med" len="med"/>
            <a:tailEnd type="none" w="med" len="med"/>
          </a:ln>
        </p:spPr>
      </p:cxnSp>
      <p:cxnSp>
        <p:nvCxnSpPr>
          <p:cNvPr id="1447" name="Google Shape;1447;p94"/>
          <p:cNvCxnSpPr>
            <a:cxnSpLocks/>
            <a:stCxn id="1406" idx="2"/>
            <a:endCxn id="1411" idx="0"/>
          </p:cNvCxnSpPr>
          <p:nvPr/>
        </p:nvCxnSpPr>
        <p:spPr>
          <a:xfrm rot="5400000">
            <a:off x="1549939" y="3282545"/>
            <a:ext cx="524400" cy="48211"/>
          </a:xfrm>
          <a:prstGeom prst="bentConnector3">
            <a:avLst>
              <a:gd name="adj1" fmla="val 50000"/>
            </a:avLst>
          </a:prstGeom>
          <a:noFill/>
          <a:ln w="9525" cap="flat" cmpd="sng">
            <a:solidFill>
              <a:schemeClr val="dk2"/>
            </a:solidFill>
            <a:prstDash val="solid"/>
            <a:round/>
            <a:headEnd type="none" w="med" len="med"/>
            <a:tailEnd type="none" w="med" len="med"/>
          </a:ln>
        </p:spPr>
      </p:cxnSp>
      <p:cxnSp>
        <p:nvCxnSpPr>
          <p:cNvPr id="1448" name="Google Shape;1448;p94"/>
          <p:cNvCxnSpPr>
            <a:cxnSpLocks/>
            <a:stCxn id="1410" idx="2"/>
            <a:endCxn id="1407" idx="0"/>
          </p:cNvCxnSpPr>
          <p:nvPr/>
        </p:nvCxnSpPr>
        <p:spPr>
          <a:xfrm rot="5400000">
            <a:off x="3691136" y="2143466"/>
            <a:ext cx="380143" cy="417224"/>
          </a:xfrm>
          <a:prstGeom prst="bentConnector3">
            <a:avLst>
              <a:gd name="adj1" fmla="val 50000"/>
            </a:avLst>
          </a:prstGeom>
          <a:noFill/>
          <a:ln w="9525" cap="flat" cmpd="sng">
            <a:solidFill>
              <a:schemeClr val="dk2"/>
            </a:solidFill>
            <a:prstDash val="solid"/>
            <a:round/>
            <a:headEnd type="none" w="med" len="med"/>
            <a:tailEnd type="none" w="med" len="med"/>
          </a:ln>
        </p:spPr>
      </p:cxnSp>
      <p:cxnSp>
        <p:nvCxnSpPr>
          <p:cNvPr id="1449" name="Google Shape;1449;p94"/>
          <p:cNvCxnSpPr>
            <a:cxnSpLocks/>
            <a:stCxn id="1408" idx="2"/>
            <a:endCxn id="1413" idx="0"/>
          </p:cNvCxnSpPr>
          <p:nvPr/>
        </p:nvCxnSpPr>
        <p:spPr>
          <a:xfrm rot="5400000" flipH="1" flipV="1">
            <a:off x="5674023" y="2978160"/>
            <a:ext cx="32579" cy="100002"/>
          </a:xfrm>
          <a:prstGeom prst="bentConnector5">
            <a:avLst>
              <a:gd name="adj1" fmla="val -701679"/>
              <a:gd name="adj2" fmla="val 2089778"/>
              <a:gd name="adj3" fmla="val 801679"/>
            </a:avLst>
          </a:prstGeom>
          <a:noFill/>
          <a:ln w="9525" cap="flat" cmpd="sng">
            <a:solidFill>
              <a:schemeClr val="dk2"/>
            </a:solidFill>
            <a:prstDash val="solid"/>
            <a:round/>
            <a:headEnd type="none" w="med" len="med"/>
            <a:tailEnd type="none" w="med" len="med"/>
          </a:ln>
        </p:spPr>
      </p:cxnSp>
      <p:cxnSp>
        <p:nvCxnSpPr>
          <p:cNvPr id="1450" name="Google Shape;1450;p94"/>
          <p:cNvCxnSpPr>
            <a:cxnSpLocks/>
            <a:stCxn id="1412" idx="2"/>
            <a:endCxn id="1409" idx="0"/>
          </p:cNvCxnSpPr>
          <p:nvPr/>
        </p:nvCxnSpPr>
        <p:spPr>
          <a:xfrm rot="5400000">
            <a:off x="7628748" y="2303169"/>
            <a:ext cx="206542" cy="271421"/>
          </a:xfrm>
          <a:prstGeom prst="bentConnector3">
            <a:avLst>
              <a:gd name="adj1" fmla="val 50000"/>
            </a:avLst>
          </a:prstGeom>
          <a:noFill/>
          <a:ln w="9525" cap="flat" cmpd="sng">
            <a:solidFill>
              <a:schemeClr val="dk2"/>
            </a:solidFill>
            <a:prstDash val="solid"/>
            <a:round/>
            <a:headEnd type="none" w="med" len="med"/>
            <a:tailEnd type="none" w="med" len="med"/>
          </a:ln>
        </p:spPr>
      </p:cxnSp>
      <p:sp>
        <p:nvSpPr>
          <p:cNvPr id="1452" name="Google Shape;1452;p94">
            <a:hlinkClick r:id="" action="ppaction://hlinkshowjump?jump=nextslide"/>
          </p:cNvPr>
          <p:cNvSpPr/>
          <p:nvPr/>
        </p:nvSpPr>
        <p:spPr>
          <a:xfrm rot="8100000">
            <a:off x="4897979" y="116792"/>
            <a:ext cx="129401" cy="129401"/>
          </a:xfrm>
          <a:prstGeom prst="halfFrame">
            <a:avLst>
              <a:gd name="adj1" fmla="val 0"/>
              <a:gd name="adj2" fmla="val 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94">
            <a:hlinkClick r:id="" action="ppaction://hlinkshowjump?jump=previousslide"/>
          </p:cNvPr>
          <p:cNvSpPr/>
          <p:nvPr/>
        </p:nvSpPr>
        <p:spPr>
          <a:xfrm rot="-8100000" flipH="1">
            <a:off x="4116619" y="116792"/>
            <a:ext cx="129401" cy="129401"/>
          </a:xfrm>
          <a:prstGeom prst="halfFrame">
            <a:avLst>
              <a:gd name="adj1" fmla="val 0"/>
              <a:gd name="adj2" fmla="val 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oogle Shape;23622;p141">
            <a:extLst>
              <a:ext uri="{FF2B5EF4-FFF2-40B4-BE49-F238E27FC236}">
                <a16:creationId xmlns:a16="http://schemas.microsoft.com/office/drawing/2014/main" id="{3C560442-DEA1-BB8B-D263-ED81BD14BF3E}"/>
              </a:ext>
            </a:extLst>
          </p:cNvPr>
          <p:cNvGrpSpPr/>
          <p:nvPr/>
        </p:nvGrpSpPr>
        <p:grpSpPr>
          <a:xfrm>
            <a:off x="3363140" y="3496400"/>
            <a:ext cx="654829" cy="629699"/>
            <a:chOff x="4890434" y="4287389"/>
            <a:chExt cx="345997" cy="346029"/>
          </a:xfrm>
        </p:grpSpPr>
        <p:sp>
          <p:nvSpPr>
            <p:cNvPr id="3" name="Google Shape;23623;p141">
              <a:extLst>
                <a:ext uri="{FF2B5EF4-FFF2-40B4-BE49-F238E27FC236}">
                  <a16:creationId xmlns:a16="http://schemas.microsoft.com/office/drawing/2014/main" id="{FC5BDD63-D969-EB4F-416B-ABA61A8D8427}"/>
                </a:ext>
              </a:extLst>
            </p:cNvPr>
            <p:cNvSpPr/>
            <p:nvPr/>
          </p:nvSpPr>
          <p:spPr>
            <a:xfrm>
              <a:off x="5111349" y="4400695"/>
              <a:ext cx="54998" cy="54998"/>
            </a:xfrm>
            <a:custGeom>
              <a:avLst/>
              <a:gdLst/>
              <a:ahLst/>
              <a:cxnLst/>
              <a:rect l="l" t="t" r="r" b="b"/>
              <a:pathLst>
                <a:path w="1728" h="1728" extrusionOk="0">
                  <a:moveTo>
                    <a:pt x="858" y="346"/>
                  </a:moveTo>
                  <a:cubicBezTo>
                    <a:pt x="1144" y="346"/>
                    <a:pt x="1382" y="584"/>
                    <a:pt x="1382" y="870"/>
                  </a:cubicBezTo>
                  <a:cubicBezTo>
                    <a:pt x="1382" y="1144"/>
                    <a:pt x="1144" y="1382"/>
                    <a:pt x="858" y="1382"/>
                  </a:cubicBezTo>
                  <a:cubicBezTo>
                    <a:pt x="572" y="1382"/>
                    <a:pt x="346" y="1144"/>
                    <a:pt x="346" y="870"/>
                  </a:cubicBezTo>
                  <a:cubicBezTo>
                    <a:pt x="346" y="584"/>
                    <a:pt x="584" y="346"/>
                    <a:pt x="858" y="346"/>
                  </a:cubicBezTo>
                  <a:close/>
                  <a:moveTo>
                    <a:pt x="858" y="1"/>
                  </a:moveTo>
                  <a:cubicBezTo>
                    <a:pt x="382" y="1"/>
                    <a:pt x="1" y="394"/>
                    <a:pt x="1" y="870"/>
                  </a:cubicBezTo>
                  <a:cubicBezTo>
                    <a:pt x="1" y="1346"/>
                    <a:pt x="382" y="1727"/>
                    <a:pt x="858" y="1727"/>
                  </a:cubicBezTo>
                  <a:cubicBezTo>
                    <a:pt x="1334" y="1727"/>
                    <a:pt x="1727" y="1346"/>
                    <a:pt x="1727" y="870"/>
                  </a:cubicBezTo>
                  <a:cubicBezTo>
                    <a:pt x="1727" y="394"/>
                    <a:pt x="1334" y="1"/>
                    <a:pt x="858"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3624;p141">
              <a:extLst>
                <a:ext uri="{FF2B5EF4-FFF2-40B4-BE49-F238E27FC236}">
                  <a16:creationId xmlns:a16="http://schemas.microsoft.com/office/drawing/2014/main" id="{D28BA85E-011B-52A7-BDC2-04EF313810AC}"/>
                </a:ext>
              </a:extLst>
            </p:cNvPr>
            <p:cNvSpPr/>
            <p:nvPr/>
          </p:nvSpPr>
          <p:spPr>
            <a:xfrm>
              <a:off x="5113640" y="4466642"/>
              <a:ext cx="70498" cy="51179"/>
            </a:xfrm>
            <a:custGeom>
              <a:avLst/>
              <a:gdLst/>
              <a:ahLst/>
              <a:cxnLst/>
              <a:rect l="l" t="t" r="r" b="b"/>
              <a:pathLst>
                <a:path w="2215" h="1608" extrusionOk="0">
                  <a:moveTo>
                    <a:pt x="786" y="1"/>
                  </a:moveTo>
                  <a:cubicBezTo>
                    <a:pt x="548" y="1"/>
                    <a:pt x="333" y="60"/>
                    <a:pt x="119" y="167"/>
                  </a:cubicBezTo>
                  <a:cubicBezTo>
                    <a:pt x="36" y="203"/>
                    <a:pt x="0" y="310"/>
                    <a:pt x="48" y="405"/>
                  </a:cubicBezTo>
                  <a:cubicBezTo>
                    <a:pt x="73" y="463"/>
                    <a:pt x="132" y="498"/>
                    <a:pt x="198" y="498"/>
                  </a:cubicBezTo>
                  <a:cubicBezTo>
                    <a:pt x="226" y="498"/>
                    <a:pt x="257" y="491"/>
                    <a:pt x="286" y="477"/>
                  </a:cubicBezTo>
                  <a:cubicBezTo>
                    <a:pt x="429" y="382"/>
                    <a:pt x="607" y="346"/>
                    <a:pt x="786" y="346"/>
                  </a:cubicBezTo>
                  <a:cubicBezTo>
                    <a:pt x="1322" y="346"/>
                    <a:pt x="1774" y="727"/>
                    <a:pt x="1857" y="1251"/>
                  </a:cubicBezTo>
                  <a:lnTo>
                    <a:pt x="786" y="1251"/>
                  </a:lnTo>
                  <a:cubicBezTo>
                    <a:pt x="703" y="1251"/>
                    <a:pt x="607" y="1322"/>
                    <a:pt x="607" y="1429"/>
                  </a:cubicBezTo>
                  <a:cubicBezTo>
                    <a:pt x="607" y="1513"/>
                    <a:pt x="679" y="1608"/>
                    <a:pt x="786" y="1608"/>
                  </a:cubicBezTo>
                  <a:lnTo>
                    <a:pt x="2036" y="1608"/>
                  </a:lnTo>
                  <a:cubicBezTo>
                    <a:pt x="2131" y="1608"/>
                    <a:pt x="2215" y="1536"/>
                    <a:pt x="2215" y="1429"/>
                  </a:cubicBezTo>
                  <a:cubicBezTo>
                    <a:pt x="2215" y="643"/>
                    <a:pt x="1572" y="1"/>
                    <a:pt x="786"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625;p141">
              <a:extLst>
                <a:ext uri="{FF2B5EF4-FFF2-40B4-BE49-F238E27FC236}">
                  <a16:creationId xmlns:a16="http://schemas.microsoft.com/office/drawing/2014/main" id="{5FE4CBB9-042D-460E-B794-35B76B81AD21}"/>
                </a:ext>
              </a:extLst>
            </p:cNvPr>
            <p:cNvSpPr/>
            <p:nvPr/>
          </p:nvSpPr>
          <p:spPr>
            <a:xfrm>
              <a:off x="4943490" y="4467023"/>
              <a:ext cx="70880" cy="51179"/>
            </a:xfrm>
            <a:custGeom>
              <a:avLst/>
              <a:gdLst/>
              <a:ahLst/>
              <a:cxnLst/>
              <a:rect l="l" t="t" r="r" b="b"/>
              <a:pathLst>
                <a:path w="2227" h="1608" extrusionOk="0">
                  <a:moveTo>
                    <a:pt x="1429" y="0"/>
                  </a:moveTo>
                  <a:cubicBezTo>
                    <a:pt x="643" y="0"/>
                    <a:pt x="0" y="643"/>
                    <a:pt x="0" y="1429"/>
                  </a:cubicBezTo>
                  <a:cubicBezTo>
                    <a:pt x="0" y="1524"/>
                    <a:pt x="84" y="1608"/>
                    <a:pt x="179" y="1608"/>
                  </a:cubicBezTo>
                  <a:lnTo>
                    <a:pt x="1453" y="1608"/>
                  </a:lnTo>
                  <a:cubicBezTo>
                    <a:pt x="1536" y="1608"/>
                    <a:pt x="1631" y="1536"/>
                    <a:pt x="1631" y="1429"/>
                  </a:cubicBezTo>
                  <a:cubicBezTo>
                    <a:pt x="1608" y="1322"/>
                    <a:pt x="1536" y="1251"/>
                    <a:pt x="1453" y="1251"/>
                  </a:cubicBezTo>
                  <a:lnTo>
                    <a:pt x="357" y="1251"/>
                  </a:lnTo>
                  <a:cubicBezTo>
                    <a:pt x="453" y="727"/>
                    <a:pt x="893" y="346"/>
                    <a:pt x="1429" y="346"/>
                  </a:cubicBezTo>
                  <a:cubicBezTo>
                    <a:pt x="1608" y="346"/>
                    <a:pt x="1786" y="393"/>
                    <a:pt x="1941" y="477"/>
                  </a:cubicBezTo>
                  <a:cubicBezTo>
                    <a:pt x="1966" y="491"/>
                    <a:pt x="1994" y="498"/>
                    <a:pt x="2022" y="498"/>
                  </a:cubicBezTo>
                  <a:cubicBezTo>
                    <a:pt x="2084" y="498"/>
                    <a:pt x="2146" y="463"/>
                    <a:pt x="2179" y="405"/>
                  </a:cubicBezTo>
                  <a:cubicBezTo>
                    <a:pt x="2227" y="310"/>
                    <a:pt x="2191" y="215"/>
                    <a:pt x="2108" y="167"/>
                  </a:cubicBezTo>
                  <a:cubicBezTo>
                    <a:pt x="1893" y="60"/>
                    <a:pt x="1667" y="0"/>
                    <a:pt x="142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626;p141">
              <a:extLst>
                <a:ext uri="{FF2B5EF4-FFF2-40B4-BE49-F238E27FC236}">
                  <a16:creationId xmlns:a16="http://schemas.microsoft.com/office/drawing/2014/main" id="{4DF2148A-C1D8-A16E-4565-FFDC3C2A0198}"/>
                </a:ext>
              </a:extLst>
            </p:cNvPr>
            <p:cNvSpPr/>
            <p:nvPr/>
          </p:nvSpPr>
          <p:spPr>
            <a:xfrm>
              <a:off x="4961282" y="4400695"/>
              <a:ext cx="54616" cy="54998"/>
            </a:xfrm>
            <a:custGeom>
              <a:avLst/>
              <a:gdLst/>
              <a:ahLst/>
              <a:cxnLst/>
              <a:rect l="l" t="t" r="r" b="b"/>
              <a:pathLst>
                <a:path w="1716" h="1728" extrusionOk="0">
                  <a:moveTo>
                    <a:pt x="858" y="346"/>
                  </a:moveTo>
                  <a:cubicBezTo>
                    <a:pt x="1144" y="346"/>
                    <a:pt x="1382" y="584"/>
                    <a:pt x="1382" y="870"/>
                  </a:cubicBezTo>
                  <a:cubicBezTo>
                    <a:pt x="1382" y="1144"/>
                    <a:pt x="1144" y="1382"/>
                    <a:pt x="858" y="1382"/>
                  </a:cubicBezTo>
                  <a:cubicBezTo>
                    <a:pt x="572" y="1382"/>
                    <a:pt x="334" y="1144"/>
                    <a:pt x="334" y="870"/>
                  </a:cubicBezTo>
                  <a:cubicBezTo>
                    <a:pt x="358" y="584"/>
                    <a:pt x="572" y="346"/>
                    <a:pt x="858" y="346"/>
                  </a:cubicBezTo>
                  <a:close/>
                  <a:moveTo>
                    <a:pt x="858" y="1"/>
                  </a:moveTo>
                  <a:cubicBezTo>
                    <a:pt x="382" y="1"/>
                    <a:pt x="1" y="394"/>
                    <a:pt x="1" y="870"/>
                  </a:cubicBezTo>
                  <a:cubicBezTo>
                    <a:pt x="1" y="1346"/>
                    <a:pt x="382" y="1727"/>
                    <a:pt x="858" y="1727"/>
                  </a:cubicBezTo>
                  <a:cubicBezTo>
                    <a:pt x="1334" y="1727"/>
                    <a:pt x="1715" y="1346"/>
                    <a:pt x="1715" y="870"/>
                  </a:cubicBezTo>
                  <a:cubicBezTo>
                    <a:pt x="1715" y="394"/>
                    <a:pt x="1334" y="1"/>
                    <a:pt x="858"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627;p141">
              <a:extLst>
                <a:ext uri="{FF2B5EF4-FFF2-40B4-BE49-F238E27FC236}">
                  <a16:creationId xmlns:a16="http://schemas.microsoft.com/office/drawing/2014/main" id="{58749807-E470-D4F3-5561-23B176C057A8}"/>
                </a:ext>
              </a:extLst>
            </p:cNvPr>
            <p:cNvSpPr/>
            <p:nvPr/>
          </p:nvSpPr>
          <p:spPr>
            <a:xfrm>
              <a:off x="5028374" y="4386691"/>
              <a:ext cx="71262" cy="70880"/>
            </a:xfrm>
            <a:custGeom>
              <a:avLst/>
              <a:gdLst/>
              <a:ahLst/>
              <a:cxnLst/>
              <a:rect l="l" t="t" r="r" b="b"/>
              <a:pathLst>
                <a:path w="2239" h="2227" extrusionOk="0">
                  <a:moveTo>
                    <a:pt x="1119" y="358"/>
                  </a:moveTo>
                  <a:cubicBezTo>
                    <a:pt x="1536" y="358"/>
                    <a:pt x="1893" y="691"/>
                    <a:pt x="1893" y="1131"/>
                  </a:cubicBezTo>
                  <a:cubicBezTo>
                    <a:pt x="1893" y="1548"/>
                    <a:pt x="1548" y="1905"/>
                    <a:pt x="1119" y="1905"/>
                  </a:cubicBezTo>
                  <a:cubicBezTo>
                    <a:pt x="703" y="1905"/>
                    <a:pt x="345" y="1560"/>
                    <a:pt x="345" y="1131"/>
                  </a:cubicBezTo>
                  <a:cubicBezTo>
                    <a:pt x="345" y="691"/>
                    <a:pt x="679" y="358"/>
                    <a:pt x="1119" y="358"/>
                  </a:cubicBezTo>
                  <a:close/>
                  <a:moveTo>
                    <a:pt x="1119" y="0"/>
                  </a:moveTo>
                  <a:cubicBezTo>
                    <a:pt x="512" y="0"/>
                    <a:pt x="0" y="500"/>
                    <a:pt x="0" y="1108"/>
                  </a:cubicBezTo>
                  <a:cubicBezTo>
                    <a:pt x="0" y="1739"/>
                    <a:pt x="512" y="2227"/>
                    <a:pt x="1119" y="2227"/>
                  </a:cubicBezTo>
                  <a:cubicBezTo>
                    <a:pt x="1727" y="2227"/>
                    <a:pt x="2239" y="1727"/>
                    <a:pt x="2239" y="1108"/>
                  </a:cubicBezTo>
                  <a:cubicBezTo>
                    <a:pt x="2239" y="500"/>
                    <a:pt x="1727" y="0"/>
                    <a:pt x="111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628;p141">
              <a:extLst>
                <a:ext uri="{FF2B5EF4-FFF2-40B4-BE49-F238E27FC236}">
                  <a16:creationId xmlns:a16="http://schemas.microsoft.com/office/drawing/2014/main" id="{A02CF617-0F6D-EAC6-9D81-392CF2B78FEF}"/>
                </a:ext>
              </a:extLst>
            </p:cNvPr>
            <p:cNvSpPr/>
            <p:nvPr/>
          </p:nvSpPr>
          <p:spPr>
            <a:xfrm>
              <a:off x="5004122" y="4468901"/>
              <a:ext cx="120149" cy="65596"/>
            </a:xfrm>
            <a:custGeom>
              <a:avLst/>
              <a:gdLst/>
              <a:ahLst/>
              <a:cxnLst/>
              <a:rect l="l" t="t" r="r" b="b"/>
              <a:pathLst>
                <a:path w="3775" h="2061" extrusionOk="0">
                  <a:moveTo>
                    <a:pt x="1881" y="346"/>
                  </a:moveTo>
                  <a:cubicBezTo>
                    <a:pt x="2667" y="346"/>
                    <a:pt x="3322" y="942"/>
                    <a:pt x="3393" y="1704"/>
                  </a:cubicBezTo>
                  <a:lnTo>
                    <a:pt x="357" y="1704"/>
                  </a:lnTo>
                  <a:cubicBezTo>
                    <a:pt x="453" y="942"/>
                    <a:pt x="1096" y="346"/>
                    <a:pt x="1881" y="346"/>
                  </a:cubicBezTo>
                  <a:close/>
                  <a:moveTo>
                    <a:pt x="1881" y="1"/>
                  </a:moveTo>
                  <a:cubicBezTo>
                    <a:pt x="834" y="1"/>
                    <a:pt x="0" y="846"/>
                    <a:pt x="0" y="1882"/>
                  </a:cubicBezTo>
                  <a:cubicBezTo>
                    <a:pt x="0" y="1966"/>
                    <a:pt x="84" y="2061"/>
                    <a:pt x="179" y="2061"/>
                  </a:cubicBezTo>
                  <a:lnTo>
                    <a:pt x="3596" y="2061"/>
                  </a:lnTo>
                  <a:cubicBezTo>
                    <a:pt x="3679" y="2061"/>
                    <a:pt x="3774" y="1977"/>
                    <a:pt x="3774" y="1882"/>
                  </a:cubicBezTo>
                  <a:cubicBezTo>
                    <a:pt x="3751" y="834"/>
                    <a:pt x="2905" y="1"/>
                    <a:pt x="188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629;p141">
              <a:extLst>
                <a:ext uri="{FF2B5EF4-FFF2-40B4-BE49-F238E27FC236}">
                  <a16:creationId xmlns:a16="http://schemas.microsoft.com/office/drawing/2014/main" id="{E820FC2C-22DB-F88E-F5D6-FDA526616685}"/>
                </a:ext>
              </a:extLst>
            </p:cNvPr>
            <p:cNvSpPr/>
            <p:nvPr/>
          </p:nvSpPr>
          <p:spPr>
            <a:xfrm>
              <a:off x="4890434" y="4287389"/>
              <a:ext cx="345997" cy="346029"/>
            </a:xfrm>
            <a:custGeom>
              <a:avLst/>
              <a:gdLst/>
              <a:ahLst/>
              <a:cxnLst/>
              <a:rect l="l" t="t" r="r" b="b"/>
              <a:pathLst>
                <a:path w="10871" h="10872" extrusionOk="0">
                  <a:moveTo>
                    <a:pt x="5608" y="953"/>
                  </a:moveTo>
                  <a:cubicBezTo>
                    <a:pt x="7954" y="1049"/>
                    <a:pt x="9823" y="2918"/>
                    <a:pt x="9918" y="5252"/>
                  </a:cubicBezTo>
                  <a:lnTo>
                    <a:pt x="9502" y="5252"/>
                  </a:lnTo>
                  <a:cubicBezTo>
                    <a:pt x="9406" y="5252"/>
                    <a:pt x="9323" y="5335"/>
                    <a:pt x="9323" y="5442"/>
                  </a:cubicBezTo>
                  <a:cubicBezTo>
                    <a:pt x="9323" y="5525"/>
                    <a:pt x="9394" y="5621"/>
                    <a:pt x="9502" y="5621"/>
                  </a:cubicBezTo>
                  <a:lnTo>
                    <a:pt x="9918" y="5621"/>
                  </a:lnTo>
                  <a:cubicBezTo>
                    <a:pt x="9847" y="7954"/>
                    <a:pt x="7954" y="9824"/>
                    <a:pt x="5608" y="9919"/>
                  </a:cubicBezTo>
                  <a:lnTo>
                    <a:pt x="5608" y="9502"/>
                  </a:lnTo>
                  <a:cubicBezTo>
                    <a:pt x="5608" y="9407"/>
                    <a:pt x="5537" y="9323"/>
                    <a:pt x="5430" y="9323"/>
                  </a:cubicBezTo>
                  <a:cubicBezTo>
                    <a:pt x="5346" y="9323"/>
                    <a:pt x="5251" y="9395"/>
                    <a:pt x="5251" y="9502"/>
                  </a:cubicBezTo>
                  <a:lnTo>
                    <a:pt x="5251" y="9919"/>
                  </a:lnTo>
                  <a:cubicBezTo>
                    <a:pt x="2917" y="9824"/>
                    <a:pt x="1048" y="7954"/>
                    <a:pt x="953" y="5621"/>
                  </a:cubicBezTo>
                  <a:lnTo>
                    <a:pt x="1370" y="5621"/>
                  </a:lnTo>
                  <a:cubicBezTo>
                    <a:pt x="1465" y="5621"/>
                    <a:pt x="1548" y="5537"/>
                    <a:pt x="1548" y="5442"/>
                  </a:cubicBezTo>
                  <a:cubicBezTo>
                    <a:pt x="1548" y="5347"/>
                    <a:pt x="1477" y="5252"/>
                    <a:pt x="1370" y="5252"/>
                  </a:cubicBezTo>
                  <a:lnTo>
                    <a:pt x="953" y="5252"/>
                  </a:lnTo>
                  <a:cubicBezTo>
                    <a:pt x="1048" y="2918"/>
                    <a:pt x="2917" y="1049"/>
                    <a:pt x="5251" y="953"/>
                  </a:cubicBezTo>
                  <a:lnTo>
                    <a:pt x="5251" y="1370"/>
                  </a:lnTo>
                  <a:cubicBezTo>
                    <a:pt x="5251" y="1465"/>
                    <a:pt x="5334" y="1549"/>
                    <a:pt x="5430" y="1549"/>
                  </a:cubicBezTo>
                  <a:cubicBezTo>
                    <a:pt x="5525" y="1549"/>
                    <a:pt x="5608" y="1477"/>
                    <a:pt x="5608" y="1370"/>
                  </a:cubicBezTo>
                  <a:lnTo>
                    <a:pt x="5608" y="953"/>
                  </a:lnTo>
                  <a:close/>
                  <a:moveTo>
                    <a:pt x="5441" y="1"/>
                  </a:moveTo>
                  <a:cubicBezTo>
                    <a:pt x="5346" y="1"/>
                    <a:pt x="5263" y="84"/>
                    <a:pt x="5263" y="179"/>
                  </a:cubicBezTo>
                  <a:lnTo>
                    <a:pt x="5263" y="596"/>
                  </a:lnTo>
                  <a:cubicBezTo>
                    <a:pt x="2727" y="691"/>
                    <a:pt x="691" y="2727"/>
                    <a:pt x="596" y="5263"/>
                  </a:cubicBezTo>
                  <a:lnTo>
                    <a:pt x="179" y="5263"/>
                  </a:lnTo>
                  <a:cubicBezTo>
                    <a:pt x="96" y="5263"/>
                    <a:pt x="0" y="5335"/>
                    <a:pt x="0" y="5442"/>
                  </a:cubicBezTo>
                  <a:cubicBezTo>
                    <a:pt x="0" y="5525"/>
                    <a:pt x="84" y="5621"/>
                    <a:pt x="179" y="5621"/>
                  </a:cubicBezTo>
                  <a:lnTo>
                    <a:pt x="596" y="5621"/>
                  </a:lnTo>
                  <a:cubicBezTo>
                    <a:pt x="691" y="8145"/>
                    <a:pt x="2727" y="10181"/>
                    <a:pt x="5263" y="10276"/>
                  </a:cubicBezTo>
                  <a:lnTo>
                    <a:pt x="5263" y="10693"/>
                  </a:lnTo>
                  <a:cubicBezTo>
                    <a:pt x="5263" y="10776"/>
                    <a:pt x="5334" y="10871"/>
                    <a:pt x="5441" y="10871"/>
                  </a:cubicBezTo>
                  <a:cubicBezTo>
                    <a:pt x="5525" y="10871"/>
                    <a:pt x="5620" y="10800"/>
                    <a:pt x="5620" y="10693"/>
                  </a:cubicBezTo>
                  <a:lnTo>
                    <a:pt x="5620" y="10276"/>
                  </a:lnTo>
                  <a:cubicBezTo>
                    <a:pt x="8144" y="10181"/>
                    <a:pt x="10180" y="8145"/>
                    <a:pt x="10275" y="5621"/>
                  </a:cubicBezTo>
                  <a:lnTo>
                    <a:pt x="10692" y="5621"/>
                  </a:lnTo>
                  <a:cubicBezTo>
                    <a:pt x="10775" y="5621"/>
                    <a:pt x="10871" y="5537"/>
                    <a:pt x="10871" y="5442"/>
                  </a:cubicBezTo>
                  <a:cubicBezTo>
                    <a:pt x="10871" y="5347"/>
                    <a:pt x="10799" y="5263"/>
                    <a:pt x="10692" y="5263"/>
                  </a:cubicBezTo>
                  <a:lnTo>
                    <a:pt x="10275" y="5263"/>
                  </a:lnTo>
                  <a:cubicBezTo>
                    <a:pt x="10180" y="2727"/>
                    <a:pt x="8144" y="691"/>
                    <a:pt x="5620" y="596"/>
                  </a:cubicBezTo>
                  <a:lnTo>
                    <a:pt x="5620" y="179"/>
                  </a:lnTo>
                  <a:cubicBezTo>
                    <a:pt x="5620" y="96"/>
                    <a:pt x="5537" y="1"/>
                    <a:pt x="544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3378;p141">
            <a:extLst>
              <a:ext uri="{FF2B5EF4-FFF2-40B4-BE49-F238E27FC236}">
                <a16:creationId xmlns:a16="http://schemas.microsoft.com/office/drawing/2014/main" id="{30424613-B10E-FD88-8EB7-5471AAF5E588}"/>
              </a:ext>
            </a:extLst>
          </p:cNvPr>
          <p:cNvGrpSpPr/>
          <p:nvPr/>
        </p:nvGrpSpPr>
        <p:grpSpPr>
          <a:xfrm>
            <a:off x="1462882" y="1453662"/>
            <a:ext cx="773485" cy="575888"/>
            <a:chOff x="7070872" y="2410871"/>
            <a:chExt cx="398321" cy="371013"/>
          </a:xfrm>
        </p:grpSpPr>
        <p:sp>
          <p:nvSpPr>
            <p:cNvPr id="12" name="Google Shape;23379;p141">
              <a:extLst>
                <a:ext uri="{FF2B5EF4-FFF2-40B4-BE49-F238E27FC236}">
                  <a16:creationId xmlns:a16="http://schemas.microsoft.com/office/drawing/2014/main" id="{A0EA875A-7B97-997D-7C3A-D51C5A77CB6D}"/>
                </a:ext>
              </a:extLst>
            </p:cNvPr>
            <p:cNvSpPr/>
            <p:nvPr/>
          </p:nvSpPr>
          <p:spPr>
            <a:xfrm>
              <a:off x="7204643" y="2603364"/>
              <a:ext cx="123586" cy="107641"/>
            </a:xfrm>
            <a:custGeom>
              <a:avLst/>
              <a:gdLst/>
              <a:ahLst/>
              <a:cxnLst/>
              <a:rect l="l" t="t" r="r" b="b"/>
              <a:pathLst>
                <a:path w="3883" h="3382" extrusionOk="0">
                  <a:moveTo>
                    <a:pt x="1942" y="1"/>
                  </a:moveTo>
                  <a:cubicBezTo>
                    <a:pt x="1846" y="1"/>
                    <a:pt x="1751" y="96"/>
                    <a:pt x="1751" y="203"/>
                  </a:cubicBezTo>
                  <a:lnTo>
                    <a:pt x="1751" y="2072"/>
                  </a:lnTo>
                  <a:lnTo>
                    <a:pt x="132" y="3013"/>
                  </a:lnTo>
                  <a:cubicBezTo>
                    <a:pt x="37" y="3072"/>
                    <a:pt x="1" y="3192"/>
                    <a:pt x="60" y="3287"/>
                  </a:cubicBezTo>
                  <a:cubicBezTo>
                    <a:pt x="84" y="3346"/>
                    <a:pt x="156" y="3382"/>
                    <a:pt x="215" y="3382"/>
                  </a:cubicBezTo>
                  <a:cubicBezTo>
                    <a:pt x="251" y="3382"/>
                    <a:pt x="298" y="3370"/>
                    <a:pt x="322" y="3358"/>
                  </a:cubicBezTo>
                  <a:lnTo>
                    <a:pt x="1942" y="2418"/>
                  </a:lnTo>
                  <a:lnTo>
                    <a:pt x="3573" y="3358"/>
                  </a:lnTo>
                  <a:cubicBezTo>
                    <a:pt x="3596" y="3370"/>
                    <a:pt x="3632" y="3382"/>
                    <a:pt x="3668" y="3382"/>
                  </a:cubicBezTo>
                  <a:cubicBezTo>
                    <a:pt x="3751" y="3382"/>
                    <a:pt x="3811" y="3358"/>
                    <a:pt x="3835" y="3287"/>
                  </a:cubicBezTo>
                  <a:cubicBezTo>
                    <a:pt x="3882" y="3192"/>
                    <a:pt x="3847" y="3072"/>
                    <a:pt x="3763" y="3013"/>
                  </a:cubicBezTo>
                  <a:lnTo>
                    <a:pt x="2144" y="2072"/>
                  </a:lnTo>
                  <a:lnTo>
                    <a:pt x="2144" y="203"/>
                  </a:lnTo>
                  <a:cubicBezTo>
                    <a:pt x="2144" y="96"/>
                    <a:pt x="2049" y="1"/>
                    <a:pt x="194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80;p141">
              <a:extLst>
                <a:ext uri="{FF2B5EF4-FFF2-40B4-BE49-F238E27FC236}">
                  <a16:creationId xmlns:a16="http://schemas.microsoft.com/office/drawing/2014/main" id="{1B576A04-F3C0-9887-D0C6-F13553EF5C13}"/>
                </a:ext>
              </a:extLst>
            </p:cNvPr>
            <p:cNvSpPr/>
            <p:nvPr/>
          </p:nvSpPr>
          <p:spPr>
            <a:xfrm>
              <a:off x="7203147" y="2410871"/>
              <a:ext cx="133421" cy="178902"/>
            </a:xfrm>
            <a:custGeom>
              <a:avLst/>
              <a:gdLst/>
              <a:ahLst/>
              <a:cxnLst/>
              <a:rect l="l" t="t" r="r" b="b"/>
              <a:pathLst>
                <a:path w="4192" h="5621" extrusionOk="0">
                  <a:moveTo>
                    <a:pt x="2131" y="405"/>
                  </a:moveTo>
                  <a:cubicBezTo>
                    <a:pt x="2631" y="405"/>
                    <a:pt x="3048" y="822"/>
                    <a:pt x="3048" y="1322"/>
                  </a:cubicBezTo>
                  <a:lnTo>
                    <a:pt x="3048" y="1441"/>
                  </a:lnTo>
                  <a:lnTo>
                    <a:pt x="3036" y="1441"/>
                  </a:lnTo>
                  <a:cubicBezTo>
                    <a:pt x="2762" y="1381"/>
                    <a:pt x="2679" y="1012"/>
                    <a:pt x="2679" y="1012"/>
                  </a:cubicBezTo>
                  <a:cubicBezTo>
                    <a:pt x="2667" y="941"/>
                    <a:pt x="2608" y="881"/>
                    <a:pt x="2524" y="858"/>
                  </a:cubicBezTo>
                  <a:cubicBezTo>
                    <a:pt x="2515" y="856"/>
                    <a:pt x="2506" y="855"/>
                    <a:pt x="2497" y="855"/>
                  </a:cubicBezTo>
                  <a:cubicBezTo>
                    <a:pt x="2435" y="855"/>
                    <a:pt x="2375" y="889"/>
                    <a:pt x="2334" y="941"/>
                  </a:cubicBezTo>
                  <a:cubicBezTo>
                    <a:pt x="1977" y="1417"/>
                    <a:pt x="1191" y="1429"/>
                    <a:pt x="1179" y="1429"/>
                  </a:cubicBezTo>
                  <a:cubicBezTo>
                    <a:pt x="1143" y="1429"/>
                    <a:pt x="1131" y="1429"/>
                    <a:pt x="1119" y="1441"/>
                  </a:cubicBezTo>
                  <a:lnTo>
                    <a:pt x="1119" y="1322"/>
                  </a:lnTo>
                  <a:cubicBezTo>
                    <a:pt x="1119" y="822"/>
                    <a:pt x="1536" y="405"/>
                    <a:pt x="2036" y="405"/>
                  </a:cubicBezTo>
                  <a:close/>
                  <a:moveTo>
                    <a:pt x="976" y="1965"/>
                  </a:moveTo>
                  <a:lnTo>
                    <a:pt x="976" y="2215"/>
                  </a:lnTo>
                  <a:cubicBezTo>
                    <a:pt x="941" y="2191"/>
                    <a:pt x="905" y="2143"/>
                    <a:pt x="905" y="2084"/>
                  </a:cubicBezTo>
                  <a:cubicBezTo>
                    <a:pt x="905" y="2036"/>
                    <a:pt x="917" y="2012"/>
                    <a:pt x="953" y="1977"/>
                  </a:cubicBezTo>
                  <a:cubicBezTo>
                    <a:pt x="965" y="1977"/>
                    <a:pt x="965" y="1977"/>
                    <a:pt x="976" y="1965"/>
                  </a:cubicBezTo>
                  <a:close/>
                  <a:moveTo>
                    <a:pt x="3215" y="1977"/>
                  </a:moveTo>
                  <a:cubicBezTo>
                    <a:pt x="3239" y="2012"/>
                    <a:pt x="3251" y="2048"/>
                    <a:pt x="3251" y="2084"/>
                  </a:cubicBezTo>
                  <a:cubicBezTo>
                    <a:pt x="3251" y="2143"/>
                    <a:pt x="3227" y="2179"/>
                    <a:pt x="3191" y="2215"/>
                  </a:cubicBezTo>
                  <a:lnTo>
                    <a:pt x="3191" y="1977"/>
                  </a:lnTo>
                  <a:close/>
                  <a:moveTo>
                    <a:pt x="2441" y="1393"/>
                  </a:moveTo>
                  <a:cubicBezTo>
                    <a:pt x="2512" y="1536"/>
                    <a:pt x="2631" y="1679"/>
                    <a:pt x="2810" y="1750"/>
                  </a:cubicBezTo>
                  <a:lnTo>
                    <a:pt x="2810" y="2322"/>
                  </a:lnTo>
                  <a:cubicBezTo>
                    <a:pt x="2810" y="2679"/>
                    <a:pt x="2524" y="2941"/>
                    <a:pt x="2191" y="2941"/>
                  </a:cubicBezTo>
                  <a:lnTo>
                    <a:pt x="2012" y="2941"/>
                  </a:lnTo>
                  <a:cubicBezTo>
                    <a:pt x="1667" y="2941"/>
                    <a:pt x="1381" y="2667"/>
                    <a:pt x="1381" y="2322"/>
                  </a:cubicBezTo>
                  <a:lnTo>
                    <a:pt x="1381" y="1798"/>
                  </a:lnTo>
                  <a:cubicBezTo>
                    <a:pt x="1631" y="1774"/>
                    <a:pt x="2096" y="1679"/>
                    <a:pt x="2441" y="1393"/>
                  </a:cubicBezTo>
                  <a:close/>
                  <a:moveTo>
                    <a:pt x="2286" y="3346"/>
                  </a:moveTo>
                  <a:lnTo>
                    <a:pt x="2286" y="3453"/>
                  </a:lnTo>
                  <a:lnTo>
                    <a:pt x="2310" y="3453"/>
                  </a:lnTo>
                  <a:lnTo>
                    <a:pt x="2084" y="3679"/>
                  </a:lnTo>
                  <a:lnTo>
                    <a:pt x="1869" y="3477"/>
                  </a:lnTo>
                  <a:lnTo>
                    <a:pt x="1869" y="3346"/>
                  </a:lnTo>
                  <a:close/>
                  <a:moveTo>
                    <a:pt x="2048" y="0"/>
                  </a:moveTo>
                  <a:cubicBezTo>
                    <a:pt x="1322" y="0"/>
                    <a:pt x="726" y="596"/>
                    <a:pt x="726" y="1322"/>
                  </a:cubicBezTo>
                  <a:lnTo>
                    <a:pt x="726" y="1667"/>
                  </a:lnTo>
                  <a:cubicBezTo>
                    <a:pt x="607" y="1774"/>
                    <a:pt x="512" y="1917"/>
                    <a:pt x="512" y="2096"/>
                  </a:cubicBezTo>
                  <a:cubicBezTo>
                    <a:pt x="512" y="2393"/>
                    <a:pt x="738" y="2632"/>
                    <a:pt x="1036" y="2643"/>
                  </a:cubicBezTo>
                  <a:cubicBezTo>
                    <a:pt x="1107" y="2882"/>
                    <a:pt x="1274" y="3096"/>
                    <a:pt x="1500" y="3215"/>
                  </a:cubicBezTo>
                  <a:lnTo>
                    <a:pt x="1500" y="3322"/>
                  </a:lnTo>
                  <a:lnTo>
                    <a:pt x="691" y="3632"/>
                  </a:lnTo>
                  <a:cubicBezTo>
                    <a:pt x="619" y="3655"/>
                    <a:pt x="0" y="3917"/>
                    <a:pt x="0" y="4715"/>
                  </a:cubicBezTo>
                  <a:lnTo>
                    <a:pt x="0" y="5418"/>
                  </a:lnTo>
                  <a:cubicBezTo>
                    <a:pt x="0" y="5525"/>
                    <a:pt x="84" y="5608"/>
                    <a:pt x="191" y="5608"/>
                  </a:cubicBezTo>
                  <a:lnTo>
                    <a:pt x="691" y="5608"/>
                  </a:lnTo>
                  <a:cubicBezTo>
                    <a:pt x="798" y="5608"/>
                    <a:pt x="893" y="5525"/>
                    <a:pt x="893" y="5418"/>
                  </a:cubicBezTo>
                  <a:cubicBezTo>
                    <a:pt x="893" y="5310"/>
                    <a:pt x="798" y="5227"/>
                    <a:pt x="691" y="5227"/>
                  </a:cubicBezTo>
                  <a:lnTo>
                    <a:pt x="393" y="5227"/>
                  </a:lnTo>
                  <a:lnTo>
                    <a:pt x="393" y="4715"/>
                  </a:lnTo>
                  <a:cubicBezTo>
                    <a:pt x="393" y="4167"/>
                    <a:pt x="834" y="4013"/>
                    <a:pt x="846" y="4001"/>
                  </a:cubicBezTo>
                  <a:lnTo>
                    <a:pt x="857" y="4001"/>
                  </a:lnTo>
                  <a:lnTo>
                    <a:pt x="1608" y="3715"/>
                  </a:lnTo>
                  <a:lnTo>
                    <a:pt x="1989" y="4108"/>
                  </a:lnTo>
                  <a:cubicBezTo>
                    <a:pt x="2024" y="4132"/>
                    <a:pt x="2084" y="4167"/>
                    <a:pt x="2119" y="4167"/>
                  </a:cubicBezTo>
                  <a:cubicBezTo>
                    <a:pt x="2179" y="4167"/>
                    <a:pt x="2227" y="4132"/>
                    <a:pt x="2262" y="4108"/>
                  </a:cubicBezTo>
                  <a:lnTo>
                    <a:pt x="2631" y="3715"/>
                  </a:lnTo>
                  <a:lnTo>
                    <a:pt x="3370" y="4013"/>
                  </a:lnTo>
                  <a:lnTo>
                    <a:pt x="3393" y="4013"/>
                  </a:lnTo>
                  <a:cubicBezTo>
                    <a:pt x="3405" y="4013"/>
                    <a:pt x="3834" y="4179"/>
                    <a:pt x="3834" y="4727"/>
                  </a:cubicBezTo>
                  <a:lnTo>
                    <a:pt x="3834" y="5239"/>
                  </a:lnTo>
                  <a:lnTo>
                    <a:pt x="1334" y="5239"/>
                  </a:lnTo>
                  <a:cubicBezTo>
                    <a:pt x="1227" y="5239"/>
                    <a:pt x="1143" y="5322"/>
                    <a:pt x="1143" y="5430"/>
                  </a:cubicBezTo>
                  <a:cubicBezTo>
                    <a:pt x="1143" y="5537"/>
                    <a:pt x="1227" y="5620"/>
                    <a:pt x="1334" y="5620"/>
                  </a:cubicBezTo>
                  <a:lnTo>
                    <a:pt x="4048" y="5620"/>
                  </a:lnTo>
                  <a:cubicBezTo>
                    <a:pt x="4108" y="5608"/>
                    <a:pt x="4191" y="5525"/>
                    <a:pt x="4191" y="5418"/>
                  </a:cubicBezTo>
                  <a:lnTo>
                    <a:pt x="4191" y="4715"/>
                  </a:lnTo>
                  <a:cubicBezTo>
                    <a:pt x="4191" y="3917"/>
                    <a:pt x="3572" y="3655"/>
                    <a:pt x="3501" y="3632"/>
                  </a:cubicBezTo>
                  <a:lnTo>
                    <a:pt x="2703" y="3322"/>
                  </a:lnTo>
                  <a:lnTo>
                    <a:pt x="2703" y="3215"/>
                  </a:lnTo>
                  <a:cubicBezTo>
                    <a:pt x="2917" y="3096"/>
                    <a:pt x="3084" y="2882"/>
                    <a:pt x="3167" y="2643"/>
                  </a:cubicBezTo>
                  <a:cubicBezTo>
                    <a:pt x="3453" y="2620"/>
                    <a:pt x="3679" y="2382"/>
                    <a:pt x="3679" y="2096"/>
                  </a:cubicBezTo>
                  <a:cubicBezTo>
                    <a:pt x="3679" y="1917"/>
                    <a:pt x="3596" y="1774"/>
                    <a:pt x="3465" y="1667"/>
                  </a:cubicBezTo>
                  <a:lnTo>
                    <a:pt x="3465" y="1322"/>
                  </a:lnTo>
                  <a:cubicBezTo>
                    <a:pt x="3465" y="596"/>
                    <a:pt x="2870" y="0"/>
                    <a:pt x="214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81;p141">
              <a:extLst>
                <a:ext uri="{FF2B5EF4-FFF2-40B4-BE49-F238E27FC236}">
                  <a16:creationId xmlns:a16="http://schemas.microsoft.com/office/drawing/2014/main" id="{BD32A3F5-31ED-174C-F13B-D6AAF460F190}"/>
                </a:ext>
              </a:extLst>
            </p:cNvPr>
            <p:cNvSpPr/>
            <p:nvPr/>
          </p:nvSpPr>
          <p:spPr>
            <a:xfrm>
              <a:off x="7334245" y="2602600"/>
              <a:ext cx="134949" cy="179284"/>
            </a:xfrm>
            <a:custGeom>
              <a:avLst/>
              <a:gdLst/>
              <a:ahLst/>
              <a:cxnLst/>
              <a:rect l="l" t="t" r="r" b="b"/>
              <a:pathLst>
                <a:path w="4240" h="5633" extrusionOk="0">
                  <a:moveTo>
                    <a:pt x="2144" y="394"/>
                  </a:moveTo>
                  <a:cubicBezTo>
                    <a:pt x="2656" y="394"/>
                    <a:pt x="3073" y="810"/>
                    <a:pt x="3073" y="1311"/>
                  </a:cubicBezTo>
                  <a:lnTo>
                    <a:pt x="3073" y="1430"/>
                  </a:lnTo>
                  <a:lnTo>
                    <a:pt x="3049" y="1430"/>
                  </a:lnTo>
                  <a:cubicBezTo>
                    <a:pt x="2787" y="1370"/>
                    <a:pt x="2692" y="1001"/>
                    <a:pt x="2692" y="1001"/>
                  </a:cubicBezTo>
                  <a:cubicBezTo>
                    <a:pt x="2680" y="930"/>
                    <a:pt x="2620" y="870"/>
                    <a:pt x="2549" y="846"/>
                  </a:cubicBezTo>
                  <a:cubicBezTo>
                    <a:pt x="2539" y="845"/>
                    <a:pt x="2530" y="844"/>
                    <a:pt x="2521" y="844"/>
                  </a:cubicBezTo>
                  <a:cubicBezTo>
                    <a:pt x="2456" y="844"/>
                    <a:pt x="2389" y="878"/>
                    <a:pt x="2358" y="930"/>
                  </a:cubicBezTo>
                  <a:cubicBezTo>
                    <a:pt x="2001" y="1418"/>
                    <a:pt x="1203" y="1430"/>
                    <a:pt x="1191" y="1430"/>
                  </a:cubicBezTo>
                  <a:lnTo>
                    <a:pt x="1132" y="1430"/>
                  </a:lnTo>
                  <a:lnTo>
                    <a:pt x="1132" y="1311"/>
                  </a:lnTo>
                  <a:cubicBezTo>
                    <a:pt x="1132" y="810"/>
                    <a:pt x="1549" y="394"/>
                    <a:pt x="2061" y="394"/>
                  </a:cubicBezTo>
                  <a:close/>
                  <a:moveTo>
                    <a:pt x="3227" y="1965"/>
                  </a:moveTo>
                  <a:cubicBezTo>
                    <a:pt x="3263" y="2001"/>
                    <a:pt x="3275" y="2037"/>
                    <a:pt x="3275" y="2073"/>
                  </a:cubicBezTo>
                  <a:cubicBezTo>
                    <a:pt x="3275" y="2132"/>
                    <a:pt x="3251" y="2180"/>
                    <a:pt x="3215" y="2203"/>
                  </a:cubicBezTo>
                  <a:lnTo>
                    <a:pt x="3215" y="1965"/>
                  </a:lnTo>
                  <a:close/>
                  <a:moveTo>
                    <a:pt x="1001" y="1965"/>
                  </a:moveTo>
                  <a:lnTo>
                    <a:pt x="1001" y="2215"/>
                  </a:lnTo>
                  <a:cubicBezTo>
                    <a:pt x="953" y="2192"/>
                    <a:pt x="929" y="2144"/>
                    <a:pt x="929" y="2084"/>
                  </a:cubicBezTo>
                  <a:cubicBezTo>
                    <a:pt x="929" y="2037"/>
                    <a:pt x="941" y="2013"/>
                    <a:pt x="965" y="1977"/>
                  </a:cubicBezTo>
                  <a:cubicBezTo>
                    <a:pt x="989" y="1977"/>
                    <a:pt x="989" y="1977"/>
                    <a:pt x="1001" y="1965"/>
                  </a:cubicBezTo>
                  <a:close/>
                  <a:moveTo>
                    <a:pt x="2442" y="1406"/>
                  </a:moveTo>
                  <a:cubicBezTo>
                    <a:pt x="2513" y="1537"/>
                    <a:pt x="2632" y="1680"/>
                    <a:pt x="2811" y="1763"/>
                  </a:cubicBezTo>
                  <a:lnTo>
                    <a:pt x="2811" y="2323"/>
                  </a:lnTo>
                  <a:cubicBezTo>
                    <a:pt x="2834" y="2668"/>
                    <a:pt x="2549" y="2954"/>
                    <a:pt x="2191" y="2954"/>
                  </a:cubicBezTo>
                  <a:lnTo>
                    <a:pt x="2013" y="2954"/>
                  </a:lnTo>
                  <a:cubicBezTo>
                    <a:pt x="1668" y="2954"/>
                    <a:pt x="1382" y="2668"/>
                    <a:pt x="1382" y="2323"/>
                  </a:cubicBezTo>
                  <a:lnTo>
                    <a:pt x="1382" y="1799"/>
                  </a:lnTo>
                  <a:cubicBezTo>
                    <a:pt x="1644" y="1775"/>
                    <a:pt x="2084" y="1680"/>
                    <a:pt x="2442" y="1406"/>
                  </a:cubicBezTo>
                  <a:close/>
                  <a:moveTo>
                    <a:pt x="2311" y="3335"/>
                  </a:moveTo>
                  <a:lnTo>
                    <a:pt x="2322" y="3442"/>
                  </a:lnTo>
                  <a:lnTo>
                    <a:pt x="2096" y="3668"/>
                  </a:lnTo>
                  <a:lnTo>
                    <a:pt x="1894" y="3466"/>
                  </a:lnTo>
                  <a:lnTo>
                    <a:pt x="1894" y="3335"/>
                  </a:lnTo>
                  <a:close/>
                  <a:moveTo>
                    <a:pt x="2061" y="1"/>
                  </a:moveTo>
                  <a:cubicBezTo>
                    <a:pt x="1322" y="1"/>
                    <a:pt x="727" y="596"/>
                    <a:pt x="727" y="1322"/>
                  </a:cubicBezTo>
                  <a:lnTo>
                    <a:pt x="727" y="1668"/>
                  </a:lnTo>
                  <a:cubicBezTo>
                    <a:pt x="608" y="1775"/>
                    <a:pt x="525" y="1918"/>
                    <a:pt x="525" y="2096"/>
                  </a:cubicBezTo>
                  <a:cubicBezTo>
                    <a:pt x="525" y="2394"/>
                    <a:pt x="739" y="2632"/>
                    <a:pt x="1037" y="2656"/>
                  </a:cubicBezTo>
                  <a:cubicBezTo>
                    <a:pt x="1120" y="2894"/>
                    <a:pt x="1275" y="3096"/>
                    <a:pt x="1501" y="3216"/>
                  </a:cubicBezTo>
                  <a:lnTo>
                    <a:pt x="1501" y="3323"/>
                  </a:lnTo>
                  <a:lnTo>
                    <a:pt x="703" y="3632"/>
                  </a:lnTo>
                  <a:cubicBezTo>
                    <a:pt x="620" y="3668"/>
                    <a:pt x="1" y="3918"/>
                    <a:pt x="1" y="4716"/>
                  </a:cubicBezTo>
                  <a:lnTo>
                    <a:pt x="1" y="5418"/>
                  </a:lnTo>
                  <a:cubicBezTo>
                    <a:pt x="1" y="5525"/>
                    <a:pt x="84" y="5609"/>
                    <a:pt x="191" y="5609"/>
                  </a:cubicBezTo>
                  <a:lnTo>
                    <a:pt x="703" y="5609"/>
                  </a:lnTo>
                  <a:cubicBezTo>
                    <a:pt x="798" y="5609"/>
                    <a:pt x="894" y="5525"/>
                    <a:pt x="894" y="5418"/>
                  </a:cubicBezTo>
                  <a:cubicBezTo>
                    <a:pt x="894" y="5311"/>
                    <a:pt x="798" y="5228"/>
                    <a:pt x="703" y="5228"/>
                  </a:cubicBezTo>
                  <a:lnTo>
                    <a:pt x="406" y="5228"/>
                  </a:lnTo>
                  <a:lnTo>
                    <a:pt x="406" y="4716"/>
                  </a:lnTo>
                  <a:cubicBezTo>
                    <a:pt x="406" y="4168"/>
                    <a:pt x="834" y="4025"/>
                    <a:pt x="846" y="4001"/>
                  </a:cubicBezTo>
                  <a:lnTo>
                    <a:pt x="858" y="4001"/>
                  </a:lnTo>
                  <a:lnTo>
                    <a:pt x="1608" y="3727"/>
                  </a:lnTo>
                  <a:lnTo>
                    <a:pt x="1989" y="4108"/>
                  </a:lnTo>
                  <a:cubicBezTo>
                    <a:pt x="2025" y="4144"/>
                    <a:pt x="2084" y="4168"/>
                    <a:pt x="2132" y="4168"/>
                  </a:cubicBezTo>
                  <a:cubicBezTo>
                    <a:pt x="2191" y="4168"/>
                    <a:pt x="2227" y="4144"/>
                    <a:pt x="2263" y="4108"/>
                  </a:cubicBezTo>
                  <a:lnTo>
                    <a:pt x="2632" y="3727"/>
                  </a:lnTo>
                  <a:lnTo>
                    <a:pt x="3382" y="4025"/>
                  </a:lnTo>
                  <a:lnTo>
                    <a:pt x="3394" y="4025"/>
                  </a:lnTo>
                  <a:cubicBezTo>
                    <a:pt x="3406" y="4025"/>
                    <a:pt x="3835" y="4180"/>
                    <a:pt x="3835" y="4739"/>
                  </a:cubicBezTo>
                  <a:lnTo>
                    <a:pt x="3835" y="5240"/>
                  </a:lnTo>
                  <a:lnTo>
                    <a:pt x="1334" y="5240"/>
                  </a:lnTo>
                  <a:cubicBezTo>
                    <a:pt x="1239" y="5240"/>
                    <a:pt x="1144" y="5335"/>
                    <a:pt x="1144" y="5430"/>
                  </a:cubicBezTo>
                  <a:cubicBezTo>
                    <a:pt x="1144" y="5537"/>
                    <a:pt x="1239" y="5632"/>
                    <a:pt x="1334" y="5632"/>
                  </a:cubicBezTo>
                  <a:lnTo>
                    <a:pt x="4049" y="5632"/>
                  </a:lnTo>
                  <a:cubicBezTo>
                    <a:pt x="4156" y="5632"/>
                    <a:pt x="4239" y="5537"/>
                    <a:pt x="4239" y="5430"/>
                  </a:cubicBezTo>
                  <a:lnTo>
                    <a:pt x="4239" y="4739"/>
                  </a:lnTo>
                  <a:cubicBezTo>
                    <a:pt x="4204" y="3918"/>
                    <a:pt x="3573" y="3668"/>
                    <a:pt x="3501" y="3632"/>
                  </a:cubicBezTo>
                  <a:lnTo>
                    <a:pt x="2715" y="3323"/>
                  </a:lnTo>
                  <a:lnTo>
                    <a:pt x="2715" y="3216"/>
                  </a:lnTo>
                  <a:cubicBezTo>
                    <a:pt x="2918" y="3096"/>
                    <a:pt x="3084" y="2894"/>
                    <a:pt x="3168" y="2656"/>
                  </a:cubicBezTo>
                  <a:cubicBezTo>
                    <a:pt x="3454" y="2620"/>
                    <a:pt x="3680" y="2382"/>
                    <a:pt x="3680" y="2096"/>
                  </a:cubicBezTo>
                  <a:cubicBezTo>
                    <a:pt x="3680" y="1918"/>
                    <a:pt x="3608" y="1775"/>
                    <a:pt x="3465" y="1668"/>
                  </a:cubicBezTo>
                  <a:lnTo>
                    <a:pt x="3465" y="1322"/>
                  </a:lnTo>
                  <a:cubicBezTo>
                    <a:pt x="3465" y="596"/>
                    <a:pt x="2870" y="1"/>
                    <a:pt x="214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82;p141">
              <a:extLst>
                <a:ext uri="{FF2B5EF4-FFF2-40B4-BE49-F238E27FC236}">
                  <a16:creationId xmlns:a16="http://schemas.microsoft.com/office/drawing/2014/main" id="{FA3B8A6C-47E5-7C2F-DCDA-6C78E718F351}"/>
                </a:ext>
              </a:extLst>
            </p:cNvPr>
            <p:cNvSpPr/>
            <p:nvPr/>
          </p:nvSpPr>
          <p:spPr>
            <a:xfrm>
              <a:off x="7070872" y="2602600"/>
              <a:ext cx="134949" cy="179284"/>
            </a:xfrm>
            <a:custGeom>
              <a:avLst/>
              <a:gdLst/>
              <a:ahLst/>
              <a:cxnLst/>
              <a:rect l="l" t="t" r="r" b="b"/>
              <a:pathLst>
                <a:path w="4240" h="5633" extrusionOk="0">
                  <a:moveTo>
                    <a:pt x="2144" y="394"/>
                  </a:moveTo>
                  <a:cubicBezTo>
                    <a:pt x="2656" y="394"/>
                    <a:pt x="3073" y="810"/>
                    <a:pt x="3073" y="1311"/>
                  </a:cubicBezTo>
                  <a:lnTo>
                    <a:pt x="3073" y="1430"/>
                  </a:lnTo>
                  <a:lnTo>
                    <a:pt x="3049" y="1430"/>
                  </a:lnTo>
                  <a:cubicBezTo>
                    <a:pt x="2787" y="1370"/>
                    <a:pt x="2692" y="1001"/>
                    <a:pt x="2692" y="1001"/>
                  </a:cubicBezTo>
                  <a:cubicBezTo>
                    <a:pt x="2680" y="930"/>
                    <a:pt x="2620" y="870"/>
                    <a:pt x="2549" y="846"/>
                  </a:cubicBezTo>
                  <a:cubicBezTo>
                    <a:pt x="2540" y="845"/>
                    <a:pt x="2530" y="844"/>
                    <a:pt x="2521" y="844"/>
                  </a:cubicBezTo>
                  <a:cubicBezTo>
                    <a:pt x="2457" y="844"/>
                    <a:pt x="2389" y="878"/>
                    <a:pt x="2358" y="930"/>
                  </a:cubicBezTo>
                  <a:cubicBezTo>
                    <a:pt x="2001" y="1418"/>
                    <a:pt x="1203" y="1430"/>
                    <a:pt x="1192" y="1430"/>
                  </a:cubicBezTo>
                  <a:lnTo>
                    <a:pt x="1132" y="1430"/>
                  </a:lnTo>
                  <a:lnTo>
                    <a:pt x="1132" y="1311"/>
                  </a:lnTo>
                  <a:cubicBezTo>
                    <a:pt x="1132" y="810"/>
                    <a:pt x="1549" y="394"/>
                    <a:pt x="2061" y="394"/>
                  </a:cubicBezTo>
                  <a:close/>
                  <a:moveTo>
                    <a:pt x="3227" y="1965"/>
                  </a:moveTo>
                  <a:cubicBezTo>
                    <a:pt x="3263" y="2001"/>
                    <a:pt x="3275" y="2037"/>
                    <a:pt x="3275" y="2073"/>
                  </a:cubicBezTo>
                  <a:cubicBezTo>
                    <a:pt x="3275" y="2132"/>
                    <a:pt x="3239" y="2180"/>
                    <a:pt x="3216" y="2203"/>
                  </a:cubicBezTo>
                  <a:lnTo>
                    <a:pt x="3216" y="1965"/>
                  </a:lnTo>
                  <a:close/>
                  <a:moveTo>
                    <a:pt x="1001" y="1965"/>
                  </a:moveTo>
                  <a:lnTo>
                    <a:pt x="1001" y="2215"/>
                  </a:lnTo>
                  <a:cubicBezTo>
                    <a:pt x="953" y="2192"/>
                    <a:pt x="930" y="2144"/>
                    <a:pt x="930" y="2084"/>
                  </a:cubicBezTo>
                  <a:cubicBezTo>
                    <a:pt x="930" y="2037"/>
                    <a:pt x="941" y="2013"/>
                    <a:pt x="965" y="1977"/>
                  </a:cubicBezTo>
                  <a:cubicBezTo>
                    <a:pt x="989" y="1977"/>
                    <a:pt x="989" y="1977"/>
                    <a:pt x="1001" y="1965"/>
                  </a:cubicBezTo>
                  <a:close/>
                  <a:moveTo>
                    <a:pt x="2454" y="1406"/>
                  </a:moveTo>
                  <a:cubicBezTo>
                    <a:pt x="2525" y="1537"/>
                    <a:pt x="2644" y="1680"/>
                    <a:pt x="2823" y="1763"/>
                  </a:cubicBezTo>
                  <a:lnTo>
                    <a:pt x="2823" y="2323"/>
                  </a:lnTo>
                  <a:cubicBezTo>
                    <a:pt x="2835" y="2668"/>
                    <a:pt x="2549" y="2954"/>
                    <a:pt x="2204" y="2954"/>
                  </a:cubicBezTo>
                  <a:lnTo>
                    <a:pt x="2025" y="2954"/>
                  </a:lnTo>
                  <a:cubicBezTo>
                    <a:pt x="1680" y="2954"/>
                    <a:pt x="1406" y="2668"/>
                    <a:pt x="1406" y="2323"/>
                  </a:cubicBezTo>
                  <a:lnTo>
                    <a:pt x="1406" y="1799"/>
                  </a:lnTo>
                  <a:cubicBezTo>
                    <a:pt x="1656" y="1775"/>
                    <a:pt x="2120" y="1680"/>
                    <a:pt x="2454" y="1406"/>
                  </a:cubicBezTo>
                  <a:close/>
                  <a:moveTo>
                    <a:pt x="2311" y="3335"/>
                  </a:moveTo>
                  <a:lnTo>
                    <a:pt x="2323" y="3442"/>
                  </a:lnTo>
                  <a:lnTo>
                    <a:pt x="2096" y="3668"/>
                  </a:lnTo>
                  <a:lnTo>
                    <a:pt x="1894" y="3466"/>
                  </a:lnTo>
                  <a:lnTo>
                    <a:pt x="1894" y="3335"/>
                  </a:lnTo>
                  <a:close/>
                  <a:moveTo>
                    <a:pt x="2061" y="1"/>
                  </a:moveTo>
                  <a:cubicBezTo>
                    <a:pt x="1322" y="1"/>
                    <a:pt x="727" y="596"/>
                    <a:pt x="727" y="1322"/>
                  </a:cubicBezTo>
                  <a:lnTo>
                    <a:pt x="727" y="1668"/>
                  </a:lnTo>
                  <a:cubicBezTo>
                    <a:pt x="608" y="1775"/>
                    <a:pt x="525" y="1918"/>
                    <a:pt x="525" y="2096"/>
                  </a:cubicBezTo>
                  <a:cubicBezTo>
                    <a:pt x="525" y="2394"/>
                    <a:pt x="739" y="2632"/>
                    <a:pt x="1037" y="2656"/>
                  </a:cubicBezTo>
                  <a:cubicBezTo>
                    <a:pt x="1120" y="2894"/>
                    <a:pt x="1275" y="3096"/>
                    <a:pt x="1501" y="3216"/>
                  </a:cubicBezTo>
                  <a:lnTo>
                    <a:pt x="1501" y="3323"/>
                  </a:lnTo>
                  <a:lnTo>
                    <a:pt x="703" y="3632"/>
                  </a:lnTo>
                  <a:cubicBezTo>
                    <a:pt x="620" y="3668"/>
                    <a:pt x="1" y="3918"/>
                    <a:pt x="1" y="4716"/>
                  </a:cubicBezTo>
                  <a:lnTo>
                    <a:pt x="1" y="5418"/>
                  </a:lnTo>
                  <a:cubicBezTo>
                    <a:pt x="1" y="5525"/>
                    <a:pt x="84" y="5609"/>
                    <a:pt x="191" y="5609"/>
                  </a:cubicBezTo>
                  <a:lnTo>
                    <a:pt x="703" y="5609"/>
                  </a:lnTo>
                  <a:cubicBezTo>
                    <a:pt x="799" y="5609"/>
                    <a:pt x="894" y="5525"/>
                    <a:pt x="894" y="5418"/>
                  </a:cubicBezTo>
                  <a:cubicBezTo>
                    <a:pt x="894" y="5311"/>
                    <a:pt x="799" y="5228"/>
                    <a:pt x="703" y="5228"/>
                  </a:cubicBezTo>
                  <a:lnTo>
                    <a:pt x="406" y="5228"/>
                  </a:lnTo>
                  <a:lnTo>
                    <a:pt x="406" y="4716"/>
                  </a:lnTo>
                  <a:cubicBezTo>
                    <a:pt x="406" y="4168"/>
                    <a:pt x="834" y="4025"/>
                    <a:pt x="846" y="4001"/>
                  </a:cubicBezTo>
                  <a:lnTo>
                    <a:pt x="858" y="4001"/>
                  </a:lnTo>
                  <a:lnTo>
                    <a:pt x="1608" y="3727"/>
                  </a:lnTo>
                  <a:lnTo>
                    <a:pt x="1989" y="4108"/>
                  </a:lnTo>
                  <a:cubicBezTo>
                    <a:pt x="2025" y="4144"/>
                    <a:pt x="2084" y="4168"/>
                    <a:pt x="2132" y="4168"/>
                  </a:cubicBezTo>
                  <a:cubicBezTo>
                    <a:pt x="2192" y="4168"/>
                    <a:pt x="2227" y="4144"/>
                    <a:pt x="2263" y="4108"/>
                  </a:cubicBezTo>
                  <a:lnTo>
                    <a:pt x="2632" y="3727"/>
                  </a:lnTo>
                  <a:lnTo>
                    <a:pt x="3382" y="4025"/>
                  </a:lnTo>
                  <a:lnTo>
                    <a:pt x="3394" y="4025"/>
                  </a:lnTo>
                  <a:cubicBezTo>
                    <a:pt x="3406" y="4025"/>
                    <a:pt x="3835" y="4180"/>
                    <a:pt x="3835" y="4739"/>
                  </a:cubicBezTo>
                  <a:lnTo>
                    <a:pt x="3835" y="5240"/>
                  </a:lnTo>
                  <a:lnTo>
                    <a:pt x="1334" y="5240"/>
                  </a:lnTo>
                  <a:cubicBezTo>
                    <a:pt x="1239" y="5240"/>
                    <a:pt x="1144" y="5335"/>
                    <a:pt x="1144" y="5430"/>
                  </a:cubicBezTo>
                  <a:cubicBezTo>
                    <a:pt x="1144" y="5537"/>
                    <a:pt x="1239" y="5632"/>
                    <a:pt x="1334" y="5632"/>
                  </a:cubicBezTo>
                  <a:lnTo>
                    <a:pt x="4049" y="5632"/>
                  </a:lnTo>
                  <a:cubicBezTo>
                    <a:pt x="4156" y="5632"/>
                    <a:pt x="4240" y="5537"/>
                    <a:pt x="4240" y="5430"/>
                  </a:cubicBezTo>
                  <a:lnTo>
                    <a:pt x="4240" y="4739"/>
                  </a:lnTo>
                  <a:cubicBezTo>
                    <a:pt x="4216" y="3918"/>
                    <a:pt x="3573" y="3668"/>
                    <a:pt x="3501" y="3632"/>
                  </a:cubicBezTo>
                  <a:lnTo>
                    <a:pt x="2716" y="3323"/>
                  </a:lnTo>
                  <a:lnTo>
                    <a:pt x="2716" y="3216"/>
                  </a:lnTo>
                  <a:cubicBezTo>
                    <a:pt x="2918" y="3096"/>
                    <a:pt x="3085" y="2894"/>
                    <a:pt x="3168" y="2656"/>
                  </a:cubicBezTo>
                  <a:cubicBezTo>
                    <a:pt x="3454" y="2620"/>
                    <a:pt x="3680" y="2382"/>
                    <a:pt x="3680" y="2096"/>
                  </a:cubicBezTo>
                  <a:cubicBezTo>
                    <a:pt x="3680" y="1918"/>
                    <a:pt x="3608" y="1775"/>
                    <a:pt x="3466" y="1668"/>
                  </a:cubicBezTo>
                  <a:lnTo>
                    <a:pt x="3466" y="1322"/>
                  </a:lnTo>
                  <a:cubicBezTo>
                    <a:pt x="3466" y="596"/>
                    <a:pt x="2870" y="1"/>
                    <a:pt x="214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25687;p145">
            <a:extLst>
              <a:ext uri="{FF2B5EF4-FFF2-40B4-BE49-F238E27FC236}">
                <a16:creationId xmlns:a16="http://schemas.microsoft.com/office/drawing/2014/main" id="{7640A4AC-AC31-DFD9-44D0-3FA2087A4FBA}"/>
              </a:ext>
            </a:extLst>
          </p:cNvPr>
          <p:cNvGrpSpPr/>
          <p:nvPr/>
        </p:nvGrpSpPr>
        <p:grpSpPr>
          <a:xfrm>
            <a:off x="5468568" y="1585722"/>
            <a:ext cx="612252" cy="561767"/>
            <a:chOff x="4667216" y="2915382"/>
            <a:chExt cx="320273" cy="318395"/>
          </a:xfrm>
        </p:grpSpPr>
        <p:sp>
          <p:nvSpPr>
            <p:cNvPr id="30" name="Google Shape;25688;p145">
              <a:extLst>
                <a:ext uri="{FF2B5EF4-FFF2-40B4-BE49-F238E27FC236}">
                  <a16:creationId xmlns:a16="http://schemas.microsoft.com/office/drawing/2014/main" id="{40C204FC-BCDD-9257-A2E2-B48863A95C2C}"/>
                </a:ext>
              </a:extLst>
            </p:cNvPr>
            <p:cNvSpPr/>
            <p:nvPr/>
          </p:nvSpPr>
          <p:spPr>
            <a:xfrm>
              <a:off x="4686154" y="2938140"/>
              <a:ext cx="166789" cy="163734"/>
            </a:xfrm>
            <a:custGeom>
              <a:avLst/>
              <a:gdLst/>
              <a:ahLst/>
              <a:cxnLst/>
              <a:rect l="l" t="t" r="r" b="b"/>
              <a:pathLst>
                <a:path w="5240" h="5144" extrusionOk="0">
                  <a:moveTo>
                    <a:pt x="2668" y="0"/>
                  </a:moveTo>
                  <a:cubicBezTo>
                    <a:pt x="2013" y="0"/>
                    <a:pt x="1358" y="250"/>
                    <a:pt x="858" y="750"/>
                  </a:cubicBezTo>
                  <a:cubicBezTo>
                    <a:pt x="620" y="989"/>
                    <a:pt x="429" y="1286"/>
                    <a:pt x="298" y="1608"/>
                  </a:cubicBezTo>
                  <a:cubicBezTo>
                    <a:pt x="263" y="1679"/>
                    <a:pt x="298" y="1762"/>
                    <a:pt x="370" y="1798"/>
                  </a:cubicBezTo>
                  <a:cubicBezTo>
                    <a:pt x="388" y="1804"/>
                    <a:pt x="407" y="1807"/>
                    <a:pt x="426" y="1807"/>
                  </a:cubicBezTo>
                  <a:cubicBezTo>
                    <a:pt x="484" y="1807"/>
                    <a:pt x="542" y="1780"/>
                    <a:pt x="560" y="1727"/>
                  </a:cubicBezTo>
                  <a:cubicBezTo>
                    <a:pt x="679" y="1441"/>
                    <a:pt x="846" y="1191"/>
                    <a:pt x="1060" y="977"/>
                  </a:cubicBezTo>
                  <a:cubicBezTo>
                    <a:pt x="1495" y="536"/>
                    <a:pt x="2075" y="316"/>
                    <a:pt x="2656" y="316"/>
                  </a:cubicBezTo>
                  <a:cubicBezTo>
                    <a:pt x="3236" y="316"/>
                    <a:pt x="3817" y="536"/>
                    <a:pt x="4251" y="977"/>
                  </a:cubicBezTo>
                  <a:cubicBezTo>
                    <a:pt x="4692" y="1405"/>
                    <a:pt x="4930" y="1977"/>
                    <a:pt x="4930" y="2584"/>
                  </a:cubicBezTo>
                  <a:cubicBezTo>
                    <a:pt x="4930" y="3191"/>
                    <a:pt x="4692" y="3763"/>
                    <a:pt x="4251" y="4191"/>
                  </a:cubicBezTo>
                  <a:cubicBezTo>
                    <a:pt x="3823" y="4620"/>
                    <a:pt x="3263" y="4858"/>
                    <a:pt x="2644" y="4858"/>
                  </a:cubicBezTo>
                  <a:cubicBezTo>
                    <a:pt x="2037" y="4858"/>
                    <a:pt x="1477" y="4620"/>
                    <a:pt x="1037" y="4191"/>
                  </a:cubicBezTo>
                  <a:cubicBezTo>
                    <a:pt x="536" y="3679"/>
                    <a:pt x="298" y="2989"/>
                    <a:pt x="405" y="2274"/>
                  </a:cubicBezTo>
                  <a:cubicBezTo>
                    <a:pt x="417" y="2191"/>
                    <a:pt x="358" y="2120"/>
                    <a:pt x="286" y="2108"/>
                  </a:cubicBezTo>
                  <a:cubicBezTo>
                    <a:pt x="279" y="2107"/>
                    <a:pt x="272" y="2106"/>
                    <a:pt x="265" y="2106"/>
                  </a:cubicBezTo>
                  <a:cubicBezTo>
                    <a:pt x="191" y="2106"/>
                    <a:pt x="131" y="2162"/>
                    <a:pt x="120" y="2227"/>
                  </a:cubicBezTo>
                  <a:cubicBezTo>
                    <a:pt x="1" y="3024"/>
                    <a:pt x="263" y="3822"/>
                    <a:pt x="846" y="4394"/>
                  </a:cubicBezTo>
                  <a:cubicBezTo>
                    <a:pt x="1334" y="4894"/>
                    <a:pt x="1977" y="5144"/>
                    <a:pt x="2668" y="5144"/>
                  </a:cubicBezTo>
                  <a:cubicBezTo>
                    <a:pt x="3346" y="5144"/>
                    <a:pt x="3989" y="4870"/>
                    <a:pt x="4477" y="4394"/>
                  </a:cubicBezTo>
                  <a:cubicBezTo>
                    <a:pt x="4966" y="3906"/>
                    <a:pt x="5228" y="3263"/>
                    <a:pt x="5228" y="2584"/>
                  </a:cubicBezTo>
                  <a:cubicBezTo>
                    <a:pt x="5239" y="1870"/>
                    <a:pt x="4966" y="1227"/>
                    <a:pt x="4477" y="750"/>
                  </a:cubicBezTo>
                  <a:cubicBezTo>
                    <a:pt x="3977" y="250"/>
                    <a:pt x="3323" y="0"/>
                    <a:pt x="2668"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5689;p145">
              <a:extLst>
                <a:ext uri="{FF2B5EF4-FFF2-40B4-BE49-F238E27FC236}">
                  <a16:creationId xmlns:a16="http://schemas.microsoft.com/office/drawing/2014/main" id="{0576D824-E4FA-D84F-6AD9-B2799A2B5308}"/>
                </a:ext>
              </a:extLst>
            </p:cNvPr>
            <p:cNvSpPr/>
            <p:nvPr/>
          </p:nvSpPr>
          <p:spPr>
            <a:xfrm>
              <a:off x="4667216" y="2915382"/>
              <a:ext cx="320273" cy="318395"/>
            </a:xfrm>
            <a:custGeom>
              <a:avLst/>
              <a:gdLst/>
              <a:ahLst/>
              <a:cxnLst/>
              <a:rect l="l" t="t" r="r" b="b"/>
              <a:pathLst>
                <a:path w="10062" h="10003" extrusionOk="0">
                  <a:moveTo>
                    <a:pt x="5668" y="5502"/>
                  </a:moveTo>
                  <a:lnTo>
                    <a:pt x="5977" y="5811"/>
                  </a:lnTo>
                  <a:lnTo>
                    <a:pt x="5799" y="5990"/>
                  </a:lnTo>
                  <a:lnTo>
                    <a:pt x="5489" y="5680"/>
                  </a:lnTo>
                  <a:lnTo>
                    <a:pt x="5584" y="5585"/>
                  </a:lnTo>
                  <a:lnTo>
                    <a:pt x="5668" y="5502"/>
                  </a:lnTo>
                  <a:close/>
                  <a:moveTo>
                    <a:pt x="8347" y="7597"/>
                  </a:moveTo>
                  <a:lnTo>
                    <a:pt x="8501" y="7752"/>
                  </a:lnTo>
                  <a:lnTo>
                    <a:pt x="7739" y="8502"/>
                  </a:lnTo>
                  <a:lnTo>
                    <a:pt x="7585" y="8359"/>
                  </a:lnTo>
                  <a:lnTo>
                    <a:pt x="8347" y="7597"/>
                  </a:lnTo>
                  <a:close/>
                  <a:moveTo>
                    <a:pt x="8704" y="7954"/>
                  </a:moveTo>
                  <a:lnTo>
                    <a:pt x="8894" y="8157"/>
                  </a:lnTo>
                  <a:lnTo>
                    <a:pt x="8132" y="8907"/>
                  </a:lnTo>
                  <a:lnTo>
                    <a:pt x="7989" y="8764"/>
                  </a:lnTo>
                  <a:lnTo>
                    <a:pt x="7942" y="8716"/>
                  </a:lnTo>
                  <a:lnTo>
                    <a:pt x="8704" y="7954"/>
                  </a:lnTo>
                  <a:close/>
                  <a:moveTo>
                    <a:pt x="9097" y="8359"/>
                  </a:moveTo>
                  <a:lnTo>
                    <a:pt x="9621" y="8895"/>
                  </a:lnTo>
                  <a:cubicBezTo>
                    <a:pt x="9728" y="8966"/>
                    <a:pt x="9728" y="9121"/>
                    <a:pt x="9644" y="9228"/>
                  </a:cubicBezTo>
                  <a:lnTo>
                    <a:pt x="9216" y="9657"/>
                  </a:lnTo>
                  <a:cubicBezTo>
                    <a:pt x="9168" y="9699"/>
                    <a:pt x="9109" y="9719"/>
                    <a:pt x="9048" y="9719"/>
                  </a:cubicBezTo>
                  <a:cubicBezTo>
                    <a:pt x="8987" y="9719"/>
                    <a:pt x="8924" y="9699"/>
                    <a:pt x="8871" y="9657"/>
                  </a:cubicBezTo>
                  <a:lnTo>
                    <a:pt x="8335" y="9121"/>
                  </a:lnTo>
                  <a:lnTo>
                    <a:pt x="9097" y="8359"/>
                  </a:lnTo>
                  <a:close/>
                  <a:moveTo>
                    <a:pt x="3282" y="1"/>
                  </a:moveTo>
                  <a:cubicBezTo>
                    <a:pt x="2441" y="1"/>
                    <a:pt x="1602" y="322"/>
                    <a:pt x="965" y="965"/>
                  </a:cubicBezTo>
                  <a:cubicBezTo>
                    <a:pt x="334" y="1584"/>
                    <a:pt x="0" y="2406"/>
                    <a:pt x="0" y="3287"/>
                  </a:cubicBezTo>
                  <a:cubicBezTo>
                    <a:pt x="0" y="4156"/>
                    <a:pt x="334" y="4978"/>
                    <a:pt x="965" y="5609"/>
                  </a:cubicBezTo>
                  <a:cubicBezTo>
                    <a:pt x="1608" y="6240"/>
                    <a:pt x="2441" y="6573"/>
                    <a:pt x="3286" y="6573"/>
                  </a:cubicBezTo>
                  <a:cubicBezTo>
                    <a:pt x="3989" y="6573"/>
                    <a:pt x="4703" y="6347"/>
                    <a:pt x="5275" y="5883"/>
                  </a:cubicBezTo>
                  <a:lnTo>
                    <a:pt x="5608" y="6216"/>
                  </a:lnTo>
                  <a:cubicBezTo>
                    <a:pt x="5477" y="6418"/>
                    <a:pt x="5501" y="6692"/>
                    <a:pt x="5680" y="6871"/>
                  </a:cubicBezTo>
                  <a:lnTo>
                    <a:pt x="6370" y="7561"/>
                  </a:lnTo>
                  <a:cubicBezTo>
                    <a:pt x="6400" y="7585"/>
                    <a:pt x="6436" y="7597"/>
                    <a:pt x="6471" y="7597"/>
                  </a:cubicBezTo>
                  <a:cubicBezTo>
                    <a:pt x="6507" y="7597"/>
                    <a:pt x="6543" y="7585"/>
                    <a:pt x="6573" y="7561"/>
                  </a:cubicBezTo>
                  <a:cubicBezTo>
                    <a:pt x="6632" y="7502"/>
                    <a:pt x="6632" y="7407"/>
                    <a:pt x="6573" y="7347"/>
                  </a:cubicBezTo>
                  <a:lnTo>
                    <a:pt x="5894" y="6668"/>
                  </a:lnTo>
                  <a:cubicBezTo>
                    <a:pt x="5799" y="6573"/>
                    <a:pt x="5799" y="6418"/>
                    <a:pt x="5894" y="6323"/>
                  </a:cubicBezTo>
                  <a:lnTo>
                    <a:pt x="6323" y="5895"/>
                  </a:lnTo>
                  <a:cubicBezTo>
                    <a:pt x="6370" y="5847"/>
                    <a:pt x="6430" y="5811"/>
                    <a:pt x="6489" y="5811"/>
                  </a:cubicBezTo>
                  <a:cubicBezTo>
                    <a:pt x="6549" y="5811"/>
                    <a:pt x="6608" y="5847"/>
                    <a:pt x="6644" y="5895"/>
                  </a:cubicBezTo>
                  <a:lnTo>
                    <a:pt x="8156" y="7395"/>
                  </a:lnTo>
                  <a:lnTo>
                    <a:pt x="7394" y="8157"/>
                  </a:lnTo>
                  <a:lnTo>
                    <a:pt x="6966" y="7716"/>
                  </a:lnTo>
                  <a:cubicBezTo>
                    <a:pt x="6936" y="7686"/>
                    <a:pt x="6897" y="7672"/>
                    <a:pt x="6858" y="7672"/>
                  </a:cubicBezTo>
                  <a:cubicBezTo>
                    <a:pt x="6820" y="7672"/>
                    <a:pt x="6781" y="7686"/>
                    <a:pt x="6751" y="7716"/>
                  </a:cubicBezTo>
                  <a:cubicBezTo>
                    <a:pt x="6692" y="7776"/>
                    <a:pt x="6692" y="7871"/>
                    <a:pt x="6751" y="7930"/>
                  </a:cubicBezTo>
                  <a:lnTo>
                    <a:pt x="8668" y="9847"/>
                  </a:lnTo>
                  <a:cubicBezTo>
                    <a:pt x="8775" y="9955"/>
                    <a:pt x="8906" y="10002"/>
                    <a:pt x="9049" y="10002"/>
                  </a:cubicBezTo>
                  <a:cubicBezTo>
                    <a:pt x="9180" y="10002"/>
                    <a:pt x="9311" y="9955"/>
                    <a:pt x="9418" y="9847"/>
                  </a:cubicBezTo>
                  <a:lnTo>
                    <a:pt x="9847" y="9419"/>
                  </a:lnTo>
                  <a:cubicBezTo>
                    <a:pt x="10061" y="9228"/>
                    <a:pt x="10061" y="8883"/>
                    <a:pt x="9847" y="8669"/>
                  </a:cubicBezTo>
                  <a:lnTo>
                    <a:pt x="6858" y="5680"/>
                  </a:lnTo>
                  <a:cubicBezTo>
                    <a:pt x="6751" y="5573"/>
                    <a:pt x="6620" y="5525"/>
                    <a:pt x="6489" y="5525"/>
                  </a:cubicBezTo>
                  <a:cubicBezTo>
                    <a:pt x="6382" y="5525"/>
                    <a:pt x="6299" y="5561"/>
                    <a:pt x="6204" y="5609"/>
                  </a:cubicBezTo>
                  <a:lnTo>
                    <a:pt x="5870" y="5275"/>
                  </a:lnTo>
                  <a:cubicBezTo>
                    <a:pt x="6144" y="4930"/>
                    <a:pt x="6334" y="4537"/>
                    <a:pt x="6454" y="4097"/>
                  </a:cubicBezTo>
                  <a:cubicBezTo>
                    <a:pt x="6465" y="4025"/>
                    <a:pt x="6430" y="3942"/>
                    <a:pt x="6346" y="3918"/>
                  </a:cubicBezTo>
                  <a:cubicBezTo>
                    <a:pt x="6339" y="3917"/>
                    <a:pt x="6332" y="3916"/>
                    <a:pt x="6324" y="3916"/>
                  </a:cubicBezTo>
                  <a:cubicBezTo>
                    <a:pt x="6258" y="3916"/>
                    <a:pt x="6189" y="3961"/>
                    <a:pt x="6168" y="4025"/>
                  </a:cubicBezTo>
                  <a:cubicBezTo>
                    <a:pt x="6037" y="4537"/>
                    <a:pt x="5775" y="5013"/>
                    <a:pt x="5394" y="5383"/>
                  </a:cubicBezTo>
                  <a:cubicBezTo>
                    <a:pt x="4816" y="5960"/>
                    <a:pt x="4051" y="6249"/>
                    <a:pt x="3285" y="6249"/>
                  </a:cubicBezTo>
                  <a:cubicBezTo>
                    <a:pt x="2519" y="6249"/>
                    <a:pt x="1751" y="5960"/>
                    <a:pt x="1167" y="5383"/>
                  </a:cubicBezTo>
                  <a:cubicBezTo>
                    <a:pt x="608" y="4823"/>
                    <a:pt x="298" y="4073"/>
                    <a:pt x="298" y="3263"/>
                  </a:cubicBezTo>
                  <a:cubicBezTo>
                    <a:pt x="298" y="2466"/>
                    <a:pt x="608" y="1715"/>
                    <a:pt x="1167" y="1156"/>
                  </a:cubicBezTo>
                  <a:cubicBezTo>
                    <a:pt x="1751" y="572"/>
                    <a:pt x="2519" y="281"/>
                    <a:pt x="3285" y="281"/>
                  </a:cubicBezTo>
                  <a:cubicBezTo>
                    <a:pt x="4051" y="281"/>
                    <a:pt x="4816" y="572"/>
                    <a:pt x="5394" y="1156"/>
                  </a:cubicBezTo>
                  <a:cubicBezTo>
                    <a:pt x="6013" y="1763"/>
                    <a:pt x="6323" y="2608"/>
                    <a:pt x="6263" y="3478"/>
                  </a:cubicBezTo>
                  <a:cubicBezTo>
                    <a:pt x="6263" y="3549"/>
                    <a:pt x="6323" y="3620"/>
                    <a:pt x="6394" y="3644"/>
                  </a:cubicBezTo>
                  <a:cubicBezTo>
                    <a:pt x="6465" y="3644"/>
                    <a:pt x="6549" y="3585"/>
                    <a:pt x="6561" y="3501"/>
                  </a:cubicBezTo>
                  <a:cubicBezTo>
                    <a:pt x="6620" y="2549"/>
                    <a:pt x="6275" y="1632"/>
                    <a:pt x="5608" y="965"/>
                  </a:cubicBezTo>
                  <a:cubicBezTo>
                    <a:pt x="4965" y="322"/>
                    <a:pt x="4123" y="1"/>
                    <a:pt x="328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5690;p145">
              <a:extLst>
                <a:ext uri="{FF2B5EF4-FFF2-40B4-BE49-F238E27FC236}">
                  <a16:creationId xmlns:a16="http://schemas.microsoft.com/office/drawing/2014/main" id="{7C63D78F-16D6-9D86-8FEC-23AA00A06C2B}"/>
                </a:ext>
              </a:extLst>
            </p:cNvPr>
            <p:cNvSpPr/>
            <p:nvPr/>
          </p:nvSpPr>
          <p:spPr>
            <a:xfrm>
              <a:off x="4733899" y="2960772"/>
              <a:ext cx="75469" cy="86546"/>
            </a:xfrm>
            <a:custGeom>
              <a:avLst/>
              <a:gdLst/>
              <a:ahLst/>
              <a:cxnLst/>
              <a:rect l="l" t="t" r="r" b="b"/>
              <a:pathLst>
                <a:path w="2371" h="2719" extrusionOk="0">
                  <a:moveTo>
                    <a:pt x="1218" y="276"/>
                  </a:moveTo>
                  <a:cubicBezTo>
                    <a:pt x="1233" y="276"/>
                    <a:pt x="1248" y="277"/>
                    <a:pt x="1263" y="278"/>
                  </a:cubicBezTo>
                  <a:cubicBezTo>
                    <a:pt x="1703" y="313"/>
                    <a:pt x="2061" y="647"/>
                    <a:pt x="2084" y="1099"/>
                  </a:cubicBezTo>
                  <a:cubicBezTo>
                    <a:pt x="2073" y="1456"/>
                    <a:pt x="1858" y="1802"/>
                    <a:pt x="1537" y="1944"/>
                  </a:cubicBezTo>
                  <a:cubicBezTo>
                    <a:pt x="1430" y="1992"/>
                    <a:pt x="1370" y="2099"/>
                    <a:pt x="1370" y="2218"/>
                  </a:cubicBezTo>
                  <a:cubicBezTo>
                    <a:pt x="1370" y="2313"/>
                    <a:pt x="1275" y="2409"/>
                    <a:pt x="1180" y="2409"/>
                  </a:cubicBezTo>
                  <a:cubicBezTo>
                    <a:pt x="1072" y="2409"/>
                    <a:pt x="989" y="2313"/>
                    <a:pt x="989" y="2218"/>
                  </a:cubicBezTo>
                  <a:cubicBezTo>
                    <a:pt x="989" y="1944"/>
                    <a:pt x="1132" y="1694"/>
                    <a:pt x="1382" y="1587"/>
                  </a:cubicBezTo>
                  <a:cubicBezTo>
                    <a:pt x="1561" y="1504"/>
                    <a:pt x="1680" y="1325"/>
                    <a:pt x="1668" y="1111"/>
                  </a:cubicBezTo>
                  <a:cubicBezTo>
                    <a:pt x="1656" y="873"/>
                    <a:pt x="1465" y="682"/>
                    <a:pt x="1227" y="670"/>
                  </a:cubicBezTo>
                  <a:lnTo>
                    <a:pt x="1191" y="670"/>
                  </a:lnTo>
                  <a:cubicBezTo>
                    <a:pt x="1072" y="670"/>
                    <a:pt x="953" y="706"/>
                    <a:pt x="870" y="801"/>
                  </a:cubicBezTo>
                  <a:cubicBezTo>
                    <a:pt x="763" y="885"/>
                    <a:pt x="715" y="1028"/>
                    <a:pt x="715" y="1159"/>
                  </a:cubicBezTo>
                  <a:cubicBezTo>
                    <a:pt x="715" y="1266"/>
                    <a:pt x="632" y="1349"/>
                    <a:pt x="525" y="1349"/>
                  </a:cubicBezTo>
                  <a:cubicBezTo>
                    <a:pt x="418" y="1349"/>
                    <a:pt x="334" y="1266"/>
                    <a:pt x="334" y="1159"/>
                  </a:cubicBezTo>
                  <a:cubicBezTo>
                    <a:pt x="334" y="920"/>
                    <a:pt x="429" y="682"/>
                    <a:pt x="608" y="516"/>
                  </a:cubicBezTo>
                  <a:cubicBezTo>
                    <a:pt x="775" y="359"/>
                    <a:pt x="995" y="276"/>
                    <a:pt x="1218" y="276"/>
                  </a:cubicBezTo>
                  <a:close/>
                  <a:moveTo>
                    <a:pt x="1163" y="0"/>
                  </a:moveTo>
                  <a:cubicBezTo>
                    <a:pt x="872" y="0"/>
                    <a:pt x="586" y="108"/>
                    <a:pt x="370" y="313"/>
                  </a:cubicBezTo>
                  <a:cubicBezTo>
                    <a:pt x="132" y="539"/>
                    <a:pt x="1" y="849"/>
                    <a:pt x="1" y="1159"/>
                  </a:cubicBezTo>
                  <a:cubicBezTo>
                    <a:pt x="1" y="1432"/>
                    <a:pt x="227" y="1647"/>
                    <a:pt x="489" y="1647"/>
                  </a:cubicBezTo>
                  <a:cubicBezTo>
                    <a:pt x="763" y="1647"/>
                    <a:pt x="989" y="1432"/>
                    <a:pt x="989" y="1159"/>
                  </a:cubicBezTo>
                  <a:cubicBezTo>
                    <a:pt x="989" y="1099"/>
                    <a:pt x="1001" y="1051"/>
                    <a:pt x="1049" y="1028"/>
                  </a:cubicBezTo>
                  <a:cubicBezTo>
                    <a:pt x="1078" y="998"/>
                    <a:pt x="1115" y="977"/>
                    <a:pt x="1161" y="977"/>
                  </a:cubicBezTo>
                  <a:cubicBezTo>
                    <a:pt x="1171" y="977"/>
                    <a:pt x="1181" y="978"/>
                    <a:pt x="1191" y="980"/>
                  </a:cubicBezTo>
                  <a:cubicBezTo>
                    <a:pt x="1287" y="980"/>
                    <a:pt x="1358" y="1075"/>
                    <a:pt x="1370" y="1159"/>
                  </a:cubicBezTo>
                  <a:cubicBezTo>
                    <a:pt x="1370" y="1230"/>
                    <a:pt x="1322" y="1313"/>
                    <a:pt x="1263" y="1337"/>
                  </a:cubicBezTo>
                  <a:cubicBezTo>
                    <a:pt x="930" y="1504"/>
                    <a:pt x="703" y="1849"/>
                    <a:pt x="703" y="2230"/>
                  </a:cubicBezTo>
                  <a:cubicBezTo>
                    <a:pt x="703" y="2504"/>
                    <a:pt x="930" y="2718"/>
                    <a:pt x="1191" y="2718"/>
                  </a:cubicBezTo>
                  <a:cubicBezTo>
                    <a:pt x="1465" y="2718"/>
                    <a:pt x="1680" y="2504"/>
                    <a:pt x="1680" y="2230"/>
                  </a:cubicBezTo>
                  <a:lnTo>
                    <a:pt x="1680" y="2218"/>
                  </a:lnTo>
                  <a:cubicBezTo>
                    <a:pt x="2096" y="2004"/>
                    <a:pt x="2370" y="1563"/>
                    <a:pt x="2334" y="1087"/>
                  </a:cubicBezTo>
                  <a:cubicBezTo>
                    <a:pt x="2311" y="504"/>
                    <a:pt x="1834" y="27"/>
                    <a:pt x="1251" y="4"/>
                  </a:cubicBezTo>
                  <a:cubicBezTo>
                    <a:pt x="1222" y="1"/>
                    <a:pt x="1192" y="0"/>
                    <a:pt x="116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5691;p145">
              <a:extLst>
                <a:ext uri="{FF2B5EF4-FFF2-40B4-BE49-F238E27FC236}">
                  <a16:creationId xmlns:a16="http://schemas.microsoft.com/office/drawing/2014/main" id="{9EACBAE8-3E51-514A-29C5-7229AF8BE1FE}"/>
                </a:ext>
              </a:extLst>
            </p:cNvPr>
            <p:cNvSpPr/>
            <p:nvPr/>
          </p:nvSpPr>
          <p:spPr>
            <a:xfrm>
              <a:off x="4755894" y="3048431"/>
              <a:ext cx="31098" cy="32244"/>
            </a:xfrm>
            <a:custGeom>
              <a:avLst/>
              <a:gdLst/>
              <a:ahLst/>
              <a:cxnLst/>
              <a:rect l="l" t="t" r="r" b="b"/>
              <a:pathLst>
                <a:path w="977" h="1013" extrusionOk="0">
                  <a:moveTo>
                    <a:pt x="489" y="298"/>
                  </a:moveTo>
                  <a:cubicBezTo>
                    <a:pt x="596" y="298"/>
                    <a:pt x="679" y="381"/>
                    <a:pt x="679" y="488"/>
                  </a:cubicBezTo>
                  <a:lnTo>
                    <a:pt x="679" y="500"/>
                  </a:lnTo>
                  <a:cubicBezTo>
                    <a:pt x="679" y="607"/>
                    <a:pt x="596" y="702"/>
                    <a:pt x="489" y="702"/>
                  </a:cubicBezTo>
                  <a:cubicBezTo>
                    <a:pt x="381" y="702"/>
                    <a:pt x="298" y="607"/>
                    <a:pt x="298" y="500"/>
                  </a:cubicBezTo>
                  <a:lnTo>
                    <a:pt x="298" y="488"/>
                  </a:lnTo>
                  <a:cubicBezTo>
                    <a:pt x="298" y="381"/>
                    <a:pt x="381" y="298"/>
                    <a:pt x="489" y="298"/>
                  </a:cubicBezTo>
                  <a:close/>
                  <a:moveTo>
                    <a:pt x="489" y="0"/>
                  </a:moveTo>
                  <a:cubicBezTo>
                    <a:pt x="215" y="0"/>
                    <a:pt x="0" y="226"/>
                    <a:pt x="0" y="488"/>
                  </a:cubicBezTo>
                  <a:lnTo>
                    <a:pt x="0" y="524"/>
                  </a:lnTo>
                  <a:cubicBezTo>
                    <a:pt x="0" y="786"/>
                    <a:pt x="215" y="1012"/>
                    <a:pt x="489" y="1012"/>
                  </a:cubicBezTo>
                  <a:cubicBezTo>
                    <a:pt x="751" y="1012"/>
                    <a:pt x="977" y="786"/>
                    <a:pt x="977" y="524"/>
                  </a:cubicBezTo>
                  <a:lnTo>
                    <a:pt x="977" y="488"/>
                  </a:lnTo>
                  <a:cubicBezTo>
                    <a:pt x="977" y="226"/>
                    <a:pt x="751" y="0"/>
                    <a:pt x="48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Slide Number Placeholder 34">
            <a:extLst>
              <a:ext uri="{FF2B5EF4-FFF2-40B4-BE49-F238E27FC236}">
                <a16:creationId xmlns:a16="http://schemas.microsoft.com/office/drawing/2014/main" id="{CDA04F93-F269-1302-A8B4-7F5FE5EAF39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grpSp>
        <p:nvGrpSpPr>
          <p:cNvPr id="1380" name="Google Shape;25033;p143">
            <a:extLst>
              <a:ext uri="{FF2B5EF4-FFF2-40B4-BE49-F238E27FC236}">
                <a16:creationId xmlns:a16="http://schemas.microsoft.com/office/drawing/2014/main" id="{8073FFEF-9494-1007-E38E-DC3648F3A19D}"/>
              </a:ext>
            </a:extLst>
          </p:cNvPr>
          <p:cNvGrpSpPr/>
          <p:nvPr/>
        </p:nvGrpSpPr>
        <p:grpSpPr>
          <a:xfrm>
            <a:off x="7260024" y="3553247"/>
            <a:ext cx="857464" cy="820609"/>
            <a:chOff x="859262" y="3353920"/>
            <a:chExt cx="306759" cy="351445"/>
          </a:xfrm>
        </p:grpSpPr>
        <p:sp>
          <p:nvSpPr>
            <p:cNvPr id="1381" name="Google Shape;25034;p143">
              <a:extLst>
                <a:ext uri="{FF2B5EF4-FFF2-40B4-BE49-F238E27FC236}">
                  <a16:creationId xmlns:a16="http://schemas.microsoft.com/office/drawing/2014/main" id="{8EA61289-5176-A0DB-6B90-6635E17842F0}"/>
                </a:ext>
              </a:extLst>
            </p:cNvPr>
            <p:cNvSpPr/>
            <p:nvPr/>
          </p:nvSpPr>
          <p:spPr>
            <a:xfrm>
              <a:off x="859262" y="3415718"/>
              <a:ext cx="132563" cy="205937"/>
            </a:xfrm>
            <a:custGeom>
              <a:avLst/>
              <a:gdLst/>
              <a:ahLst/>
              <a:cxnLst/>
              <a:rect l="l" t="t" r="r" b="b"/>
              <a:pathLst>
                <a:path w="4168" h="6475" extrusionOk="0">
                  <a:moveTo>
                    <a:pt x="1444" y="0"/>
                  </a:moveTo>
                  <a:cubicBezTo>
                    <a:pt x="1418" y="0"/>
                    <a:pt x="1392" y="7"/>
                    <a:pt x="1369" y="22"/>
                  </a:cubicBezTo>
                  <a:lnTo>
                    <a:pt x="262" y="665"/>
                  </a:lnTo>
                  <a:cubicBezTo>
                    <a:pt x="0" y="808"/>
                    <a:pt x="0" y="1200"/>
                    <a:pt x="262" y="1367"/>
                  </a:cubicBezTo>
                  <a:lnTo>
                    <a:pt x="1143" y="1867"/>
                  </a:lnTo>
                  <a:lnTo>
                    <a:pt x="429" y="2284"/>
                  </a:lnTo>
                  <a:cubicBezTo>
                    <a:pt x="83" y="2474"/>
                    <a:pt x="83" y="2974"/>
                    <a:pt x="429" y="3165"/>
                  </a:cubicBezTo>
                  <a:lnTo>
                    <a:pt x="1167" y="3594"/>
                  </a:lnTo>
                  <a:lnTo>
                    <a:pt x="417" y="4022"/>
                  </a:lnTo>
                  <a:cubicBezTo>
                    <a:pt x="71" y="4225"/>
                    <a:pt x="71" y="4713"/>
                    <a:pt x="417" y="4903"/>
                  </a:cubicBezTo>
                  <a:lnTo>
                    <a:pt x="1155" y="5332"/>
                  </a:lnTo>
                  <a:lnTo>
                    <a:pt x="917" y="5463"/>
                  </a:lnTo>
                  <a:cubicBezTo>
                    <a:pt x="774" y="5558"/>
                    <a:pt x="833" y="5784"/>
                    <a:pt x="1012" y="5784"/>
                  </a:cubicBezTo>
                  <a:cubicBezTo>
                    <a:pt x="1084" y="5784"/>
                    <a:pt x="1095" y="5749"/>
                    <a:pt x="1488" y="5522"/>
                  </a:cubicBezTo>
                  <a:lnTo>
                    <a:pt x="3119" y="6463"/>
                  </a:lnTo>
                  <a:cubicBezTo>
                    <a:pt x="3155" y="6475"/>
                    <a:pt x="3179" y="6475"/>
                    <a:pt x="3191" y="6475"/>
                  </a:cubicBezTo>
                  <a:cubicBezTo>
                    <a:pt x="3250" y="6475"/>
                    <a:pt x="3310" y="6451"/>
                    <a:pt x="3346" y="6392"/>
                  </a:cubicBezTo>
                  <a:cubicBezTo>
                    <a:pt x="3393" y="6320"/>
                    <a:pt x="3358" y="6213"/>
                    <a:pt x="3286" y="6165"/>
                  </a:cubicBezTo>
                  <a:cubicBezTo>
                    <a:pt x="2643" y="5796"/>
                    <a:pt x="1226" y="4987"/>
                    <a:pt x="560" y="4618"/>
                  </a:cubicBezTo>
                  <a:cubicBezTo>
                    <a:pt x="441" y="4546"/>
                    <a:pt x="441" y="4368"/>
                    <a:pt x="560" y="4308"/>
                  </a:cubicBezTo>
                  <a:lnTo>
                    <a:pt x="1476" y="3772"/>
                  </a:lnTo>
                  <a:cubicBezTo>
                    <a:pt x="1498" y="3782"/>
                    <a:pt x="1520" y="3786"/>
                    <a:pt x="1541" y="3786"/>
                  </a:cubicBezTo>
                  <a:cubicBezTo>
                    <a:pt x="1627" y="3786"/>
                    <a:pt x="1705" y="3717"/>
                    <a:pt x="1715" y="3641"/>
                  </a:cubicBezTo>
                  <a:cubicBezTo>
                    <a:pt x="1715" y="3582"/>
                    <a:pt x="1691" y="3522"/>
                    <a:pt x="1631" y="3486"/>
                  </a:cubicBezTo>
                  <a:lnTo>
                    <a:pt x="1476" y="3403"/>
                  </a:lnTo>
                  <a:lnTo>
                    <a:pt x="560" y="2879"/>
                  </a:lnTo>
                  <a:cubicBezTo>
                    <a:pt x="441" y="2808"/>
                    <a:pt x="441" y="2629"/>
                    <a:pt x="560" y="2570"/>
                  </a:cubicBezTo>
                  <a:lnTo>
                    <a:pt x="1441" y="2058"/>
                  </a:lnTo>
                  <a:lnTo>
                    <a:pt x="3870" y="3439"/>
                  </a:lnTo>
                  <a:cubicBezTo>
                    <a:pt x="3893" y="3463"/>
                    <a:pt x="3929" y="3463"/>
                    <a:pt x="3941" y="3463"/>
                  </a:cubicBezTo>
                  <a:cubicBezTo>
                    <a:pt x="4001" y="3463"/>
                    <a:pt x="4060" y="3427"/>
                    <a:pt x="4084" y="3367"/>
                  </a:cubicBezTo>
                  <a:cubicBezTo>
                    <a:pt x="4167" y="3296"/>
                    <a:pt x="4132" y="3189"/>
                    <a:pt x="4060" y="3153"/>
                  </a:cubicBezTo>
                  <a:cubicBezTo>
                    <a:pt x="1262" y="1558"/>
                    <a:pt x="3215" y="2653"/>
                    <a:pt x="429" y="1069"/>
                  </a:cubicBezTo>
                  <a:cubicBezTo>
                    <a:pt x="381" y="1034"/>
                    <a:pt x="381" y="962"/>
                    <a:pt x="429" y="950"/>
                  </a:cubicBezTo>
                  <a:lnTo>
                    <a:pt x="1524" y="307"/>
                  </a:lnTo>
                  <a:cubicBezTo>
                    <a:pt x="1607" y="260"/>
                    <a:pt x="1631" y="153"/>
                    <a:pt x="1584" y="81"/>
                  </a:cubicBezTo>
                  <a:cubicBezTo>
                    <a:pt x="1559" y="32"/>
                    <a:pt x="1501" y="0"/>
                    <a:pt x="1444"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25035;p143">
              <a:extLst>
                <a:ext uri="{FF2B5EF4-FFF2-40B4-BE49-F238E27FC236}">
                  <a16:creationId xmlns:a16="http://schemas.microsoft.com/office/drawing/2014/main" id="{CB9E5B08-FB78-8463-56CD-90FD810F1B31}"/>
                </a:ext>
              </a:extLst>
            </p:cNvPr>
            <p:cNvSpPr/>
            <p:nvPr/>
          </p:nvSpPr>
          <p:spPr>
            <a:xfrm>
              <a:off x="916415" y="3353920"/>
              <a:ext cx="178013" cy="62147"/>
            </a:xfrm>
            <a:custGeom>
              <a:avLst/>
              <a:gdLst/>
              <a:ahLst/>
              <a:cxnLst/>
              <a:rect l="l" t="t" r="r" b="b"/>
              <a:pathLst>
                <a:path w="5597" h="1954" extrusionOk="0">
                  <a:moveTo>
                    <a:pt x="3061" y="0"/>
                  </a:moveTo>
                  <a:cubicBezTo>
                    <a:pt x="2891" y="0"/>
                    <a:pt x="2929" y="33"/>
                    <a:pt x="144" y="1631"/>
                  </a:cubicBezTo>
                  <a:cubicBezTo>
                    <a:pt x="1" y="1727"/>
                    <a:pt x="60" y="1953"/>
                    <a:pt x="239" y="1953"/>
                  </a:cubicBezTo>
                  <a:cubicBezTo>
                    <a:pt x="245" y="1953"/>
                    <a:pt x="249" y="1953"/>
                    <a:pt x="254" y="1953"/>
                  </a:cubicBezTo>
                  <a:cubicBezTo>
                    <a:pt x="317" y="1953"/>
                    <a:pt x="372" y="1901"/>
                    <a:pt x="3049" y="357"/>
                  </a:cubicBezTo>
                  <a:cubicBezTo>
                    <a:pt x="3060" y="350"/>
                    <a:pt x="3067" y="344"/>
                    <a:pt x="3080" y="344"/>
                  </a:cubicBezTo>
                  <a:cubicBezTo>
                    <a:pt x="3151" y="344"/>
                    <a:pt x="3392" y="523"/>
                    <a:pt x="5347" y="1631"/>
                  </a:cubicBezTo>
                  <a:cubicBezTo>
                    <a:pt x="5372" y="1648"/>
                    <a:pt x="5402" y="1656"/>
                    <a:pt x="5431" y="1656"/>
                  </a:cubicBezTo>
                  <a:cubicBezTo>
                    <a:pt x="5485" y="1656"/>
                    <a:pt x="5538" y="1630"/>
                    <a:pt x="5561" y="1584"/>
                  </a:cubicBezTo>
                  <a:cubicBezTo>
                    <a:pt x="5597" y="1488"/>
                    <a:pt x="5561" y="1381"/>
                    <a:pt x="5490" y="1334"/>
                  </a:cubicBezTo>
                  <a:cubicBezTo>
                    <a:pt x="3216" y="48"/>
                    <a:pt x="3263" y="0"/>
                    <a:pt x="3085" y="0"/>
                  </a:cubicBezTo>
                  <a:cubicBezTo>
                    <a:pt x="3076" y="0"/>
                    <a:pt x="3069" y="0"/>
                    <a:pt x="3061"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25036;p143">
              <a:extLst>
                <a:ext uri="{FF2B5EF4-FFF2-40B4-BE49-F238E27FC236}">
                  <a16:creationId xmlns:a16="http://schemas.microsoft.com/office/drawing/2014/main" id="{C8808BA9-97B2-693A-A8EE-EE32F899204C}"/>
                </a:ext>
              </a:extLst>
            </p:cNvPr>
            <p:cNvSpPr/>
            <p:nvPr/>
          </p:nvSpPr>
          <p:spPr>
            <a:xfrm>
              <a:off x="920582" y="3405858"/>
              <a:ext cx="245439" cy="243817"/>
            </a:xfrm>
            <a:custGeom>
              <a:avLst/>
              <a:gdLst/>
              <a:ahLst/>
              <a:cxnLst/>
              <a:rect l="l" t="t" r="r" b="b"/>
              <a:pathLst>
                <a:path w="7717" h="7666" extrusionOk="0">
                  <a:moveTo>
                    <a:pt x="6359" y="844"/>
                  </a:moveTo>
                  <a:lnTo>
                    <a:pt x="6359" y="1808"/>
                  </a:lnTo>
                  <a:lnTo>
                    <a:pt x="5359" y="1332"/>
                  </a:lnTo>
                  <a:lnTo>
                    <a:pt x="6359" y="844"/>
                  </a:lnTo>
                  <a:close/>
                  <a:moveTo>
                    <a:pt x="5820" y="0"/>
                  </a:moveTo>
                  <a:cubicBezTo>
                    <a:pt x="5762" y="0"/>
                    <a:pt x="5701" y="33"/>
                    <a:pt x="5668" y="82"/>
                  </a:cubicBezTo>
                  <a:cubicBezTo>
                    <a:pt x="5621" y="153"/>
                    <a:pt x="5656" y="260"/>
                    <a:pt x="5728" y="308"/>
                  </a:cubicBezTo>
                  <a:lnTo>
                    <a:pt x="6144" y="546"/>
                  </a:lnTo>
                  <a:lnTo>
                    <a:pt x="4882" y="1153"/>
                  </a:lnTo>
                  <a:cubicBezTo>
                    <a:pt x="4823" y="1177"/>
                    <a:pt x="4799" y="1237"/>
                    <a:pt x="4799" y="1296"/>
                  </a:cubicBezTo>
                  <a:cubicBezTo>
                    <a:pt x="4799" y="1356"/>
                    <a:pt x="4823" y="1415"/>
                    <a:pt x="4882" y="1451"/>
                  </a:cubicBezTo>
                  <a:lnTo>
                    <a:pt x="6144" y="2058"/>
                  </a:lnTo>
                  <a:cubicBezTo>
                    <a:pt x="5656" y="2344"/>
                    <a:pt x="3204" y="3737"/>
                    <a:pt x="2954" y="3892"/>
                  </a:cubicBezTo>
                  <a:cubicBezTo>
                    <a:pt x="2942" y="3898"/>
                    <a:pt x="2930" y="3901"/>
                    <a:pt x="2916" y="3901"/>
                  </a:cubicBezTo>
                  <a:cubicBezTo>
                    <a:pt x="2903" y="3901"/>
                    <a:pt x="2888" y="3898"/>
                    <a:pt x="2870" y="3892"/>
                  </a:cubicBezTo>
                  <a:lnTo>
                    <a:pt x="2668" y="3773"/>
                  </a:lnTo>
                  <a:cubicBezTo>
                    <a:pt x="2645" y="3758"/>
                    <a:pt x="2619" y="3751"/>
                    <a:pt x="2593" y="3751"/>
                  </a:cubicBezTo>
                  <a:cubicBezTo>
                    <a:pt x="2535" y="3751"/>
                    <a:pt x="2474" y="3783"/>
                    <a:pt x="2442" y="3832"/>
                  </a:cubicBezTo>
                  <a:cubicBezTo>
                    <a:pt x="2394" y="3904"/>
                    <a:pt x="2430" y="4011"/>
                    <a:pt x="2501" y="4058"/>
                  </a:cubicBezTo>
                  <a:lnTo>
                    <a:pt x="2715" y="4177"/>
                  </a:lnTo>
                  <a:cubicBezTo>
                    <a:pt x="2775" y="4201"/>
                    <a:pt x="2846" y="4237"/>
                    <a:pt x="2906" y="4237"/>
                  </a:cubicBezTo>
                  <a:cubicBezTo>
                    <a:pt x="2977" y="4237"/>
                    <a:pt x="3037" y="4213"/>
                    <a:pt x="3096" y="4177"/>
                  </a:cubicBezTo>
                  <a:lnTo>
                    <a:pt x="6299" y="2344"/>
                  </a:lnTo>
                  <a:lnTo>
                    <a:pt x="7180" y="2844"/>
                  </a:lnTo>
                  <a:cubicBezTo>
                    <a:pt x="7299" y="2927"/>
                    <a:pt x="7299" y="3106"/>
                    <a:pt x="7180" y="3165"/>
                  </a:cubicBezTo>
                  <a:cubicBezTo>
                    <a:pt x="4823" y="4499"/>
                    <a:pt x="5823" y="3939"/>
                    <a:pt x="2989" y="5559"/>
                  </a:cubicBezTo>
                  <a:cubicBezTo>
                    <a:pt x="2960" y="5570"/>
                    <a:pt x="2930" y="5576"/>
                    <a:pt x="2900" y="5576"/>
                  </a:cubicBezTo>
                  <a:cubicBezTo>
                    <a:pt x="2870" y="5576"/>
                    <a:pt x="2840" y="5570"/>
                    <a:pt x="2811" y="5559"/>
                  </a:cubicBezTo>
                  <a:lnTo>
                    <a:pt x="275" y="4094"/>
                  </a:lnTo>
                  <a:cubicBezTo>
                    <a:pt x="249" y="4083"/>
                    <a:pt x="222" y="4078"/>
                    <a:pt x="196" y="4078"/>
                  </a:cubicBezTo>
                  <a:cubicBezTo>
                    <a:pt x="137" y="4078"/>
                    <a:pt x="81" y="4104"/>
                    <a:pt x="48" y="4154"/>
                  </a:cubicBezTo>
                  <a:cubicBezTo>
                    <a:pt x="1" y="4237"/>
                    <a:pt x="37" y="4332"/>
                    <a:pt x="108" y="4380"/>
                  </a:cubicBezTo>
                  <a:lnTo>
                    <a:pt x="2656" y="5844"/>
                  </a:lnTo>
                  <a:cubicBezTo>
                    <a:pt x="2727" y="5880"/>
                    <a:pt x="2811" y="5916"/>
                    <a:pt x="2906" y="5916"/>
                  </a:cubicBezTo>
                  <a:cubicBezTo>
                    <a:pt x="2989" y="5916"/>
                    <a:pt x="3085" y="5880"/>
                    <a:pt x="3156" y="5844"/>
                  </a:cubicBezTo>
                  <a:lnTo>
                    <a:pt x="6264" y="4070"/>
                  </a:lnTo>
                  <a:lnTo>
                    <a:pt x="7192" y="4606"/>
                  </a:lnTo>
                  <a:cubicBezTo>
                    <a:pt x="7311" y="4678"/>
                    <a:pt x="7311" y="4856"/>
                    <a:pt x="7192" y="4916"/>
                  </a:cubicBezTo>
                  <a:cubicBezTo>
                    <a:pt x="7097" y="4963"/>
                    <a:pt x="7121" y="4963"/>
                    <a:pt x="3013" y="7309"/>
                  </a:cubicBezTo>
                  <a:cubicBezTo>
                    <a:pt x="2983" y="7327"/>
                    <a:pt x="2954" y="7336"/>
                    <a:pt x="2924" y="7336"/>
                  </a:cubicBezTo>
                  <a:cubicBezTo>
                    <a:pt x="2894" y="7336"/>
                    <a:pt x="2864" y="7327"/>
                    <a:pt x="2835" y="7309"/>
                  </a:cubicBezTo>
                  <a:lnTo>
                    <a:pt x="1942" y="6797"/>
                  </a:lnTo>
                  <a:cubicBezTo>
                    <a:pt x="1913" y="6780"/>
                    <a:pt x="1883" y="6773"/>
                    <a:pt x="1854" y="6773"/>
                  </a:cubicBezTo>
                  <a:cubicBezTo>
                    <a:pt x="1798" y="6773"/>
                    <a:pt x="1747" y="6802"/>
                    <a:pt x="1715" y="6856"/>
                  </a:cubicBezTo>
                  <a:cubicBezTo>
                    <a:pt x="1668" y="6928"/>
                    <a:pt x="1703" y="7035"/>
                    <a:pt x="1775" y="7071"/>
                  </a:cubicBezTo>
                  <a:lnTo>
                    <a:pt x="2668" y="7595"/>
                  </a:lnTo>
                  <a:cubicBezTo>
                    <a:pt x="2739" y="7642"/>
                    <a:pt x="2835" y="7666"/>
                    <a:pt x="2918" y="7666"/>
                  </a:cubicBezTo>
                  <a:cubicBezTo>
                    <a:pt x="3013" y="7666"/>
                    <a:pt x="3096" y="7642"/>
                    <a:pt x="3168" y="7595"/>
                  </a:cubicBezTo>
                  <a:lnTo>
                    <a:pt x="6287" y="5821"/>
                  </a:lnTo>
                  <a:lnTo>
                    <a:pt x="7204" y="6356"/>
                  </a:lnTo>
                  <a:cubicBezTo>
                    <a:pt x="7323" y="6440"/>
                    <a:pt x="7323" y="6618"/>
                    <a:pt x="7204" y="6678"/>
                  </a:cubicBezTo>
                  <a:lnTo>
                    <a:pt x="6430" y="7118"/>
                  </a:lnTo>
                  <a:cubicBezTo>
                    <a:pt x="6287" y="7214"/>
                    <a:pt x="6347" y="7428"/>
                    <a:pt x="6502" y="7428"/>
                  </a:cubicBezTo>
                  <a:cubicBezTo>
                    <a:pt x="6585" y="7428"/>
                    <a:pt x="6549" y="7416"/>
                    <a:pt x="7359" y="6975"/>
                  </a:cubicBezTo>
                  <a:cubicBezTo>
                    <a:pt x="7716" y="6761"/>
                    <a:pt x="7716" y="6273"/>
                    <a:pt x="7383" y="6082"/>
                  </a:cubicBezTo>
                  <a:lnTo>
                    <a:pt x="6621" y="5642"/>
                  </a:lnTo>
                  <a:lnTo>
                    <a:pt x="7371" y="5213"/>
                  </a:lnTo>
                  <a:cubicBezTo>
                    <a:pt x="7538" y="5130"/>
                    <a:pt x="7621" y="4963"/>
                    <a:pt x="7621" y="4773"/>
                  </a:cubicBezTo>
                  <a:cubicBezTo>
                    <a:pt x="7621" y="4594"/>
                    <a:pt x="7538" y="4427"/>
                    <a:pt x="7371" y="4320"/>
                  </a:cubicBezTo>
                  <a:lnTo>
                    <a:pt x="6609" y="3892"/>
                  </a:lnTo>
                  <a:lnTo>
                    <a:pt x="7359" y="3463"/>
                  </a:lnTo>
                  <a:cubicBezTo>
                    <a:pt x="7514" y="3368"/>
                    <a:pt x="7609" y="3201"/>
                    <a:pt x="7609" y="3011"/>
                  </a:cubicBezTo>
                  <a:cubicBezTo>
                    <a:pt x="7609" y="2832"/>
                    <a:pt x="7514" y="2665"/>
                    <a:pt x="7359" y="2570"/>
                  </a:cubicBezTo>
                  <a:lnTo>
                    <a:pt x="6668" y="2165"/>
                  </a:lnTo>
                  <a:cubicBezTo>
                    <a:pt x="6668" y="427"/>
                    <a:pt x="6680" y="510"/>
                    <a:pt x="6621" y="451"/>
                  </a:cubicBezTo>
                  <a:cubicBezTo>
                    <a:pt x="6597" y="403"/>
                    <a:pt x="6609" y="439"/>
                    <a:pt x="5894" y="22"/>
                  </a:cubicBezTo>
                  <a:cubicBezTo>
                    <a:pt x="5872" y="7"/>
                    <a:pt x="5846" y="0"/>
                    <a:pt x="582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25037;p143">
              <a:extLst>
                <a:ext uri="{FF2B5EF4-FFF2-40B4-BE49-F238E27FC236}">
                  <a16:creationId xmlns:a16="http://schemas.microsoft.com/office/drawing/2014/main" id="{099C5252-3018-92CA-84A2-8F3AC90D6EB6}"/>
                </a:ext>
              </a:extLst>
            </p:cNvPr>
            <p:cNvSpPr/>
            <p:nvPr/>
          </p:nvSpPr>
          <p:spPr>
            <a:xfrm>
              <a:off x="986100" y="3642074"/>
              <a:ext cx="129923" cy="63292"/>
            </a:xfrm>
            <a:custGeom>
              <a:avLst/>
              <a:gdLst/>
              <a:ahLst/>
              <a:cxnLst/>
              <a:rect l="l" t="t" r="r" b="b"/>
              <a:pathLst>
                <a:path w="4085" h="1990" extrusionOk="0">
                  <a:moveTo>
                    <a:pt x="3892" y="0"/>
                  </a:moveTo>
                  <a:cubicBezTo>
                    <a:pt x="3864" y="0"/>
                    <a:pt x="3835" y="8"/>
                    <a:pt x="3811" y="25"/>
                  </a:cubicBezTo>
                  <a:lnTo>
                    <a:pt x="965" y="1644"/>
                  </a:lnTo>
                  <a:cubicBezTo>
                    <a:pt x="935" y="1656"/>
                    <a:pt x="906" y="1662"/>
                    <a:pt x="876" y="1662"/>
                  </a:cubicBezTo>
                  <a:cubicBezTo>
                    <a:pt x="846" y="1662"/>
                    <a:pt x="816" y="1656"/>
                    <a:pt x="786" y="1644"/>
                  </a:cubicBezTo>
                  <a:lnTo>
                    <a:pt x="263" y="1346"/>
                  </a:lnTo>
                  <a:cubicBezTo>
                    <a:pt x="240" y="1331"/>
                    <a:pt x="214" y="1325"/>
                    <a:pt x="188" y="1325"/>
                  </a:cubicBezTo>
                  <a:cubicBezTo>
                    <a:pt x="130" y="1325"/>
                    <a:pt x="69" y="1357"/>
                    <a:pt x="36" y="1406"/>
                  </a:cubicBezTo>
                  <a:cubicBezTo>
                    <a:pt x="1" y="1477"/>
                    <a:pt x="24" y="1584"/>
                    <a:pt x="96" y="1632"/>
                  </a:cubicBezTo>
                  <a:cubicBezTo>
                    <a:pt x="572" y="1882"/>
                    <a:pt x="655" y="1989"/>
                    <a:pt x="870" y="1989"/>
                  </a:cubicBezTo>
                  <a:cubicBezTo>
                    <a:pt x="1108" y="1989"/>
                    <a:pt x="965" y="1989"/>
                    <a:pt x="3965" y="287"/>
                  </a:cubicBezTo>
                  <a:cubicBezTo>
                    <a:pt x="4061" y="263"/>
                    <a:pt x="4084" y="156"/>
                    <a:pt x="4025" y="84"/>
                  </a:cubicBezTo>
                  <a:cubicBezTo>
                    <a:pt x="4001" y="29"/>
                    <a:pt x="3947" y="0"/>
                    <a:pt x="389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25038;p143">
              <a:extLst>
                <a:ext uri="{FF2B5EF4-FFF2-40B4-BE49-F238E27FC236}">
                  <a16:creationId xmlns:a16="http://schemas.microsoft.com/office/drawing/2014/main" id="{A236ED19-B049-214A-E0CE-84E38D013447}"/>
                </a:ext>
              </a:extLst>
            </p:cNvPr>
            <p:cNvSpPr/>
            <p:nvPr/>
          </p:nvSpPr>
          <p:spPr>
            <a:xfrm>
              <a:off x="862283" y="3599678"/>
              <a:ext cx="118696" cy="84156"/>
            </a:xfrm>
            <a:custGeom>
              <a:avLst/>
              <a:gdLst/>
              <a:ahLst/>
              <a:cxnLst/>
              <a:rect l="l" t="t" r="r" b="b"/>
              <a:pathLst>
                <a:path w="3732" h="2646" extrusionOk="0">
                  <a:moveTo>
                    <a:pt x="366" y="1"/>
                  </a:moveTo>
                  <a:cubicBezTo>
                    <a:pt x="332" y="1"/>
                    <a:pt x="299" y="9"/>
                    <a:pt x="274" y="24"/>
                  </a:cubicBezTo>
                  <a:cubicBezTo>
                    <a:pt x="0" y="250"/>
                    <a:pt x="36" y="679"/>
                    <a:pt x="346" y="858"/>
                  </a:cubicBezTo>
                  <a:cubicBezTo>
                    <a:pt x="3352" y="2574"/>
                    <a:pt x="3447" y="2644"/>
                    <a:pt x="3517" y="2644"/>
                  </a:cubicBezTo>
                  <a:cubicBezTo>
                    <a:pt x="3523" y="2644"/>
                    <a:pt x="3529" y="2644"/>
                    <a:pt x="3536" y="2644"/>
                  </a:cubicBezTo>
                  <a:cubicBezTo>
                    <a:pt x="3544" y="2645"/>
                    <a:pt x="3550" y="2645"/>
                    <a:pt x="3557" y="2645"/>
                  </a:cubicBezTo>
                  <a:cubicBezTo>
                    <a:pt x="3685" y="2645"/>
                    <a:pt x="3732" y="2436"/>
                    <a:pt x="3596" y="2346"/>
                  </a:cubicBezTo>
                  <a:lnTo>
                    <a:pt x="500" y="584"/>
                  </a:lnTo>
                  <a:cubicBezTo>
                    <a:pt x="381" y="524"/>
                    <a:pt x="381" y="358"/>
                    <a:pt x="465" y="286"/>
                  </a:cubicBezTo>
                  <a:cubicBezTo>
                    <a:pt x="536" y="227"/>
                    <a:pt x="536" y="119"/>
                    <a:pt x="500" y="60"/>
                  </a:cubicBezTo>
                  <a:cubicBezTo>
                    <a:pt x="465" y="18"/>
                    <a:pt x="414" y="1"/>
                    <a:pt x="366"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45"/>
          <p:cNvSpPr txBox="1">
            <a:spLocks noGrp="1"/>
          </p:cNvSpPr>
          <p:nvPr>
            <p:ph type="title"/>
          </p:nvPr>
        </p:nvSpPr>
        <p:spPr>
          <a:xfrm>
            <a:off x="467100" y="0"/>
            <a:ext cx="8209800" cy="4671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1200" dirty="0"/>
              <a:t>Competitor Matrix</a:t>
            </a:r>
            <a:endParaRPr sz="1200" dirty="0"/>
          </a:p>
        </p:txBody>
      </p:sp>
      <p:sp>
        <p:nvSpPr>
          <p:cNvPr id="537" name="Google Shape;537;p45"/>
          <p:cNvSpPr/>
          <p:nvPr/>
        </p:nvSpPr>
        <p:spPr>
          <a:xfrm>
            <a:off x="467100" y="467100"/>
            <a:ext cx="8209800" cy="4209000"/>
          </a:xfrm>
          <a:prstGeom prst="rect">
            <a:avLst/>
          </a:prstGeom>
          <a:solidFill>
            <a:schemeClr val="lt1"/>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lt-LT" dirty="0"/>
              <a:t>V</a:t>
            </a:r>
            <a:endParaRPr lang="en-US" dirty="0"/>
          </a:p>
        </p:txBody>
      </p:sp>
      <p:grpSp>
        <p:nvGrpSpPr>
          <p:cNvPr id="538" name="Google Shape;538;p45"/>
          <p:cNvGrpSpPr/>
          <p:nvPr/>
        </p:nvGrpSpPr>
        <p:grpSpPr>
          <a:xfrm>
            <a:off x="658723" y="228440"/>
            <a:ext cx="7872603" cy="4275613"/>
            <a:chOff x="638138" y="467100"/>
            <a:chExt cx="7867750" cy="4194000"/>
          </a:xfrm>
        </p:grpSpPr>
        <p:cxnSp>
          <p:nvCxnSpPr>
            <p:cNvPr id="539" name="Google Shape;539;p45"/>
            <p:cNvCxnSpPr/>
            <p:nvPr/>
          </p:nvCxnSpPr>
          <p:spPr>
            <a:xfrm>
              <a:off x="63813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0" name="Google Shape;540;p45"/>
            <p:cNvCxnSpPr/>
            <p:nvPr/>
          </p:nvCxnSpPr>
          <p:spPr>
            <a:xfrm>
              <a:off x="80917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1" name="Google Shape;541;p45"/>
            <p:cNvCxnSpPr/>
            <p:nvPr/>
          </p:nvCxnSpPr>
          <p:spPr>
            <a:xfrm>
              <a:off x="98021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2" name="Google Shape;542;p45"/>
            <p:cNvCxnSpPr/>
            <p:nvPr/>
          </p:nvCxnSpPr>
          <p:spPr>
            <a:xfrm>
              <a:off x="115125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3" name="Google Shape;543;p45"/>
            <p:cNvCxnSpPr/>
            <p:nvPr/>
          </p:nvCxnSpPr>
          <p:spPr>
            <a:xfrm>
              <a:off x="132228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4" name="Google Shape;544;p45"/>
            <p:cNvCxnSpPr/>
            <p:nvPr/>
          </p:nvCxnSpPr>
          <p:spPr>
            <a:xfrm>
              <a:off x="149332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5" name="Google Shape;545;p45"/>
            <p:cNvCxnSpPr/>
            <p:nvPr/>
          </p:nvCxnSpPr>
          <p:spPr>
            <a:xfrm>
              <a:off x="166436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6" name="Google Shape;546;p45"/>
            <p:cNvCxnSpPr/>
            <p:nvPr/>
          </p:nvCxnSpPr>
          <p:spPr>
            <a:xfrm>
              <a:off x="183540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7" name="Google Shape;547;p45"/>
            <p:cNvCxnSpPr/>
            <p:nvPr/>
          </p:nvCxnSpPr>
          <p:spPr>
            <a:xfrm>
              <a:off x="200643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8" name="Google Shape;548;p45"/>
            <p:cNvCxnSpPr/>
            <p:nvPr/>
          </p:nvCxnSpPr>
          <p:spPr>
            <a:xfrm>
              <a:off x="217747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49" name="Google Shape;549;p45"/>
            <p:cNvCxnSpPr/>
            <p:nvPr/>
          </p:nvCxnSpPr>
          <p:spPr>
            <a:xfrm>
              <a:off x="234851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0" name="Google Shape;550;p45"/>
            <p:cNvCxnSpPr/>
            <p:nvPr/>
          </p:nvCxnSpPr>
          <p:spPr>
            <a:xfrm>
              <a:off x="251955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1" name="Google Shape;551;p45"/>
            <p:cNvCxnSpPr/>
            <p:nvPr/>
          </p:nvCxnSpPr>
          <p:spPr>
            <a:xfrm>
              <a:off x="269058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2" name="Google Shape;552;p45"/>
            <p:cNvCxnSpPr/>
            <p:nvPr/>
          </p:nvCxnSpPr>
          <p:spPr>
            <a:xfrm>
              <a:off x="286162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3" name="Google Shape;553;p45"/>
            <p:cNvCxnSpPr/>
            <p:nvPr/>
          </p:nvCxnSpPr>
          <p:spPr>
            <a:xfrm>
              <a:off x="303266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4" name="Google Shape;554;p45"/>
            <p:cNvCxnSpPr/>
            <p:nvPr/>
          </p:nvCxnSpPr>
          <p:spPr>
            <a:xfrm>
              <a:off x="320370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5" name="Google Shape;555;p45"/>
            <p:cNvCxnSpPr/>
            <p:nvPr/>
          </p:nvCxnSpPr>
          <p:spPr>
            <a:xfrm>
              <a:off x="337473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6" name="Google Shape;556;p45"/>
            <p:cNvCxnSpPr/>
            <p:nvPr/>
          </p:nvCxnSpPr>
          <p:spPr>
            <a:xfrm>
              <a:off x="354577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7" name="Google Shape;557;p45"/>
            <p:cNvCxnSpPr/>
            <p:nvPr/>
          </p:nvCxnSpPr>
          <p:spPr>
            <a:xfrm>
              <a:off x="371681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8" name="Google Shape;558;p45"/>
            <p:cNvCxnSpPr/>
            <p:nvPr/>
          </p:nvCxnSpPr>
          <p:spPr>
            <a:xfrm>
              <a:off x="388785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59" name="Google Shape;559;p45"/>
            <p:cNvCxnSpPr/>
            <p:nvPr/>
          </p:nvCxnSpPr>
          <p:spPr>
            <a:xfrm>
              <a:off x="405888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0" name="Google Shape;560;p45"/>
            <p:cNvCxnSpPr/>
            <p:nvPr/>
          </p:nvCxnSpPr>
          <p:spPr>
            <a:xfrm>
              <a:off x="422992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1" name="Google Shape;561;p45"/>
            <p:cNvCxnSpPr/>
            <p:nvPr/>
          </p:nvCxnSpPr>
          <p:spPr>
            <a:xfrm>
              <a:off x="440096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2" name="Google Shape;562;p45"/>
            <p:cNvCxnSpPr/>
            <p:nvPr/>
          </p:nvCxnSpPr>
          <p:spPr>
            <a:xfrm>
              <a:off x="474306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3" name="Google Shape;563;p45"/>
            <p:cNvCxnSpPr/>
            <p:nvPr/>
          </p:nvCxnSpPr>
          <p:spPr>
            <a:xfrm>
              <a:off x="491410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4" name="Google Shape;564;p45"/>
            <p:cNvCxnSpPr/>
            <p:nvPr/>
          </p:nvCxnSpPr>
          <p:spPr>
            <a:xfrm>
              <a:off x="508513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5" name="Google Shape;565;p45"/>
            <p:cNvCxnSpPr/>
            <p:nvPr/>
          </p:nvCxnSpPr>
          <p:spPr>
            <a:xfrm>
              <a:off x="525617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6" name="Google Shape;566;p45"/>
            <p:cNvCxnSpPr/>
            <p:nvPr/>
          </p:nvCxnSpPr>
          <p:spPr>
            <a:xfrm>
              <a:off x="542721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7" name="Google Shape;567;p45"/>
            <p:cNvCxnSpPr/>
            <p:nvPr/>
          </p:nvCxnSpPr>
          <p:spPr>
            <a:xfrm>
              <a:off x="559825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8" name="Google Shape;568;p45"/>
            <p:cNvCxnSpPr/>
            <p:nvPr/>
          </p:nvCxnSpPr>
          <p:spPr>
            <a:xfrm>
              <a:off x="576928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69" name="Google Shape;569;p45"/>
            <p:cNvCxnSpPr/>
            <p:nvPr/>
          </p:nvCxnSpPr>
          <p:spPr>
            <a:xfrm>
              <a:off x="594032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0" name="Google Shape;570;p45"/>
            <p:cNvCxnSpPr/>
            <p:nvPr/>
          </p:nvCxnSpPr>
          <p:spPr>
            <a:xfrm>
              <a:off x="611136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1" name="Google Shape;571;p45"/>
            <p:cNvCxnSpPr/>
            <p:nvPr/>
          </p:nvCxnSpPr>
          <p:spPr>
            <a:xfrm>
              <a:off x="628240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2" name="Google Shape;572;p45"/>
            <p:cNvCxnSpPr/>
            <p:nvPr/>
          </p:nvCxnSpPr>
          <p:spPr>
            <a:xfrm>
              <a:off x="645343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3" name="Google Shape;573;p45"/>
            <p:cNvCxnSpPr/>
            <p:nvPr/>
          </p:nvCxnSpPr>
          <p:spPr>
            <a:xfrm>
              <a:off x="662447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4" name="Google Shape;574;p45"/>
            <p:cNvCxnSpPr/>
            <p:nvPr/>
          </p:nvCxnSpPr>
          <p:spPr>
            <a:xfrm>
              <a:off x="679551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5" name="Google Shape;575;p45"/>
            <p:cNvCxnSpPr/>
            <p:nvPr/>
          </p:nvCxnSpPr>
          <p:spPr>
            <a:xfrm>
              <a:off x="696655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6" name="Google Shape;576;p45"/>
            <p:cNvCxnSpPr/>
            <p:nvPr/>
          </p:nvCxnSpPr>
          <p:spPr>
            <a:xfrm>
              <a:off x="713758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7" name="Google Shape;577;p45"/>
            <p:cNvCxnSpPr/>
            <p:nvPr/>
          </p:nvCxnSpPr>
          <p:spPr>
            <a:xfrm>
              <a:off x="730862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8" name="Google Shape;578;p45"/>
            <p:cNvCxnSpPr/>
            <p:nvPr/>
          </p:nvCxnSpPr>
          <p:spPr>
            <a:xfrm>
              <a:off x="747966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79" name="Google Shape;579;p45"/>
            <p:cNvCxnSpPr/>
            <p:nvPr/>
          </p:nvCxnSpPr>
          <p:spPr>
            <a:xfrm>
              <a:off x="765070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80" name="Google Shape;580;p45"/>
            <p:cNvCxnSpPr/>
            <p:nvPr/>
          </p:nvCxnSpPr>
          <p:spPr>
            <a:xfrm>
              <a:off x="7821738"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81" name="Google Shape;581;p45"/>
            <p:cNvCxnSpPr/>
            <p:nvPr/>
          </p:nvCxnSpPr>
          <p:spPr>
            <a:xfrm>
              <a:off x="7992775"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82" name="Google Shape;582;p45"/>
            <p:cNvCxnSpPr/>
            <p:nvPr/>
          </p:nvCxnSpPr>
          <p:spPr>
            <a:xfrm>
              <a:off x="8163813"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83" name="Google Shape;583;p45"/>
            <p:cNvCxnSpPr/>
            <p:nvPr/>
          </p:nvCxnSpPr>
          <p:spPr>
            <a:xfrm>
              <a:off x="8334850" y="46710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84" name="Google Shape;584;p45"/>
            <p:cNvCxnSpPr/>
            <p:nvPr/>
          </p:nvCxnSpPr>
          <p:spPr>
            <a:xfrm>
              <a:off x="8505888" y="467100"/>
              <a:ext cx="0" cy="4194000"/>
            </a:xfrm>
            <a:prstGeom prst="straightConnector1">
              <a:avLst/>
            </a:prstGeom>
            <a:noFill/>
            <a:ln w="9525" cap="flat" cmpd="sng">
              <a:solidFill>
                <a:schemeClr val="lt2"/>
              </a:solidFill>
              <a:prstDash val="solid"/>
              <a:round/>
              <a:headEnd type="none" w="med" len="med"/>
              <a:tailEnd type="none" w="med" len="med"/>
            </a:ln>
          </p:spPr>
        </p:cxnSp>
      </p:grpSp>
      <p:grpSp>
        <p:nvGrpSpPr>
          <p:cNvPr id="586" name="Google Shape;586;p45"/>
          <p:cNvGrpSpPr/>
          <p:nvPr/>
        </p:nvGrpSpPr>
        <p:grpSpPr>
          <a:xfrm>
            <a:off x="467107" y="642473"/>
            <a:ext cx="8209755" cy="3858239"/>
            <a:chOff x="467088" y="642474"/>
            <a:chExt cx="4194000" cy="3858239"/>
          </a:xfrm>
        </p:grpSpPr>
        <p:cxnSp>
          <p:nvCxnSpPr>
            <p:cNvPr id="587" name="Google Shape;587;p45"/>
            <p:cNvCxnSpPr/>
            <p:nvPr/>
          </p:nvCxnSpPr>
          <p:spPr>
            <a:xfrm>
              <a:off x="2564088" y="-1454526"/>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88" name="Google Shape;588;p45"/>
            <p:cNvCxnSpPr/>
            <p:nvPr/>
          </p:nvCxnSpPr>
          <p:spPr>
            <a:xfrm>
              <a:off x="2564088" y="-1279151"/>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89" name="Google Shape;589;p45"/>
            <p:cNvCxnSpPr/>
            <p:nvPr/>
          </p:nvCxnSpPr>
          <p:spPr>
            <a:xfrm>
              <a:off x="2564088" y="-1103777"/>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0" name="Google Shape;590;p45"/>
            <p:cNvCxnSpPr/>
            <p:nvPr/>
          </p:nvCxnSpPr>
          <p:spPr>
            <a:xfrm>
              <a:off x="2564088" y="-928402"/>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1" name="Google Shape;591;p45"/>
            <p:cNvCxnSpPr/>
            <p:nvPr/>
          </p:nvCxnSpPr>
          <p:spPr>
            <a:xfrm>
              <a:off x="2564088" y="-753028"/>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2" name="Google Shape;592;p45"/>
            <p:cNvCxnSpPr/>
            <p:nvPr/>
          </p:nvCxnSpPr>
          <p:spPr>
            <a:xfrm>
              <a:off x="2564088" y="-577653"/>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3" name="Google Shape;593;p45"/>
            <p:cNvCxnSpPr/>
            <p:nvPr/>
          </p:nvCxnSpPr>
          <p:spPr>
            <a:xfrm>
              <a:off x="2564088" y="-402279"/>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4" name="Google Shape;594;p45"/>
            <p:cNvCxnSpPr/>
            <p:nvPr/>
          </p:nvCxnSpPr>
          <p:spPr>
            <a:xfrm>
              <a:off x="2564088" y="-226904"/>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5" name="Google Shape;595;p45"/>
            <p:cNvCxnSpPr/>
            <p:nvPr/>
          </p:nvCxnSpPr>
          <p:spPr>
            <a:xfrm>
              <a:off x="2564088" y="-5153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6" name="Google Shape;596;p45"/>
            <p:cNvCxnSpPr/>
            <p:nvPr/>
          </p:nvCxnSpPr>
          <p:spPr>
            <a:xfrm>
              <a:off x="2564088" y="123845"/>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7" name="Google Shape;597;p45"/>
            <p:cNvCxnSpPr/>
            <p:nvPr/>
          </p:nvCxnSpPr>
          <p:spPr>
            <a:xfrm>
              <a:off x="2564088" y="299219"/>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8" name="Google Shape;598;p45"/>
            <p:cNvCxnSpPr/>
            <p:nvPr/>
          </p:nvCxnSpPr>
          <p:spPr>
            <a:xfrm>
              <a:off x="2564088" y="649968"/>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599" name="Google Shape;599;p45"/>
            <p:cNvCxnSpPr/>
            <p:nvPr/>
          </p:nvCxnSpPr>
          <p:spPr>
            <a:xfrm>
              <a:off x="2564088" y="825343"/>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0" name="Google Shape;600;p45"/>
            <p:cNvCxnSpPr/>
            <p:nvPr/>
          </p:nvCxnSpPr>
          <p:spPr>
            <a:xfrm>
              <a:off x="2564088" y="1000717"/>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1" name="Google Shape;601;p45"/>
            <p:cNvCxnSpPr/>
            <p:nvPr/>
          </p:nvCxnSpPr>
          <p:spPr>
            <a:xfrm>
              <a:off x="2564088" y="1176092"/>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2" name="Google Shape;602;p45"/>
            <p:cNvCxnSpPr/>
            <p:nvPr/>
          </p:nvCxnSpPr>
          <p:spPr>
            <a:xfrm>
              <a:off x="2564088" y="1351466"/>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3" name="Google Shape;603;p45"/>
            <p:cNvCxnSpPr/>
            <p:nvPr/>
          </p:nvCxnSpPr>
          <p:spPr>
            <a:xfrm>
              <a:off x="2564088" y="1526841"/>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4" name="Google Shape;604;p45"/>
            <p:cNvCxnSpPr/>
            <p:nvPr/>
          </p:nvCxnSpPr>
          <p:spPr>
            <a:xfrm>
              <a:off x="2564088" y="1702215"/>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5" name="Google Shape;605;p45"/>
            <p:cNvCxnSpPr/>
            <p:nvPr/>
          </p:nvCxnSpPr>
          <p:spPr>
            <a:xfrm>
              <a:off x="2564088" y="1877590"/>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6" name="Google Shape;606;p45"/>
            <p:cNvCxnSpPr/>
            <p:nvPr/>
          </p:nvCxnSpPr>
          <p:spPr>
            <a:xfrm>
              <a:off x="2564088" y="2052964"/>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7" name="Google Shape;607;p45"/>
            <p:cNvCxnSpPr/>
            <p:nvPr/>
          </p:nvCxnSpPr>
          <p:spPr>
            <a:xfrm>
              <a:off x="2564088" y="2228339"/>
              <a:ext cx="0" cy="4194000"/>
            </a:xfrm>
            <a:prstGeom prst="straightConnector1">
              <a:avLst/>
            </a:prstGeom>
            <a:noFill/>
            <a:ln w="9525" cap="flat" cmpd="sng">
              <a:solidFill>
                <a:schemeClr val="lt2"/>
              </a:solidFill>
              <a:prstDash val="solid"/>
              <a:round/>
              <a:headEnd type="none" w="med" len="med"/>
              <a:tailEnd type="none" w="med" len="med"/>
            </a:ln>
          </p:spPr>
        </p:cxnSp>
        <p:cxnSp>
          <p:nvCxnSpPr>
            <p:cNvPr id="608" name="Google Shape;608;p45"/>
            <p:cNvCxnSpPr/>
            <p:nvPr/>
          </p:nvCxnSpPr>
          <p:spPr>
            <a:xfrm>
              <a:off x="2564088" y="2403713"/>
              <a:ext cx="0" cy="4194000"/>
            </a:xfrm>
            <a:prstGeom prst="straightConnector1">
              <a:avLst/>
            </a:prstGeom>
            <a:noFill/>
            <a:ln w="9525" cap="flat" cmpd="sng">
              <a:solidFill>
                <a:schemeClr val="lt2"/>
              </a:solidFill>
              <a:prstDash val="solid"/>
              <a:round/>
              <a:headEnd type="none" w="med" len="med"/>
              <a:tailEnd type="none" w="med" len="med"/>
            </a:ln>
          </p:spPr>
        </p:cxnSp>
      </p:grpSp>
      <p:cxnSp>
        <p:nvCxnSpPr>
          <p:cNvPr id="609" name="Google Shape;609;p45"/>
          <p:cNvCxnSpPr/>
          <p:nvPr/>
        </p:nvCxnSpPr>
        <p:spPr>
          <a:xfrm>
            <a:off x="4572000" y="467100"/>
            <a:ext cx="0" cy="4209000"/>
          </a:xfrm>
          <a:prstGeom prst="straightConnector1">
            <a:avLst/>
          </a:prstGeom>
          <a:noFill/>
          <a:ln w="19050" cap="flat" cmpd="sng">
            <a:solidFill>
              <a:schemeClr val="dk2"/>
            </a:solidFill>
            <a:prstDash val="solid"/>
            <a:round/>
            <a:headEnd type="triangle" w="sm" len="sm"/>
            <a:tailEnd type="triangle" w="sm" len="sm"/>
          </a:ln>
        </p:spPr>
      </p:cxnSp>
      <p:cxnSp>
        <p:nvCxnSpPr>
          <p:cNvPr id="610" name="Google Shape;610;p45"/>
          <p:cNvCxnSpPr/>
          <p:nvPr/>
        </p:nvCxnSpPr>
        <p:spPr>
          <a:xfrm>
            <a:off x="490125" y="2517206"/>
            <a:ext cx="8209800" cy="0"/>
          </a:xfrm>
          <a:prstGeom prst="straightConnector1">
            <a:avLst/>
          </a:prstGeom>
          <a:noFill/>
          <a:ln w="19050" cap="flat" cmpd="sng">
            <a:solidFill>
              <a:schemeClr val="dk2"/>
            </a:solidFill>
            <a:prstDash val="solid"/>
            <a:round/>
            <a:headEnd type="triangle" w="sm" len="sm"/>
            <a:tailEnd type="triangle" w="sm" len="sm"/>
          </a:ln>
        </p:spPr>
      </p:cxnSp>
      <p:sp>
        <p:nvSpPr>
          <p:cNvPr id="611" name="Google Shape;611;p45"/>
          <p:cNvSpPr txBox="1"/>
          <p:nvPr/>
        </p:nvSpPr>
        <p:spPr>
          <a:xfrm>
            <a:off x="103959" y="2261853"/>
            <a:ext cx="1031822" cy="416147"/>
          </a:xfrm>
          <a:prstGeom prst="rect">
            <a:avLst/>
          </a:prstGeom>
          <a:noFill/>
          <a:ln>
            <a:noFill/>
          </a:ln>
        </p:spPr>
        <p:txBody>
          <a:bodyPr spcFirstLastPara="1" wrap="square" lIns="0" tIns="0" rIns="0" bIns="0" anchor="ctr" anchorCtr="0">
            <a:noAutofit/>
          </a:bodyPr>
          <a:lstStyle/>
          <a:p>
            <a:pPr marL="0" lvl="0" indent="0">
              <a:buFont typeface="Arial"/>
              <a:buNone/>
            </a:pPr>
            <a:r>
              <a:rPr lang="lt-LT" dirty="0">
                <a:sym typeface="Montserrat"/>
              </a:rPr>
              <a:t>Pasiruošę </a:t>
            </a:r>
            <a:endParaRPr dirty="0">
              <a:sym typeface="Montserrat"/>
            </a:endParaRPr>
          </a:p>
        </p:txBody>
      </p:sp>
      <p:sp>
        <p:nvSpPr>
          <p:cNvPr id="612" name="Google Shape;612;p45"/>
          <p:cNvSpPr txBox="1"/>
          <p:nvPr/>
        </p:nvSpPr>
        <p:spPr>
          <a:xfrm rot="5400000">
            <a:off x="8116400" y="2488925"/>
            <a:ext cx="1286400" cy="165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sz="800">
                <a:solidFill>
                  <a:schemeClr val="dk2"/>
                </a:solidFill>
                <a:latin typeface="Montserrat"/>
                <a:ea typeface="Montserrat"/>
                <a:cs typeface="Montserrat"/>
                <a:sym typeface="Montserrat"/>
              </a:rPr>
              <a:t>HIGH VALUE 1</a:t>
            </a:r>
            <a:endParaRPr sz="800">
              <a:solidFill>
                <a:schemeClr val="dk2"/>
              </a:solidFill>
              <a:latin typeface="Montserrat"/>
              <a:ea typeface="Montserrat"/>
              <a:cs typeface="Montserrat"/>
              <a:sym typeface="Montserrat"/>
            </a:endParaRPr>
          </a:p>
        </p:txBody>
      </p:sp>
      <p:sp>
        <p:nvSpPr>
          <p:cNvPr id="613" name="Google Shape;613;p45"/>
          <p:cNvSpPr txBox="1"/>
          <p:nvPr/>
        </p:nvSpPr>
        <p:spPr>
          <a:xfrm>
            <a:off x="3928825" y="4676063"/>
            <a:ext cx="1286400" cy="165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sz="800">
                <a:solidFill>
                  <a:schemeClr val="dk2"/>
                </a:solidFill>
                <a:latin typeface="Montserrat"/>
                <a:ea typeface="Montserrat"/>
                <a:cs typeface="Montserrat"/>
                <a:sym typeface="Montserrat"/>
              </a:rPr>
              <a:t>LOW VALUE 2</a:t>
            </a:r>
            <a:endParaRPr sz="800">
              <a:solidFill>
                <a:schemeClr val="dk2"/>
              </a:solidFill>
              <a:latin typeface="Montserrat"/>
              <a:ea typeface="Montserrat"/>
              <a:cs typeface="Montserrat"/>
              <a:sym typeface="Montserrat"/>
            </a:endParaRPr>
          </a:p>
        </p:txBody>
      </p:sp>
      <p:sp>
        <p:nvSpPr>
          <p:cNvPr id="614" name="Google Shape;614;p45"/>
          <p:cNvSpPr txBox="1"/>
          <p:nvPr/>
        </p:nvSpPr>
        <p:spPr>
          <a:xfrm>
            <a:off x="3928775" y="301788"/>
            <a:ext cx="1286400" cy="165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sz="800">
                <a:solidFill>
                  <a:schemeClr val="dk2"/>
                </a:solidFill>
                <a:latin typeface="Montserrat"/>
                <a:ea typeface="Montserrat"/>
                <a:cs typeface="Montserrat"/>
                <a:sym typeface="Montserrat"/>
              </a:rPr>
              <a:t>HIGH VALUE 2</a:t>
            </a:r>
            <a:endParaRPr sz="800">
              <a:solidFill>
                <a:schemeClr val="dk2"/>
              </a:solidFill>
              <a:latin typeface="Montserrat"/>
              <a:ea typeface="Montserrat"/>
              <a:cs typeface="Montserrat"/>
              <a:sym typeface="Montserrat"/>
            </a:endParaRPr>
          </a:p>
        </p:txBody>
      </p:sp>
      <p:sp>
        <p:nvSpPr>
          <p:cNvPr id="616" name="Google Shape;616;p45"/>
          <p:cNvSpPr/>
          <p:nvPr/>
        </p:nvSpPr>
        <p:spPr>
          <a:xfrm>
            <a:off x="849415" y="4175468"/>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2" name="Slide Number Placeholder 1">
            <a:extLst>
              <a:ext uri="{FF2B5EF4-FFF2-40B4-BE49-F238E27FC236}">
                <a16:creationId xmlns:a16="http://schemas.microsoft.com/office/drawing/2014/main" id="{93EE1C36-BAFB-637D-74AB-AD82A56C8B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
        <p:nvSpPr>
          <p:cNvPr id="4" name="TextBox 3">
            <a:extLst>
              <a:ext uri="{FF2B5EF4-FFF2-40B4-BE49-F238E27FC236}">
                <a16:creationId xmlns:a16="http://schemas.microsoft.com/office/drawing/2014/main" id="{96FD0383-930B-CB72-50CD-C92954088A65}"/>
              </a:ext>
            </a:extLst>
          </p:cNvPr>
          <p:cNvSpPr txBox="1"/>
          <p:nvPr/>
        </p:nvSpPr>
        <p:spPr>
          <a:xfrm>
            <a:off x="1580238" y="163176"/>
            <a:ext cx="7563761" cy="307777"/>
          </a:xfrm>
          <a:prstGeom prst="rect">
            <a:avLst/>
          </a:prstGeom>
          <a:noFill/>
        </p:spPr>
        <p:txBody>
          <a:bodyPr wrap="square" rtlCol="0">
            <a:spAutoFit/>
          </a:bodyPr>
          <a:lstStyle/>
          <a:p>
            <a:r>
              <a:rPr lang="lt-LT" dirty="0"/>
              <a:t>       </a:t>
            </a:r>
            <a:r>
              <a:rPr lang="lt-LT" b="1" dirty="0">
                <a:solidFill>
                  <a:schemeClr val="accent1"/>
                </a:solidFill>
                <a:latin typeface="Montserrat"/>
                <a:sym typeface="Montserrat"/>
              </a:rPr>
              <a:t>Pasirengimas  </a:t>
            </a:r>
            <a:r>
              <a:rPr lang="lt-LT" b="1" dirty="0" err="1">
                <a:solidFill>
                  <a:schemeClr val="accent1"/>
                </a:solidFill>
                <a:latin typeface="Montserrat"/>
                <a:sym typeface="Montserrat"/>
              </a:rPr>
              <a:t>generatyviai</a:t>
            </a:r>
            <a:r>
              <a:rPr lang="lt-LT" b="1" dirty="0">
                <a:solidFill>
                  <a:schemeClr val="accent1"/>
                </a:solidFill>
                <a:latin typeface="Montserrat"/>
                <a:sym typeface="Montserrat"/>
              </a:rPr>
              <a:t> lyderystei ir nuolatiniam mokymuisi vėluoja</a:t>
            </a:r>
            <a:endParaRPr lang="en-US" b="1" dirty="0">
              <a:solidFill>
                <a:schemeClr val="accent1"/>
              </a:solidFill>
              <a:latin typeface="Montserrat"/>
              <a:sym typeface="Montserrat"/>
            </a:endParaRPr>
          </a:p>
        </p:txBody>
      </p:sp>
      <p:sp>
        <p:nvSpPr>
          <p:cNvPr id="5" name="Arrow: Right 4">
            <a:extLst>
              <a:ext uri="{FF2B5EF4-FFF2-40B4-BE49-F238E27FC236}">
                <a16:creationId xmlns:a16="http://schemas.microsoft.com/office/drawing/2014/main" id="{D16C194D-2B48-1B43-785B-B3B3DFBAA61C}"/>
              </a:ext>
            </a:extLst>
          </p:cNvPr>
          <p:cNvSpPr/>
          <p:nvPr/>
        </p:nvSpPr>
        <p:spPr>
          <a:xfrm>
            <a:off x="482864" y="-19694"/>
            <a:ext cx="1455802"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B7A40BF-125F-2B20-005E-373DD2E363F9}"/>
              </a:ext>
            </a:extLst>
          </p:cNvPr>
          <p:cNvSpPr txBox="1"/>
          <p:nvPr/>
        </p:nvSpPr>
        <p:spPr>
          <a:xfrm rot="16200000">
            <a:off x="-973670" y="810562"/>
            <a:ext cx="2169541" cy="307777"/>
          </a:xfrm>
          <a:prstGeom prst="rect">
            <a:avLst/>
          </a:prstGeom>
          <a:noFill/>
        </p:spPr>
        <p:txBody>
          <a:bodyPr wrap="square" rtlCol="0">
            <a:spAutoFit/>
          </a:bodyPr>
          <a:lstStyle/>
          <a:p>
            <a:r>
              <a:rPr lang="lt-LT" dirty="0"/>
              <a:t>ŠIEK TIEK PASIRUOŠĘ</a:t>
            </a:r>
            <a:endParaRPr lang="en-US" dirty="0"/>
          </a:p>
        </p:txBody>
      </p:sp>
      <p:sp>
        <p:nvSpPr>
          <p:cNvPr id="10" name="TextBox 9">
            <a:extLst>
              <a:ext uri="{FF2B5EF4-FFF2-40B4-BE49-F238E27FC236}">
                <a16:creationId xmlns:a16="http://schemas.microsoft.com/office/drawing/2014/main" id="{39710F0B-7317-0176-0C1F-72AE6A46B1C5}"/>
              </a:ext>
            </a:extLst>
          </p:cNvPr>
          <p:cNvSpPr txBox="1"/>
          <p:nvPr/>
        </p:nvSpPr>
        <p:spPr>
          <a:xfrm rot="16200000">
            <a:off x="-1082510" y="3694781"/>
            <a:ext cx="2341343" cy="307777"/>
          </a:xfrm>
          <a:prstGeom prst="rect">
            <a:avLst/>
          </a:prstGeom>
          <a:noFill/>
        </p:spPr>
        <p:txBody>
          <a:bodyPr wrap="square" rtlCol="0">
            <a:spAutoFit/>
          </a:bodyPr>
          <a:lstStyle/>
          <a:p>
            <a:r>
              <a:rPr lang="lt-LT" dirty="0"/>
              <a:t>GERIAUSIAI PASIRUOŠĘ</a:t>
            </a:r>
            <a:endParaRPr lang="en-US" dirty="0"/>
          </a:p>
        </p:txBody>
      </p:sp>
      <p:sp>
        <p:nvSpPr>
          <p:cNvPr id="11" name="TextBox 10">
            <a:extLst>
              <a:ext uri="{FF2B5EF4-FFF2-40B4-BE49-F238E27FC236}">
                <a16:creationId xmlns:a16="http://schemas.microsoft.com/office/drawing/2014/main" id="{F443ABFD-6747-7244-0A91-0451EB063F62}"/>
              </a:ext>
            </a:extLst>
          </p:cNvPr>
          <p:cNvSpPr txBox="1"/>
          <p:nvPr/>
        </p:nvSpPr>
        <p:spPr>
          <a:xfrm>
            <a:off x="170354" y="4841363"/>
            <a:ext cx="1830930" cy="307777"/>
          </a:xfrm>
          <a:prstGeom prst="rect">
            <a:avLst/>
          </a:prstGeom>
          <a:noFill/>
        </p:spPr>
        <p:txBody>
          <a:bodyPr wrap="square" rtlCol="0">
            <a:spAutoFit/>
          </a:bodyPr>
          <a:lstStyle/>
          <a:p>
            <a:r>
              <a:rPr lang="lt-LT" dirty="0"/>
              <a:t>ŠIEK TIEK SVARBU</a:t>
            </a:r>
            <a:endParaRPr lang="en-US" dirty="0"/>
          </a:p>
        </p:txBody>
      </p:sp>
      <p:sp>
        <p:nvSpPr>
          <p:cNvPr id="12" name="TextBox 11">
            <a:extLst>
              <a:ext uri="{FF2B5EF4-FFF2-40B4-BE49-F238E27FC236}">
                <a16:creationId xmlns:a16="http://schemas.microsoft.com/office/drawing/2014/main" id="{E84FFA20-6B53-38BB-A7A8-2EA3693AA884}"/>
              </a:ext>
            </a:extLst>
          </p:cNvPr>
          <p:cNvSpPr txBox="1"/>
          <p:nvPr/>
        </p:nvSpPr>
        <p:spPr>
          <a:xfrm>
            <a:off x="4190795" y="4908409"/>
            <a:ext cx="925253" cy="307777"/>
          </a:xfrm>
          <a:prstGeom prst="rect">
            <a:avLst/>
          </a:prstGeom>
          <a:noFill/>
        </p:spPr>
        <p:txBody>
          <a:bodyPr wrap="none" rtlCol="0">
            <a:spAutoFit/>
          </a:bodyPr>
          <a:lstStyle/>
          <a:p>
            <a:r>
              <a:rPr lang="lt-LT" dirty="0"/>
              <a:t>SVARBU</a:t>
            </a:r>
            <a:endParaRPr lang="en-US" dirty="0"/>
          </a:p>
        </p:txBody>
      </p:sp>
      <p:sp>
        <p:nvSpPr>
          <p:cNvPr id="13" name="TextBox 12">
            <a:extLst>
              <a:ext uri="{FF2B5EF4-FFF2-40B4-BE49-F238E27FC236}">
                <a16:creationId xmlns:a16="http://schemas.microsoft.com/office/drawing/2014/main" id="{E829BD0F-1B4E-CFF5-D411-F282DC8F3FD3}"/>
              </a:ext>
            </a:extLst>
          </p:cNvPr>
          <p:cNvSpPr txBox="1"/>
          <p:nvPr/>
        </p:nvSpPr>
        <p:spPr>
          <a:xfrm>
            <a:off x="7860466" y="4854147"/>
            <a:ext cx="1484702" cy="307777"/>
          </a:xfrm>
          <a:prstGeom prst="rect">
            <a:avLst/>
          </a:prstGeom>
          <a:noFill/>
        </p:spPr>
        <p:txBody>
          <a:bodyPr wrap="none" rtlCol="0">
            <a:spAutoFit/>
          </a:bodyPr>
          <a:lstStyle/>
          <a:p>
            <a:r>
              <a:rPr lang="lt-LT" dirty="0"/>
              <a:t>LABAI SVARBU</a:t>
            </a:r>
            <a:endParaRPr lang="en-US" dirty="0"/>
          </a:p>
        </p:txBody>
      </p:sp>
      <p:sp>
        <p:nvSpPr>
          <p:cNvPr id="14" name="Google Shape;616;p45">
            <a:extLst>
              <a:ext uri="{FF2B5EF4-FFF2-40B4-BE49-F238E27FC236}">
                <a16:creationId xmlns:a16="http://schemas.microsoft.com/office/drawing/2014/main" id="{3902B365-B215-87E4-3690-830766665220}"/>
              </a:ext>
            </a:extLst>
          </p:cNvPr>
          <p:cNvSpPr/>
          <p:nvPr/>
        </p:nvSpPr>
        <p:spPr>
          <a:xfrm>
            <a:off x="915123" y="2029574"/>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15" name="Google Shape;616;p45">
            <a:extLst>
              <a:ext uri="{FF2B5EF4-FFF2-40B4-BE49-F238E27FC236}">
                <a16:creationId xmlns:a16="http://schemas.microsoft.com/office/drawing/2014/main" id="{74856672-A0A4-EBB5-3F12-F5BA2C092D27}"/>
              </a:ext>
            </a:extLst>
          </p:cNvPr>
          <p:cNvSpPr/>
          <p:nvPr/>
        </p:nvSpPr>
        <p:spPr>
          <a:xfrm>
            <a:off x="1669477" y="3830358"/>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16" name="Google Shape;616;p45">
            <a:extLst>
              <a:ext uri="{FF2B5EF4-FFF2-40B4-BE49-F238E27FC236}">
                <a16:creationId xmlns:a16="http://schemas.microsoft.com/office/drawing/2014/main" id="{BF9AEC17-8F90-96B6-C6A1-6994A658D213}"/>
              </a:ext>
            </a:extLst>
          </p:cNvPr>
          <p:cNvSpPr/>
          <p:nvPr/>
        </p:nvSpPr>
        <p:spPr>
          <a:xfrm>
            <a:off x="3868832" y="1131875"/>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17" name="Google Shape;616;p45">
            <a:extLst>
              <a:ext uri="{FF2B5EF4-FFF2-40B4-BE49-F238E27FC236}">
                <a16:creationId xmlns:a16="http://schemas.microsoft.com/office/drawing/2014/main" id="{2136CD56-5932-3EB2-4C36-1522E4740F81}"/>
              </a:ext>
            </a:extLst>
          </p:cNvPr>
          <p:cNvSpPr/>
          <p:nvPr/>
        </p:nvSpPr>
        <p:spPr>
          <a:xfrm>
            <a:off x="2653160" y="3114486"/>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18" name="Google Shape;616;p45">
            <a:extLst>
              <a:ext uri="{FF2B5EF4-FFF2-40B4-BE49-F238E27FC236}">
                <a16:creationId xmlns:a16="http://schemas.microsoft.com/office/drawing/2014/main" id="{F2691739-1FEE-A92F-AF44-DF576E3F45F2}"/>
              </a:ext>
            </a:extLst>
          </p:cNvPr>
          <p:cNvSpPr/>
          <p:nvPr/>
        </p:nvSpPr>
        <p:spPr>
          <a:xfrm>
            <a:off x="5174920" y="722441"/>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endParaRPr sz="700" dirty="0">
              <a:solidFill>
                <a:schemeClr val="accent2"/>
              </a:solidFill>
              <a:latin typeface="Montserrat"/>
              <a:ea typeface="Montserrat"/>
              <a:cs typeface="Montserrat"/>
              <a:sym typeface="Montserrat"/>
            </a:endParaRPr>
          </a:p>
        </p:txBody>
      </p:sp>
      <p:sp>
        <p:nvSpPr>
          <p:cNvPr id="19" name="Google Shape;616;p45">
            <a:extLst>
              <a:ext uri="{FF2B5EF4-FFF2-40B4-BE49-F238E27FC236}">
                <a16:creationId xmlns:a16="http://schemas.microsoft.com/office/drawing/2014/main" id="{5A8D0C17-57A3-1703-6959-1744A5DFB207}"/>
              </a:ext>
            </a:extLst>
          </p:cNvPr>
          <p:cNvSpPr/>
          <p:nvPr/>
        </p:nvSpPr>
        <p:spPr>
          <a:xfrm>
            <a:off x="3056941" y="869961"/>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20" name="Google Shape;616;p45">
            <a:extLst>
              <a:ext uri="{FF2B5EF4-FFF2-40B4-BE49-F238E27FC236}">
                <a16:creationId xmlns:a16="http://schemas.microsoft.com/office/drawing/2014/main" id="{933A2F26-4F79-CA9B-A336-55C4711D2B2B}"/>
              </a:ext>
            </a:extLst>
          </p:cNvPr>
          <p:cNvSpPr/>
          <p:nvPr/>
        </p:nvSpPr>
        <p:spPr>
          <a:xfrm>
            <a:off x="6253815" y="1687046"/>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21" name="Google Shape;616;p45">
            <a:extLst>
              <a:ext uri="{FF2B5EF4-FFF2-40B4-BE49-F238E27FC236}">
                <a16:creationId xmlns:a16="http://schemas.microsoft.com/office/drawing/2014/main" id="{2849F2BA-93F4-8150-99A4-274C501B1512}"/>
              </a:ext>
            </a:extLst>
          </p:cNvPr>
          <p:cNvSpPr/>
          <p:nvPr/>
        </p:nvSpPr>
        <p:spPr>
          <a:xfrm>
            <a:off x="4728152" y="2251396"/>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22" name="TextBox 21">
            <a:extLst>
              <a:ext uri="{FF2B5EF4-FFF2-40B4-BE49-F238E27FC236}">
                <a16:creationId xmlns:a16="http://schemas.microsoft.com/office/drawing/2014/main" id="{C8EF16AA-DB3C-F7AA-FFCF-3E783ABBBB8E}"/>
              </a:ext>
            </a:extLst>
          </p:cNvPr>
          <p:cNvSpPr txBox="1"/>
          <p:nvPr/>
        </p:nvSpPr>
        <p:spPr>
          <a:xfrm>
            <a:off x="1220928" y="4274850"/>
            <a:ext cx="1388522" cy="307777"/>
          </a:xfrm>
          <a:prstGeom prst="rect">
            <a:avLst/>
          </a:prstGeom>
          <a:noFill/>
        </p:spPr>
        <p:txBody>
          <a:bodyPr wrap="none" rtlCol="0">
            <a:spAutoFit/>
          </a:bodyPr>
          <a:lstStyle/>
          <a:p>
            <a:r>
              <a:rPr lang="lt-LT" dirty="0"/>
              <a:t>Darbo modeliai</a:t>
            </a:r>
            <a:endParaRPr lang="en-US" dirty="0"/>
          </a:p>
        </p:txBody>
      </p:sp>
      <p:sp>
        <p:nvSpPr>
          <p:cNvPr id="23" name="TextBox 22">
            <a:extLst>
              <a:ext uri="{FF2B5EF4-FFF2-40B4-BE49-F238E27FC236}">
                <a16:creationId xmlns:a16="http://schemas.microsoft.com/office/drawing/2014/main" id="{AF057DF7-6DB4-BB20-C6BD-BDDABE66533A}"/>
              </a:ext>
            </a:extLst>
          </p:cNvPr>
          <p:cNvSpPr txBox="1"/>
          <p:nvPr/>
        </p:nvSpPr>
        <p:spPr>
          <a:xfrm>
            <a:off x="2083034" y="3927762"/>
            <a:ext cx="2005677" cy="307777"/>
          </a:xfrm>
          <a:prstGeom prst="rect">
            <a:avLst/>
          </a:prstGeom>
          <a:noFill/>
        </p:spPr>
        <p:txBody>
          <a:bodyPr wrap="none" rtlCol="0">
            <a:spAutoFit/>
          </a:bodyPr>
          <a:lstStyle/>
          <a:p>
            <a:r>
              <a:rPr lang="lt-LT" dirty="0"/>
              <a:t>Įrankiai ir technologijos</a:t>
            </a:r>
            <a:endParaRPr lang="en-US" dirty="0"/>
          </a:p>
        </p:txBody>
      </p:sp>
      <p:sp>
        <p:nvSpPr>
          <p:cNvPr id="24" name="TextBox 23">
            <a:extLst>
              <a:ext uri="{FF2B5EF4-FFF2-40B4-BE49-F238E27FC236}">
                <a16:creationId xmlns:a16="http://schemas.microsoft.com/office/drawing/2014/main" id="{070E54E1-32B8-E8B7-F3A0-9AB7DECB77D7}"/>
              </a:ext>
            </a:extLst>
          </p:cNvPr>
          <p:cNvSpPr txBox="1"/>
          <p:nvPr/>
        </p:nvSpPr>
        <p:spPr>
          <a:xfrm>
            <a:off x="3228112" y="3212359"/>
            <a:ext cx="1527982" cy="307777"/>
          </a:xfrm>
          <a:prstGeom prst="rect">
            <a:avLst/>
          </a:prstGeom>
          <a:noFill/>
        </p:spPr>
        <p:txBody>
          <a:bodyPr wrap="none" rtlCol="0">
            <a:spAutoFit/>
          </a:bodyPr>
          <a:lstStyle/>
          <a:p>
            <a:r>
              <a:rPr lang="lt-LT" dirty="0"/>
              <a:t>Įtaka visuomenei</a:t>
            </a:r>
            <a:endParaRPr lang="en-US" dirty="0"/>
          </a:p>
        </p:txBody>
      </p:sp>
      <p:sp>
        <p:nvSpPr>
          <p:cNvPr id="25" name="TextBox 24">
            <a:extLst>
              <a:ext uri="{FF2B5EF4-FFF2-40B4-BE49-F238E27FC236}">
                <a16:creationId xmlns:a16="http://schemas.microsoft.com/office/drawing/2014/main" id="{F57C0BB4-AB50-4AC0-BC7A-D467EA0FD934}"/>
              </a:ext>
            </a:extLst>
          </p:cNvPr>
          <p:cNvSpPr txBox="1"/>
          <p:nvPr/>
        </p:nvSpPr>
        <p:spPr>
          <a:xfrm>
            <a:off x="1115724" y="1983578"/>
            <a:ext cx="3442485" cy="523220"/>
          </a:xfrm>
          <a:prstGeom prst="rect">
            <a:avLst/>
          </a:prstGeom>
          <a:noFill/>
        </p:spPr>
        <p:txBody>
          <a:bodyPr wrap="square" rtlCol="0">
            <a:spAutoFit/>
          </a:bodyPr>
          <a:lstStyle/>
          <a:p>
            <a:r>
              <a:rPr lang="lt-LT" dirty="0"/>
              <a:t>Vieta, darbo vietos</a:t>
            </a:r>
          </a:p>
          <a:p>
            <a:r>
              <a:rPr lang="lt-LT" dirty="0"/>
              <a:t> dizainas ir kelionės</a:t>
            </a:r>
            <a:endParaRPr lang="en-US" dirty="0"/>
          </a:p>
        </p:txBody>
      </p:sp>
      <p:sp>
        <p:nvSpPr>
          <p:cNvPr id="27" name="TextBox 26">
            <a:extLst>
              <a:ext uri="{FF2B5EF4-FFF2-40B4-BE49-F238E27FC236}">
                <a16:creationId xmlns:a16="http://schemas.microsoft.com/office/drawing/2014/main" id="{E58CDF06-B702-6973-3FF4-18259C037B38}"/>
              </a:ext>
            </a:extLst>
          </p:cNvPr>
          <p:cNvSpPr txBox="1"/>
          <p:nvPr/>
        </p:nvSpPr>
        <p:spPr>
          <a:xfrm>
            <a:off x="1470279" y="684845"/>
            <a:ext cx="2151293" cy="738664"/>
          </a:xfrm>
          <a:prstGeom prst="rect">
            <a:avLst/>
          </a:prstGeom>
          <a:noFill/>
        </p:spPr>
        <p:txBody>
          <a:bodyPr wrap="square" rtlCol="0">
            <a:spAutoFit/>
          </a:bodyPr>
          <a:lstStyle/>
          <a:p>
            <a:r>
              <a:rPr lang="lt-LT" dirty="0"/>
              <a:t>Nauji ir įvairūs</a:t>
            </a:r>
          </a:p>
          <a:p>
            <a:r>
              <a:rPr lang="lt-LT" dirty="0"/>
              <a:t> talentų pritraukimo  modeliai</a:t>
            </a:r>
            <a:endParaRPr lang="en-US" dirty="0"/>
          </a:p>
        </p:txBody>
      </p:sp>
      <p:sp>
        <p:nvSpPr>
          <p:cNvPr id="28" name="TextBox 27">
            <a:extLst>
              <a:ext uri="{FF2B5EF4-FFF2-40B4-BE49-F238E27FC236}">
                <a16:creationId xmlns:a16="http://schemas.microsoft.com/office/drawing/2014/main" id="{1A4B67D1-3BCE-D389-7551-FAF203F1DA79}"/>
              </a:ext>
            </a:extLst>
          </p:cNvPr>
          <p:cNvSpPr txBox="1"/>
          <p:nvPr/>
        </p:nvSpPr>
        <p:spPr>
          <a:xfrm>
            <a:off x="2293348" y="1218760"/>
            <a:ext cx="1877437" cy="307777"/>
          </a:xfrm>
          <a:prstGeom prst="rect">
            <a:avLst/>
          </a:prstGeom>
          <a:noFill/>
        </p:spPr>
        <p:txBody>
          <a:bodyPr wrap="none" rtlCol="0">
            <a:spAutoFit/>
          </a:bodyPr>
          <a:lstStyle/>
          <a:p>
            <a:r>
              <a:rPr lang="lt-LT" dirty="0"/>
              <a:t>Adaptyvi organizacija</a:t>
            </a:r>
            <a:endParaRPr lang="en-US" dirty="0"/>
          </a:p>
        </p:txBody>
      </p:sp>
      <p:sp>
        <p:nvSpPr>
          <p:cNvPr id="29" name="TextBox 28">
            <a:extLst>
              <a:ext uri="{FF2B5EF4-FFF2-40B4-BE49-F238E27FC236}">
                <a16:creationId xmlns:a16="http://schemas.microsoft.com/office/drawing/2014/main" id="{22046AC0-C9FF-0DFD-26B9-35318FAADB1C}"/>
              </a:ext>
            </a:extLst>
          </p:cNvPr>
          <p:cNvSpPr txBox="1"/>
          <p:nvPr/>
        </p:nvSpPr>
        <p:spPr>
          <a:xfrm>
            <a:off x="4928895" y="2189735"/>
            <a:ext cx="2105212" cy="307777"/>
          </a:xfrm>
          <a:prstGeom prst="rect">
            <a:avLst/>
          </a:prstGeom>
          <a:noFill/>
        </p:spPr>
        <p:txBody>
          <a:bodyPr wrap="square" rtlCol="0">
            <a:spAutoFit/>
          </a:bodyPr>
          <a:lstStyle/>
          <a:p>
            <a:r>
              <a:rPr lang="lt-LT" dirty="0"/>
              <a:t>Santykiai su klientais</a:t>
            </a:r>
            <a:endParaRPr lang="en-US" dirty="0"/>
          </a:p>
        </p:txBody>
      </p:sp>
      <p:sp>
        <p:nvSpPr>
          <p:cNvPr id="30" name="TextBox 29">
            <a:extLst>
              <a:ext uri="{FF2B5EF4-FFF2-40B4-BE49-F238E27FC236}">
                <a16:creationId xmlns:a16="http://schemas.microsoft.com/office/drawing/2014/main" id="{0CEE6B60-9828-F4D2-0742-17E876B6B894}"/>
              </a:ext>
            </a:extLst>
          </p:cNvPr>
          <p:cNvSpPr txBox="1"/>
          <p:nvPr/>
        </p:nvSpPr>
        <p:spPr>
          <a:xfrm>
            <a:off x="6357425" y="1702214"/>
            <a:ext cx="2994649" cy="523220"/>
          </a:xfrm>
          <a:prstGeom prst="rect">
            <a:avLst/>
          </a:prstGeom>
          <a:noFill/>
        </p:spPr>
        <p:txBody>
          <a:bodyPr wrap="square" rtlCol="0">
            <a:spAutoFit/>
          </a:bodyPr>
          <a:lstStyle/>
          <a:p>
            <a:r>
              <a:rPr lang="lt-LT" dirty="0"/>
              <a:t>Nuolatinio mokymosi</a:t>
            </a:r>
          </a:p>
          <a:p>
            <a:r>
              <a:rPr lang="lt-LT" dirty="0"/>
              <a:t>galimybės</a:t>
            </a:r>
            <a:endParaRPr lang="en-US" dirty="0"/>
          </a:p>
        </p:txBody>
      </p:sp>
      <p:sp>
        <p:nvSpPr>
          <p:cNvPr id="31" name="TextBox 30">
            <a:extLst>
              <a:ext uri="{FF2B5EF4-FFF2-40B4-BE49-F238E27FC236}">
                <a16:creationId xmlns:a16="http://schemas.microsoft.com/office/drawing/2014/main" id="{6E26609D-F1ED-1A0E-4CA5-5E06F11A74F1}"/>
              </a:ext>
            </a:extLst>
          </p:cNvPr>
          <p:cNvSpPr txBox="1"/>
          <p:nvPr/>
        </p:nvSpPr>
        <p:spPr>
          <a:xfrm>
            <a:off x="5478585" y="825342"/>
            <a:ext cx="2048945" cy="307777"/>
          </a:xfrm>
          <a:prstGeom prst="rect">
            <a:avLst/>
          </a:prstGeom>
          <a:noFill/>
        </p:spPr>
        <p:txBody>
          <a:bodyPr wrap="square" rtlCol="0">
            <a:spAutoFit/>
          </a:bodyPr>
          <a:lstStyle/>
          <a:p>
            <a:r>
              <a:rPr lang="lt-LT" dirty="0" err="1"/>
              <a:t>Generatyvi</a:t>
            </a:r>
            <a:r>
              <a:rPr lang="lt-LT" dirty="0"/>
              <a:t> lyderystė</a:t>
            </a:r>
            <a:endParaRPr lang="en-US" dirty="0"/>
          </a:p>
        </p:txBody>
      </p:sp>
      <p:sp>
        <p:nvSpPr>
          <p:cNvPr id="32" name="Google Shape;616;p45">
            <a:extLst>
              <a:ext uri="{FF2B5EF4-FFF2-40B4-BE49-F238E27FC236}">
                <a16:creationId xmlns:a16="http://schemas.microsoft.com/office/drawing/2014/main" id="{3EA4DDAF-E42D-8307-0C26-EFF97039E0CF}"/>
              </a:ext>
            </a:extLst>
          </p:cNvPr>
          <p:cNvSpPr/>
          <p:nvPr/>
        </p:nvSpPr>
        <p:spPr>
          <a:xfrm>
            <a:off x="6617656" y="2528918"/>
            <a:ext cx="215087" cy="195070"/>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33" name="Google Shape;616;p45">
            <a:extLst>
              <a:ext uri="{FF2B5EF4-FFF2-40B4-BE49-F238E27FC236}">
                <a16:creationId xmlns:a16="http://schemas.microsoft.com/office/drawing/2014/main" id="{1E150202-B3C5-048E-8B73-94A998F8D558}"/>
              </a:ext>
            </a:extLst>
          </p:cNvPr>
          <p:cNvSpPr/>
          <p:nvPr/>
        </p:nvSpPr>
        <p:spPr>
          <a:xfrm>
            <a:off x="7537276" y="3349083"/>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34" name="Google Shape;616;p45">
            <a:extLst>
              <a:ext uri="{FF2B5EF4-FFF2-40B4-BE49-F238E27FC236}">
                <a16:creationId xmlns:a16="http://schemas.microsoft.com/office/drawing/2014/main" id="{B9E4E7FC-6DB8-B836-B597-D83D032397B9}"/>
              </a:ext>
            </a:extLst>
          </p:cNvPr>
          <p:cNvSpPr/>
          <p:nvPr/>
        </p:nvSpPr>
        <p:spPr>
          <a:xfrm>
            <a:off x="8179657" y="4393836"/>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35" name="TextBox 34">
            <a:extLst>
              <a:ext uri="{FF2B5EF4-FFF2-40B4-BE49-F238E27FC236}">
                <a16:creationId xmlns:a16="http://schemas.microsoft.com/office/drawing/2014/main" id="{11B99393-257A-5C69-DD24-0611C5337E63}"/>
              </a:ext>
            </a:extLst>
          </p:cNvPr>
          <p:cNvSpPr txBox="1"/>
          <p:nvPr/>
        </p:nvSpPr>
        <p:spPr>
          <a:xfrm>
            <a:off x="6753661" y="2536901"/>
            <a:ext cx="1159292" cy="307777"/>
          </a:xfrm>
          <a:prstGeom prst="rect">
            <a:avLst/>
          </a:prstGeom>
          <a:noFill/>
        </p:spPr>
        <p:txBody>
          <a:bodyPr wrap="none" rtlCol="0">
            <a:spAutoFit/>
          </a:bodyPr>
          <a:lstStyle/>
          <a:p>
            <a:r>
              <a:rPr lang="lt-LT" dirty="0"/>
              <a:t>Darbo būdai</a:t>
            </a:r>
            <a:endParaRPr lang="en-US" dirty="0"/>
          </a:p>
        </p:txBody>
      </p:sp>
      <p:sp>
        <p:nvSpPr>
          <p:cNvPr id="36" name="TextBox 35">
            <a:extLst>
              <a:ext uri="{FF2B5EF4-FFF2-40B4-BE49-F238E27FC236}">
                <a16:creationId xmlns:a16="http://schemas.microsoft.com/office/drawing/2014/main" id="{947ECDDC-CD50-C0B8-F3A7-AD4BAD055719}"/>
              </a:ext>
            </a:extLst>
          </p:cNvPr>
          <p:cNvSpPr txBox="1"/>
          <p:nvPr/>
        </p:nvSpPr>
        <p:spPr>
          <a:xfrm>
            <a:off x="5642207" y="3279873"/>
            <a:ext cx="1821370" cy="523220"/>
          </a:xfrm>
          <a:prstGeom prst="rect">
            <a:avLst/>
          </a:prstGeom>
          <a:noFill/>
        </p:spPr>
        <p:txBody>
          <a:bodyPr wrap="square" rtlCol="0">
            <a:spAutoFit/>
          </a:bodyPr>
          <a:lstStyle/>
          <a:p>
            <a:r>
              <a:rPr lang="lt-LT" dirty="0"/>
              <a:t>Darbuotojo vertės pasiūlymas</a:t>
            </a:r>
            <a:endParaRPr lang="en-US" dirty="0"/>
          </a:p>
        </p:txBody>
      </p:sp>
      <p:sp>
        <p:nvSpPr>
          <p:cNvPr id="37" name="TextBox 36">
            <a:extLst>
              <a:ext uri="{FF2B5EF4-FFF2-40B4-BE49-F238E27FC236}">
                <a16:creationId xmlns:a16="http://schemas.microsoft.com/office/drawing/2014/main" id="{0476205E-9081-7089-75E1-16C1DF6D8BC6}"/>
              </a:ext>
            </a:extLst>
          </p:cNvPr>
          <p:cNvSpPr txBox="1"/>
          <p:nvPr/>
        </p:nvSpPr>
        <p:spPr>
          <a:xfrm>
            <a:off x="6018089" y="4420572"/>
            <a:ext cx="2141353" cy="307777"/>
          </a:xfrm>
          <a:prstGeom prst="rect">
            <a:avLst/>
          </a:prstGeom>
          <a:noFill/>
        </p:spPr>
        <p:txBody>
          <a:bodyPr wrap="square" rtlCol="0">
            <a:spAutoFit/>
          </a:bodyPr>
          <a:lstStyle/>
          <a:p>
            <a:r>
              <a:rPr lang="lt-LT" dirty="0"/>
              <a:t>Į tikslą orientuota kultūra</a:t>
            </a:r>
            <a:endParaRPr lang="en-US" dirty="0"/>
          </a:p>
        </p:txBody>
      </p:sp>
      <p:sp>
        <p:nvSpPr>
          <p:cNvPr id="38" name="Google Shape;616;p45">
            <a:extLst>
              <a:ext uri="{FF2B5EF4-FFF2-40B4-BE49-F238E27FC236}">
                <a16:creationId xmlns:a16="http://schemas.microsoft.com/office/drawing/2014/main" id="{08DB69FE-B50B-F662-4195-06F88518C48E}"/>
              </a:ext>
            </a:extLst>
          </p:cNvPr>
          <p:cNvSpPr/>
          <p:nvPr/>
        </p:nvSpPr>
        <p:spPr>
          <a:xfrm>
            <a:off x="2805560" y="3266886"/>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
        <p:nvSpPr>
          <p:cNvPr id="39" name="Google Shape;616;p45">
            <a:extLst>
              <a:ext uri="{FF2B5EF4-FFF2-40B4-BE49-F238E27FC236}">
                <a16:creationId xmlns:a16="http://schemas.microsoft.com/office/drawing/2014/main" id="{8797C509-A7DC-8D77-D1C2-76F336F11073}"/>
              </a:ext>
            </a:extLst>
          </p:cNvPr>
          <p:cNvSpPr/>
          <p:nvPr/>
        </p:nvSpPr>
        <p:spPr>
          <a:xfrm>
            <a:off x="2957960" y="3419286"/>
            <a:ext cx="200742" cy="198764"/>
          </a:xfrm>
          <a:prstGeom prst="ellipse">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700" dirty="0">
                <a:solidFill>
                  <a:schemeClr val="accent2"/>
                </a:solidFill>
                <a:latin typeface="Montserrat"/>
                <a:ea typeface="Montserrat"/>
                <a:cs typeface="Montserrat"/>
                <a:sym typeface="Montserrat"/>
              </a:rPr>
              <a:t>r</a:t>
            </a:r>
            <a:endParaRPr sz="700" dirty="0">
              <a:solidFill>
                <a:schemeClr val="accent2"/>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sp>
        <p:nvSpPr>
          <p:cNvPr id="1690" name="Google Shape;1690;p101"/>
          <p:cNvSpPr txBox="1"/>
          <p:nvPr/>
        </p:nvSpPr>
        <p:spPr>
          <a:xfrm>
            <a:off x="-163229" y="109218"/>
            <a:ext cx="9605107" cy="56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lt-LT" sz="2700" dirty="0">
                <a:solidFill>
                  <a:schemeClr val="accent2">
                    <a:lumMod val="60000"/>
                    <a:lumOff val="40000"/>
                  </a:schemeClr>
                </a:solidFill>
                <a:latin typeface="Cinzel"/>
                <a:ea typeface="Cinzel"/>
                <a:cs typeface="Cinzel"/>
                <a:sym typeface="Cinzel"/>
              </a:rPr>
              <a:t>TALENTŲ PRITRAUKIMAS IR IŠLAIKYMAS</a:t>
            </a:r>
          </a:p>
          <a:p>
            <a:pPr marL="0" lvl="0" indent="0" algn="ctr" rtl="0">
              <a:spcBef>
                <a:spcPts val="0"/>
              </a:spcBef>
              <a:spcAft>
                <a:spcPts val="0"/>
              </a:spcAft>
              <a:buNone/>
            </a:pPr>
            <a:r>
              <a:rPr lang="lt-LT" sz="2700" dirty="0">
                <a:solidFill>
                  <a:schemeClr val="dk1"/>
                </a:solidFill>
                <a:latin typeface="Cinzel"/>
                <a:ea typeface="Cinzel"/>
                <a:cs typeface="Cinzel"/>
                <a:sym typeface="Cinzel"/>
              </a:rPr>
              <a:t>  skatina daryti reikiamus pokyčius – remti darbuotojų iniciatyvas</a:t>
            </a:r>
            <a:endParaRPr sz="2700" dirty="0">
              <a:solidFill>
                <a:schemeClr val="dk1"/>
              </a:solidFill>
              <a:latin typeface="Cinzel"/>
              <a:ea typeface="Cinzel"/>
              <a:cs typeface="Cinzel"/>
              <a:sym typeface="Cinzel"/>
            </a:endParaRPr>
          </a:p>
        </p:txBody>
      </p:sp>
      <p:sp>
        <p:nvSpPr>
          <p:cNvPr id="1691" name="Google Shape;1691;p101"/>
          <p:cNvSpPr txBox="1"/>
          <p:nvPr/>
        </p:nvSpPr>
        <p:spPr>
          <a:xfrm>
            <a:off x="720000" y="1573350"/>
            <a:ext cx="608700" cy="48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a:solidFill>
                  <a:schemeClr val="dk1"/>
                </a:solidFill>
                <a:latin typeface="Cinzel"/>
                <a:ea typeface="Cinzel"/>
                <a:cs typeface="Cinzel"/>
                <a:sym typeface="Cinzel"/>
              </a:rPr>
              <a:t>1</a:t>
            </a:r>
            <a:endParaRPr sz="2500" b="1">
              <a:solidFill>
                <a:schemeClr val="dk1"/>
              </a:solidFill>
              <a:latin typeface="Cinzel"/>
              <a:ea typeface="Cinzel"/>
              <a:cs typeface="Cinzel"/>
              <a:sym typeface="Cinzel"/>
            </a:endParaRPr>
          </a:p>
        </p:txBody>
      </p:sp>
      <p:sp>
        <p:nvSpPr>
          <p:cNvPr id="1692" name="Google Shape;1692;p101"/>
          <p:cNvSpPr txBox="1"/>
          <p:nvPr/>
        </p:nvSpPr>
        <p:spPr>
          <a:xfrm>
            <a:off x="1254956" y="1573350"/>
            <a:ext cx="3465535" cy="48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dirty="0">
                <a:solidFill>
                  <a:schemeClr val="tx1"/>
                </a:solidFill>
                <a:latin typeface="Quattrocento"/>
                <a:ea typeface="Quattrocento"/>
                <a:cs typeface="Quattrocento"/>
                <a:sym typeface="Quattrocento"/>
              </a:rPr>
              <a:t>Organizacin</a:t>
            </a:r>
            <a:r>
              <a:rPr lang="lt-LT" sz="1600" dirty="0">
                <a:solidFill>
                  <a:schemeClr val="tx1"/>
                </a:solidFill>
                <a:latin typeface="Quattrocento"/>
                <a:ea typeface="Quattrocento"/>
                <a:cs typeface="Quattrocento"/>
                <a:sym typeface="Quattrocento"/>
              </a:rPr>
              <a:t>ė</a:t>
            </a:r>
            <a:r>
              <a:rPr lang="en" sz="1600" dirty="0">
                <a:solidFill>
                  <a:schemeClr val="tx1"/>
                </a:solidFill>
                <a:latin typeface="Quattrocento"/>
                <a:ea typeface="Quattrocento"/>
                <a:cs typeface="Quattrocento"/>
                <a:sym typeface="Quattrocento"/>
              </a:rPr>
              <a:t>s kult</a:t>
            </a:r>
            <a:r>
              <a:rPr lang="lt-LT" sz="1600" dirty="0">
                <a:solidFill>
                  <a:schemeClr val="tx1"/>
                </a:solidFill>
                <a:latin typeface="Quattrocento"/>
                <a:ea typeface="Quattrocento"/>
                <a:cs typeface="Quattrocento"/>
                <a:sym typeface="Quattrocento"/>
              </a:rPr>
              <a:t>ū</a:t>
            </a:r>
            <a:r>
              <a:rPr lang="en" sz="1600" dirty="0">
                <a:solidFill>
                  <a:schemeClr val="tx1"/>
                </a:solidFill>
                <a:latin typeface="Quattrocento"/>
                <a:ea typeface="Quattrocento"/>
                <a:cs typeface="Quattrocento"/>
                <a:sym typeface="Quattrocento"/>
              </a:rPr>
              <a:t>ros stiprinimas </a:t>
            </a:r>
            <a:endParaRPr sz="1600" dirty="0">
              <a:solidFill>
                <a:schemeClr val="tx1"/>
              </a:solidFill>
              <a:latin typeface="Quattrocento"/>
              <a:ea typeface="Quattrocento"/>
              <a:cs typeface="Quattrocento"/>
              <a:sym typeface="Quattrocento"/>
            </a:endParaRPr>
          </a:p>
        </p:txBody>
      </p:sp>
      <p:sp>
        <p:nvSpPr>
          <p:cNvPr id="1695" name="Google Shape;1695;p101"/>
          <p:cNvSpPr txBox="1"/>
          <p:nvPr/>
        </p:nvSpPr>
        <p:spPr>
          <a:xfrm>
            <a:off x="720000" y="2761050"/>
            <a:ext cx="608700" cy="48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a:solidFill>
                  <a:schemeClr val="dk1"/>
                </a:solidFill>
                <a:latin typeface="Cinzel"/>
                <a:ea typeface="Cinzel"/>
                <a:cs typeface="Cinzel"/>
                <a:sym typeface="Cinzel"/>
              </a:rPr>
              <a:t>3</a:t>
            </a:r>
            <a:endParaRPr sz="2500" b="1">
              <a:solidFill>
                <a:schemeClr val="dk1"/>
              </a:solidFill>
              <a:latin typeface="Cinzel"/>
              <a:ea typeface="Cinzel"/>
              <a:cs typeface="Cinzel"/>
              <a:sym typeface="Cinzel"/>
            </a:endParaRPr>
          </a:p>
        </p:txBody>
      </p:sp>
      <p:sp>
        <p:nvSpPr>
          <p:cNvPr id="1696" name="Google Shape;1696;p101"/>
          <p:cNvSpPr txBox="1"/>
          <p:nvPr/>
        </p:nvSpPr>
        <p:spPr>
          <a:xfrm>
            <a:off x="1254957" y="2761050"/>
            <a:ext cx="3141600" cy="48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lt-LT" sz="1600" dirty="0">
                <a:solidFill>
                  <a:schemeClr val="tx1"/>
                </a:solidFill>
                <a:latin typeface="Quattrocento"/>
                <a:ea typeface="Quattrocento"/>
                <a:cs typeface="Quattrocento"/>
                <a:sym typeface="Quattrocento"/>
              </a:rPr>
              <a:t>Darbuotojų išlaikymas</a:t>
            </a:r>
            <a:endParaRPr sz="1600" dirty="0">
              <a:solidFill>
                <a:schemeClr val="tx1"/>
              </a:solidFill>
              <a:latin typeface="Quattrocento"/>
              <a:ea typeface="Quattrocento"/>
              <a:cs typeface="Quattrocento"/>
              <a:sym typeface="Quattrocento"/>
            </a:endParaRPr>
          </a:p>
        </p:txBody>
      </p:sp>
      <p:sp>
        <p:nvSpPr>
          <p:cNvPr id="1697" name="Google Shape;1697;p101"/>
          <p:cNvSpPr txBox="1"/>
          <p:nvPr/>
        </p:nvSpPr>
        <p:spPr>
          <a:xfrm>
            <a:off x="713225" y="2167200"/>
            <a:ext cx="608700" cy="48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a:solidFill>
                  <a:schemeClr val="dk1"/>
                </a:solidFill>
                <a:latin typeface="Cinzel"/>
                <a:ea typeface="Cinzel"/>
                <a:cs typeface="Cinzel"/>
                <a:sym typeface="Cinzel"/>
              </a:rPr>
              <a:t>2</a:t>
            </a:r>
            <a:endParaRPr sz="2500" b="1">
              <a:solidFill>
                <a:schemeClr val="dk1"/>
              </a:solidFill>
              <a:latin typeface="Cinzel"/>
              <a:ea typeface="Cinzel"/>
              <a:cs typeface="Cinzel"/>
              <a:sym typeface="Cinzel"/>
            </a:endParaRPr>
          </a:p>
        </p:txBody>
      </p:sp>
      <p:sp>
        <p:nvSpPr>
          <p:cNvPr id="1698" name="Google Shape;1698;p101"/>
          <p:cNvSpPr txBox="1"/>
          <p:nvPr/>
        </p:nvSpPr>
        <p:spPr>
          <a:xfrm>
            <a:off x="1245725" y="2167200"/>
            <a:ext cx="3141600" cy="48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lt-LT" sz="1600" dirty="0">
                <a:solidFill>
                  <a:schemeClr val="tx1"/>
                </a:solidFill>
                <a:latin typeface="Quattrocento"/>
                <a:ea typeface="Quattrocento"/>
                <a:cs typeface="Quattrocento"/>
                <a:sym typeface="Quattrocento"/>
              </a:rPr>
              <a:t>Talentų pritraukimas </a:t>
            </a:r>
            <a:endParaRPr sz="1600" dirty="0">
              <a:solidFill>
                <a:schemeClr val="tx1"/>
              </a:solidFill>
              <a:latin typeface="Quattrocento"/>
              <a:ea typeface="Quattrocento"/>
              <a:cs typeface="Quattrocento"/>
              <a:sym typeface="Quattrocento"/>
            </a:endParaRPr>
          </a:p>
        </p:txBody>
      </p:sp>
      <p:sp>
        <p:nvSpPr>
          <p:cNvPr id="1699" name="Google Shape;1699;p101"/>
          <p:cNvSpPr txBox="1"/>
          <p:nvPr/>
        </p:nvSpPr>
        <p:spPr>
          <a:xfrm>
            <a:off x="713225" y="3354900"/>
            <a:ext cx="608700" cy="48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a:solidFill>
                  <a:schemeClr val="dk1"/>
                </a:solidFill>
                <a:latin typeface="Cinzel"/>
                <a:ea typeface="Cinzel"/>
                <a:cs typeface="Cinzel"/>
                <a:sym typeface="Cinzel"/>
              </a:rPr>
              <a:t>4</a:t>
            </a:r>
            <a:endParaRPr sz="2500" b="1">
              <a:solidFill>
                <a:schemeClr val="dk1"/>
              </a:solidFill>
              <a:latin typeface="Cinzel"/>
              <a:ea typeface="Cinzel"/>
              <a:cs typeface="Cinzel"/>
              <a:sym typeface="Cinzel"/>
            </a:endParaRPr>
          </a:p>
        </p:txBody>
      </p:sp>
      <p:sp>
        <p:nvSpPr>
          <p:cNvPr id="1700" name="Google Shape;1700;p101"/>
          <p:cNvSpPr txBox="1"/>
          <p:nvPr/>
        </p:nvSpPr>
        <p:spPr>
          <a:xfrm>
            <a:off x="1245725" y="3354900"/>
            <a:ext cx="3141600" cy="48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lt-LT" sz="1600" dirty="0">
                <a:solidFill>
                  <a:schemeClr val="tx1"/>
                </a:solidFill>
                <a:latin typeface="Quattrocento"/>
                <a:ea typeface="Quattrocento"/>
                <a:cs typeface="Quattrocento"/>
                <a:sym typeface="Quattrocento"/>
              </a:rPr>
              <a:t>Produktyvumo didinimas</a:t>
            </a:r>
            <a:endParaRPr sz="1600" dirty="0">
              <a:solidFill>
                <a:schemeClr val="tx1"/>
              </a:solidFill>
              <a:latin typeface="Quattrocento"/>
              <a:ea typeface="Quattrocento"/>
              <a:cs typeface="Quattrocento"/>
              <a:sym typeface="Quattrocento"/>
            </a:endParaRPr>
          </a:p>
        </p:txBody>
      </p:sp>
      <p:sp>
        <p:nvSpPr>
          <p:cNvPr id="1701" name="Google Shape;1701;p101"/>
          <p:cNvSpPr txBox="1"/>
          <p:nvPr/>
        </p:nvSpPr>
        <p:spPr>
          <a:xfrm>
            <a:off x="4639325" y="1573350"/>
            <a:ext cx="608700" cy="48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b="1" dirty="0">
                <a:solidFill>
                  <a:schemeClr val="dk1"/>
                </a:solidFill>
                <a:latin typeface="Cinzel"/>
                <a:ea typeface="Cinzel"/>
                <a:cs typeface="Cinzel"/>
                <a:sym typeface="Cinzel"/>
              </a:rPr>
              <a:t>5</a:t>
            </a:r>
            <a:endParaRPr sz="2500" b="1" dirty="0">
              <a:solidFill>
                <a:schemeClr val="dk1"/>
              </a:solidFill>
              <a:latin typeface="Cinzel"/>
              <a:ea typeface="Cinzel"/>
              <a:cs typeface="Cinzel"/>
              <a:sym typeface="Cinzel"/>
            </a:endParaRPr>
          </a:p>
        </p:txBody>
      </p:sp>
      <p:sp>
        <p:nvSpPr>
          <p:cNvPr id="1702" name="Google Shape;1702;p101"/>
          <p:cNvSpPr txBox="1"/>
          <p:nvPr/>
        </p:nvSpPr>
        <p:spPr>
          <a:xfrm>
            <a:off x="5174282" y="1573350"/>
            <a:ext cx="3249718" cy="48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lt-LT" sz="1600" dirty="0">
                <a:solidFill>
                  <a:schemeClr val="tx1"/>
                </a:solidFill>
                <a:latin typeface="Quattrocento"/>
                <a:ea typeface="Quattrocento"/>
                <a:cs typeface="Quattrocento"/>
                <a:sym typeface="Quattrocento"/>
              </a:rPr>
              <a:t>Siekis neatsilikti nuo konkurentų</a:t>
            </a:r>
            <a:endParaRPr sz="1600" dirty="0">
              <a:solidFill>
                <a:schemeClr val="tx1"/>
              </a:solidFill>
              <a:latin typeface="Quattrocento"/>
              <a:ea typeface="Quattrocento"/>
              <a:cs typeface="Quattrocento"/>
              <a:sym typeface="Quattrocento"/>
            </a:endParaRPr>
          </a:p>
        </p:txBody>
      </p:sp>
      <p:sp>
        <p:nvSpPr>
          <p:cNvPr id="1705" name="Google Shape;1705;p101"/>
          <p:cNvSpPr txBox="1"/>
          <p:nvPr/>
        </p:nvSpPr>
        <p:spPr>
          <a:xfrm>
            <a:off x="4639325" y="2761050"/>
            <a:ext cx="608700" cy="48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dirty="0">
                <a:solidFill>
                  <a:schemeClr val="dk1"/>
                </a:solidFill>
                <a:latin typeface="Cinzel"/>
                <a:ea typeface="Cinzel"/>
                <a:cs typeface="Cinzel"/>
                <a:sym typeface="Cinzel"/>
              </a:rPr>
              <a:t>7</a:t>
            </a:r>
            <a:endParaRPr sz="2500" b="1" dirty="0">
              <a:solidFill>
                <a:schemeClr val="dk1"/>
              </a:solidFill>
              <a:latin typeface="Cinzel"/>
              <a:ea typeface="Cinzel"/>
              <a:cs typeface="Cinzel"/>
              <a:sym typeface="Cinzel"/>
            </a:endParaRPr>
          </a:p>
        </p:txBody>
      </p:sp>
      <p:sp>
        <p:nvSpPr>
          <p:cNvPr id="1706" name="Google Shape;1706;p101"/>
          <p:cNvSpPr txBox="1"/>
          <p:nvPr/>
        </p:nvSpPr>
        <p:spPr>
          <a:xfrm>
            <a:off x="5174282" y="2761050"/>
            <a:ext cx="3305410" cy="48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lt-LT" sz="1600" dirty="0">
                <a:solidFill>
                  <a:schemeClr val="tx1"/>
                </a:solidFill>
                <a:latin typeface="Quattrocento"/>
                <a:ea typeface="Quattrocento"/>
                <a:cs typeface="Quattrocento"/>
                <a:sym typeface="Quattrocento"/>
              </a:rPr>
              <a:t>Patiriamas darbuotojų spaudimas</a:t>
            </a:r>
            <a:endParaRPr sz="1600" dirty="0">
              <a:solidFill>
                <a:schemeClr val="tx1"/>
              </a:solidFill>
              <a:latin typeface="Quattrocento"/>
              <a:ea typeface="Quattrocento"/>
              <a:cs typeface="Quattrocento"/>
              <a:sym typeface="Quattrocento"/>
            </a:endParaRPr>
          </a:p>
        </p:txBody>
      </p:sp>
      <p:sp>
        <p:nvSpPr>
          <p:cNvPr id="1707" name="Google Shape;1707;p101"/>
          <p:cNvSpPr txBox="1"/>
          <p:nvPr/>
        </p:nvSpPr>
        <p:spPr>
          <a:xfrm>
            <a:off x="4632550" y="2167200"/>
            <a:ext cx="608700" cy="48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dirty="0">
                <a:solidFill>
                  <a:schemeClr val="dk1"/>
                </a:solidFill>
                <a:latin typeface="Cinzel"/>
                <a:ea typeface="Cinzel"/>
                <a:cs typeface="Cinzel"/>
                <a:sym typeface="Cinzel"/>
              </a:rPr>
              <a:t>6</a:t>
            </a:r>
            <a:endParaRPr sz="2500" b="1" dirty="0">
              <a:solidFill>
                <a:schemeClr val="dk1"/>
              </a:solidFill>
              <a:latin typeface="Cinzel"/>
              <a:ea typeface="Cinzel"/>
              <a:cs typeface="Cinzel"/>
              <a:sym typeface="Cinzel"/>
            </a:endParaRPr>
          </a:p>
        </p:txBody>
      </p:sp>
      <p:sp>
        <p:nvSpPr>
          <p:cNvPr id="1708" name="Google Shape;1708;p101"/>
          <p:cNvSpPr txBox="1"/>
          <p:nvPr/>
        </p:nvSpPr>
        <p:spPr>
          <a:xfrm>
            <a:off x="5165050" y="2167200"/>
            <a:ext cx="3141600" cy="48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lt-LT" sz="1600" dirty="0">
                <a:solidFill>
                  <a:schemeClr val="tx1"/>
                </a:solidFill>
                <a:latin typeface="Quattrocento"/>
                <a:ea typeface="Quattrocento"/>
                <a:cs typeface="Quattrocento"/>
                <a:sym typeface="Quattrocento"/>
              </a:rPr>
              <a:t>Išlaidų efektyvumo didinimas</a:t>
            </a:r>
            <a:endParaRPr sz="1600" dirty="0">
              <a:solidFill>
                <a:schemeClr val="tx1"/>
              </a:solidFill>
              <a:latin typeface="Quattrocento"/>
              <a:ea typeface="Quattrocento"/>
              <a:cs typeface="Quattrocento"/>
              <a:sym typeface="Quattrocento"/>
            </a:endParaRPr>
          </a:p>
        </p:txBody>
      </p:sp>
      <p:sp>
        <p:nvSpPr>
          <p:cNvPr id="1709" name="Google Shape;1709;p101"/>
          <p:cNvSpPr txBox="1"/>
          <p:nvPr/>
        </p:nvSpPr>
        <p:spPr>
          <a:xfrm>
            <a:off x="4632550" y="3354900"/>
            <a:ext cx="608700" cy="48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b="1" dirty="0">
                <a:solidFill>
                  <a:schemeClr val="dk1"/>
                </a:solidFill>
                <a:latin typeface="Cinzel"/>
                <a:ea typeface="Cinzel"/>
                <a:cs typeface="Cinzel"/>
                <a:sym typeface="Cinzel"/>
              </a:rPr>
              <a:t>8</a:t>
            </a:r>
            <a:endParaRPr sz="2500" b="1" dirty="0">
              <a:solidFill>
                <a:schemeClr val="dk1"/>
              </a:solidFill>
              <a:latin typeface="Cinzel"/>
              <a:ea typeface="Cinzel"/>
              <a:cs typeface="Cinzel"/>
              <a:sym typeface="Cinzel"/>
            </a:endParaRPr>
          </a:p>
        </p:txBody>
      </p:sp>
      <p:sp>
        <p:nvSpPr>
          <p:cNvPr id="1710" name="Google Shape;1710;p101"/>
          <p:cNvSpPr txBox="1"/>
          <p:nvPr/>
        </p:nvSpPr>
        <p:spPr>
          <a:xfrm>
            <a:off x="5165049" y="3354900"/>
            <a:ext cx="3760119" cy="48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lt-LT" sz="1600" dirty="0">
                <a:solidFill>
                  <a:schemeClr val="tx1"/>
                </a:solidFill>
                <a:latin typeface="Quattrocento"/>
                <a:ea typeface="Quattrocento"/>
                <a:cs typeface="Quattrocento"/>
                <a:sym typeface="Quattrocento"/>
              </a:rPr>
              <a:t>Neveiksmingos struktūros problemų sprendimas</a:t>
            </a:r>
          </a:p>
          <a:p>
            <a:pPr marL="0" lvl="0" indent="0" algn="l" rtl="0">
              <a:spcBef>
                <a:spcPts val="0"/>
              </a:spcBef>
              <a:spcAft>
                <a:spcPts val="0"/>
              </a:spcAft>
              <a:buNone/>
            </a:pPr>
            <a:endParaRPr dirty="0">
              <a:solidFill>
                <a:schemeClr val="dk2"/>
              </a:solidFill>
              <a:latin typeface="Quattrocento"/>
              <a:ea typeface="Quattrocento"/>
              <a:cs typeface="Quattrocento"/>
              <a:sym typeface="Quattrocento"/>
            </a:endParaRPr>
          </a:p>
        </p:txBody>
      </p:sp>
      <p:sp>
        <p:nvSpPr>
          <p:cNvPr id="1711" name="Google Shape;1711;p101"/>
          <p:cNvSpPr txBox="1"/>
          <p:nvPr/>
        </p:nvSpPr>
        <p:spPr>
          <a:xfrm rot="-5400000">
            <a:off x="-449650" y="3481700"/>
            <a:ext cx="1625700" cy="628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600" dirty="0">
              <a:solidFill>
                <a:schemeClr val="dk1"/>
              </a:solidFill>
              <a:latin typeface="Cinzel"/>
              <a:ea typeface="Cinzel"/>
              <a:cs typeface="Cinzel"/>
              <a:sym typeface="Cinzel"/>
            </a:endParaRPr>
          </a:p>
        </p:txBody>
      </p:sp>
      <p:sp>
        <p:nvSpPr>
          <p:cNvPr id="2" name="Slide Number Placeholder 1">
            <a:extLst>
              <a:ext uri="{FF2B5EF4-FFF2-40B4-BE49-F238E27FC236}">
                <a16:creationId xmlns:a16="http://schemas.microsoft.com/office/drawing/2014/main" id="{99BD0748-89A2-694D-A7F4-7A4240B404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6"/>
        <p:cNvGrpSpPr/>
        <p:nvPr/>
      </p:nvGrpSpPr>
      <p:grpSpPr>
        <a:xfrm>
          <a:off x="0" y="0"/>
          <a:ext cx="0" cy="0"/>
          <a:chOff x="0" y="0"/>
          <a:chExt cx="0" cy="0"/>
        </a:xfrm>
      </p:grpSpPr>
      <p:sp>
        <p:nvSpPr>
          <p:cNvPr id="1219" name="Google Shape;1219;p85"/>
          <p:cNvSpPr txBox="1">
            <a:spLocks noGrp="1"/>
          </p:cNvSpPr>
          <p:nvPr>
            <p:ph type="title"/>
          </p:nvPr>
        </p:nvSpPr>
        <p:spPr>
          <a:xfrm>
            <a:off x="0" y="0"/>
            <a:ext cx="9144000" cy="862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000" dirty="0"/>
              <a:t>Panašu, kad CEO geriausiai tvarkosi su įrankiais ir technologijomis, o   HR įtaka visuomenei </a:t>
            </a:r>
            <a:endParaRPr sz="2000" dirty="0"/>
          </a:p>
        </p:txBody>
      </p:sp>
      <p:sp>
        <p:nvSpPr>
          <p:cNvPr id="1231" name="Google Shape;1231;p85"/>
          <p:cNvSpPr/>
          <p:nvPr/>
        </p:nvSpPr>
        <p:spPr>
          <a:xfrm>
            <a:off x="3704863" y="1990050"/>
            <a:ext cx="1577129" cy="362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latin typeface="Quattrocento"/>
              <a:ea typeface="Quattrocento"/>
              <a:cs typeface="Quattrocento"/>
              <a:sym typeface="Quattrocento"/>
            </a:endParaRPr>
          </a:p>
        </p:txBody>
      </p:sp>
      <p:sp>
        <p:nvSpPr>
          <p:cNvPr id="1233" name="Google Shape;1233;p85"/>
          <p:cNvSpPr/>
          <p:nvPr/>
        </p:nvSpPr>
        <p:spPr>
          <a:xfrm>
            <a:off x="3700236" y="2394774"/>
            <a:ext cx="1417644" cy="362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latin typeface="Quattrocento"/>
              <a:ea typeface="Quattrocento"/>
              <a:cs typeface="Quattrocento"/>
              <a:sym typeface="Quattrocento"/>
            </a:endParaRPr>
          </a:p>
        </p:txBody>
      </p:sp>
      <p:sp>
        <p:nvSpPr>
          <p:cNvPr id="1238" name="Google Shape;1238;p85"/>
          <p:cNvSpPr/>
          <p:nvPr/>
        </p:nvSpPr>
        <p:spPr>
          <a:xfrm rot="-5400000">
            <a:off x="900812" y="2923837"/>
            <a:ext cx="1023070" cy="569506"/>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Quattrocento"/>
              <a:ea typeface="Quattrocento"/>
              <a:cs typeface="Quattrocento"/>
              <a:sym typeface="Quattrocento"/>
            </a:endParaRPr>
          </a:p>
        </p:txBody>
      </p:sp>
      <p:sp>
        <p:nvSpPr>
          <p:cNvPr id="8" name="TextBox 7">
            <a:extLst>
              <a:ext uri="{FF2B5EF4-FFF2-40B4-BE49-F238E27FC236}">
                <a16:creationId xmlns:a16="http://schemas.microsoft.com/office/drawing/2014/main" id="{08C4B2D0-5FA6-3601-9A96-94820FDFD58B}"/>
              </a:ext>
            </a:extLst>
          </p:cNvPr>
          <p:cNvSpPr txBox="1"/>
          <p:nvPr/>
        </p:nvSpPr>
        <p:spPr>
          <a:xfrm>
            <a:off x="22709" y="721295"/>
            <a:ext cx="2685168" cy="738664"/>
          </a:xfrm>
          <a:prstGeom prst="rect">
            <a:avLst/>
          </a:prstGeom>
          <a:noFill/>
        </p:spPr>
        <p:txBody>
          <a:bodyPr wrap="square">
            <a:spAutoFit/>
          </a:bodyPr>
          <a:lstStyle/>
          <a:p>
            <a:r>
              <a:rPr lang="lt-LT" sz="1400" dirty="0">
                <a:solidFill>
                  <a:schemeClr val="tx1"/>
                </a:solidFill>
                <a:latin typeface="Quattrocento"/>
              </a:rPr>
              <a:t>Kas vadovauja iniciatyvoms ir</a:t>
            </a:r>
          </a:p>
          <a:p>
            <a:r>
              <a:rPr lang="lt-LT" sz="1400" dirty="0">
                <a:solidFill>
                  <a:schemeClr val="tx1"/>
                </a:solidFill>
                <a:latin typeface="Quattrocento"/>
              </a:rPr>
              <a:t> investicijoms darbo vietos</a:t>
            </a:r>
            <a:endParaRPr lang="en-US" sz="1400" dirty="0">
              <a:solidFill>
                <a:schemeClr val="tx1"/>
              </a:solidFill>
              <a:latin typeface="Quattrocento"/>
            </a:endParaRPr>
          </a:p>
          <a:p>
            <a:r>
              <a:rPr lang="en-US" sz="1400" dirty="0">
                <a:solidFill>
                  <a:schemeClr val="tx1"/>
                </a:solidFill>
                <a:latin typeface="Quattrocento"/>
              </a:rPr>
              <a:t> </a:t>
            </a:r>
            <a:r>
              <a:rPr lang="en-US" sz="1400" dirty="0" err="1">
                <a:solidFill>
                  <a:schemeClr val="tx1"/>
                </a:solidFill>
                <a:latin typeface="Quattrocento"/>
              </a:rPr>
              <a:t>gerinimui</a:t>
            </a:r>
            <a:r>
              <a:rPr lang="lt-LT" sz="1400" dirty="0">
                <a:solidFill>
                  <a:schemeClr val="tx1"/>
                </a:solidFill>
                <a:latin typeface="Quattrocento"/>
              </a:rPr>
              <a:t>  </a:t>
            </a:r>
            <a:endParaRPr lang="en-US" sz="1400" dirty="0">
              <a:solidFill>
                <a:schemeClr val="tx1"/>
              </a:solidFill>
              <a:latin typeface="Quattrocento"/>
            </a:endParaRPr>
          </a:p>
        </p:txBody>
      </p:sp>
      <p:sp>
        <p:nvSpPr>
          <p:cNvPr id="10" name="Google Shape;1237;p85">
            <a:extLst>
              <a:ext uri="{FF2B5EF4-FFF2-40B4-BE49-F238E27FC236}">
                <a16:creationId xmlns:a16="http://schemas.microsoft.com/office/drawing/2014/main" id="{BA7514E5-3B33-2C27-FE19-382DF055758E}"/>
              </a:ext>
            </a:extLst>
          </p:cNvPr>
          <p:cNvSpPr/>
          <p:nvPr/>
        </p:nvSpPr>
        <p:spPr>
          <a:xfrm rot="-5400000">
            <a:off x="-155973" y="2674348"/>
            <a:ext cx="1501746" cy="589808"/>
          </a:xfrm>
          <a:prstGeom prst="rect">
            <a:avLst/>
          </a:prstGeom>
          <a:solidFill>
            <a:schemeClr val="tx1">
              <a:lumMod val="50000"/>
              <a:lumOff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Quattrocento"/>
              <a:ea typeface="Quattrocento"/>
              <a:cs typeface="Quattrocento"/>
              <a:sym typeface="Quattrocento"/>
            </a:endParaRPr>
          </a:p>
        </p:txBody>
      </p:sp>
      <p:sp>
        <p:nvSpPr>
          <p:cNvPr id="12" name="TextBox 11">
            <a:extLst>
              <a:ext uri="{FF2B5EF4-FFF2-40B4-BE49-F238E27FC236}">
                <a16:creationId xmlns:a16="http://schemas.microsoft.com/office/drawing/2014/main" id="{B9AB034C-EA96-6767-6AA6-46F6FDD6924A}"/>
              </a:ext>
            </a:extLst>
          </p:cNvPr>
          <p:cNvSpPr txBox="1"/>
          <p:nvPr/>
        </p:nvSpPr>
        <p:spPr>
          <a:xfrm>
            <a:off x="299996" y="1869349"/>
            <a:ext cx="628200" cy="307777"/>
          </a:xfrm>
          <a:prstGeom prst="rect">
            <a:avLst/>
          </a:prstGeom>
          <a:noFill/>
        </p:spPr>
        <p:txBody>
          <a:bodyPr wrap="square">
            <a:spAutoFit/>
          </a:bodyPr>
          <a:lstStyle/>
          <a:p>
            <a:r>
              <a:rPr lang="lt-LT" dirty="0">
                <a:solidFill>
                  <a:schemeClr val="tx1"/>
                </a:solidFill>
                <a:latin typeface="Quattrocento"/>
              </a:rPr>
              <a:t> 59</a:t>
            </a:r>
            <a:r>
              <a:rPr lang="en-US" dirty="0">
                <a:solidFill>
                  <a:schemeClr val="tx1"/>
                </a:solidFill>
                <a:latin typeface="Quattrocento"/>
              </a:rPr>
              <a:t>%</a:t>
            </a:r>
          </a:p>
        </p:txBody>
      </p:sp>
      <p:sp>
        <p:nvSpPr>
          <p:cNvPr id="14" name="TextBox 13">
            <a:extLst>
              <a:ext uri="{FF2B5EF4-FFF2-40B4-BE49-F238E27FC236}">
                <a16:creationId xmlns:a16="http://schemas.microsoft.com/office/drawing/2014/main" id="{C687395D-D38E-8123-5C3E-949C80E94035}"/>
              </a:ext>
            </a:extLst>
          </p:cNvPr>
          <p:cNvSpPr txBox="1"/>
          <p:nvPr/>
        </p:nvSpPr>
        <p:spPr>
          <a:xfrm>
            <a:off x="1176006" y="2278976"/>
            <a:ext cx="656828" cy="307777"/>
          </a:xfrm>
          <a:prstGeom prst="rect">
            <a:avLst/>
          </a:prstGeom>
          <a:noFill/>
        </p:spPr>
        <p:txBody>
          <a:bodyPr wrap="square">
            <a:spAutoFit/>
          </a:bodyPr>
          <a:lstStyle/>
          <a:p>
            <a:r>
              <a:rPr lang="en-US" dirty="0">
                <a:solidFill>
                  <a:schemeClr val="dk1"/>
                </a:solidFill>
                <a:latin typeface="Quattrocento"/>
              </a:rPr>
              <a:t>3</a:t>
            </a:r>
            <a:r>
              <a:rPr lang="en-US" dirty="0">
                <a:solidFill>
                  <a:schemeClr val="tx1"/>
                </a:solidFill>
                <a:latin typeface="Quattrocento"/>
              </a:rPr>
              <a:t>7%</a:t>
            </a:r>
          </a:p>
        </p:txBody>
      </p:sp>
      <p:sp>
        <p:nvSpPr>
          <p:cNvPr id="19" name="TextBox 18">
            <a:extLst>
              <a:ext uri="{FF2B5EF4-FFF2-40B4-BE49-F238E27FC236}">
                <a16:creationId xmlns:a16="http://schemas.microsoft.com/office/drawing/2014/main" id="{2BD87780-DF11-696D-647E-C0FEC49E8420}"/>
              </a:ext>
            </a:extLst>
          </p:cNvPr>
          <p:cNvSpPr txBox="1"/>
          <p:nvPr/>
        </p:nvSpPr>
        <p:spPr>
          <a:xfrm>
            <a:off x="261604" y="3841586"/>
            <a:ext cx="628200" cy="307777"/>
          </a:xfrm>
          <a:prstGeom prst="rect">
            <a:avLst/>
          </a:prstGeom>
          <a:noFill/>
        </p:spPr>
        <p:txBody>
          <a:bodyPr wrap="square" rtlCol="0">
            <a:spAutoFit/>
          </a:bodyPr>
          <a:lstStyle/>
          <a:p>
            <a:r>
              <a:rPr lang="en-US" dirty="0">
                <a:solidFill>
                  <a:schemeClr val="tx1"/>
                </a:solidFill>
                <a:latin typeface="Quattrocento"/>
              </a:rPr>
              <a:t>CEO</a:t>
            </a:r>
          </a:p>
        </p:txBody>
      </p:sp>
      <p:sp>
        <p:nvSpPr>
          <p:cNvPr id="20" name="TextBox 19">
            <a:extLst>
              <a:ext uri="{FF2B5EF4-FFF2-40B4-BE49-F238E27FC236}">
                <a16:creationId xmlns:a16="http://schemas.microsoft.com/office/drawing/2014/main" id="{CD8AC63D-B9AC-F2F9-2B33-D8E37A5F6102}"/>
              </a:ext>
            </a:extLst>
          </p:cNvPr>
          <p:cNvSpPr txBox="1"/>
          <p:nvPr/>
        </p:nvSpPr>
        <p:spPr>
          <a:xfrm>
            <a:off x="1127594" y="3841737"/>
            <a:ext cx="636038" cy="307777"/>
          </a:xfrm>
          <a:prstGeom prst="rect">
            <a:avLst/>
          </a:prstGeom>
          <a:noFill/>
        </p:spPr>
        <p:txBody>
          <a:bodyPr wrap="square" rtlCol="0">
            <a:spAutoFit/>
          </a:bodyPr>
          <a:lstStyle/>
          <a:p>
            <a:r>
              <a:rPr lang="en-US" dirty="0">
                <a:solidFill>
                  <a:schemeClr val="dk1"/>
                </a:solidFill>
                <a:latin typeface="Quattrocento"/>
              </a:rPr>
              <a:t>HR</a:t>
            </a:r>
          </a:p>
        </p:txBody>
      </p:sp>
      <p:sp>
        <p:nvSpPr>
          <p:cNvPr id="21" name="TextBox 20">
            <a:extLst>
              <a:ext uri="{FF2B5EF4-FFF2-40B4-BE49-F238E27FC236}">
                <a16:creationId xmlns:a16="http://schemas.microsoft.com/office/drawing/2014/main" id="{2723D9E5-58CD-4668-6962-66C95D736534}"/>
              </a:ext>
            </a:extLst>
          </p:cNvPr>
          <p:cNvSpPr txBox="1"/>
          <p:nvPr/>
        </p:nvSpPr>
        <p:spPr>
          <a:xfrm>
            <a:off x="2707877" y="791463"/>
            <a:ext cx="3109508" cy="523220"/>
          </a:xfrm>
          <a:prstGeom prst="rect">
            <a:avLst/>
          </a:prstGeom>
          <a:noFill/>
        </p:spPr>
        <p:txBody>
          <a:bodyPr wrap="square" rtlCol="0">
            <a:spAutoFit/>
          </a:bodyPr>
          <a:lstStyle/>
          <a:p>
            <a:r>
              <a:rPr lang="en-US" dirty="0" err="1">
                <a:solidFill>
                  <a:schemeClr val="tx1"/>
                </a:solidFill>
                <a:latin typeface="Quattrocento"/>
              </a:rPr>
              <a:t>Svarbiausi</a:t>
            </a:r>
            <a:r>
              <a:rPr lang="en-US" dirty="0">
                <a:solidFill>
                  <a:schemeClr val="tx1"/>
                </a:solidFill>
                <a:latin typeface="Quattrocento"/>
              </a:rPr>
              <a:t> </a:t>
            </a:r>
            <a:r>
              <a:rPr lang="en-US" dirty="0" err="1">
                <a:solidFill>
                  <a:schemeClr val="tx1"/>
                </a:solidFill>
                <a:latin typeface="Quattrocento"/>
              </a:rPr>
              <a:t>matmenys</a:t>
            </a:r>
            <a:r>
              <a:rPr lang="en-US" dirty="0">
                <a:solidFill>
                  <a:schemeClr val="tx1"/>
                </a:solidFill>
                <a:latin typeface="Quattrocento"/>
              </a:rPr>
              <a:t>, kai </a:t>
            </a:r>
            <a:r>
              <a:rPr lang="en-US" dirty="0" err="1">
                <a:solidFill>
                  <a:schemeClr val="tx1"/>
                </a:solidFill>
                <a:latin typeface="Quattrocento"/>
              </a:rPr>
              <a:t>ateities</a:t>
            </a:r>
            <a:r>
              <a:rPr lang="en-US" dirty="0">
                <a:solidFill>
                  <a:schemeClr val="tx1"/>
                </a:solidFill>
                <a:latin typeface="Quattrocento"/>
              </a:rPr>
              <a:t> </a:t>
            </a:r>
            <a:r>
              <a:rPr lang="en-US" dirty="0" err="1">
                <a:solidFill>
                  <a:schemeClr val="tx1"/>
                </a:solidFill>
                <a:latin typeface="Quattrocento"/>
              </a:rPr>
              <a:t>darbo</a:t>
            </a:r>
            <a:r>
              <a:rPr lang="en-US" dirty="0">
                <a:solidFill>
                  <a:schemeClr val="tx1"/>
                </a:solidFill>
                <a:latin typeface="Quattrocento"/>
              </a:rPr>
              <a:t> </a:t>
            </a:r>
            <a:r>
              <a:rPr lang="en-US" dirty="0" err="1">
                <a:solidFill>
                  <a:schemeClr val="tx1"/>
                </a:solidFill>
                <a:latin typeface="Quattrocento"/>
              </a:rPr>
              <a:t>viet</a:t>
            </a:r>
            <a:r>
              <a:rPr lang="lt-LT" dirty="0">
                <a:solidFill>
                  <a:schemeClr val="tx1"/>
                </a:solidFill>
                <a:latin typeface="Quattrocento"/>
              </a:rPr>
              <a:t>ų</a:t>
            </a:r>
            <a:r>
              <a:rPr lang="en-US" dirty="0">
                <a:solidFill>
                  <a:schemeClr val="tx1"/>
                </a:solidFill>
                <a:latin typeface="Quattrocento"/>
              </a:rPr>
              <a:t> k</a:t>
            </a:r>
            <a:r>
              <a:rPr lang="lt-LT" dirty="0">
                <a:solidFill>
                  <a:schemeClr val="tx1"/>
                </a:solidFill>
                <a:latin typeface="Quattrocento"/>
              </a:rPr>
              <a:t>ū</a:t>
            </a:r>
            <a:r>
              <a:rPr lang="en-US" dirty="0" err="1">
                <a:solidFill>
                  <a:schemeClr val="tx1"/>
                </a:solidFill>
                <a:latin typeface="Quattrocento"/>
              </a:rPr>
              <a:t>rimui</a:t>
            </a:r>
            <a:r>
              <a:rPr lang="en-US" dirty="0">
                <a:solidFill>
                  <a:schemeClr val="tx1"/>
                </a:solidFill>
                <a:latin typeface="Quattrocento"/>
              </a:rPr>
              <a:t> </a:t>
            </a:r>
            <a:r>
              <a:rPr lang="en-US" dirty="0" err="1">
                <a:solidFill>
                  <a:schemeClr val="tx1"/>
                </a:solidFill>
                <a:latin typeface="Quattrocento"/>
              </a:rPr>
              <a:t>vadovauja</a:t>
            </a:r>
            <a:r>
              <a:rPr lang="en-US" dirty="0">
                <a:solidFill>
                  <a:schemeClr val="tx1"/>
                </a:solidFill>
                <a:latin typeface="Quattrocento"/>
              </a:rPr>
              <a:t> CEO</a:t>
            </a:r>
          </a:p>
        </p:txBody>
      </p:sp>
      <p:sp>
        <p:nvSpPr>
          <p:cNvPr id="22" name="TextBox 21">
            <a:extLst>
              <a:ext uri="{FF2B5EF4-FFF2-40B4-BE49-F238E27FC236}">
                <a16:creationId xmlns:a16="http://schemas.microsoft.com/office/drawing/2014/main" id="{AD22402D-1A43-3DF1-32C7-03B019ADE282}"/>
              </a:ext>
            </a:extLst>
          </p:cNvPr>
          <p:cNvSpPr txBox="1"/>
          <p:nvPr/>
        </p:nvSpPr>
        <p:spPr>
          <a:xfrm>
            <a:off x="2673217" y="1513965"/>
            <a:ext cx="2399415" cy="307777"/>
          </a:xfrm>
          <a:prstGeom prst="rect">
            <a:avLst/>
          </a:prstGeom>
          <a:noFill/>
        </p:spPr>
        <p:txBody>
          <a:bodyPr wrap="square" rtlCol="0">
            <a:spAutoFit/>
          </a:bodyPr>
          <a:lstStyle/>
          <a:p>
            <a:r>
              <a:rPr lang="lt-LT" dirty="0">
                <a:solidFill>
                  <a:schemeClr val="tx1"/>
                </a:solidFill>
                <a:latin typeface="Quattrocento"/>
              </a:rPr>
              <a:t>ŠIŲ ĮMONIŲ ATSTOVAI </a:t>
            </a:r>
            <a:r>
              <a:rPr lang="en-US" dirty="0">
                <a:solidFill>
                  <a:schemeClr val="tx1"/>
                </a:solidFill>
                <a:latin typeface="Quattrocento"/>
              </a:rPr>
              <a:t>%</a:t>
            </a:r>
          </a:p>
        </p:txBody>
      </p:sp>
      <p:sp>
        <p:nvSpPr>
          <p:cNvPr id="23" name="TextBox 22">
            <a:extLst>
              <a:ext uri="{FF2B5EF4-FFF2-40B4-BE49-F238E27FC236}">
                <a16:creationId xmlns:a16="http://schemas.microsoft.com/office/drawing/2014/main" id="{FC1CB511-D35E-265C-FA5A-4968C8C4BD47}"/>
              </a:ext>
            </a:extLst>
          </p:cNvPr>
          <p:cNvSpPr txBox="1"/>
          <p:nvPr/>
        </p:nvSpPr>
        <p:spPr>
          <a:xfrm>
            <a:off x="4653352" y="1980426"/>
            <a:ext cx="1164033" cy="307777"/>
          </a:xfrm>
          <a:prstGeom prst="rect">
            <a:avLst/>
          </a:prstGeom>
          <a:noFill/>
        </p:spPr>
        <p:txBody>
          <a:bodyPr wrap="square" rtlCol="0">
            <a:spAutoFit/>
          </a:bodyPr>
          <a:lstStyle/>
          <a:p>
            <a:r>
              <a:rPr lang="en-US" b="1" dirty="0">
                <a:solidFill>
                  <a:schemeClr val="dk1"/>
                </a:solidFill>
                <a:latin typeface="Quattrocento"/>
              </a:rPr>
              <a:t>66 %</a:t>
            </a:r>
          </a:p>
        </p:txBody>
      </p:sp>
      <p:sp>
        <p:nvSpPr>
          <p:cNvPr id="24" name="TextBox 23">
            <a:extLst>
              <a:ext uri="{FF2B5EF4-FFF2-40B4-BE49-F238E27FC236}">
                <a16:creationId xmlns:a16="http://schemas.microsoft.com/office/drawing/2014/main" id="{1E177612-A921-1A49-A3A1-6944B3D391AA}"/>
              </a:ext>
            </a:extLst>
          </p:cNvPr>
          <p:cNvSpPr txBox="1"/>
          <p:nvPr/>
        </p:nvSpPr>
        <p:spPr>
          <a:xfrm>
            <a:off x="4603716" y="2412677"/>
            <a:ext cx="975859" cy="307777"/>
          </a:xfrm>
          <a:prstGeom prst="rect">
            <a:avLst/>
          </a:prstGeom>
          <a:noFill/>
        </p:spPr>
        <p:txBody>
          <a:bodyPr wrap="square" rtlCol="0">
            <a:spAutoFit/>
          </a:bodyPr>
          <a:lstStyle/>
          <a:p>
            <a:r>
              <a:rPr lang="en-US" b="1" dirty="0">
                <a:solidFill>
                  <a:schemeClr val="dk1"/>
                </a:solidFill>
                <a:latin typeface="Quattrocento"/>
              </a:rPr>
              <a:t>59</a:t>
            </a:r>
            <a:r>
              <a:rPr lang="en" b="1" dirty="0">
                <a:solidFill>
                  <a:schemeClr val="dk1"/>
                </a:solidFill>
                <a:latin typeface="Quattrocento"/>
                <a:sym typeface="Quattrocento"/>
              </a:rPr>
              <a:t> %</a:t>
            </a:r>
            <a:endParaRPr lang="en-US" b="1" dirty="0">
              <a:solidFill>
                <a:schemeClr val="dk1"/>
              </a:solidFill>
              <a:latin typeface="Quattrocento"/>
            </a:endParaRPr>
          </a:p>
        </p:txBody>
      </p:sp>
      <p:sp>
        <p:nvSpPr>
          <p:cNvPr id="25" name="TextBox 24">
            <a:extLst>
              <a:ext uri="{FF2B5EF4-FFF2-40B4-BE49-F238E27FC236}">
                <a16:creationId xmlns:a16="http://schemas.microsoft.com/office/drawing/2014/main" id="{3B1D7924-0718-A335-0334-C7C3FC702941}"/>
              </a:ext>
            </a:extLst>
          </p:cNvPr>
          <p:cNvSpPr txBox="1"/>
          <p:nvPr/>
        </p:nvSpPr>
        <p:spPr>
          <a:xfrm>
            <a:off x="2673218" y="2464778"/>
            <a:ext cx="1090114" cy="276999"/>
          </a:xfrm>
          <a:prstGeom prst="rect">
            <a:avLst/>
          </a:prstGeom>
          <a:noFill/>
        </p:spPr>
        <p:txBody>
          <a:bodyPr wrap="square" rtlCol="0">
            <a:spAutoFit/>
          </a:bodyPr>
          <a:lstStyle/>
          <a:p>
            <a:r>
              <a:rPr lang="en-US" sz="1200" dirty="0" err="1">
                <a:solidFill>
                  <a:schemeClr val="dk1"/>
                </a:solidFill>
                <a:latin typeface="Quattrocento"/>
              </a:rPr>
              <a:t>Darbo</a:t>
            </a:r>
            <a:r>
              <a:rPr lang="en-US" sz="1200" dirty="0">
                <a:solidFill>
                  <a:schemeClr val="dk1"/>
                </a:solidFill>
                <a:latin typeface="Quattrocento"/>
              </a:rPr>
              <a:t> b</a:t>
            </a:r>
            <a:r>
              <a:rPr lang="lt-LT" sz="1200" dirty="0">
                <a:solidFill>
                  <a:schemeClr val="dk1"/>
                </a:solidFill>
                <a:latin typeface="Quattrocento"/>
              </a:rPr>
              <a:t>ū</a:t>
            </a:r>
            <a:r>
              <a:rPr lang="en-US" sz="1200" dirty="0">
                <a:solidFill>
                  <a:schemeClr val="dk1"/>
                </a:solidFill>
                <a:latin typeface="Quattrocento"/>
              </a:rPr>
              <a:t>d</a:t>
            </a:r>
            <a:r>
              <a:rPr lang="lt-LT" sz="1200" dirty="0">
                <a:solidFill>
                  <a:schemeClr val="dk1"/>
                </a:solidFill>
                <a:latin typeface="Quattrocento"/>
              </a:rPr>
              <a:t>ai</a:t>
            </a:r>
            <a:endParaRPr lang="en-US" sz="1200" dirty="0">
              <a:solidFill>
                <a:schemeClr val="dk1"/>
              </a:solidFill>
              <a:latin typeface="Quattrocento"/>
            </a:endParaRPr>
          </a:p>
        </p:txBody>
      </p:sp>
      <p:sp>
        <p:nvSpPr>
          <p:cNvPr id="26" name="TextBox 25">
            <a:extLst>
              <a:ext uri="{FF2B5EF4-FFF2-40B4-BE49-F238E27FC236}">
                <a16:creationId xmlns:a16="http://schemas.microsoft.com/office/drawing/2014/main" id="{935C3773-C56D-7734-6E93-AE794A2021A4}"/>
              </a:ext>
            </a:extLst>
          </p:cNvPr>
          <p:cNvSpPr txBox="1"/>
          <p:nvPr/>
        </p:nvSpPr>
        <p:spPr>
          <a:xfrm>
            <a:off x="2673217" y="1818447"/>
            <a:ext cx="1352906" cy="646331"/>
          </a:xfrm>
          <a:prstGeom prst="rect">
            <a:avLst/>
          </a:prstGeom>
          <a:noFill/>
        </p:spPr>
        <p:txBody>
          <a:bodyPr wrap="square" rtlCol="0">
            <a:spAutoFit/>
          </a:bodyPr>
          <a:lstStyle/>
          <a:p>
            <a:r>
              <a:rPr lang="lt-LT" sz="1200" dirty="0">
                <a:solidFill>
                  <a:schemeClr val="dk1"/>
                </a:solidFill>
                <a:latin typeface="Quattrocento"/>
              </a:rPr>
              <a:t>Į tikslus orientuota kultūra</a:t>
            </a:r>
            <a:endParaRPr lang="en-US" sz="1200" dirty="0">
              <a:solidFill>
                <a:schemeClr val="dk1"/>
              </a:solidFill>
              <a:latin typeface="Quattrocento"/>
            </a:endParaRPr>
          </a:p>
        </p:txBody>
      </p:sp>
      <p:sp>
        <p:nvSpPr>
          <p:cNvPr id="27" name="TextBox 26">
            <a:extLst>
              <a:ext uri="{FF2B5EF4-FFF2-40B4-BE49-F238E27FC236}">
                <a16:creationId xmlns:a16="http://schemas.microsoft.com/office/drawing/2014/main" id="{CC500302-CCD1-7F9A-15EE-31EDB5C680A0}"/>
              </a:ext>
            </a:extLst>
          </p:cNvPr>
          <p:cNvSpPr txBox="1"/>
          <p:nvPr/>
        </p:nvSpPr>
        <p:spPr>
          <a:xfrm>
            <a:off x="2683350" y="2784401"/>
            <a:ext cx="3723713" cy="2339102"/>
          </a:xfrm>
          <a:prstGeom prst="rect">
            <a:avLst/>
          </a:prstGeom>
          <a:noFill/>
        </p:spPr>
        <p:txBody>
          <a:bodyPr wrap="square" rtlCol="0">
            <a:spAutoFit/>
          </a:bodyPr>
          <a:lstStyle/>
          <a:p>
            <a:r>
              <a:rPr lang="lt-LT" dirty="0">
                <a:solidFill>
                  <a:schemeClr val="tx1"/>
                </a:solidFill>
                <a:latin typeface="Quattrocento"/>
              </a:rPr>
              <a:t>Geriausiai ateities darbo vietai  pasiruošusios sritys kai iniciatyvoms vadovauja CEO </a:t>
            </a:r>
          </a:p>
          <a:p>
            <a:endParaRPr lang="lt-LT" dirty="0">
              <a:solidFill>
                <a:schemeClr val="tx1"/>
              </a:solidFill>
              <a:latin typeface="Quattrocento"/>
            </a:endParaRPr>
          </a:p>
          <a:p>
            <a:r>
              <a:rPr lang="lt-LT" dirty="0">
                <a:solidFill>
                  <a:schemeClr val="tx1"/>
                </a:solidFill>
                <a:latin typeface="Quattrocento"/>
              </a:rPr>
              <a:t>ŠIŲ ĮMONIŲ ATSTOVAI </a:t>
            </a:r>
            <a:r>
              <a:rPr lang="en-US" dirty="0">
                <a:solidFill>
                  <a:schemeClr val="tx1"/>
                </a:solidFill>
                <a:latin typeface="Quattrocento"/>
              </a:rPr>
              <a:t>%</a:t>
            </a:r>
            <a:endParaRPr lang="lt-LT" dirty="0">
              <a:solidFill>
                <a:schemeClr val="tx1"/>
              </a:solidFill>
              <a:latin typeface="Quattrocento"/>
            </a:endParaRPr>
          </a:p>
          <a:p>
            <a:r>
              <a:rPr lang="lt-LT" sz="1200" dirty="0">
                <a:solidFill>
                  <a:schemeClr val="dk1"/>
                </a:solidFill>
                <a:latin typeface="Quattrocento"/>
              </a:rPr>
              <a:t>Ryšiai su</a:t>
            </a:r>
          </a:p>
          <a:p>
            <a:r>
              <a:rPr lang="lt-LT" sz="1200" dirty="0">
                <a:solidFill>
                  <a:schemeClr val="dk1"/>
                </a:solidFill>
                <a:latin typeface="Quattrocento"/>
              </a:rPr>
              <a:t> klientais</a:t>
            </a:r>
          </a:p>
          <a:p>
            <a:endParaRPr lang="en-US" dirty="0">
              <a:solidFill>
                <a:schemeClr val="tx1"/>
              </a:solidFill>
              <a:latin typeface="Quattrocento"/>
            </a:endParaRPr>
          </a:p>
          <a:p>
            <a:r>
              <a:rPr lang="lt-LT" sz="1200" dirty="0">
                <a:solidFill>
                  <a:schemeClr val="dk1"/>
                </a:solidFill>
                <a:latin typeface="Quattrocento"/>
              </a:rPr>
              <a:t>Įrankiai ir</a:t>
            </a:r>
          </a:p>
          <a:p>
            <a:r>
              <a:rPr lang="lt-LT" sz="1200" dirty="0">
                <a:solidFill>
                  <a:schemeClr val="dk1"/>
                </a:solidFill>
                <a:latin typeface="Quattrocento"/>
              </a:rPr>
              <a:t>technologijos</a:t>
            </a:r>
          </a:p>
          <a:p>
            <a:endParaRPr lang="en-US" dirty="0">
              <a:solidFill>
                <a:schemeClr val="tx1"/>
              </a:solidFill>
              <a:latin typeface="Quattrocento"/>
            </a:endParaRPr>
          </a:p>
        </p:txBody>
      </p:sp>
      <p:sp>
        <p:nvSpPr>
          <p:cNvPr id="29" name="Google Shape;1231;p85">
            <a:extLst>
              <a:ext uri="{FF2B5EF4-FFF2-40B4-BE49-F238E27FC236}">
                <a16:creationId xmlns:a16="http://schemas.microsoft.com/office/drawing/2014/main" id="{FF2CBF63-2445-7320-E88E-EB2881752507}"/>
              </a:ext>
            </a:extLst>
          </p:cNvPr>
          <p:cNvSpPr/>
          <p:nvPr/>
        </p:nvSpPr>
        <p:spPr>
          <a:xfrm>
            <a:off x="3700235" y="3883609"/>
            <a:ext cx="1581757" cy="367285"/>
          </a:xfrm>
          <a:prstGeom prst="rect">
            <a:avLst/>
          </a:prstGeom>
          <a:solidFill>
            <a:schemeClr val="accent1">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latin typeface="Quattrocento"/>
              <a:ea typeface="Quattrocento"/>
              <a:cs typeface="Quattrocento"/>
              <a:sym typeface="Quattrocento"/>
            </a:endParaRPr>
          </a:p>
        </p:txBody>
      </p:sp>
      <p:sp>
        <p:nvSpPr>
          <p:cNvPr id="30" name="Google Shape;1233;p85">
            <a:extLst>
              <a:ext uri="{FF2B5EF4-FFF2-40B4-BE49-F238E27FC236}">
                <a16:creationId xmlns:a16="http://schemas.microsoft.com/office/drawing/2014/main" id="{B5A732A2-E938-9EA6-8EEF-4BCF2CBFA1C9}"/>
              </a:ext>
            </a:extLst>
          </p:cNvPr>
          <p:cNvSpPr/>
          <p:nvPr/>
        </p:nvSpPr>
        <p:spPr>
          <a:xfrm>
            <a:off x="3700235" y="4406968"/>
            <a:ext cx="1440254" cy="350402"/>
          </a:xfrm>
          <a:prstGeom prst="rect">
            <a:avLst/>
          </a:prstGeom>
          <a:solidFill>
            <a:schemeClr val="accent1">
              <a:lumMod val="75000"/>
            </a:schemeClr>
          </a:solidFill>
          <a:ln>
            <a:solidFill>
              <a:schemeClr val="accent1">
                <a:lumMod val="75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latin typeface="Quattrocento"/>
              <a:ea typeface="Quattrocento"/>
              <a:cs typeface="Quattrocento"/>
              <a:sym typeface="Quattrocento"/>
            </a:endParaRPr>
          </a:p>
        </p:txBody>
      </p:sp>
      <p:sp>
        <p:nvSpPr>
          <p:cNvPr id="31" name="TextBox 30">
            <a:extLst>
              <a:ext uri="{FF2B5EF4-FFF2-40B4-BE49-F238E27FC236}">
                <a16:creationId xmlns:a16="http://schemas.microsoft.com/office/drawing/2014/main" id="{C24C7EDE-73AD-18CA-4B9E-01AA0572895E}"/>
              </a:ext>
            </a:extLst>
          </p:cNvPr>
          <p:cNvSpPr txBox="1"/>
          <p:nvPr/>
        </p:nvSpPr>
        <p:spPr>
          <a:xfrm>
            <a:off x="4572000" y="3977820"/>
            <a:ext cx="610391" cy="307777"/>
          </a:xfrm>
          <a:prstGeom prst="rect">
            <a:avLst/>
          </a:prstGeom>
          <a:noFill/>
        </p:spPr>
        <p:txBody>
          <a:bodyPr wrap="square" rtlCol="0">
            <a:spAutoFit/>
          </a:bodyPr>
          <a:lstStyle/>
          <a:p>
            <a:r>
              <a:rPr lang="lt-LT" b="1" dirty="0">
                <a:solidFill>
                  <a:schemeClr val="dk1"/>
                </a:solidFill>
                <a:latin typeface="Quattrocento"/>
              </a:rPr>
              <a:t>6</a:t>
            </a:r>
            <a:r>
              <a:rPr lang="en-US" b="1" dirty="0">
                <a:solidFill>
                  <a:schemeClr val="dk1"/>
                </a:solidFill>
                <a:latin typeface="Quattrocento"/>
              </a:rPr>
              <a:t>1%</a:t>
            </a:r>
          </a:p>
        </p:txBody>
      </p:sp>
      <p:sp>
        <p:nvSpPr>
          <p:cNvPr id="32" name="TextBox 31">
            <a:extLst>
              <a:ext uri="{FF2B5EF4-FFF2-40B4-BE49-F238E27FC236}">
                <a16:creationId xmlns:a16="http://schemas.microsoft.com/office/drawing/2014/main" id="{1F8D8712-D6BB-FB40-D889-96EDD91AC633}"/>
              </a:ext>
            </a:extLst>
          </p:cNvPr>
          <p:cNvSpPr txBox="1"/>
          <p:nvPr/>
        </p:nvSpPr>
        <p:spPr>
          <a:xfrm>
            <a:off x="4606032" y="4406968"/>
            <a:ext cx="872180" cy="307777"/>
          </a:xfrm>
          <a:prstGeom prst="rect">
            <a:avLst/>
          </a:prstGeom>
          <a:noFill/>
        </p:spPr>
        <p:txBody>
          <a:bodyPr wrap="square" rtlCol="0">
            <a:spAutoFit/>
          </a:bodyPr>
          <a:lstStyle/>
          <a:p>
            <a:r>
              <a:rPr lang="en-US" b="1" dirty="0">
                <a:solidFill>
                  <a:schemeClr val="dk1"/>
                </a:solidFill>
                <a:latin typeface="Quattrocento"/>
              </a:rPr>
              <a:t>58%</a:t>
            </a:r>
          </a:p>
        </p:txBody>
      </p:sp>
      <p:sp>
        <p:nvSpPr>
          <p:cNvPr id="33" name="TextBox 32">
            <a:extLst>
              <a:ext uri="{FF2B5EF4-FFF2-40B4-BE49-F238E27FC236}">
                <a16:creationId xmlns:a16="http://schemas.microsoft.com/office/drawing/2014/main" id="{C57D8E39-FE33-F556-D616-730D05A753FF}"/>
              </a:ext>
            </a:extLst>
          </p:cNvPr>
          <p:cNvSpPr txBox="1"/>
          <p:nvPr/>
        </p:nvSpPr>
        <p:spPr>
          <a:xfrm>
            <a:off x="6157035" y="723449"/>
            <a:ext cx="3194171" cy="2308324"/>
          </a:xfrm>
          <a:prstGeom prst="rect">
            <a:avLst/>
          </a:prstGeom>
          <a:noFill/>
        </p:spPr>
        <p:txBody>
          <a:bodyPr wrap="square" rtlCol="0">
            <a:spAutoFit/>
          </a:bodyPr>
          <a:lstStyle/>
          <a:p>
            <a:r>
              <a:rPr lang="lt-LT" dirty="0">
                <a:solidFill>
                  <a:schemeClr val="tx1"/>
                </a:solidFill>
                <a:latin typeface="Quattrocento"/>
              </a:rPr>
              <a:t>Geriausiai ateities darbo vietai  pasiruošusios sritys kai</a:t>
            </a:r>
          </a:p>
          <a:p>
            <a:r>
              <a:rPr lang="lt-LT" dirty="0">
                <a:solidFill>
                  <a:schemeClr val="tx1"/>
                </a:solidFill>
                <a:latin typeface="Quattrocento"/>
              </a:rPr>
              <a:t> iniciatyvoms vadovauja HR </a:t>
            </a:r>
          </a:p>
          <a:p>
            <a:endParaRPr lang="lt-LT" dirty="0">
              <a:solidFill>
                <a:schemeClr val="tx1"/>
              </a:solidFill>
              <a:latin typeface="Quattrocento"/>
            </a:endParaRPr>
          </a:p>
          <a:p>
            <a:r>
              <a:rPr lang="lt-LT" dirty="0">
                <a:solidFill>
                  <a:schemeClr val="tx1"/>
                </a:solidFill>
                <a:latin typeface="Quattrocento"/>
              </a:rPr>
              <a:t>ŠIŲ ĮMONIŲ ATSTOVAI </a:t>
            </a:r>
            <a:r>
              <a:rPr lang="en-US" dirty="0">
                <a:solidFill>
                  <a:schemeClr val="tx1"/>
                </a:solidFill>
                <a:latin typeface="Quattrocento"/>
              </a:rPr>
              <a:t>%</a:t>
            </a:r>
            <a:endParaRPr lang="lt-LT" dirty="0">
              <a:solidFill>
                <a:schemeClr val="tx1"/>
              </a:solidFill>
              <a:latin typeface="Quattrocento"/>
            </a:endParaRPr>
          </a:p>
          <a:p>
            <a:r>
              <a:rPr lang="lt-LT" sz="1200" dirty="0">
                <a:solidFill>
                  <a:schemeClr val="dk1"/>
                </a:solidFill>
                <a:latin typeface="Quattrocento"/>
              </a:rPr>
              <a:t>Į tikslus </a:t>
            </a:r>
          </a:p>
          <a:p>
            <a:r>
              <a:rPr lang="lt-LT" sz="1200" dirty="0">
                <a:solidFill>
                  <a:schemeClr val="dk1"/>
                </a:solidFill>
                <a:latin typeface="Quattrocento"/>
              </a:rPr>
              <a:t>orientuota</a:t>
            </a:r>
          </a:p>
          <a:p>
            <a:r>
              <a:rPr lang="lt-LT" sz="1200" dirty="0">
                <a:solidFill>
                  <a:schemeClr val="dk1"/>
                </a:solidFill>
                <a:latin typeface="Quattrocento"/>
              </a:rPr>
              <a:t> kultūra</a:t>
            </a:r>
          </a:p>
          <a:p>
            <a:r>
              <a:rPr lang="lt-LT" sz="1200" dirty="0">
                <a:solidFill>
                  <a:schemeClr val="dk1"/>
                </a:solidFill>
                <a:latin typeface="Quattrocento"/>
              </a:rPr>
              <a:t>Darbuotojo</a:t>
            </a:r>
          </a:p>
          <a:p>
            <a:r>
              <a:rPr lang="lt-LT" sz="1200" dirty="0">
                <a:solidFill>
                  <a:schemeClr val="dk1"/>
                </a:solidFill>
                <a:latin typeface="Quattrocento"/>
              </a:rPr>
              <a:t>vertės pasiūlymas</a:t>
            </a:r>
          </a:p>
          <a:p>
            <a:endParaRPr lang="en-US" dirty="0">
              <a:solidFill>
                <a:schemeClr val="tx1"/>
              </a:solidFill>
              <a:latin typeface="Quattrocento"/>
            </a:endParaRPr>
          </a:p>
        </p:txBody>
      </p:sp>
      <p:sp>
        <p:nvSpPr>
          <p:cNvPr id="34" name="Google Shape;1231;p85">
            <a:extLst>
              <a:ext uri="{FF2B5EF4-FFF2-40B4-BE49-F238E27FC236}">
                <a16:creationId xmlns:a16="http://schemas.microsoft.com/office/drawing/2014/main" id="{609E00D7-0955-EBFB-B727-9755BF396A56}"/>
              </a:ext>
            </a:extLst>
          </p:cNvPr>
          <p:cNvSpPr/>
          <p:nvPr/>
        </p:nvSpPr>
        <p:spPr>
          <a:xfrm>
            <a:off x="7467913" y="1944928"/>
            <a:ext cx="1712530" cy="3621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algn="r">
              <a:buFont typeface="Arial"/>
              <a:buNone/>
            </a:pPr>
            <a:r>
              <a:rPr lang="en-US" b="1" dirty="0">
                <a:solidFill>
                  <a:schemeClr val="dk1"/>
                </a:solidFill>
                <a:latin typeface="Quattrocento"/>
                <a:sym typeface="Quattrocento"/>
              </a:rPr>
              <a:t>80%</a:t>
            </a:r>
            <a:endParaRPr b="1" dirty="0">
              <a:solidFill>
                <a:schemeClr val="dk1"/>
              </a:solidFill>
              <a:latin typeface="Quattrocento"/>
              <a:sym typeface="Quattrocento"/>
            </a:endParaRPr>
          </a:p>
        </p:txBody>
      </p:sp>
      <p:sp>
        <p:nvSpPr>
          <p:cNvPr id="37" name="TextBox 36">
            <a:extLst>
              <a:ext uri="{FF2B5EF4-FFF2-40B4-BE49-F238E27FC236}">
                <a16:creationId xmlns:a16="http://schemas.microsoft.com/office/drawing/2014/main" id="{3DE2A952-8A2B-3475-7954-699FEDC73228}"/>
              </a:ext>
            </a:extLst>
          </p:cNvPr>
          <p:cNvSpPr txBox="1"/>
          <p:nvPr/>
        </p:nvSpPr>
        <p:spPr>
          <a:xfrm>
            <a:off x="6073947" y="2784401"/>
            <a:ext cx="3723713" cy="2492990"/>
          </a:xfrm>
          <a:prstGeom prst="rect">
            <a:avLst/>
          </a:prstGeom>
          <a:noFill/>
        </p:spPr>
        <p:txBody>
          <a:bodyPr wrap="square" rtlCol="0">
            <a:spAutoFit/>
          </a:bodyPr>
          <a:lstStyle/>
          <a:p>
            <a:r>
              <a:rPr lang="lt-LT" dirty="0">
                <a:solidFill>
                  <a:schemeClr val="tx1"/>
                </a:solidFill>
                <a:latin typeface="Quattrocento"/>
              </a:rPr>
              <a:t>Geriausiai ateities darbo vietai  pasiruošusios sritys kai iniciatyvoms vadovauja HR</a:t>
            </a:r>
          </a:p>
          <a:p>
            <a:endParaRPr lang="lt-LT" dirty="0">
              <a:solidFill>
                <a:schemeClr val="tx1"/>
              </a:solidFill>
              <a:latin typeface="Quattrocento"/>
            </a:endParaRPr>
          </a:p>
          <a:p>
            <a:r>
              <a:rPr lang="lt-LT" dirty="0">
                <a:solidFill>
                  <a:schemeClr val="tx1"/>
                </a:solidFill>
                <a:latin typeface="Quattrocento"/>
              </a:rPr>
              <a:t>ŠIŲ ĮMONIŲ ATSTOVAI </a:t>
            </a:r>
            <a:r>
              <a:rPr lang="en-US" dirty="0">
                <a:solidFill>
                  <a:schemeClr val="tx1"/>
                </a:solidFill>
                <a:latin typeface="Quattrocento"/>
              </a:rPr>
              <a:t>%</a:t>
            </a:r>
            <a:endParaRPr lang="lt-LT" dirty="0">
              <a:solidFill>
                <a:schemeClr val="tx1"/>
              </a:solidFill>
              <a:latin typeface="Quattrocento"/>
            </a:endParaRPr>
          </a:p>
          <a:p>
            <a:endParaRPr lang="lt-LT" sz="1200" dirty="0">
              <a:solidFill>
                <a:schemeClr val="dk1"/>
              </a:solidFill>
              <a:latin typeface="Quattrocento"/>
            </a:endParaRPr>
          </a:p>
          <a:p>
            <a:r>
              <a:rPr lang="lt-LT" sz="1200" dirty="0">
                <a:solidFill>
                  <a:schemeClr val="dk1"/>
                </a:solidFill>
                <a:latin typeface="Quattrocento"/>
              </a:rPr>
              <a:t>Į</a:t>
            </a:r>
            <a:r>
              <a:rPr lang="en-US" sz="1200" dirty="0">
                <a:solidFill>
                  <a:schemeClr val="dk1"/>
                </a:solidFill>
                <a:latin typeface="Quattrocento"/>
              </a:rPr>
              <a:t>taka </a:t>
            </a:r>
            <a:r>
              <a:rPr lang="en-US" sz="1200" dirty="0" err="1">
                <a:solidFill>
                  <a:schemeClr val="dk1"/>
                </a:solidFill>
                <a:latin typeface="Quattrocento"/>
              </a:rPr>
              <a:t>visuomenei</a:t>
            </a:r>
            <a:endParaRPr lang="lt-LT" sz="1200" dirty="0">
              <a:solidFill>
                <a:schemeClr val="dk1"/>
              </a:solidFill>
              <a:latin typeface="Quattrocento"/>
            </a:endParaRPr>
          </a:p>
          <a:p>
            <a:endParaRPr lang="lt-LT" sz="1200" dirty="0">
              <a:solidFill>
                <a:schemeClr val="dk1"/>
              </a:solidFill>
              <a:latin typeface="Quattrocento"/>
            </a:endParaRPr>
          </a:p>
          <a:p>
            <a:r>
              <a:rPr lang="lt-LT" sz="1200" dirty="0">
                <a:solidFill>
                  <a:schemeClr val="dk1"/>
                </a:solidFill>
                <a:latin typeface="Quattrocento"/>
              </a:rPr>
              <a:t>Vieta, darbo </a:t>
            </a:r>
            <a:endParaRPr lang="en-US" sz="1200" dirty="0">
              <a:solidFill>
                <a:schemeClr val="dk1"/>
              </a:solidFill>
              <a:latin typeface="Quattrocento"/>
            </a:endParaRPr>
          </a:p>
          <a:p>
            <a:r>
              <a:rPr lang="lt-LT" sz="1200" dirty="0">
                <a:solidFill>
                  <a:schemeClr val="dk1"/>
                </a:solidFill>
                <a:latin typeface="Quattrocento"/>
              </a:rPr>
              <a:t>vietos</a:t>
            </a:r>
          </a:p>
          <a:p>
            <a:r>
              <a:rPr lang="lt-LT" sz="1200" dirty="0">
                <a:solidFill>
                  <a:schemeClr val="dk1"/>
                </a:solidFill>
                <a:latin typeface="Quattrocento"/>
              </a:rPr>
              <a:t> dizainas ir kelionės</a:t>
            </a:r>
            <a:endParaRPr lang="en-US" sz="1200" dirty="0">
              <a:solidFill>
                <a:schemeClr val="dk1"/>
              </a:solidFill>
              <a:latin typeface="Quattrocento"/>
            </a:endParaRPr>
          </a:p>
          <a:p>
            <a:endParaRPr lang="en-US" dirty="0">
              <a:solidFill>
                <a:schemeClr val="tx1"/>
              </a:solidFill>
              <a:latin typeface="Quattrocento"/>
            </a:endParaRPr>
          </a:p>
        </p:txBody>
      </p:sp>
      <p:sp>
        <p:nvSpPr>
          <p:cNvPr id="40" name="Google Shape;1231;p85">
            <a:extLst>
              <a:ext uri="{FF2B5EF4-FFF2-40B4-BE49-F238E27FC236}">
                <a16:creationId xmlns:a16="http://schemas.microsoft.com/office/drawing/2014/main" id="{9FC4D9C2-39E5-F729-181B-6824E352FCE8}"/>
              </a:ext>
            </a:extLst>
          </p:cNvPr>
          <p:cNvSpPr/>
          <p:nvPr/>
        </p:nvSpPr>
        <p:spPr>
          <a:xfrm>
            <a:off x="7467913" y="2369437"/>
            <a:ext cx="1577129" cy="3621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b="1" dirty="0">
                <a:solidFill>
                  <a:schemeClr val="dk1"/>
                </a:solidFill>
                <a:latin typeface="Quattrocento"/>
                <a:sym typeface="Quattrocento"/>
              </a:rPr>
              <a:t>68%</a:t>
            </a:r>
            <a:endParaRPr b="1" dirty="0">
              <a:solidFill>
                <a:schemeClr val="dk1"/>
              </a:solidFill>
              <a:latin typeface="Quattrocento"/>
              <a:sym typeface="Quattrocento"/>
            </a:endParaRPr>
          </a:p>
        </p:txBody>
      </p:sp>
      <p:sp>
        <p:nvSpPr>
          <p:cNvPr id="41" name="Google Shape;1231;p85">
            <a:extLst>
              <a:ext uri="{FF2B5EF4-FFF2-40B4-BE49-F238E27FC236}">
                <a16:creationId xmlns:a16="http://schemas.microsoft.com/office/drawing/2014/main" id="{2040BAA4-28BD-FAF7-1230-D3EE65F4342A}"/>
              </a:ext>
            </a:extLst>
          </p:cNvPr>
          <p:cNvSpPr/>
          <p:nvPr/>
        </p:nvSpPr>
        <p:spPr>
          <a:xfrm>
            <a:off x="7378039" y="3990675"/>
            <a:ext cx="1581757" cy="367285"/>
          </a:xfrm>
          <a:prstGeom prst="rect">
            <a:avLst/>
          </a:prstGeom>
          <a:solidFill>
            <a:schemeClr val="accent1">
              <a:lumMod val="60000"/>
              <a:lumOff val="40000"/>
            </a:schemeClr>
          </a:solidFill>
          <a:ln>
            <a:noFill/>
          </a:ln>
        </p:spPr>
        <p:txBody>
          <a:bodyPr spcFirstLastPara="1" wrap="square" lIns="91425" tIns="91425" rIns="91425" bIns="91425" anchor="ctr" anchorCtr="0">
            <a:noAutofit/>
          </a:bodyPr>
          <a:lstStyle/>
          <a:p>
            <a:pPr algn="r"/>
            <a:r>
              <a:rPr lang="en-US" b="1" dirty="0">
                <a:solidFill>
                  <a:schemeClr val="dk1"/>
                </a:solidFill>
                <a:latin typeface="Quattrocento"/>
              </a:rPr>
              <a:t> </a:t>
            </a:r>
            <a:r>
              <a:rPr lang="lt-LT" b="1" dirty="0">
                <a:solidFill>
                  <a:schemeClr val="dk1"/>
                </a:solidFill>
                <a:latin typeface="Quattrocento"/>
              </a:rPr>
              <a:t>6</a:t>
            </a:r>
            <a:r>
              <a:rPr lang="en-US" b="1" dirty="0">
                <a:solidFill>
                  <a:schemeClr val="dk1"/>
                </a:solidFill>
                <a:latin typeface="Quattrocento"/>
              </a:rPr>
              <a:t>1%</a:t>
            </a:r>
          </a:p>
        </p:txBody>
      </p:sp>
      <p:sp>
        <p:nvSpPr>
          <p:cNvPr id="42" name="Google Shape;1233;p85">
            <a:extLst>
              <a:ext uri="{FF2B5EF4-FFF2-40B4-BE49-F238E27FC236}">
                <a16:creationId xmlns:a16="http://schemas.microsoft.com/office/drawing/2014/main" id="{F8AABACE-18E3-225C-4122-15D5D501EE5B}"/>
              </a:ext>
            </a:extLst>
          </p:cNvPr>
          <p:cNvSpPr/>
          <p:nvPr/>
        </p:nvSpPr>
        <p:spPr>
          <a:xfrm>
            <a:off x="7376614" y="4491080"/>
            <a:ext cx="1440254" cy="350402"/>
          </a:xfrm>
          <a:prstGeom prst="rect">
            <a:avLst/>
          </a:prstGeom>
          <a:solidFill>
            <a:schemeClr val="accent1">
              <a:lumMod val="60000"/>
              <a:lumOff val="40000"/>
            </a:schemeClr>
          </a:solidFill>
          <a:ln>
            <a:solidFill>
              <a:schemeClr val="accent1">
                <a:lumMod val="75000"/>
              </a:schemeClr>
            </a:solidFill>
          </a:ln>
        </p:spPr>
        <p:txBody>
          <a:bodyPr spcFirstLastPara="1" wrap="square" lIns="91425" tIns="91425" rIns="91425" bIns="91425" anchor="ctr" anchorCtr="0">
            <a:noAutofit/>
          </a:bodyPr>
          <a:lstStyle/>
          <a:p>
            <a:pPr algn="r"/>
            <a:r>
              <a:rPr lang="en-US" b="1" dirty="0">
                <a:solidFill>
                  <a:schemeClr val="dk1"/>
                </a:solidFill>
                <a:latin typeface="Quattrocento"/>
              </a:rPr>
              <a:t>57%</a:t>
            </a:r>
          </a:p>
        </p:txBody>
      </p:sp>
      <p:sp>
        <p:nvSpPr>
          <p:cNvPr id="2" name="Slide Number Placeholder 1">
            <a:extLst>
              <a:ext uri="{FF2B5EF4-FFF2-40B4-BE49-F238E27FC236}">
                <a16:creationId xmlns:a16="http://schemas.microsoft.com/office/drawing/2014/main" id="{68E1CAB8-A27A-941F-8505-F13E7449BC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80759E-005B-4BE2-931F-4614FB86C13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graphicFrame>
        <p:nvGraphicFramePr>
          <p:cNvPr id="31" name="Chart 30">
            <a:extLst>
              <a:ext uri="{FF2B5EF4-FFF2-40B4-BE49-F238E27FC236}">
                <a16:creationId xmlns:a16="http://schemas.microsoft.com/office/drawing/2014/main" id="{CF2D08C0-CFDF-0BB9-AE20-A6943DF06A22}"/>
              </a:ext>
            </a:extLst>
          </p:cNvPr>
          <p:cNvGraphicFramePr/>
          <p:nvPr>
            <p:extLst>
              <p:ext uri="{D42A27DB-BD31-4B8C-83A1-F6EECF244321}">
                <p14:modId xmlns:p14="http://schemas.microsoft.com/office/powerpoint/2010/main" val="2738448940"/>
              </p:ext>
            </p:extLst>
          </p:nvPr>
        </p:nvGraphicFramePr>
        <p:xfrm>
          <a:off x="804986" y="625720"/>
          <a:ext cx="5431691" cy="4064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Chart 36">
            <a:extLst>
              <a:ext uri="{FF2B5EF4-FFF2-40B4-BE49-F238E27FC236}">
                <a16:creationId xmlns:a16="http://schemas.microsoft.com/office/drawing/2014/main" id="{596EF53D-E5CE-FB7F-D63B-82AE26D48367}"/>
              </a:ext>
            </a:extLst>
          </p:cNvPr>
          <p:cNvGraphicFramePr/>
          <p:nvPr>
            <p:extLst>
              <p:ext uri="{D42A27DB-BD31-4B8C-83A1-F6EECF244321}">
                <p14:modId xmlns:p14="http://schemas.microsoft.com/office/powerpoint/2010/main" val="3537240166"/>
              </p:ext>
            </p:extLst>
          </p:nvPr>
        </p:nvGraphicFramePr>
        <p:xfrm>
          <a:off x="5939692" y="883626"/>
          <a:ext cx="2655608" cy="16881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0" name="Chart 39">
            <a:extLst>
              <a:ext uri="{FF2B5EF4-FFF2-40B4-BE49-F238E27FC236}">
                <a16:creationId xmlns:a16="http://schemas.microsoft.com/office/drawing/2014/main" id="{255A66CE-D53D-0902-D816-498EB6649A24}"/>
              </a:ext>
            </a:extLst>
          </p:cNvPr>
          <p:cNvGraphicFramePr/>
          <p:nvPr>
            <p:extLst>
              <p:ext uri="{D42A27DB-BD31-4B8C-83A1-F6EECF244321}">
                <p14:modId xmlns:p14="http://schemas.microsoft.com/office/powerpoint/2010/main" val="3180197124"/>
              </p:ext>
            </p:extLst>
          </p:nvPr>
        </p:nvGraphicFramePr>
        <p:xfrm>
          <a:off x="5884984" y="2767085"/>
          <a:ext cx="2765023" cy="210282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52743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4"/>
        <p:cNvGrpSpPr/>
        <p:nvPr/>
      </p:nvGrpSpPr>
      <p:grpSpPr>
        <a:xfrm>
          <a:off x="0" y="0"/>
          <a:ext cx="0" cy="0"/>
          <a:chOff x="0" y="0"/>
          <a:chExt cx="0" cy="0"/>
        </a:xfrm>
      </p:grpSpPr>
      <p:sp>
        <p:nvSpPr>
          <p:cNvPr id="1155" name="Google Shape;1155;p82"/>
          <p:cNvSpPr txBox="1">
            <a:spLocks noGrp="1"/>
          </p:cNvSpPr>
          <p:nvPr>
            <p:ph type="title"/>
          </p:nvPr>
        </p:nvSpPr>
        <p:spPr>
          <a:xfrm>
            <a:off x="-109415" y="1930273"/>
            <a:ext cx="1234654" cy="52837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dirty="0"/>
              <a:t>70</a:t>
            </a:r>
            <a:r>
              <a:rPr lang="en-US" dirty="0"/>
              <a:t>%</a:t>
            </a:r>
            <a:endParaRPr dirty="0"/>
          </a:p>
        </p:txBody>
      </p:sp>
      <p:sp>
        <p:nvSpPr>
          <p:cNvPr id="1156" name="Google Shape;1156;p82"/>
          <p:cNvSpPr txBox="1">
            <a:spLocks noGrp="1"/>
          </p:cNvSpPr>
          <p:nvPr>
            <p:ph type="title" idx="2"/>
          </p:nvPr>
        </p:nvSpPr>
        <p:spPr>
          <a:xfrm>
            <a:off x="-44737" y="3030248"/>
            <a:ext cx="943563" cy="5079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dirty="0"/>
              <a:t>30</a:t>
            </a:r>
            <a:r>
              <a:rPr lang="en-US" dirty="0"/>
              <a:t>%</a:t>
            </a:r>
            <a:endParaRPr dirty="0"/>
          </a:p>
        </p:txBody>
      </p:sp>
      <p:sp>
        <p:nvSpPr>
          <p:cNvPr id="1158" name="Google Shape;1158;p82"/>
          <p:cNvSpPr txBox="1">
            <a:spLocks noGrp="1"/>
          </p:cNvSpPr>
          <p:nvPr>
            <p:ph type="title" idx="4"/>
          </p:nvPr>
        </p:nvSpPr>
        <p:spPr>
          <a:xfrm>
            <a:off x="7653964" y="2447011"/>
            <a:ext cx="1203341" cy="41669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b="0" dirty="0">
                <a:solidFill>
                  <a:schemeClr val="dk1"/>
                </a:solidFill>
                <a:latin typeface="Montserrat Light"/>
                <a:cs typeface="Arial"/>
                <a:sym typeface="Arial"/>
              </a:rPr>
              <a:t>Komandos</a:t>
            </a:r>
            <a:endParaRPr sz="1400" b="0" dirty="0">
              <a:solidFill>
                <a:schemeClr val="dk1"/>
              </a:solidFill>
              <a:latin typeface="Montserrat Light"/>
              <a:cs typeface="Arial"/>
              <a:sym typeface="Arial"/>
            </a:endParaRPr>
          </a:p>
        </p:txBody>
      </p:sp>
      <p:sp>
        <p:nvSpPr>
          <p:cNvPr id="1159" name="Google Shape;1159;p82"/>
          <p:cNvSpPr txBox="1">
            <a:spLocks noGrp="1"/>
          </p:cNvSpPr>
          <p:nvPr>
            <p:ph type="title" idx="5"/>
          </p:nvPr>
        </p:nvSpPr>
        <p:spPr>
          <a:xfrm>
            <a:off x="7644372" y="2888983"/>
            <a:ext cx="1292391" cy="48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400" b="0" dirty="0">
                <a:solidFill>
                  <a:schemeClr val="dk1"/>
                </a:solidFill>
                <a:latin typeface="Montserrat Light"/>
                <a:cs typeface="Arial"/>
                <a:sym typeface="Montserrat Light"/>
              </a:rPr>
              <a:t>Vadovai</a:t>
            </a:r>
            <a:endParaRPr sz="1400" b="0" dirty="0">
              <a:solidFill>
                <a:schemeClr val="dk1"/>
              </a:solidFill>
              <a:latin typeface="Montserrat Light"/>
              <a:cs typeface="Arial"/>
              <a:sym typeface="Arial"/>
            </a:endParaRPr>
          </a:p>
        </p:txBody>
      </p:sp>
      <p:sp>
        <p:nvSpPr>
          <p:cNvPr id="1160" name="Google Shape;1160;p82"/>
          <p:cNvSpPr txBox="1">
            <a:spLocks noGrp="1"/>
          </p:cNvSpPr>
          <p:nvPr>
            <p:ph type="title" idx="6"/>
          </p:nvPr>
        </p:nvSpPr>
        <p:spPr>
          <a:xfrm>
            <a:off x="7609607" y="3659900"/>
            <a:ext cx="1534394"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b="0" dirty="0">
                <a:solidFill>
                  <a:schemeClr val="dk1"/>
                </a:solidFill>
                <a:latin typeface="Montserrat Light"/>
                <a:sym typeface="Montserrat Light"/>
              </a:rPr>
              <a:t>Organizacijos</a:t>
            </a:r>
            <a:endParaRPr sz="1400" b="0" dirty="0">
              <a:solidFill>
                <a:schemeClr val="dk1"/>
              </a:solidFill>
              <a:latin typeface="Montserrat Light"/>
              <a:sym typeface="Montserrat Light"/>
            </a:endParaRPr>
          </a:p>
        </p:txBody>
      </p:sp>
      <p:sp>
        <p:nvSpPr>
          <p:cNvPr id="1161" name="Google Shape;1161;p82"/>
          <p:cNvSpPr txBox="1">
            <a:spLocks noGrp="1"/>
          </p:cNvSpPr>
          <p:nvPr>
            <p:ph type="subTitle" idx="1"/>
          </p:nvPr>
        </p:nvSpPr>
        <p:spPr>
          <a:xfrm>
            <a:off x="1125239" y="1930272"/>
            <a:ext cx="2022138" cy="101196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Respondent</a:t>
            </a:r>
            <a:r>
              <a:rPr lang="lt-LT" dirty="0"/>
              <a:t>ų dalis, kurių organizacijos reikalauja, kad jų darbuotojai dirbtų 2 ar 3 dienas  iš ofiso.</a:t>
            </a:r>
            <a:endParaRPr dirty="0"/>
          </a:p>
        </p:txBody>
      </p:sp>
      <p:sp>
        <p:nvSpPr>
          <p:cNvPr id="1163" name="Google Shape;1163;p82"/>
          <p:cNvSpPr txBox="1">
            <a:spLocks noGrp="1"/>
          </p:cNvSpPr>
          <p:nvPr>
            <p:ph type="subTitle" idx="8"/>
          </p:nvPr>
        </p:nvSpPr>
        <p:spPr>
          <a:xfrm>
            <a:off x="1114157" y="3176580"/>
            <a:ext cx="2362782" cy="116674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a:t>Dauguma</a:t>
            </a:r>
            <a:r>
              <a:rPr lang="en-US" dirty="0"/>
              <a:t> </a:t>
            </a:r>
            <a:r>
              <a:rPr lang="en-US" dirty="0" err="1"/>
              <a:t>likusi</a:t>
            </a:r>
            <a:r>
              <a:rPr lang="lt-LT" dirty="0"/>
              <a:t>ų</a:t>
            </a:r>
            <a:r>
              <a:rPr lang="en-US" dirty="0"/>
              <a:t> </a:t>
            </a:r>
            <a:r>
              <a:rPr lang="en-US" dirty="0" err="1"/>
              <a:t>organizacij</a:t>
            </a:r>
            <a:r>
              <a:rPr lang="lt-LT" dirty="0"/>
              <a:t>ų reikalauja dirbti iš ofiso </a:t>
            </a:r>
            <a:r>
              <a:rPr lang="en-US" dirty="0"/>
              <a:t>4-5</a:t>
            </a:r>
            <a:r>
              <a:rPr lang="lt-LT" dirty="0"/>
              <a:t> d</a:t>
            </a:r>
            <a:r>
              <a:rPr lang="en-US" dirty="0"/>
              <a:t> per </a:t>
            </a:r>
            <a:r>
              <a:rPr lang="en-US" dirty="0" err="1"/>
              <a:t>savait</a:t>
            </a:r>
            <a:r>
              <a:rPr lang="lt-LT" dirty="0"/>
              <a:t>ę, keletas leidžia nedirbti iš ofiso</a:t>
            </a:r>
            <a:r>
              <a:rPr lang="en-US" dirty="0"/>
              <a:t> 1 </a:t>
            </a:r>
            <a:r>
              <a:rPr lang="en-US" dirty="0" err="1"/>
              <a:t>dien</a:t>
            </a:r>
            <a:r>
              <a:rPr lang="lt-LT" dirty="0"/>
              <a:t>ą arba dirbti tik nuotoliu</a:t>
            </a:r>
            <a:endParaRPr dirty="0"/>
          </a:p>
        </p:txBody>
      </p:sp>
      <p:sp>
        <p:nvSpPr>
          <p:cNvPr id="1167" name="Google Shape;1167;p82"/>
          <p:cNvSpPr txBox="1">
            <a:spLocks noGrp="1"/>
          </p:cNvSpPr>
          <p:nvPr>
            <p:ph type="title" idx="15"/>
          </p:nvPr>
        </p:nvSpPr>
        <p:spPr>
          <a:xfrm>
            <a:off x="713225" y="539500"/>
            <a:ext cx="8286396" cy="56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dirty="0"/>
              <a:t>Daugelis darbdavi</a:t>
            </a:r>
            <a:r>
              <a:rPr lang="lt-LT" sz="2000" dirty="0"/>
              <a:t>ų, kurių darbuotojai dirba ofise siūlo hibridinį darbą ir laisvas valandas</a:t>
            </a:r>
            <a:endParaRPr sz="2000" dirty="0"/>
          </a:p>
        </p:txBody>
      </p:sp>
      <p:sp>
        <p:nvSpPr>
          <p:cNvPr id="1168" name="Google Shape;1168;p82"/>
          <p:cNvSpPr/>
          <p:nvPr/>
        </p:nvSpPr>
        <p:spPr>
          <a:xfrm>
            <a:off x="6658415" y="3263671"/>
            <a:ext cx="995549" cy="1013871"/>
          </a:xfrm>
          <a:prstGeom prst="rect">
            <a:avLst/>
          </a:prstGeom>
          <a:solidFill>
            <a:schemeClr val="accent1">
              <a:lumMod val="75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lt-LT" dirty="0">
                <a:solidFill>
                  <a:schemeClr val="tx1"/>
                </a:solidFill>
                <a:latin typeface="Cinzel"/>
                <a:ea typeface="Cinzel"/>
                <a:cs typeface="Cinzel"/>
                <a:sym typeface="Cinzel"/>
              </a:rPr>
              <a:t>48</a:t>
            </a:r>
            <a:r>
              <a:rPr lang="en-US" dirty="0">
                <a:solidFill>
                  <a:schemeClr val="tx1"/>
                </a:solidFill>
                <a:latin typeface="Cinzel"/>
                <a:ea typeface="Cinzel"/>
                <a:cs typeface="Cinzel"/>
                <a:sym typeface="Cinzel"/>
              </a:rPr>
              <a:t>%</a:t>
            </a:r>
            <a:endParaRPr dirty="0">
              <a:solidFill>
                <a:schemeClr val="tx1"/>
              </a:solidFill>
              <a:latin typeface="Cinzel"/>
              <a:ea typeface="Cinzel"/>
              <a:cs typeface="Cinzel"/>
              <a:sym typeface="Cinzel"/>
            </a:endParaRPr>
          </a:p>
        </p:txBody>
      </p:sp>
      <p:sp>
        <p:nvSpPr>
          <p:cNvPr id="1169" name="Google Shape;1169;p82"/>
          <p:cNvSpPr/>
          <p:nvPr/>
        </p:nvSpPr>
        <p:spPr>
          <a:xfrm>
            <a:off x="6658415" y="2450675"/>
            <a:ext cx="995549" cy="238486"/>
          </a:xfrm>
          <a:prstGeom prst="rect">
            <a:avLst/>
          </a:prstGeom>
          <a:solidFill>
            <a:schemeClr val="accent2">
              <a:lumMod val="20000"/>
              <a:lumOff val="80000"/>
            </a:schemeClr>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lt-LT" dirty="0">
                <a:solidFill>
                  <a:schemeClr val="dk1"/>
                </a:solidFill>
                <a:latin typeface="Quattrocento"/>
                <a:ea typeface="Quattrocento"/>
                <a:cs typeface="Quattrocento"/>
                <a:sym typeface="Quattrocento"/>
              </a:rPr>
              <a:t>14</a:t>
            </a:r>
            <a:r>
              <a:rPr lang="en-US" dirty="0">
                <a:solidFill>
                  <a:schemeClr val="dk1"/>
                </a:solidFill>
                <a:latin typeface="Quattrocento"/>
                <a:ea typeface="Quattrocento"/>
                <a:cs typeface="Quattrocento"/>
                <a:sym typeface="Quattrocento"/>
              </a:rPr>
              <a:t>%</a:t>
            </a:r>
            <a:endParaRPr dirty="0">
              <a:solidFill>
                <a:schemeClr val="dk1"/>
              </a:solidFill>
              <a:latin typeface="Quattrocento"/>
              <a:ea typeface="Quattrocento"/>
              <a:cs typeface="Quattrocento"/>
              <a:sym typeface="Quattrocento"/>
            </a:endParaRPr>
          </a:p>
        </p:txBody>
      </p:sp>
      <p:sp>
        <p:nvSpPr>
          <p:cNvPr id="1170" name="Google Shape;1170;p82"/>
          <p:cNvSpPr/>
          <p:nvPr/>
        </p:nvSpPr>
        <p:spPr>
          <a:xfrm>
            <a:off x="6658415" y="2692825"/>
            <a:ext cx="995549" cy="567182"/>
          </a:xfrm>
          <a:prstGeom prst="rect">
            <a:avLst/>
          </a:prstGeom>
          <a:solidFill>
            <a:schemeClr val="accent2">
              <a:lumMod val="40000"/>
              <a:lumOff val="60000"/>
            </a:schemeClr>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lt-LT" b="1" dirty="0">
                <a:solidFill>
                  <a:schemeClr val="tx1"/>
                </a:solidFill>
                <a:latin typeface="Quattrocento"/>
                <a:ea typeface="Quattrocento"/>
                <a:cs typeface="Quattrocento"/>
                <a:sym typeface="Quattrocento"/>
              </a:rPr>
              <a:t>35</a:t>
            </a:r>
            <a:r>
              <a:rPr lang="en-US" b="1" dirty="0">
                <a:solidFill>
                  <a:schemeClr val="tx1"/>
                </a:solidFill>
                <a:latin typeface="Quattrocento"/>
                <a:ea typeface="Quattrocento"/>
                <a:cs typeface="Quattrocento"/>
                <a:sym typeface="Quattrocento"/>
              </a:rPr>
              <a:t>%</a:t>
            </a:r>
            <a:endParaRPr b="1" dirty="0">
              <a:solidFill>
                <a:schemeClr val="tx1"/>
              </a:solidFill>
              <a:latin typeface="Quattrocento"/>
              <a:ea typeface="Quattrocento"/>
              <a:cs typeface="Quattrocento"/>
              <a:sym typeface="Quattrocento"/>
            </a:endParaRPr>
          </a:p>
        </p:txBody>
      </p:sp>
      <p:grpSp>
        <p:nvGrpSpPr>
          <p:cNvPr id="4" name="Google Shape;11357;p124">
            <a:extLst>
              <a:ext uri="{FF2B5EF4-FFF2-40B4-BE49-F238E27FC236}">
                <a16:creationId xmlns:a16="http://schemas.microsoft.com/office/drawing/2014/main" id="{1F2BC49B-7766-5198-0BFA-D0669D92417E}"/>
              </a:ext>
            </a:extLst>
          </p:cNvPr>
          <p:cNvGrpSpPr/>
          <p:nvPr/>
        </p:nvGrpSpPr>
        <p:grpSpPr>
          <a:xfrm>
            <a:off x="4061166" y="1347129"/>
            <a:ext cx="345997" cy="345997"/>
            <a:chOff x="1756921" y="1509739"/>
            <a:chExt cx="345997" cy="345997"/>
          </a:xfrm>
        </p:grpSpPr>
        <p:sp>
          <p:nvSpPr>
            <p:cNvPr id="5" name="Google Shape;11358;p124">
              <a:extLst>
                <a:ext uri="{FF2B5EF4-FFF2-40B4-BE49-F238E27FC236}">
                  <a16:creationId xmlns:a16="http://schemas.microsoft.com/office/drawing/2014/main" id="{A72D060D-B69E-F047-7E6C-B336DF59E737}"/>
                </a:ext>
              </a:extLst>
            </p:cNvPr>
            <p:cNvSpPr/>
            <p:nvPr/>
          </p:nvSpPr>
          <p:spPr>
            <a:xfrm>
              <a:off x="1756921" y="1509739"/>
              <a:ext cx="345997" cy="345997"/>
            </a:xfrm>
            <a:custGeom>
              <a:avLst/>
              <a:gdLst/>
              <a:ahLst/>
              <a:cxnLst/>
              <a:rect l="l" t="t" r="r" b="b"/>
              <a:pathLst>
                <a:path w="10871" h="10871" extrusionOk="0">
                  <a:moveTo>
                    <a:pt x="5442" y="0"/>
                  </a:moveTo>
                  <a:cubicBezTo>
                    <a:pt x="3977" y="0"/>
                    <a:pt x="2620" y="572"/>
                    <a:pt x="1596" y="1596"/>
                  </a:cubicBezTo>
                  <a:cubicBezTo>
                    <a:pt x="572" y="2620"/>
                    <a:pt x="1" y="3989"/>
                    <a:pt x="1" y="5441"/>
                  </a:cubicBezTo>
                  <a:cubicBezTo>
                    <a:pt x="1" y="6882"/>
                    <a:pt x="572" y="8251"/>
                    <a:pt x="1596" y="9275"/>
                  </a:cubicBezTo>
                  <a:cubicBezTo>
                    <a:pt x="2620" y="10299"/>
                    <a:pt x="3989" y="10871"/>
                    <a:pt x="5442" y="10871"/>
                  </a:cubicBezTo>
                  <a:cubicBezTo>
                    <a:pt x="6882" y="10871"/>
                    <a:pt x="8252" y="10299"/>
                    <a:pt x="9276" y="9275"/>
                  </a:cubicBezTo>
                  <a:cubicBezTo>
                    <a:pt x="10299" y="8251"/>
                    <a:pt x="10871" y="6882"/>
                    <a:pt x="10871" y="5441"/>
                  </a:cubicBezTo>
                  <a:cubicBezTo>
                    <a:pt x="10871" y="5346"/>
                    <a:pt x="10871" y="5263"/>
                    <a:pt x="10859" y="5156"/>
                  </a:cubicBezTo>
                  <a:cubicBezTo>
                    <a:pt x="10859" y="5060"/>
                    <a:pt x="10788" y="5001"/>
                    <a:pt x="10692" y="5001"/>
                  </a:cubicBezTo>
                  <a:cubicBezTo>
                    <a:pt x="10609" y="5001"/>
                    <a:pt x="10549" y="5084"/>
                    <a:pt x="10549" y="5168"/>
                  </a:cubicBezTo>
                  <a:lnTo>
                    <a:pt x="10549" y="5441"/>
                  </a:lnTo>
                  <a:cubicBezTo>
                    <a:pt x="10549" y="6811"/>
                    <a:pt x="10014" y="8085"/>
                    <a:pt x="9037" y="9049"/>
                  </a:cubicBezTo>
                  <a:cubicBezTo>
                    <a:pt x="8073" y="10025"/>
                    <a:pt x="6787" y="10561"/>
                    <a:pt x="5418" y="10561"/>
                  </a:cubicBezTo>
                  <a:cubicBezTo>
                    <a:pt x="4061" y="10561"/>
                    <a:pt x="2775" y="10025"/>
                    <a:pt x="1810" y="9049"/>
                  </a:cubicBezTo>
                  <a:cubicBezTo>
                    <a:pt x="834" y="8085"/>
                    <a:pt x="298" y="6811"/>
                    <a:pt x="298" y="5441"/>
                  </a:cubicBezTo>
                  <a:cubicBezTo>
                    <a:pt x="298" y="4072"/>
                    <a:pt x="834" y="2786"/>
                    <a:pt x="1810" y="1822"/>
                  </a:cubicBezTo>
                  <a:cubicBezTo>
                    <a:pt x="2775" y="858"/>
                    <a:pt x="4061" y="322"/>
                    <a:pt x="5418" y="322"/>
                  </a:cubicBezTo>
                  <a:cubicBezTo>
                    <a:pt x="6632" y="322"/>
                    <a:pt x="7799" y="750"/>
                    <a:pt x="8728" y="1524"/>
                  </a:cubicBezTo>
                  <a:cubicBezTo>
                    <a:pt x="9633" y="2298"/>
                    <a:pt x="10264" y="3358"/>
                    <a:pt x="10466" y="4513"/>
                  </a:cubicBezTo>
                  <a:cubicBezTo>
                    <a:pt x="10476" y="4594"/>
                    <a:pt x="10547" y="4649"/>
                    <a:pt x="10612" y="4649"/>
                  </a:cubicBezTo>
                  <a:cubicBezTo>
                    <a:pt x="10623" y="4649"/>
                    <a:pt x="10634" y="4647"/>
                    <a:pt x="10645" y="4644"/>
                  </a:cubicBezTo>
                  <a:cubicBezTo>
                    <a:pt x="10740" y="4632"/>
                    <a:pt x="10800" y="4548"/>
                    <a:pt x="10776" y="4465"/>
                  </a:cubicBezTo>
                  <a:cubicBezTo>
                    <a:pt x="10561" y="3239"/>
                    <a:pt x="9907" y="2108"/>
                    <a:pt x="8930" y="1286"/>
                  </a:cubicBezTo>
                  <a:cubicBezTo>
                    <a:pt x="7954" y="465"/>
                    <a:pt x="6716" y="0"/>
                    <a:pt x="544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1359;p124">
              <a:extLst>
                <a:ext uri="{FF2B5EF4-FFF2-40B4-BE49-F238E27FC236}">
                  <a16:creationId xmlns:a16="http://schemas.microsoft.com/office/drawing/2014/main" id="{FD577C7E-E6FB-1009-4C06-005EDB24C509}"/>
                </a:ext>
              </a:extLst>
            </p:cNvPr>
            <p:cNvSpPr/>
            <p:nvPr/>
          </p:nvSpPr>
          <p:spPr>
            <a:xfrm>
              <a:off x="1781937" y="1535488"/>
              <a:ext cx="295614" cy="295614"/>
            </a:xfrm>
            <a:custGeom>
              <a:avLst/>
              <a:gdLst/>
              <a:ahLst/>
              <a:cxnLst/>
              <a:rect l="l" t="t" r="r" b="b"/>
              <a:pathLst>
                <a:path w="9288" h="9288" extrusionOk="0">
                  <a:moveTo>
                    <a:pt x="4644" y="1"/>
                  </a:moveTo>
                  <a:cubicBezTo>
                    <a:pt x="3989" y="1"/>
                    <a:pt x="3346" y="132"/>
                    <a:pt x="2751" y="406"/>
                  </a:cubicBezTo>
                  <a:cubicBezTo>
                    <a:pt x="2167" y="656"/>
                    <a:pt x="1667" y="1025"/>
                    <a:pt x="1227" y="1489"/>
                  </a:cubicBezTo>
                  <a:cubicBezTo>
                    <a:pt x="1167" y="1549"/>
                    <a:pt x="1167" y="1656"/>
                    <a:pt x="1251" y="1715"/>
                  </a:cubicBezTo>
                  <a:cubicBezTo>
                    <a:pt x="1278" y="1743"/>
                    <a:pt x="1313" y="1757"/>
                    <a:pt x="1348" y="1757"/>
                  </a:cubicBezTo>
                  <a:cubicBezTo>
                    <a:pt x="1390" y="1757"/>
                    <a:pt x="1433" y="1737"/>
                    <a:pt x="1465" y="1692"/>
                  </a:cubicBezTo>
                  <a:cubicBezTo>
                    <a:pt x="1870" y="1263"/>
                    <a:pt x="2346" y="918"/>
                    <a:pt x="2882" y="680"/>
                  </a:cubicBezTo>
                  <a:cubicBezTo>
                    <a:pt x="3429" y="430"/>
                    <a:pt x="4025" y="310"/>
                    <a:pt x="4644" y="310"/>
                  </a:cubicBezTo>
                  <a:cubicBezTo>
                    <a:pt x="7025" y="310"/>
                    <a:pt x="8966" y="2239"/>
                    <a:pt x="8966" y="4644"/>
                  </a:cubicBezTo>
                  <a:cubicBezTo>
                    <a:pt x="8966" y="7037"/>
                    <a:pt x="7037" y="8978"/>
                    <a:pt x="4644" y="8978"/>
                  </a:cubicBezTo>
                  <a:cubicBezTo>
                    <a:pt x="2263" y="8978"/>
                    <a:pt x="310" y="7037"/>
                    <a:pt x="310" y="4644"/>
                  </a:cubicBezTo>
                  <a:cubicBezTo>
                    <a:pt x="310" y="3799"/>
                    <a:pt x="560" y="2966"/>
                    <a:pt x="1024" y="2263"/>
                  </a:cubicBezTo>
                  <a:cubicBezTo>
                    <a:pt x="1084" y="2192"/>
                    <a:pt x="1072" y="2084"/>
                    <a:pt x="989" y="2037"/>
                  </a:cubicBezTo>
                  <a:cubicBezTo>
                    <a:pt x="963" y="2020"/>
                    <a:pt x="933" y="2012"/>
                    <a:pt x="904" y="2012"/>
                  </a:cubicBezTo>
                  <a:cubicBezTo>
                    <a:pt x="850" y="2012"/>
                    <a:pt x="797" y="2038"/>
                    <a:pt x="774" y="2084"/>
                  </a:cubicBezTo>
                  <a:cubicBezTo>
                    <a:pt x="262" y="2846"/>
                    <a:pt x="0" y="3716"/>
                    <a:pt x="0" y="4644"/>
                  </a:cubicBezTo>
                  <a:cubicBezTo>
                    <a:pt x="0" y="5883"/>
                    <a:pt x="477" y="7049"/>
                    <a:pt x="1346" y="7930"/>
                  </a:cubicBezTo>
                  <a:cubicBezTo>
                    <a:pt x="2227" y="8811"/>
                    <a:pt x="3394" y="9288"/>
                    <a:pt x="4644" y="9288"/>
                  </a:cubicBezTo>
                  <a:cubicBezTo>
                    <a:pt x="5894" y="9288"/>
                    <a:pt x="7049" y="8811"/>
                    <a:pt x="7930" y="7930"/>
                  </a:cubicBezTo>
                  <a:cubicBezTo>
                    <a:pt x="8811" y="7049"/>
                    <a:pt x="9287" y="5894"/>
                    <a:pt x="9287" y="4644"/>
                  </a:cubicBezTo>
                  <a:cubicBezTo>
                    <a:pt x="9287" y="3394"/>
                    <a:pt x="8811" y="2227"/>
                    <a:pt x="7930" y="1346"/>
                  </a:cubicBezTo>
                  <a:cubicBezTo>
                    <a:pt x="7049" y="477"/>
                    <a:pt x="5894" y="1"/>
                    <a:pt x="464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1360;p124">
              <a:extLst>
                <a:ext uri="{FF2B5EF4-FFF2-40B4-BE49-F238E27FC236}">
                  <a16:creationId xmlns:a16="http://schemas.microsoft.com/office/drawing/2014/main" id="{AB8692C6-F88E-E302-DAFD-BDA01A36E389}"/>
                </a:ext>
              </a:extLst>
            </p:cNvPr>
            <p:cNvSpPr/>
            <p:nvPr/>
          </p:nvSpPr>
          <p:spPr>
            <a:xfrm>
              <a:off x="1806954" y="1677980"/>
              <a:ext cx="17441" cy="10630"/>
            </a:xfrm>
            <a:custGeom>
              <a:avLst/>
              <a:gdLst/>
              <a:ahLst/>
              <a:cxnLst/>
              <a:rect l="l" t="t" r="r" b="b"/>
              <a:pathLst>
                <a:path w="548" h="334" extrusionOk="0">
                  <a:moveTo>
                    <a:pt x="167" y="1"/>
                  </a:moveTo>
                  <a:cubicBezTo>
                    <a:pt x="72" y="1"/>
                    <a:pt x="0" y="72"/>
                    <a:pt x="0" y="167"/>
                  </a:cubicBezTo>
                  <a:cubicBezTo>
                    <a:pt x="0" y="251"/>
                    <a:pt x="72" y="334"/>
                    <a:pt x="167" y="334"/>
                  </a:cubicBezTo>
                  <a:lnTo>
                    <a:pt x="381" y="334"/>
                  </a:lnTo>
                  <a:cubicBezTo>
                    <a:pt x="476" y="334"/>
                    <a:pt x="548" y="251"/>
                    <a:pt x="548" y="167"/>
                  </a:cubicBezTo>
                  <a:cubicBezTo>
                    <a:pt x="548" y="72"/>
                    <a:pt x="476" y="1"/>
                    <a:pt x="38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361;p124">
              <a:extLst>
                <a:ext uri="{FF2B5EF4-FFF2-40B4-BE49-F238E27FC236}">
                  <a16:creationId xmlns:a16="http://schemas.microsoft.com/office/drawing/2014/main" id="{64F8C9FB-E4FE-EEC4-CCBB-B3DBB4F737DD}"/>
                </a:ext>
              </a:extLst>
            </p:cNvPr>
            <p:cNvSpPr/>
            <p:nvPr/>
          </p:nvSpPr>
          <p:spPr>
            <a:xfrm>
              <a:off x="1924429" y="1560122"/>
              <a:ext cx="128106" cy="128488"/>
            </a:xfrm>
            <a:custGeom>
              <a:avLst/>
              <a:gdLst/>
              <a:ahLst/>
              <a:cxnLst/>
              <a:rect l="l" t="t" r="r" b="b"/>
              <a:pathLst>
                <a:path w="4025" h="4037" extrusionOk="0">
                  <a:moveTo>
                    <a:pt x="155" y="1"/>
                  </a:moveTo>
                  <a:cubicBezTo>
                    <a:pt x="72" y="1"/>
                    <a:pt x="0" y="72"/>
                    <a:pt x="0" y="167"/>
                  </a:cubicBezTo>
                  <a:lnTo>
                    <a:pt x="0" y="3870"/>
                  </a:lnTo>
                  <a:cubicBezTo>
                    <a:pt x="0" y="3954"/>
                    <a:pt x="72" y="4037"/>
                    <a:pt x="155" y="4037"/>
                  </a:cubicBezTo>
                  <a:lnTo>
                    <a:pt x="3870" y="4037"/>
                  </a:lnTo>
                  <a:cubicBezTo>
                    <a:pt x="3953" y="4037"/>
                    <a:pt x="4024" y="3954"/>
                    <a:pt x="4024" y="3870"/>
                  </a:cubicBezTo>
                  <a:cubicBezTo>
                    <a:pt x="4024" y="3775"/>
                    <a:pt x="3953" y="3704"/>
                    <a:pt x="3870" y="3704"/>
                  </a:cubicBezTo>
                  <a:lnTo>
                    <a:pt x="322" y="3704"/>
                  </a:lnTo>
                  <a:lnTo>
                    <a:pt x="322" y="167"/>
                  </a:lnTo>
                  <a:cubicBezTo>
                    <a:pt x="322" y="72"/>
                    <a:pt x="250" y="1"/>
                    <a:pt x="15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362;p124">
              <a:extLst>
                <a:ext uri="{FF2B5EF4-FFF2-40B4-BE49-F238E27FC236}">
                  <a16:creationId xmlns:a16="http://schemas.microsoft.com/office/drawing/2014/main" id="{E84198C5-944B-8BBE-F896-9DBD09270394}"/>
                </a:ext>
              </a:extLst>
            </p:cNvPr>
            <p:cNvSpPr/>
            <p:nvPr/>
          </p:nvSpPr>
          <p:spPr>
            <a:xfrm>
              <a:off x="1924811" y="1788644"/>
              <a:ext cx="10630" cy="17823"/>
            </a:xfrm>
            <a:custGeom>
              <a:avLst/>
              <a:gdLst/>
              <a:ahLst/>
              <a:cxnLst/>
              <a:rect l="l" t="t" r="r" b="b"/>
              <a:pathLst>
                <a:path w="334" h="560" extrusionOk="0">
                  <a:moveTo>
                    <a:pt x="167" y="0"/>
                  </a:moveTo>
                  <a:cubicBezTo>
                    <a:pt x="71" y="0"/>
                    <a:pt x="0" y="84"/>
                    <a:pt x="0" y="167"/>
                  </a:cubicBezTo>
                  <a:lnTo>
                    <a:pt x="0" y="393"/>
                  </a:lnTo>
                  <a:cubicBezTo>
                    <a:pt x="0" y="488"/>
                    <a:pt x="71" y="560"/>
                    <a:pt x="167" y="560"/>
                  </a:cubicBezTo>
                  <a:cubicBezTo>
                    <a:pt x="250" y="560"/>
                    <a:pt x="333" y="488"/>
                    <a:pt x="333" y="393"/>
                  </a:cubicBezTo>
                  <a:lnTo>
                    <a:pt x="333" y="167"/>
                  </a:lnTo>
                  <a:cubicBezTo>
                    <a:pt x="333" y="84"/>
                    <a:pt x="250" y="0"/>
                    <a:pt x="16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1363;p124">
              <a:extLst>
                <a:ext uri="{FF2B5EF4-FFF2-40B4-BE49-F238E27FC236}">
                  <a16:creationId xmlns:a16="http://schemas.microsoft.com/office/drawing/2014/main" id="{A43F630D-8994-A014-5EDB-5CC22186EEB1}"/>
                </a:ext>
              </a:extLst>
            </p:cNvPr>
            <p:cNvSpPr/>
            <p:nvPr/>
          </p:nvSpPr>
          <p:spPr>
            <a:xfrm>
              <a:off x="1841423" y="1594719"/>
              <a:ext cx="16328" cy="15086"/>
            </a:xfrm>
            <a:custGeom>
              <a:avLst/>
              <a:gdLst/>
              <a:ahLst/>
              <a:cxnLst/>
              <a:rect l="l" t="t" r="r" b="b"/>
              <a:pathLst>
                <a:path w="513" h="474" extrusionOk="0">
                  <a:moveTo>
                    <a:pt x="173" y="0"/>
                  </a:moveTo>
                  <a:cubicBezTo>
                    <a:pt x="132" y="0"/>
                    <a:pt x="90" y="15"/>
                    <a:pt x="60" y="45"/>
                  </a:cubicBezTo>
                  <a:cubicBezTo>
                    <a:pt x="1" y="104"/>
                    <a:pt x="1" y="212"/>
                    <a:pt x="60" y="259"/>
                  </a:cubicBezTo>
                  <a:lnTo>
                    <a:pt x="215" y="426"/>
                  </a:lnTo>
                  <a:cubicBezTo>
                    <a:pt x="239" y="462"/>
                    <a:pt x="286" y="474"/>
                    <a:pt x="334" y="474"/>
                  </a:cubicBezTo>
                  <a:cubicBezTo>
                    <a:pt x="370" y="474"/>
                    <a:pt x="405" y="462"/>
                    <a:pt x="453" y="426"/>
                  </a:cubicBezTo>
                  <a:cubicBezTo>
                    <a:pt x="513" y="366"/>
                    <a:pt x="513" y="259"/>
                    <a:pt x="453" y="212"/>
                  </a:cubicBezTo>
                  <a:lnTo>
                    <a:pt x="286" y="45"/>
                  </a:lnTo>
                  <a:cubicBezTo>
                    <a:pt x="257" y="15"/>
                    <a:pt x="215" y="0"/>
                    <a:pt x="17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364;p124">
              <a:extLst>
                <a:ext uri="{FF2B5EF4-FFF2-40B4-BE49-F238E27FC236}">
                  <a16:creationId xmlns:a16="http://schemas.microsoft.com/office/drawing/2014/main" id="{CF4A4DE6-2F97-9061-85AC-4A10310B19EF}"/>
                </a:ext>
              </a:extLst>
            </p:cNvPr>
            <p:cNvSpPr/>
            <p:nvPr/>
          </p:nvSpPr>
          <p:spPr>
            <a:xfrm>
              <a:off x="2002470" y="1756243"/>
              <a:ext cx="16709" cy="15755"/>
            </a:xfrm>
            <a:custGeom>
              <a:avLst/>
              <a:gdLst/>
              <a:ahLst/>
              <a:cxnLst/>
              <a:rect l="l" t="t" r="r" b="b"/>
              <a:pathLst>
                <a:path w="525" h="495" extrusionOk="0">
                  <a:moveTo>
                    <a:pt x="175" y="0"/>
                  </a:moveTo>
                  <a:cubicBezTo>
                    <a:pt x="132" y="0"/>
                    <a:pt x="90" y="18"/>
                    <a:pt x="60" y="54"/>
                  </a:cubicBezTo>
                  <a:cubicBezTo>
                    <a:pt x="1" y="113"/>
                    <a:pt x="1" y="221"/>
                    <a:pt x="60" y="280"/>
                  </a:cubicBezTo>
                  <a:lnTo>
                    <a:pt x="227" y="447"/>
                  </a:lnTo>
                  <a:cubicBezTo>
                    <a:pt x="251" y="471"/>
                    <a:pt x="298" y="494"/>
                    <a:pt x="346" y="494"/>
                  </a:cubicBezTo>
                  <a:cubicBezTo>
                    <a:pt x="394" y="494"/>
                    <a:pt x="418" y="471"/>
                    <a:pt x="465" y="447"/>
                  </a:cubicBezTo>
                  <a:cubicBezTo>
                    <a:pt x="525" y="387"/>
                    <a:pt x="525" y="280"/>
                    <a:pt x="465" y="221"/>
                  </a:cubicBezTo>
                  <a:lnTo>
                    <a:pt x="298" y="54"/>
                  </a:lnTo>
                  <a:cubicBezTo>
                    <a:pt x="263" y="18"/>
                    <a:pt x="218" y="0"/>
                    <a:pt x="175"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365;p124">
              <a:extLst>
                <a:ext uri="{FF2B5EF4-FFF2-40B4-BE49-F238E27FC236}">
                  <a16:creationId xmlns:a16="http://schemas.microsoft.com/office/drawing/2014/main" id="{39A0CD0A-112C-0A33-14FC-54458D950C73}"/>
                </a:ext>
              </a:extLst>
            </p:cNvPr>
            <p:cNvSpPr/>
            <p:nvPr/>
          </p:nvSpPr>
          <p:spPr>
            <a:xfrm>
              <a:off x="2002470" y="1594719"/>
              <a:ext cx="16328" cy="15086"/>
            </a:xfrm>
            <a:custGeom>
              <a:avLst/>
              <a:gdLst/>
              <a:ahLst/>
              <a:cxnLst/>
              <a:rect l="l" t="t" r="r" b="b"/>
              <a:pathLst>
                <a:path w="513" h="474" extrusionOk="0">
                  <a:moveTo>
                    <a:pt x="340" y="0"/>
                  </a:moveTo>
                  <a:cubicBezTo>
                    <a:pt x="298" y="0"/>
                    <a:pt x="257" y="15"/>
                    <a:pt x="227" y="45"/>
                  </a:cubicBezTo>
                  <a:lnTo>
                    <a:pt x="60" y="212"/>
                  </a:lnTo>
                  <a:cubicBezTo>
                    <a:pt x="1" y="259"/>
                    <a:pt x="1" y="366"/>
                    <a:pt x="60" y="426"/>
                  </a:cubicBezTo>
                  <a:cubicBezTo>
                    <a:pt x="96" y="462"/>
                    <a:pt x="132" y="474"/>
                    <a:pt x="179" y="474"/>
                  </a:cubicBezTo>
                  <a:cubicBezTo>
                    <a:pt x="227" y="474"/>
                    <a:pt x="251" y="462"/>
                    <a:pt x="287" y="426"/>
                  </a:cubicBezTo>
                  <a:lnTo>
                    <a:pt x="453" y="259"/>
                  </a:lnTo>
                  <a:cubicBezTo>
                    <a:pt x="513" y="212"/>
                    <a:pt x="513" y="104"/>
                    <a:pt x="453" y="45"/>
                  </a:cubicBezTo>
                  <a:cubicBezTo>
                    <a:pt x="423" y="15"/>
                    <a:pt x="382" y="0"/>
                    <a:pt x="34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366;p124">
              <a:extLst>
                <a:ext uri="{FF2B5EF4-FFF2-40B4-BE49-F238E27FC236}">
                  <a16:creationId xmlns:a16="http://schemas.microsoft.com/office/drawing/2014/main" id="{C9E3C64C-2304-3CB6-47FB-0618296C4114}"/>
                </a:ext>
              </a:extLst>
            </p:cNvPr>
            <p:cNvSpPr/>
            <p:nvPr/>
          </p:nvSpPr>
          <p:spPr>
            <a:xfrm>
              <a:off x="1841041" y="1756530"/>
              <a:ext cx="16709" cy="15468"/>
            </a:xfrm>
            <a:custGeom>
              <a:avLst/>
              <a:gdLst/>
              <a:ahLst/>
              <a:cxnLst/>
              <a:rect l="l" t="t" r="r" b="b"/>
              <a:pathLst>
                <a:path w="525" h="486" extrusionOk="0">
                  <a:moveTo>
                    <a:pt x="352" y="0"/>
                  </a:moveTo>
                  <a:cubicBezTo>
                    <a:pt x="310" y="0"/>
                    <a:pt x="269" y="15"/>
                    <a:pt x="239" y="45"/>
                  </a:cubicBezTo>
                  <a:lnTo>
                    <a:pt x="72" y="212"/>
                  </a:lnTo>
                  <a:cubicBezTo>
                    <a:pt x="1" y="271"/>
                    <a:pt x="1" y="354"/>
                    <a:pt x="60" y="438"/>
                  </a:cubicBezTo>
                  <a:cubicBezTo>
                    <a:pt x="84" y="462"/>
                    <a:pt x="132" y="485"/>
                    <a:pt x="179" y="485"/>
                  </a:cubicBezTo>
                  <a:cubicBezTo>
                    <a:pt x="227" y="485"/>
                    <a:pt x="251" y="462"/>
                    <a:pt x="298" y="438"/>
                  </a:cubicBezTo>
                  <a:lnTo>
                    <a:pt x="465" y="271"/>
                  </a:lnTo>
                  <a:cubicBezTo>
                    <a:pt x="525" y="212"/>
                    <a:pt x="525" y="104"/>
                    <a:pt x="465" y="45"/>
                  </a:cubicBezTo>
                  <a:cubicBezTo>
                    <a:pt x="435" y="15"/>
                    <a:pt x="394" y="0"/>
                    <a:pt x="35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367;p124">
              <a:extLst>
                <a:ext uri="{FF2B5EF4-FFF2-40B4-BE49-F238E27FC236}">
                  <a16:creationId xmlns:a16="http://schemas.microsoft.com/office/drawing/2014/main" id="{5AF9A593-CFF9-5B3B-7301-AFEFD1013C5C}"/>
                </a:ext>
              </a:extLst>
            </p:cNvPr>
            <p:cNvSpPr/>
            <p:nvPr/>
          </p:nvSpPr>
          <p:spPr>
            <a:xfrm>
              <a:off x="1816025" y="1632084"/>
              <a:ext cx="17855" cy="13336"/>
            </a:xfrm>
            <a:custGeom>
              <a:avLst/>
              <a:gdLst/>
              <a:ahLst/>
              <a:cxnLst/>
              <a:rect l="l" t="t" r="r" b="b"/>
              <a:pathLst>
                <a:path w="561" h="419" extrusionOk="0">
                  <a:moveTo>
                    <a:pt x="173" y="0"/>
                  </a:moveTo>
                  <a:cubicBezTo>
                    <a:pt x="110" y="0"/>
                    <a:pt x="51" y="36"/>
                    <a:pt x="25" y="97"/>
                  </a:cubicBezTo>
                  <a:cubicBezTo>
                    <a:pt x="1" y="181"/>
                    <a:pt x="25" y="276"/>
                    <a:pt x="120" y="312"/>
                  </a:cubicBezTo>
                  <a:lnTo>
                    <a:pt x="322" y="395"/>
                  </a:lnTo>
                  <a:cubicBezTo>
                    <a:pt x="334" y="419"/>
                    <a:pt x="370" y="419"/>
                    <a:pt x="382" y="419"/>
                  </a:cubicBezTo>
                  <a:cubicBezTo>
                    <a:pt x="441" y="419"/>
                    <a:pt x="501" y="383"/>
                    <a:pt x="537" y="312"/>
                  </a:cubicBezTo>
                  <a:cubicBezTo>
                    <a:pt x="561" y="228"/>
                    <a:pt x="513" y="133"/>
                    <a:pt x="441" y="97"/>
                  </a:cubicBezTo>
                  <a:lnTo>
                    <a:pt x="239" y="14"/>
                  </a:lnTo>
                  <a:cubicBezTo>
                    <a:pt x="217" y="5"/>
                    <a:pt x="195" y="0"/>
                    <a:pt x="17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368;p124">
              <a:extLst>
                <a:ext uri="{FF2B5EF4-FFF2-40B4-BE49-F238E27FC236}">
                  <a16:creationId xmlns:a16="http://schemas.microsoft.com/office/drawing/2014/main" id="{31ABF3AA-8605-7EA4-4BD7-AC3845BF4E38}"/>
                </a:ext>
              </a:extLst>
            </p:cNvPr>
            <p:cNvSpPr/>
            <p:nvPr/>
          </p:nvSpPr>
          <p:spPr>
            <a:xfrm>
              <a:off x="2026341" y="1721297"/>
              <a:ext cx="17855" cy="13177"/>
            </a:xfrm>
            <a:custGeom>
              <a:avLst/>
              <a:gdLst/>
              <a:ahLst/>
              <a:cxnLst/>
              <a:rect l="l" t="t" r="r" b="b"/>
              <a:pathLst>
                <a:path w="561" h="414" extrusionOk="0">
                  <a:moveTo>
                    <a:pt x="179" y="0"/>
                  </a:moveTo>
                  <a:cubicBezTo>
                    <a:pt x="114" y="0"/>
                    <a:pt x="52" y="31"/>
                    <a:pt x="25" y="104"/>
                  </a:cubicBezTo>
                  <a:cubicBezTo>
                    <a:pt x="1" y="176"/>
                    <a:pt x="25" y="283"/>
                    <a:pt x="120" y="307"/>
                  </a:cubicBezTo>
                  <a:lnTo>
                    <a:pt x="322" y="402"/>
                  </a:lnTo>
                  <a:cubicBezTo>
                    <a:pt x="334" y="414"/>
                    <a:pt x="370" y="414"/>
                    <a:pt x="382" y="414"/>
                  </a:cubicBezTo>
                  <a:cubicBezTo>
                    <a:pt x="441" y="414"/>
                    <a:pt x="501" y="378"/>
                    <a:pt x="537" y="307"/>
                  </a:cubicBezTo>
                  <a:cubicBezTo>
                    <a:pt x="560" y="235"/>
                    <a:pt x="537" y="128"/>
                    <a:pt x="441" y="104"/>
                  </a:cubicBezTo>
                  <a:lnTo>
                    <a:pt x="239" y="9"/>
                  </a:lnTo>
                  <a:cubicBezTo>
                    <a:pt x="219" y="3"/>
                    <a:pt x="199" y="0"/>
                    <a:pt x="17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369;p124">
              <a:extLst>
                <a:ext uri="{FF2B5EF4-FFF2-40B4-BE49-F238E27FC236}">
                  <a16:creationId xmlns:a16="http://schemas.microsoft.com/office/drawing/2014/main" id="{36C99840-58E6-F84F-E9B5-527E70BCE301}"/>
                </a:ext>
              </a:extLst>
            </p:cNvPr>
            <p:cNvSpPr/>
            <p:nvPr/>
          </p:nvSpPr>
          <p:spPr>
            <a:xfrm>
              <a:off x="1967619" y="1569702"/>
              <a:ext cx="14036" cy="16996"/>
            </a:xfrm>
            <a:custGeom>
              <a:avLst/>
              <a:gdLst/>
              <a:ahLst/>
              <a:cxnLst/>
              <a:rect l="l" t="t" r="r" b="b"/>
              <a:pathLst>
                <a:path w="441" h="534" extrusionOk="0">
                  <a:moveTo>
                    <a:pt x="267" y="1"/>
                  </a:moveTo>
                  <a:cubicBezTo>
                    <a:pt x="204" y="1"/>
                    <a:pt x="138" y="32"/>
                    <a:pt x="119" y="105"/>
                  </a:cubicBezTo>
                  <a:lnTo>
                    <a:pt x="24" y="307"/>
                  </a:lnTo>
                  <a:cubicBezTo>
                    <a:pt x="0" y="378"/>
                    <a:pt x="24" y="486"/>
                    <a:pt x="119" y="521"/>
                  </a:cubicBezTo>
                  <a:cubicBezTo>
                    <a:pt x="131" y="521"/>
                    <a:pt x="155" y="533"/>
                    <a:pt x="179" y="533"/>
                  </a:cubicBezTo>
                  <a:cubicBezTo>
                    <a:pt x="239" y="533"/>
                    <a:pt x="298" y="498"/>
                    <a:pt x="322" y="426"/>
                  </a:cubicBezTo>
                  <a:lnTo>
                    <a:pt x="417" y="224"/>
                  </a:lnTo>
                  <a:cubicBezTo>
                    <a:pt x="441" y="140"/>
                    <a:pt x="417" y="45"/>
                    <a:pt x="322" y="9"/>
                  </a:cubicBezTo>
                  <a:cubicBezTo>
                    <a:pt x="305" y="4"/>
                    <a:pt x="286" y="1"/>
                    <a:pt x="267"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370;p124">
              <a:extLst>
                <a:ext uri="{FF2B5EF4-FFF2-40B4-BE49-F238E27FC236}">
                  <a16:creationId xmlns:a16="http://schemas.microsoft.com/office/drawing/2014/main" id="{34D722D3-2537-9BC7-FE08-9B5EE5CE65F8}"/>
                </a:ext>
              </a:extLst>
            </p:cNvPr>
            <p:cNvSpPr/>
            <p:nvPr/>
          </p:nvSpPr>
          <p:spPr>
            <a:xfrm>
              <a:off x="1877802" y="1780019"/>
              <a:ext cx="14450" cy="16996"/>
            </a:xfrm>
            <a:custGeom>
              <a:avLst/>
              <a:gdLst/>
              <a:ahLst/>
              <a:cxnLst/>
              <a:rect l="l" t="t" r="r" b="b"/>
              <a:pathLst>
                <a:path w="454" h="534" extrusionOk="0">
                  <a:moveTo>
                    <a:pt x="279" y="1"/>
                  </a:moveTo>
                  <a:cubicBezTo>
                    <a:pt x="216" y="1"/>
                    <a:pt x="147" y="32"/>
                    <a:pt x="120" y="105"/>
                  </a:cubicBezTo>
                  <a:lnTo>
                    <a:pt x="36" y="307"/>
                  </a:lnTo>
                  <a:cubicBezTo>
                    <a:pt x="1" y="378"/>
                    <a:pt x="48" y="486"/>
                    <a:pt x="120" y="509"/>
                  </a:cubicBezTo>
                  <a:cubicBezTo>
                    <a:pt x="144" y="533"/>
                    <a:pt x="167" y="533"/>
                    <a:pt x="179" y="533"/>
                  </a:cubicBezTo>
                  <a:cubicBezTo>
                    <a:pt x="239" y="533"/>
                    <a:pt x="298" y="497"/>
                    <a:pt x="334" y="426"/>
                  </a:cubicBezTo>
                  <a:lnTo>
                    <a:pt x="417" y="224"/>
                  </a:lnTo>
                  <a:cubicBezTo>
                    <a:pt x="453" y="140"/>
                    <a:pt x="417" y="45"/>
                    <a:pt x="334" y="9"/>
                  </a:cubicBezTo>
                  <a:cubicBezTo>
                    <a:pt x="317" y="4"/>
                    <a:pt x="298" y="1"/>
                    <a:pt x="279"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371;p124">
              <a:extLst>
                <a:ext uri="{FF2B5EF4-FFF2-40B4-BE49-F238E27FC236}">
                  <a16:creationId xmlns:a16="http://schemas.microsoft.com/office/drawing/2014/main" id="{CBBA66E5-8C13-CB4C-E1F1-E32435B65C58}"/>
                </a:ext>
              </a:extLst>
            </p:cNvPr>
            <p:cNvSpPr/>
            <p:nvPr/>
          </p:nvSpPr>
          <p:spPr>
            <a:xfrm>
              <a:off x="1879711" y="1568652"/>
              <a:ext cx="14418" cy="16900"/>
            </a:xfrm>
            <a:custGeom>
              <a:avLst/>
              <a:gdLst/>
              <a:ahLst/>
              <a:cxnLst/>
              <a:rect l="l" t="t" r="r" b="b"/>
              <a:pathLst>
                <a:path w="453" h="531" extrusionOk="0">
                  <a:moveTo>
                    <a:pt x="169" y="0"/>
                  </a:moveTo>
                  <a:cubicBezTo>
                    <a:pt x="153" y="0"/>
                    <a:pt x="136" y="2"/>
                    <a:pt x="119" y="7"/>
                  </a:cubicBezTo>
                  <a:cubicBezTo>
                    <a:pt x="48" y="42"/>
                    <a:pt x="0" y="138"/>
                    <a:pt x="36" y="221"/>
                  </a:cubicBezTo>
                  <a:lnTo>
                    <a:pt x="119" y="423"/>
                  </a:lnTo>
                  <a:cubicBezTo>
                    <a:pt x="155" y="495"/>
                    <a:pt x="214" y="531"/>
                    <a:pt x="274" y="531"/>
                  </a:cubicBezTo>
                  <a:cubicBezTo>
                    <a:pt x="286" y="531"/>
                    <a:pt x="322" y="531"/>
                    <a:pt x="334" y="519"/>
                  </a:cubicBezTo>
                  <a:cubicBezTo>
                    <a:pt x="405" y="483"/>
                    <a:pt x="453" y="400"/>
                    <a:pt x="417" y="304"/>
                  </a:cubicBezTo>
                  <a:lnTo>
                    <a:pt x="334" y="102"/>
                  </a:lnTo>
                  <a:cubicBezTo>
                    <a:pt x="304" y="43"/>
                    <a:pt x="243" y="0"/>
                    <a:pt x="16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372;p124">
              <a:extLst>
                <a:ext uri="{FF2B5EF4-FFF2-40B4-BE49-F238E27FC236}">
                  <a16:creationId xmlns:a16="http://schemas.microsoft.com/office/drawing/2014/main" id="{BDA5FB2D-83B0-3088-A853-9CF6658AFEF6}"/>
                </a:ext>
              </a:extLst>
            </p:cNvPr>
            <p:cNvSpPr/>
            <p:nvPr/>
          </p:nvSpPr>
          <p:spPr>
            <a:xfrm>
              <a:off x="1965709" y="1780846"/>
              <a:ext cx="14068" cy="16900"/>
            </a:xfrm>
            <a:custGeom>
              <a:avLst/>
              <a:gdLst/>
              <a:ahLst/>
              <a:cxnLst/>
              <a:rect l="l" t="t" r="r" b="b"/>
              <a:pathLst>
                <a:path w="442" h="531" extrusionOk="0">
                  <a:moveTo>
                    <a:pt x="189" y="0"/>
                  </a:moveTo>
                  <a:cubicBezTo>
                    <a:pt x="166" y="0"/>
                    <a:pt x="143" y="6"/>
                    <a:pt x="120" y="19"/>
                  </a:cubicBezTo>
                  <a:cubicBezTo>
                    <a:pt x="37" y="43"/>
                    <a:pt x="1" y="138"/>
                    <a:pt x="25" y="221"/>
                  </a:cubicBezTo>
                  <a:lnTo>
                    <a:pt x="120" y="424"/>
                  </a:lnTo>
                  <a:cubicBezTo>
                    <a:pt x="144" y="483"/>
                    <a:pt x="203" y="531"/>
                    <a:pt x="263" y="531"/>
                  </a:cubicBezTo>
                  <a:cubicBezTo>
                    <a:pt x="275" y="531"/>
                    <a:pt x="310" y="531"/>
                    <a:pt x="322" y="519"/>
                  </a:cubicBezTo>
                  <a:cubicBezTo>
                    <a:pt x="394" y="483"/>
                    <a:pt x="441" y="400"/>
                    <a:pt x="418" y="305"/>
                  </a:cubicBezTo>
                  <a:lnTo>
                    <a:pt x="322" y="102"/>
                  </a:lnTo>
                  <a:cubicBezTo>
                    <a:pt x="305" y="42"/>
                    <a:pt x="250" y="0"/>
                    <a:pt x="18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373;p124">
              <a:extLst>
                <a:ext uri="{FF2B5EF4-FFF2-40B4-BE49-F238E27FC236}">
                  <a16:creationId xmlns:a16="http://schemas.microsoft.com/office/drawing/2014/main" id="{CA40DD28-10A2-4884-1F4F-34DCC93C30B2}"/>
                </a:ext>
              </a:extLst>
            </p:cNvPr>
            <p:cNvSpPr/>
            <p:nvPr/>
          </p:nvSpPr>
          <p:spPr>
            <a:xfrm>
              <a:off x="2026723" y="1633644"/>
              <a:ext cx="17855" cy="13304"/>
            </a:xfrm>
            <a:custGeom>
              <a:avLst/>
              <a:gdLst/>
              <a:ahLst/>
              <a:cxnLst/>
              <a:rect l="l" t="t" r="r" b="b"/>
              <a:pathLst>
                <a:path w="561" h="418" extrusionOk="0">
                  <a:moveTo>
                    <a:pt x="387" y="0"/>
                  </a:moveTo>
                  <a:cubicBezTo>
                    <a:pt x="366" y="0"/>
                    <a:pt x="345" y="4"/>
                    <a:pt x="322" y="13"/>
                  </a:cubicBezTo>
                  <a:lnTo>
                    <a:pt x="120" y="96"/>
                  </a:lnTo>
                  <a:cubicBezTo>
                    <a:pt x="48" y="132"/>
                    <a:pt x="1" y="215"/>
                    <a:pt x="25" y="310"/>
                  </a:cubicBezTo>
                  <a:cubicBezTo>
                    <a:pt x="60" y="382"/>
                    <a:pt x="120" y="417"/>
                    <a:pt x="179" y="417"/>
                  </a:cubicBezTo>
                  <a:cubicBezTo>
                    <a:pt x="191" y="417"/>
                    <a:pt x="227" y="417"/>
                    <a:pt x="239" y="394"/>
                  </a:cubicBezTo>
                  <a:lnTo>
                    <a:pt x="441" y="310"/>
                  </a:lnTo>
                  <a:cubicBezTo>
                    <a:pt x="513" y="274"/>
                    <a:pt x="560" y="191"/>
                    <a:pt x="537" y="96"/>
                  </a:cubicBezTo>
                  <a:cubicBezTo>
                    <a:pt x="509" y="41"/>
                    <a:pt x="454" y="0"/>
                    <a:pt x="38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374;p124">
              <a:extLst>
                <a:ext uri="{FF2B5EF4-FFF2-40B4-BE49-F238E27FC236}">
                  <a16:creationId xmlns:a16="http://schemas.microsoft.com/office/drawing/2014/main" id="{830B3183-BE00-30D0-2929-3C1CD166A25C}"/>
                </a:ext>
              </a:extLst>
            </p:cNvPr>
            <p:cNvSpPr/>
            <p:nvPr/>
          </p:nvSpPr>
          <p:spPr>
            <a:xfrm>
              <a:off x="1814911" y="1719419"/>
              <a:ext cx="18205" cy="13177"/>
            </a:xfrm>
            <a:custGeom>
              <a:avLst/>
              <a:gdLst/>
              <a:ahLst/>
              <a:cxnLst/>
              <a:rect l="l" t="t" r="r" b="b"/>
              <a:pathLst>
                <a:path w="572" h="414" extrusionOk="0">
                  <a:moveTo>
                    <a:pt x="382" y="1"/>
                  </a:moveTo>
                  <a:cubicBezTo>
                    <a:pt x="365" y="1"/>
                    <a:pt x="348" y="3"/>
                    <a:pt x="334" y="8"/>
                  </a:cubicBezTo>
                  <a:lnTo>
                    <a:pt x="119" y="104"/>
                  </a:lnTo>
                  <a:cubicBezTo>
                    <a:pt x="48" y="127"/>
                    <a:pt x="0" y="223"/>
                    <a:pt x="36" y="306"/>
                  </a:cubicBezTo>
                  <a:cubicBezTo>
                    <a:pt x="60" y="366"/>
                    <a:pt x="119" y="413"/>
                    <a:pt x="179" y="413"/>
                  </a:cubicBezTo>
                  <a:cubicBezTo>
                    <a:pt x="191" y="413"/>
                    <a:pt x="226" y="413"/>
                    <a:pt x="238" y="389"/>
                  </a:cubicBezTo>
                  <a:lnTo>
                    <a:pt x="453" y="306"/>
                  </a:lnTo>
                  <a:cubicBezTo>
                    <a:pt x="524" y="270"/>
                    <a:pt x="572" y="187"/>
                    <a:pt x="536" y="92"/>
                  </a:cubicBezTo>
                  <a:cubicBezTo>
                    <a:pt x="517" y="35"/>
                    <a:pt x="446" y="1"/>
                    <a:pt x="38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12041;p124">
            <a:extLst>
              <a:ext uri="{FF2B5EF4-FFF2-40B4-BE49-F238E27FC236}">
                <a16:creationId xmlns:a16="http://schemas.microsoft.com/office/drawing/2014/main" id="{BCC89F20-93C9-7EE6-E349-7D00A594A0CD}"/>
              </a:ext>
            </a:extLst>
          </p:cNvPr>
          <p:cNvGrpSpPr/>
          <p:nvPr/>
        </p:nvGrpSpPr>
        <p:grpSpPr>
          <a:xfrm>
            <a:off x="1255861" y="1295861"/>
            <a:ext cx="371395" cy="301279"/>
            <a:chOff x="7550258" y="3832670"/>
            <a:chExt cx="371395" cy="301279"/>
          </a:xfrm>
        </p:grpSpPr>
        <p:sp>
          <p:nvSpPr>
            <p:cNvPr id="23" name="Google Shape;12042;p124">
              <a:extLst>
                <a:ext uri="{FF2B5EF4-FFF2-40B4-BE49-F238E27FC236}">
                  <a16:creationId xmlns:a16="http://schemas.microsoft.com/office/drawing/2014/main" id="{6FDE2770-750E-FEE4-2BE0-9903836512B5}"/>
                </a:ext>
              </a:extLst>
            </p:cNvPr>
            <p:cNvSpPr/>
            <p:nvPr/>
          </p:nvSpPr>
          <p:spPr>
            <a:xfrm>
              <a:off x="7550258" y="3832670"/>
              <a:ext cx="371395" cy="301279"/>
            </a:xfrm>
            <a:custGeom>
              <a:avLst/>
              <a:gdLst/>
              <a:ahLst/>
              <a:cxnLst/>
              <a:rect l="l" t="t" r="r" b="b"/>
              <a:pathLst>
                <a:path w="11669" h="9466" extrusionOk="0">
                  <a:moveTo>
                    <a:pt x="1822" y="346"/>
                  </a:moveTo>
                  <a:cubicBezTo>
                    <a:pt x="1822" y="346"/>
                    <a:pt x="1834" y="346"/>
                    <a:pt x="1834" y="358"/>
                  </a:cubicBezTo>
                  <a:lnTo>
                    <a:pt x="1834" y="1096"/>
                  </a:lnTo>
                  <a:cubicBezTo>
                    <a:pt x="1834" y="1096"/>
                    <a:pt x="1834" y="1108"/>
                    <a:pt x="1822" y="1108"/>
                  </a:cubicBezTo>
                  <a:lnTo>
                    <a:pt x="1441" y="1108"/>
                  </a:lnTo>
                  <a:cubicBezTo>
                    <a:pt x="1441" y="1108"/>
                    <a:pt x="1429" y="1108"/>
                    <a:pt x="1429" y="1096"/>
                  </a:cubicBezTo>
                  <a:lnTo>
                    <a:pt x="1429" y="358"/>
                  </a:lnTo>
                  <a:lnTo>
                    <a:pt x="1441" y="358"/>
                  </a:lnTo>
                  <a:lnTo>
                    <a:pt x="1822" y="346"/>
                  </a:lnTo>
                  <a:close/>
                  <a:moveTo>
                    <a:pt x="10228" y="346"/>
                  </a:moveTo>
                  <a:cubicBezTo>
                    <a:pt x="10228" y="346"/>
                    <a:pt x="10240" y="346"/>
                    <a:pt x="10240" y="358"/>
                  </a:cubicBezTo>
                  <a:lnTo>
                    <a:pt x="10240" y="1096"/>
                  </a:lnTo>
                  <a:cubicBezTo>
                    <a:pt x="10240" y="1096"/>
                    <a:pt x="10240" y="1108"/>
                    <a:pt x="10228" y="1108"/>
                  </a:cubicBezTo>
                  <a:lnTo>
                    <a:pt x="9859" y="1108"/>
                  </a:lnTo>
                  <a:cubicBezTo>
                    <a:pt x="9859" y="1108"/>
                    <a:pt x="9835" y="1108"/>
                    <a:pt x="9835" y="1096"/>
                  </a:cubicBezTo>
                  <a:lnTo>
                    <a:pt x="9835" y="358"/>
                  </a:lnTo>
                  <a:lnTo>
                    <a:pt x="9859" y="358"/>
                  </a:lnTo>
                  <a:lnTo>
                    <a:pt x="10228" y="346"/>
                  </a:lnTo>
                  <a:close/>
                  <a:moveTo>
                    <a:pt x="10966" y="1096"/>
                  </a:moveTo>
                  <a:cubicBezTo>
                    <a:pt x="11180" y="1096"/>
                    <a:pt x="11347" y="1251"/>
                    <a:pt x="11347" y="1465"/>
                  </a:cubicBezTo>
                  <a:lnTo>
                    <a:pt x="11347" y="8775"/>
                  </a:lnTo>
                  <a:cubicBezTo>
                    <a:pt x="11323" y="8978"/>
                    <a:pt x="11168" y="9144"/>
                    <a:pt x="10954" y="9144"/>
                  </a:cubicBezTo>
                  <a:lnTo>
                    <a:pt x="715" y="9144"/>
                  </a:lnTo>
                  <a:cubicBezTo>
                    <a:pt x="512" y="9144"/>
                    <a:pt x="346" y="8978"/>
                    <a:pt x="346" y="8775"/>
                  </a:cubicBezTo>
                  <a:lnTo>
                    <a:pt x="346" y="1465"/>
                  </a:lnTo>
                  <a:cubicBezTo>
                    <a:pt x="346" y="1251"/>
                    <a:pt x="512" y="1096"/>
                    <a:pt x="715" y="1096"/>
                  </a:cubicBezTo>
                  <a:lnTo>
                    <a:pt x="1084" y="1096"/>
                  </a:lnTo>
                  <a:lnTo>
                    <a:pt x="1084" y="1108"/>
                  </a:lnTo>
                  <a:cubicBezTo>
                    <a:pt x="1084" y="1298"/>
                    <a:pt x="1250" y="1465"/>
                    <a:pt x="1441" y="1465"/>
                  </a:cubicBezTo>
                  <a:lnTo>
                    <a:pt x="1822" y="1465"/>
                  </a:lnTo>
                  <a:cubicBezTo>
                    <a:pt x="2012" y="1465"/>
                    <a:pt x="2179" y="1298"/>
                    <a:pt x="2179" y="1108"/>
                  </a:cubicBezTo>
                  <a:lnTo>
                    <a:pt x="2179" y="1096"/>
                  </a:lnTo>
                  <a:lnTo>
                    <a:pt x="9513" y="1096"/>
                  </a:lnTo>
                  <a:lnTo>
                    <a:pt x="9513" y="1108"/>
                  </a:lnTo>
                  <a:cubicBezTo>
                    <a:pt x="9513" y="1298"/>
                    <a:pt x="9680" y="1465"/>
                    <a:pt x="9871" y="1465"/>
                  </a:cubicBezTo>
                  <a:lnTo>
                    <a:pt x="10240" y="1465"/>
                  </a:lnTo>
                  <a:cubicBezTo>
                    <a:pt x="10430" y="1465"/>
                    <a:pt x="10597" y="1298"/>
                    <a:pt x="10597" y="1108"/>
                  </a:cubicBezTo>
                  <a:lnTo>
                    <a:pt x="10597" y="1096"/>
                  </a:lnTo>
                  <a:close/>
                  <a:moveTo>
                    <a:pt x="1441" y="0"/>
                  </a:moveTo>
                  <a:cubicBezTo>
                    <a:pt x="1250" y="0"/>
                    <a:pt x="1084" y="167"/>
                    <a:pt x="1084" y="358"/>
                  </a:cubicBezTo>
                  <a:lnTo>
                    <a:pt x="1084" y="739"/>
                  </a:lnTo>
                  <a:lnTo>
                    <a:pt x="715" y="739"/>
                  </a:lnTo>
                  <a:cubicBezTo>
                    <a:pt x="310" y="739"/>
                    <a:pt x="0" y="1060"/>
                    <a:pt x="0" y="1453"/>
                  </a:cubicBezTo>
                  <a:lnTo>
                    <a:pt x="0" y="8752"/>
                  </a:lnTo>
                  <a:cubicBezTo>
                    <a:pt x="0" y="9156"/>
                    <a:pt x="334" y="9466"/>
                    <a:pt x="715" y="9466"/>
                  </a:cubicBezTo>
                  <a:lnTo>
                    <a:pt x="10954" y="9466"/>
                  </a:lnTo>
                  <a:cubicBezTo>
                    <a:pt x="11359" y="9466"/>
                    <a:pt x="11668" y="9144"/>
                    <a:pt x="11668" y="8752"/>
                  </a:cubicBezTo>
                  <a:lnTo>
                    <a:pt x="11668" y="1453"/>
                  </a:lnTo>
                  <a:cubicBezTo>
                    <a:pt x="11668" y="1060"/>
                    <a:pt x="11359" y="739"/>
                    <a:pt x="10954" y="739"/>
                  </a:cubicBezTo>
                  <a:lnTo>
                    <a:pt x="10585" y="739"/>
                  </a:lnTo>
                  <a:lnTo>
                    <a:pt x="10585" y="358"/>
                  </a:lnTo>
                  <a:cubicBezTo>
                    <a:pt x="10585" y="167"/>
                    <a:pt x="10418" y="0"/>
                    <a:pt x="10228" y="0"/>
                  </a:cubicBezTo>
                  <a:lnTo>
                    <a:pt x="9859" y="0"/>
                  </a:lnTo>
                  <a:cubicBezTo>
                    <a:pt x="9656" y="0"/>
                    <a:pt x="9490" y="167"/>
                    <a:pt x="9490" y="358"/>
                  </a:cubicBezTo>
                  <a:lnTo>
                    <a:pt x="9490" y="739"/>
                  </a:lnTo>
                  <a:lnTo>
                    <a:pt x="2179" y="739"/>
                  </a:lnTo>
                  <a:lnTo>
                    <a:pt x="2179" y="358"/>
                  </a:lnTo>
                  <a:cubicBezTo>
                    <a:pt x="2179" y="167"/>
                    <a:pt x="2012" y="0"/>
                    <a:pt x="182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043;p124">
              <a:extLst>
                <a:ext uri="{FF2B5EF4-FFF2-40B4-BE49-F238E27FC236}">
                  <a16:creationId xmlns:a16="http://schemas.microsoft.com/office/drawing/2014/main" id="{54BD8AB3-1E3C-37F1-9CEC-90D09A46C8EB}"/>
                </a:ext>
              </a:extLst>
            </p:cNvPr>
            <p:cNvSpPr/>
            <p:nvPr/>
          </p:nvSpPr>
          <p:spPr>
            <a:xfrm>
              <a:off x="7574129" y="3891009"/>
              <a:ext cx="324418" cy="10662"/>
            </a:xfrm>
            <a:custGeom>
              <a:avLst/>
              <a:gdLst/>
              <a:ahLst/>
              <a:cxnLst/>
              <a:rect l="l" t="t" r="r" b="b"/>
              <a:pathLst>
                <a:path w="10193" h="335" extrusionOk="0">
                  <a:moveTo>
                    <a:pt x="155" y="1"/>
                  </a:moveTo>
                  <a:cubicBezTo>
                    <a:pt x="72" y="1"/>
                    <a:pt x="0" y="72"/>
                    <a:pt x="0" y="168"/>
                  </a:cubicBezTo>
                  <a:cubicBezTo>
                    <a:pt x="0" y="251"/>
                    <a:pt x="72" y="334"/>
                    <a:pt x="155" y="334"/>
                  </a:cubicBezTo>
                  <a:lnTo>
                    <a:pt x="10025" y="334"/>
                  </a:lnTo>
                  <a:cubicBezTo>
                    <a:pt x="10121" y="334"/>
                    <a:pt x="10192" y="251"/>
                    <a:pt x="10192" y="168"/>
                  </a:cubicBezTo>
                  <a:cubicBezTo>
                    <a:pt x="10192" y="72"/>
                    <a:pt x="10121" y="1"/>
                    <a:pt x="1002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044;p124">
              <a:extLst>
                <a:ext uri="{FF2B5EF4-FFF2-40B4-BE49-F238E27FC236}">
                  <a16:creationId xmlns:a16="http://schemas.microsoft.com/office/drawing/2014/main" id="{8B2AE8AF-2840-5604-C58D-72DC88F23275}"/>
                </a:ext>
              </a:extLst>
            </p:cNvPr>
            <p:cNvSpPr/>
            <p:nvPr/>
          </p:nvSpPr>
          <p:spPr>
            <a:xfrm>
              <a:off x="7591188" y="3937637"/>
              <a:ext cx="45481" cy="10248"/>
            </a:xfrm>
            <a:custGeom>
              <a:avLst/>
              <a:gdLst/>
              <a:ahLst/>
              <a:cxnLst/>
              <a:rect l="l" t="t" r="r" b="b"/>
              <a:pathLst>
                <a:path w="1429" h="322" extrusionOk="0">
                  <a:moveTo>
                    <a:pt x="155" y="0"/>
                  </a:moveTo>
                  <a:cubicBezTo>
                    <a:pt x="72" y="0"/>
                    <a:pt x="0" y="72"/>
                    <a:pt x="0" y="155"/>
                  </a:cubicBezTo>
                  <a:cubicBezTo>
                    <a:pt x="0" y="250"/>
                    <a:pt x="72" y="322"/>
                    <a:pt x="155" y="322"/>
                  </a:cubicBezTo>
                  <a:lnTo>
                    <a:pt x="1262" y="322"/>
                  </a:lnTo>
                  <a:cubicBezTo>
                    <a:pt x="1346" y="322"/>
                    <a:pt x="1429" y="250"/>
                    <a:pt x="1429" y="155"/>
                  </a:cubicBezTo>
                  <a:cubicBezTo>
                    <a:pt x="1429" y="72"/>
                    <a:pt x="1346" y="0"/>
                    <a:pt x="126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045;p124">
              <a:extLst>
                <a:ext uri="{FF2B5EF4-FFF2-40B4-BE49-F238E27FC236}">
                  <a16:creationId xmlns:a16="http://schemas.microsoft.com/office/drawing/2014/main" id="{2004A159-841F-5A1D-E61F-FDD662F46AB5}"/>
                </a:ext>
              </a:extLst>
            </p:cNvPr>
            <p:cNvSpPr/>
            <p:nvPr/>
          </p:nvSpPr>
          <p:spPr>
            <a:xfrm>
              <a:off x="7672667" y="3937637"/>
              <a:ext cx="45481" cy="10248"/>
            </a:xfrm>
            <a:custGeom>
              <a:avLst/>
              <a:gdLst/>
              <a:ahLst/>
              <a:cxnLst/>
              <a:rect l="l" t="t" r="r" b="b"/>
              <a:pathLst>
                <a:path w="1429" h="322" extrusionOk="0">
                  <a:moveTo>
                    <a:pt x="155" y="0"/>
                  </a:moveTo>
                  <a:cubicBezTo>
                    <a:pt x="71" y="0"/>
                    <a:pt x="0" y="72"/>
                    <a:pt x="0" y="155"/>
                  </a:cubicBezTo>
                  <a:cubicBezTo>
                    <a:pt x="0" y="250"/>
                    <a:pt x="71" y="322"/>
                    <a:pt x="155" y="322"/>
                  </a:cubicBezTo>
                  <a:lnTo>
                    <a:pt x="1262" y="322"/>
                  </a:lnTo>
                  <a:cubicBezTo>
                    <a:pt x="1345" y="322"/>
                    <a:pt x="1429" y="250"/>
                    <a:pt x="1429" y="155"/>
                  </a:cubicBezTo>
                  <a:cubicBezTo>
                    <a:pt x="1429" y="72"/>
                    <a:pt x="1345" y="0"/>
                    <a:pt x="126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2046;p124">
              <a:extLst>
                <a:ext uri="{FF2B5EF4-FFF2-40B4-BE49-F238E27FC236}">
                  <a16:creationId xmlns:a16="http://schemas.microsoft.com/office/drawing/2014/main" id="{81FE4863-619C-71B1-9D31-518439A034D7}"/>
                </a:ext>
              </a:extLst>
            </p:cNvPr>
            <p:cNvSpPr/>
            <p:nvPr/>
          </p:nvSpPr>
          <p:spPr>
            <a:xfrm>
              <a:off x="7835592" y="3937637"/>
              <a:ext cx="45131" cy="10248"/>
            </a:xfrm>
            <a:custGeom>
              <a:avLst/>
              <a:gdLst/>
              <a:ahLst/>
              <a:cxnLst/>
              <a:rect l="l" t="t" r="r" b="b"/>
              <a:pathLst>
                <a:path w="1418" h="322" extrusionOk="0">
                  <a:moveTo>
                    <a:pt x="155" y="0"/>
                  </a:moveTo>
                  <a:cubicBezTo>
                    <a:pt x="72" y="0"/>
                    <a:pt x="1" y="72"/>
                    <a:pt x="1" y="155"/>
                  </a:cubicBezTo>
                  <a:cubicBezTo>
                    <a:pt x="1" y="250"/>
                    <a:pt x="72" y="322"/>
                    <a:pt x="155" y="322"/>
                  </a:cubicBezTo>
                  <a:lnTo>
                    <a:pt x="1263" y="322"/>
                  </a:lnTo>
                  <a:cubicBezTo>
                    <a:pt x="1346" y="322"/>
                    <a:pt x="1418" y="250"/>
                    <a:pt x="1418" y="155"/>
                  </a:cubicBezTo>
                  <a:cubicBezTo>
                    <a:pt x="1418" y="72"/>
                    <a:pt x="1346" y="0"/>
                    <a:pt x="126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047;p124">
              <a:extLst>
                <a:ext uri="{FF2B5EF4-FFF2-40B4-BE49-F238E27FC236}">
                  <a16:creationId xmlns:a16="http://schemas.microsoft.com/office/drawing/2014/main" id="{B6F3A15C-19BE-65EF-F8BE-1ADB8E5BC78C}"/>
                </a:ext>
              </a:extLst>
            </p:cNvPr>
            <p:cNvSpPr/>
            <p:nvPr/>
          </p:nvSpPr>
          <p:spPr>
            <a:xfrm>
              <a:off x="7591188" y="3984232"/>
              <a:ext cx="45481" cy="10662"/>
            </a:xfrm>
            <a:custGeom>
              <a:avLst/>
              <a:gdLst/>
              <a:ahLst/>
              <a:cxnLst/>
              <a:rect l="l" t="t" r="r" b="b"/>
              <a:pathLst>
                <a:path w="1429" h="335" extrusionOk="0">
                  <a:moveTo>
                    <a:pt x="155" y="1"/>
                  </a:moveTo>
                  <a:cubicBezTo>
                    <a:pt x="72" y="1"/>
                    <a:pt x="0" y="84"/>
                    <a:pt x="0" y="168"/>
                  </a:cubicBezTo>
                  <a:cubicBezTo>
                    <a:pt x="0" y="263"/>
                    <a:pt x="72" y="334"/>
                    <a:pt x="155" y="334"/>
                  </a:cubicBezTo>
                  <a:lnTo>
                    <a:pt x="1262" y="334"/>
                  </a:lnTo>
                  <a:cubicBezTo>
                    <a:pt x="1346" y="334"/>
                    <a:pt x="1429" y="263"/>
                    <a:pt x="1429" y="168"/>
                  </a:cubicBezTo>
                  <a:cubicBezTo>
                    <a:pt x="1429" y="84"/>
                    <a:pt x="1346" y="1"/>
                    <a:pt x="126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48;p124">
              <a:extLst>
                <a:ext uri="{FF2B5EF4-FFF2-40B4-BE49-F238E27FC236}">
                  <a16:creationId xmlns:a16="http://schemas.microsoft.com/office/drawing/2014/main" id="{A442ADA4-DBAE-E6B9-4957-B32FB963E04B}"/>
                </a:ext>
              </a:extLst>
            </p:cNvPr>
            <p:cNvSpPr/>
            <p:nvPr/>
          </p:nvSpPr>
          <p:spPr>
            <a:xfrm>
              <a:off x="7754113" y="3984232"/>
              <a:ext cx="45513" cy="10662"/>
            </a:xfrm>
            <a:custGeom>
              <a:avLst/>
              <a:gdLst/>
              <a:ahLst/>
              <a:cxnLst/>
              <a:rect l="l" t="t" r="r" b="b"/>
              <a:pathLst>
                <a:path w="1430" h="335" extrusionOk="0">
                  <a:moveTo>
                    <a:pt x="156" y="1"/>
                  </a:moveTo>
                  <a:cubicBezTo>
                    <a:pt x="72" y="1"/>
                    <a:pt x="1" y="84"/>
                    <a:pt x="1" y="168"/>
                  </a:cubicBezTo>
                  <a:cubicBezTo>
                    <a:pt x="1" y="263"/>
                    <a:pt x="72" y="334"/>
                    <a:pt x="156" y="334"/>
                  </a:cubicBezTo>
                  <a:lnTo>
                    <a:pt x="1263" y="334"/>
                  </a:lnTo>
                  <a:cubicBezTo>
                    <a:pt x="1346" y="334"/>
                    <a:pt x="1430" y="263"/>
                    <a:pt x="1430" y="168"/>
                  </a:cubicBezTo>
                  <a:cubicBezTo>
                    <a:pt x="1430" y="84"/>
                    <a:pt x="1346" y="1"/>
                    <a:pt x="126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49;p124">
              <a:extLst>
                <a:ext uri="{FF2B5EF4-FFF2-40B4-BE49-F238E27FC236}">
                  <a16:creationId xmlns:a16="http://schemas.microsoft.com/office/drawing/2014/main" id="{B785B6C4-88F4-CCA2-25B8-7EC9ED88B148}"/>
                </a:ext>
              </a:extLst>
            </p:cNvPr>
            <p:cNvSpPr/>
            <p:nvPr/>
          </p:nvSpPr>
          <p:spPr>
            <a:xfrm>
              <a:off x="7591188" y="4030859"/>
              <a:ext cx="45481" cy="10248"/>
            </a:xfrm>
            <a:custGeom>
              <a:avLst/>
              <a:gdLst/>
              <a:ahLst/>
              <a:cxnLst/>
              <a:rect l="l" t="t" r="r" b="b"/>
              <a:pathLst>
                <a:path w="1429" h="322" extrusionOk="0">
                  <a:moveTo>
                    <a:pt x="155" y="0"/>
                  </a:moveTo>
                  <a:cubicBezTo>
                    <a:pt x="72" y="0"/>
                    <a:pt x="0" y="72"/>
                    <a:pt x="0" y="167"/>
                  </a:cubicBezTo>
                  <a:cubicBezTo>
                    <a:pt x="0" y="250"/>
                    <a:pt x="72" y="322"/>
                    <a:pt x="155" y="322"/>
                  </a:cubicBezTo>
                  <a:lnTo>
                    <a:pt x="1262" y="322"/>
                  </a:lnTo>
                  <a:cubicBezTo>
                    <a:pt x="1346" y="322"/>
                    <a:pt x="1429" y="250"/>
                    <a:pt x="1429" y="167"/>
                  </a:cubicBezTo>
                  <a:cubicBezTo>
                    <a:pt x="1429" y="72"/>
                    <a:pt x="1346" y="0"/>
                    <a:pt x="126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050;p124">
              <a:extLst>
                <a:ext uri="{FF2B5EF4-FFF2-40B4-BE49-F238E27FC236}">
                  <a16:creationId xmlns:a16="http://schemas.microsoft.com/office/drawing/2014/main" id="{E46D1F90-27F9-7138-B922-23D3302B00BF}"/>
                </a:ext>
              </a:extLst>
            </p:cNvPr>
            <p:cNvSpPr/>
            <p:nvPr/>
          </p:nvSpPr>
          <p:spPr>
            <a:xfrm>
              <a:off x="7672667" y="4030859"/>
              <a:ext cx="45481" cy="10248"/>
            </a:xfrm>
            <a:custGeom>
              <a:avLst/>
              <a:gdLst/>
              <a:ahLst/>
              <a:cxnLst/>
              <a:rect l="l" t="t" r="r" b="b"/>
              <a:pathLst>
                <a:path w="1429" h="322" extrusionOk="0">
                  <a:moveTo>
                    <a:pt x="155" y="0"/>
                  </a:moveTo>
                  <a:cubicBezTo>
                    <a:pt x="71" y="0"/>
                    <a:pt x="0" y="72"/>
                    <a:pt x="0" y="167"/>
                  </a:cubicBezTo>
                  <a:cubicBezTo>
                    <a:pt x="0" y="250"/>
                    <a:pt x="71" y="322"/>
                    <a:pt x="155" y="322"/>
                  </a:cubicBezTo>
                  <a:lnTo>
                    <a:pt x="1262" y="322"/>
                  </a:lnTo>
                  <a:cubicBezTo>
                    <a:pt x="1345" y="322"/>
                    <a:pt x="1429" y="250"/>
                    <a:pt x="1429" y="167"/>
                  </a:cubicBezTo>
                  <a:cubicBezTo>
                    <a:pt x="1429" y="72"/>
                    <a:pt x="1345" y="0"/>
                    <a:pt x="126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051;p124">
              <a:extLst>
                <a:ext uri="{FF2B5EF4-FFF2-40B4-BE49-F238E27FC236}">
                  <a16:creationId xmlns:a16="http://schemas.microsoft.com/office/drawing/2014/main" id="{513DF804-2BAF-0A3C-D08C-E0C2E57F16A0}"/>
                </a:ext>
              </a:extLst>
            </p:cNvPr>
            <p:cNvSpPr/>
            <p:nvPr/>
          </p:nvSpPr>
          <p:spPr>
            <a:xfrm>
              <a:off x="7835592" y="4030859"/>
              <a:ext cx="45131" cy="10248"/>
            </a:xfrm>
            <a:custGeom>
              <a:avLst/>
              <a:gdLst/>
              <a:ahLst/>
              <a:cxnLst/>
              <a:rect l="l" t="t" r="r" b="b"/>
              <a:pathLst>
                <a:path w="1418" h="322" extrusionOk="0">
                  <a:moveTo>
                    <a:pt x="155" y="0"/>
                  </a:moveTo>
                  <a:cubicBezTo>
                    <a:pt x="72" y="0"/>
                    <a:pt x="1" y="72"/>
                    <a:pt x="1" y="167"/>
                  </a:cubicBezTo>
                  <a:cubicBezTo>
                    <a:pt x="1" y="250"/>
                    <a:pt x="72" y="322"/>
                    <a:pt x="155" y="322"/>
                  </a:cubicBezTo>
                  <a:lnTo>
                    <a:pt x="1263" y="322"/>
                  </a:lnTo>
                  <a:cubicBezTo>
                    <a:pt x="1346" y="322"/>
                    <a:pt x="1418" y="250"/>
                    <a:pt x="1418" y="167"/>
                  </a:cubicBezTo>
                  <a:cubicBezTo>
                    <a:pt x="1418" y="72"/>
                    <a:pt x="1346" y="0"/>
                    <a:pt x="126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052;p124">
              <a:extLst>
                <a:ext uri="{FF2B5EF4-FFF2-40B4-BE49-F238E27FC236}">
                  <a16:creationId xmlns:a16="http://schemas.microsoft.com/office/drawing/2014/main" id="{B9623FAC-101E-ECBE-CDD2-EE7B3D07CCB6}"/>
                </a:ext>
              </a:extLst>
            </p:cNvPr>
            <p:cNvSpPr/>
            <p:nvPr/>
          </p:nvSpPr>
          <p:spPr>
            <a:xfrm>
              <a:off x="7672667" y="4077073"/>
              <a:ext cx="45481" cy="10662"/>
            </a:xfrm>
            <a:custGeom>
              <a:avLst/>
              <a:gdLst/>
              <a:ahLst/>
              <a:cxnLst/>
              <a:rect l="l" t="t" r="r" b="b"/>
              <a:pathLst>
                <a:path w="1429" h="335" extrusionOk="0">
                  <a:moveTo>
                    <a:pt x="155" y="1"/>
                  </a:moveTo>
                  <a:cubicBezTo>
                    <a:pt x="71" y="1"/>
                    <a:pt x="0" y="84"/>
                    <a:pt x="0" y="168"/>
                  </a:cubicBezTo>
                  <a:cubicBezTo>
                    <a:pt x="0" y="263"/>
                    <a:pt x="71" y="334"/>
                    <a:pt x="155" y="334"/>
                  </a:cubicBezTo>
                  <a:lnTo>
                    <a:pt x="1262" y="334"/>
                  </a:lnTo>
                  <a:cubicBezTo>
                    <a:pt x="1345" y="334"/>
                    <a:pt x="1429" y="263"/>
                    <a:pt x="1429" y="168"/>
                  </a:cubicBezTo>
                  <a:cubicBezTo>
                    <a:pt x="1429" y="84"/>
                    <a:pt x="1345" y="1"/>
                    <a:pt x="126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053;p124">
              <a:extLst>
                <a:ext uri="{FF2B5EF4-FFF2-40B4-BE49-F238E27FC236}">
                  <a16:creationId xmlns:a16="http://schemas.microsoft.com/office/drawing/2014/main" id="{1A2CE1DD-B7F2-E600-57A1-E9EAB852F42F}"/>
                </a:ext>
              </a:extLst>
            </p:cNvPr>
            <p:cNvSpPr/>
            <p:nvPr/>
          </p:nvSpPr>
          <p:spPr>
            <a:xfrm>
              <a:off x="7754113" y="4077073"/>
              <a:ext cx="45513" cy="10662"/>
            </a:xfrm>
            <a:custGeom>
              <a:avLst/>
              <a:gdLst/>
              <a:ahLst/>
              <a:cxnLst/>
              <a:rect l="l" t="t" r="r" b="b"/>
              <a:pathLst>
                <a:path w="1430" h="335" extrusionOk="0">
                  <a:moveTo>
                    <a:pt x="156" y="1"/>
                  </a:moveTo>
                  <a:cubicBezTo>
                    <a:pt x="72" y="1"/>
                    <a:pt x="1" y="84"/>
                    <a:pt x="1" y="168"/>
                  </a:cubicBezTo>
                  <a:cubicBezTo>
                    <a:pt x="1" y="263"/>
                    <a:pt x="72" y="334"/>
                    <a:pt x="156" y="334"/>
                  </a:cubicBezTo>
                  <a:lnTo>
                    <a:pt x="1263" y="334"/>
                  </a:lnTo>
                  <a:cubicBezTo>
                    <a:pt x="1346" y="334"/>
                    <a:pt x="1430" y="263"/>
                    <a:pt x="1430" y="168"/>
                  </a:cubicBezTo>
                  <a:cubicBezTo>
                    <a:pt x="1430" y="84"/>
                    <a:pt x="1346" y="1"/>
                    <a:pt x="126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054;p124">
              <a:extLst>
                <a:ext uri="{FF2B5EF4-FFF2-40B4-BE49-F238E27FC236}">
                  <a16:creationId xmlns:a16="http://schemas.microsoft.com/office/drawing/2014/main" id="{B338C71E-A9E7-B7F2-4A68-B501211CFD16}"/>
                </a:ext>
              </a:extLst>
            </p:cNvPr>
            <p:cNvSpPr/>
            <p:nvPr/>
          </p:nvSpPr>
          <p:spPr>
            <a:xfrm>
              <a:off x="7835592" y="4077073"/>
              <a:ext cx="45131" cy="10662"/>
            </a:xfrm>
            <a:custGeom>
              <a:avLst/>
              <a:gdLst/>
              <a:ahLst/>
              <a:cxnLst/>
              <a:rect l="l" t="t" r="r" b="b"/>
              <a:pathLst>
                <a:path w="1418" h="335" extrusionOk="0">
                  <a:moveTo>
                    <a:pt x="155" y="1"/>
                  </a:moveTo>
                  <a:cubicBezTo>
                    <a:pt x="72" y="1"/>
                    <a:pt x="1" y="84"/>
                    <a:pt x="1" y="168"/>
                  </a:cubicBezTo>
                  <a:cubicBezTo>
                    <a:pt x="1" y="263"/>
                    <a:pt x="72" y="334"/>
                    <a:pt x="155" y="334"/>
                  </a:cubicBezTo>
                  <a:lnTo>
                    <a:pt x="1263" y="334"/>
                  </a:lnTo>
                  <a:cubicBezTo>
                    <a:pt x="1346" y="334"/>
                    <a:pt x="1418" y="263"/>
                    <a:pt x="1418" y="168"/>
                  </a:cubicBezTo>
                  <a:cubicBezTo>
                    <a:pt x="1418" y="84"/>
                    <a:pt x="1346" y="1"/>
                    <a:pt x="126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055;p124">
              <a:extLst>
                <a:ext uri="{FF2B5EF4-FFF2-40B4-BE49-F238E27FC236}">
                  <a16:creationId xmlns:a16="http://schemas.microsoft.com/office/drawing/2014/main" id="{FFCB17C5-C5B0-24D5-D87C-BC8361583631}"/>
                </a:ext>
              </a:extLst>
            </p:cNvPr>
            <p:cNvSpPr/>
            <p:nvPr/>
          </p:nvSpPr>
          <p:spPr>
            <a:xfrm>
              <a:off x="7672667" y="3972583"/>
              <a:ext cx="46245" cy="34055"/>
            </a:xfrm>
            <a:custGeom>
              <a:avLst/>
              <a:gdLst/>
              <a:ahLst/>
              <a:cxnLst/>
              <a:rect l="l" t="t" r="r" b="b"/>
              <a:pathLst>
                <a:path w="1453" h="1070" extrusionOk="0">
                  <a:moveTo>
                    <a:pt x="1262" y="1"/>
                  </a:moveTo>
                  <a:cubicBezTo>
                    <a:pt x="1217" y="1"/>
                    <a:pt x="1173" y="16"/>
                    <a:pt x="1143" y="45"/>
                  </a:cubicBezTo>
                  <a:lnTo>
                    <a:pt x="536" y="653"/>
                  </a:lnTo>
                  <a:lnTo>
                    <a:pt x="298" y="415"/>
                  </a:lnTo>
                  <a:cubicBezTo>
                    <a:pt x="268" y="385"/>
                    <a:pt x="223" y="370"/>
                    <a:pt x="179" y="370"/>
                  </a:cubicBezTo>
                  <a:cubicBezTo>
                    <a:pt x="134" y="370"/>
                    <a:pt x="89" y="385"/>
                    <a:pt x="60" y="415"/>
                  </a:cubicBezTo>
                  <a:cubicBezTo>
                    <a:pt x="0" y="474"/>
                    <a:pt x="0" y="593"/>
                    <a:pt x="60" y="653"/>
                  </a:cubicBezTo>
                  <a:lnTo>
                    <a:pt x="429" y="1022"/>
                  </a:lnTo>
                  <a:cubicBezTo>
                    <a:pt x="452" y="1057"/>
                    <a:pt x="500" y="1069"/>
                    <a:pt x="548" y="1069"/>
                  </a:cubicBezTo>
                  <a:cubicBezTo>
                    <a:pt x="595" y="1069"/>
                    <a:pt x="631" y="1057"/>
                    <a:pt x="667" y="1022"/>
                  </a:cubicBezTo>
                  <a:lnTo>
                    <a:pt x="1393" y="295"/>
                  </a:lnTo>
                  <a:cubicBezTo>
                    <a:pt x="1453" y="224"/>
                    <a:pt x="1453" y="117"/>
                    <a:pt x="1381" y="45"/>
                  </a:cubicBezTo>
                  <a:cubicBezTo>
                    <a:pt x="1351" y="16"/>
                    <a:pt x="1307" y="1"/>
                    <a:pt x="126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056;p124">
              <a:extLst>
                <a:ext uri="{FF2B5EF4-FFF2-40B4-BE49-F238E27FC236}">
                  <a16:creationId xmlns:a16="http://schemas.microsoft.com/office/drawing/2014/main" id="{3BDC88D0-8B0D-DE71-321E-B462D5ACDA54}"/>
                </a:ext>
              </a:extLst>
            </p:cNvPr>
            <p:cNvSpPr/>
            <p:nvPr/>
          </p:nvSpPr>
          <p:spPr>
            <a:xfrm>
              <a:off x="7835592" y="3972583"/>
              <a:ext cx="45895" cy="34055"/>
            </a:xfrm>
            <a:custGeom>
              <a:avLst/>
              <a:gdLst/>
              <a:ahLst/>
              <a:cxnLst/>
              <a:rect l="l" t="t" r="r" b="b"/>
              <a:pathLst>
                <a:path w="1442" h="1070" extrusionOk="0">
                  <a:moveTo>
                    <a:pt x="1263" y="1"/>
                  </a:moveTo>
                  <a:cubicBezTo>
                    <a:pt x="1218" y="1"/>
                    <a:pt x="1173" y="16"/>
                    <a:pt x="1144" y="45"/>
                  </a:cubicBezTo>
                  <a:lnTo>
                    <a:pt x="536" y="653"/>
                  </a:lnTo>
                  <a:lnTo>
                    <a:pt x="298" y="415"/>
                  </a:lnTo>
                  <a:cubicBezTo>
                    <a:pt x="269" y="385"/>
                    <a:pt x="224" y="370"/>
                    <a:pt x="179" y="370"/>
                  </a:cubicBezTo>
                  <a:cubicBezTo>
                    <a:pt x="135" y="370"/>
                    <a:pt x="90" y="385"/>
                    <a:pt x="60" y="415"/>
                  </a:cubicBezTo>
                  <a:cubicBezTo>
                    <a:pt x="1" y="474"/>
                    <a:pt x="1" y="593"/>
                    <a:pt x="60" y="653"/>
                  </a:cubicBezTo>
                  <a:lnTo>
                    <a:pt x="429" y="1022"/>
                  </a:lnTo>
                  <a:cubicBezTo>
                    <a:pt x="453" y="1057"/>
                    <a:pt x="501" y="1069"/>
                    <a:pt x="548" y="1069"/>
                  </a:cubicBezTo>
                  <a:cubicBezTo>
                    <a:pt x="596" y="1069"/>
                    <a:pt x="632" y="1057"/>
                    <a:pt x="667" y="1022"/>
                  </a:cubicBezTo>
                  <a:lnTo>
                    <a:pt x="1394" y="295"/>
                  </a:lnTo>
                  <a:cubicBezTo>
                    <a:pt x="1441" y="224"/>
                    <a:pt x="1441" y="117"/>
                    <a:pt x="1382" y="45"/>
                  </a:cubicBezTo>
                  <a:cubicBezTo>
                    <a:pt x="1352" y="16"/>
                    <a:pt x="1307" y="1"/>
                    <a:pt x="1263"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2057;p124">
              <a:extLst>
                <a:ext uri="{FF2B5EF4-FFF2-40B4-BE49-F238E27FC236}">
                  <a16:creationId xmlns:a16="http://schemas.microsoft.com/office/drawing/2014/main" id="{006970F0-311F-39B1-9362-00A5113F9E56}"/>
                </a:ext>
              </a:extLst>
            </p:cNvPr>
            <p:cNvSpPr/>
            <p:nvPr/>
          </p:nvSpPr>
          <p:spPr>
            <a:xfrm>
              <a:off x="7754113" y="4019592"/>
              <a:ext cx="46277" cy="34024"/>
            </a:xfrm>
            <a:custGeom>
              <a:avLst/>
              <a:gdLst/>
              <a:ahLst/>
              <a:cxnLst/>
              <a:rect l="l" t="t" r="r" b="b"/>
              <a:pathLst>
                <a:path w="1454" h="1069" extrusionOk="0">
                  <a:moveTo>
                    <a:pt x="1263" y="0"/>
                  </a:moveTo>
                  <a:cubicBezTo>
                    <a:pt x="1218" y="0"/>
                    <a:pt x="1174" y="15"/>
                    <a:pt x="1144" y="45"/>
                  </a:cubicBezTo>
                  <a:lnTo>
                    <a:pt x="537" y="652"/>
                  </a:lnTo>
                  <a:lnTo>
                    <a:pt x="299" y="414"/>
                  </a:lnTo>
                  <a:cubicBezTo>
                    <a:pt x="269" y="384"/>
                    <a:pt x="224" y="369"/>
                    <a:pt x="179" y="369"/>
                  </a:cubicBezTo>
                  <a:cubicBezTo>
                    <a:pt x="135" y="369"/>
                    <a:pt x="90" y="384"/>
                    <a:pt x="60" y="414"/>
                  </a:cubicBezTo>
                  <a:cubicBezTo>
                    <a:pt x="1" y="473"/>
                    <a:pt x="1" y="593"/>
                    <a:pt x="60" y="652"/>
                  </a:cubicBezTo>
                  <a:lnTo>
                    <a:pt x="429" y="1021"/>
                  </a:lnTo>
                  <a:cubicBezTo>
                    <a:pt x="453" y="1057"/>
                    <a:pt x="501" y="1069"/>
                    <a:pt x="549" y="1069"/>
                  </a:cubicBezTo>
                  <a:cubicBezTo>
                    <a:pt x="596" y="1069"/>
                    <a:pt x="632" y="1057"/>
                    <a:pt x="668" y="1021"/>
                  </a:cubicBezTo>
                  <a:lnTo>
                    <a:pt x="1394" y="295"/>
                  </a:lnTo>
                  <a:cubicBezTo>
                    <a:pt x="1453" y="200"/>
                    <a:pt x="1453" y="104"/>
                    <a:pt x="1382" y="45"/>
                  </a:cubicBezTo>
                  <a:cubicBezTo>
                    <a:pt x="1352" y="15"/>
                    <a:pt x="1308" y="0"/>
                    <a:pt x="126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058;p124">
              <a:extLst>
                <a:ext uri="{FF2B5EF4-FFF2-40B4-BE49-F238E27FC236}">
                  <a16:creationId xmlns:a16="http://schemas.microsoft.com/office/drawing/2014/main" id="{5A7E69E7-35E6-B2D6-9364-E06A1BCC54F0}"/>
                </a:ext>
              </a:extLst>
            </p:cNvPr>
            <p:cNvSpPr/>
            <p:nvPr/>
          </p:nvSpPr>
          <p:spPr>
            <a:xfrm>
              <a:off x="7591188" y="4065806"/>
              <a:ext cx="46245" cy="34055"/>
            </a:xfrm>
            <a:custGeom>
              <a:avLst/>
              <a:gdLst/>
              <a:ahLst/>
              <a:cxnLst/>
              <a:rect l="l" t="t" r="r" b="b"/>
              <a:pathLst>
                <a:path w="1453" h="1070" extrusionOk="0">
                  <a:moveTo>
                    <a:pt x="1262" y="1"/>
                  </a:moveTo>
                  <a:cubicBezTo>
                    <a:pt x="1218" y="1"/>
                    <a:pt x="1173" y="16"/>
                    <a:pt x="1143" y="45"/>
                  </a:cubicBezTo>
                  <a:lnTo>
                    <a:pt x="536" y="653"/>
                  </a:lnTo>
                  <a:lnTo>
                    <a:pt x="298" y="414"/>
                  </a:lnTo>
                  <a:cubicBezTo>
                    <a:pt x="268" y="385"/>
                    <a:pt x="223" y="370"/>
                    <a:pt x="179" y="370"/>
                  </a:cubicBezTo>
                  <a:cubicBezTo>
                    <a:pt x="134" y="370"/>
                    <a:pt x="89" y="385"/>
                    <a:pt x="60" y="414"/>
                  </a:cubicBezTo>
                  <a:cubicBezTo>
                    <a:pt x="0" y="474"/>
                    <a:pt x="0" y="593"/>
                    <a:pt x="60" y="653"/>
                  </a:cubicBezTo>
                  <a:lnTo>
                    <a:pt x="429" y="1034"/>
                  </a:lnTo>
                  <a:cubicBezTo>
                    <a:pt x="453" y="1057"/>
                    <a:pt x="500" y="1069"/>
                    <a:pt x="548" y="1069"/>
                  </a:cubicBezTo>
                  <a:cubicBezTo>
                    <a:pt x="595" y="1069"/>
                    <a:pt x="631" y="1057"/>
                    <a:pt x="667" y="1034"/>
                  </a:cubicBezTo>
                  <a:lnTo>
                    <a:pt x="1393" y="295"/>
                  </a:lnTo>
                  <a:cubicBezTo>
                    <a:pt x="1453" y="224"/>
                    <a:pt x="1453" y="105"/>
                    <a:pt x="1381" y="45"/>
                  </a:cubicBezTo>
                  <a:cubicBezTo>
                    <a:pt x="1352" y="16"/>
                    <a:pt x="1307" y="1"/>
                    <a:pt x="126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059;p124">
              <a:extLst>
                <a:ext uri="{FF2B5EF4-FFF2-40B4-BE49-F238E27FC236}">
                  <a16:creationId xmlns:a16="http://schemas.microsoft.com/office/drawing/2014/main" id="{1BF6441D-E05B-DC0D-C735-17AAAEB26FF0}"/>
                </a:ext>
              </a:extLst>
            </p:cNvPr>
            <p:cNvSpPr/>
            <p:nvPr/>
          </p:nvSpPr>
          <p:spPr>
            <a:xfrm>
              <a:off x="7754113" y="3925988"/>
              <a:ext cx="46277" cy="34406"/>
            </a:xfrm>
            <a:custGeom>
              <a:avLst/>
              <a:gdLst/>
              <a:ahLst/>
              <a:cxnLst/>
              <a:rect l="l" t="t" r="r" b="b"/>
              <a:pathLst>
                <a:path w="1454" h="1081" extrusionOk="0">
                  <a:moveTo>
                    <a:pt x="1263" y="0"/>
                  </a:moveTo>
                  <a:cubicBezTo>
                    <a:pt x="1218" y="0"/>
                    <a:pt x="1174" y="15"/>
                    <a:pt x="1144" y="45"/>
                  </a:cubicBezTo>
                  <a:lnTo>
                    <a:pt x="537" y="664"/>
                  </a:lnTo>
                  <a:lnTo>
                    <a:pt x="299" y="426"/>
                  </a:lnTo>
                  <a:cubicBezTo>
                    <a:pt x="269" y="396"/>
                    <a:pt x="224" y="381"/>
                    <a:pt x="179" y="381"/>
                  </a:cubicBezTo>
                  <a:cubicBezTo>
                    <a:pt x="135" y="381"/>
                    <a:pt x="90" y="396"/>
                    <a:pt x="60" y="426"/>
                  </a:cubicBezTo>
                  <a:cubicBezTo>
                    <a:pt x="1" y="486"/>
                    <a:pt x="1" y="605"/>
                    <a:pt x="60" y="664"/>
                  </a:cubicBezTo>
                  <a:lnTo>
                    <a:pt x="429" y="1033"/>
                  </a:lnTo>
                  <a:cubicBezTo>
                    <a:pt x="453" y="1057"/>
                    <a:pt x="501" y="1081"/>
                    <a:pt x="549" y="1081"/>
                  </a:cubicBezTo>
                  <a:cubicBezTo>
                    <a:pt x="596" y="1081"/>
                    <a:pt x="632" y="1057"/>
                    <a:pt x="668" y="1033"/>
                  </a:cubicBezTo>
                  <a:lnTo>
                    <a:pt x="1394" y="307"/>
                  </a:lnTo>
                  <a:cubicBezTo>
                    <a:pt x="1453" y="224"/>
                    <a:pt x="1453" y="128"/>
                    <a:pt x="1382" y="45"/>
                  </a:cubicBezTo>
                  <a:cubicBezTo>
                    <a:pt x="1352" y="15"/>
                    <a:pt x="1308" y="0"/>
                    <a:pt x="126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002;p124">
            <a:extLst>
              <a:ext uri="{FF2B5EF4-FFF2-40B4-BE49-F238E27FC236}">
                <a16:creationId xmlns:a16="http://schemas.microsoft.com/office/drawing/2014/main" id="{3074F5E2-DB16-C026-2073-50B72F45CB9F}"/>
              </a:ext>
            </a:extLst>
          </p:cNvPr>
          <p:cNvSpPr/>
          <p:nvPr/>
        </p:nvSpPr>
        <p:spPr>
          <a:xfrm>
            <a:off x="6276189" y="1247452"/>
            <a:ext cx="531515" cy="412859"/>
          </a:xfrm>
          <a:custGeom>
            <a:avLst/>
            <a:gdLst/>
            <a:ahLst/>
            <a:cxnLst/>
            <a:rect l="l" t="t" r="r" b="b"/>
            <a:pathLst>
              <a:path w="10919" h="9109" extrusionOk="0">
                <a:moveTo>
                  <a:pt x="2917" y="310"/>
                </a:moveTo>
                <a:cubicBezTo>
                  <a:pt x="3119" y="310"/>
                  <a:pt x="3286" y="476"/>
                  <a:pt x="3286" y="679"/>
                </a:cubicBezTo>
                <a:lnTo>
                  <a:pt x="3286" y="1036"/>
                </a:lnTo>
                <a:cubicBezTo>
                  <a:pt x="3250" y="1322"/>
                  <a:pt x="3012" y="1560"/>
                  <a:pt x="2715" y="1560"/>
                </a:cubicBezTo>
                <a:cubicBezTo>
                  <a:pt x="2417" y="1560"/>
                  <a:pt x="2179" y="1322"/>
                  <a:pt x="2179" y="1024"/>
                </a:cubicBezTo>
                <a:lnTo>
                  <a:pt x="2179" y="679"/>
                </a:lnTo>
                <a:cubicBezTo>
                  <a:pt x="2179" y="476"/>
                  <a:pt x="2346" y="310"/>
                  <a:pt x="2560" y="310"/>
                </a:cubicBezTo>
                <a:close/>
                <a:moveTo>
                  <a:pt x="5715" y="310"/>
                </a:moveTo>
                <a:cubicBezTo>
                  <a:pt x="5917" y="310"/>
                  <a:pt x="6084" y="476"/>
                  <a:pt x="6084" y="679"/>
                </a:cubicBezTo>
                <a:lnTo>
                  <a:pt x="6084" y="1036"/>
                </a:lnTo>
                <a:cubicBezTo>
                  <a:pt x="6048" y="1322"/>
                  <a:pt x="5810" y="1560"/>
                  <a:pt x="5513" y="1560"/>
                </a:cubicBezTo>
                <a:cubicBezTo>
                  <a:pt x="5215" y="1560"/>
                  <a:pt x="4977" y="1322"/>
                  <a:pt x="4977" y="1024"/>
                </a:cubicBezTo>
                <a:lnTo>
                  <a:pt x="4977" y="679"/>
                </a:lnTo>
                <a:cubicBezTo>
                  <a:pt x="4977" y="476"/>
                  <a:pt x="5144" y="310"/>
                  <a:pt x="5358" y="310"/>
                </a:cubicBezTo>
                <a:close/>
                <a:moveTo>
                  <a:pt x="8513" y="310"/>
                </a:moveTo>
                <a:cubicBezTo>
                  <a:pt x="8715" y="310"/>
                  <a:pt x="8882" y="476"/>
                  <a:pt x="8882" y="679"/>
                </a:cubicBezTo>
                <a:lnTo>
                  <a:pt x="8882" y="1036"/>
                </a:lnTo>
                <a:cubicBezTo>
                  <a:pt x="8846" y="1322"/>
                  <a:pt x="8608" y="1560"/>
                  <a:pt x="8311" y="1560"/>
                </a:cubicBezTo>
                <a:cubicBezTo>
                  <a:pt x="8013" y="1560"/>
                  <a:pt x="7775" y="1322"/>
                  <a:pt x="7775" y="1024"/>
                </a:cubicBezTo>
                <a:lnTo>
                  <a:pt x="7775" y="679"/>
                </a:lnTo>
                <a:cubicBezTo>
                  <a:pt x="7775" y="476"/>
                  <a:pt x="7941" y="310"/>
                  <a:pt x="8156" y="310"/>
                </a:cubicBezTo>
                <a:close/>
                <a:moveTo>
                  <a:pt x="2893" y="1881"/>
                </a:moveTo>
                <a:lnTo>
                  <a:pt x="2893" y="1977"/>
                </a:lnTo>
                <a:cubicBezTo>
                  <a:pt x="2893" y="2036"/>
                  <a:pt x="2905" y="2096"/>
                  <a:pt x="2941" y="2143"/>
                </a:cubicBezTo>
                <a:lnTo>
                  <a:pt x="2715" y="2358"/>
                </a:lnTo>
                <a:lnTo>
                  <a:pt x="2691" y="2358"/>
                </a:lnTo>
                <a:lnTo>
                  <a:pt x="2465" y="2143"/>
                </a:lnTo>
                <a:cubicBezTo>
                  <a:pt x="2500" y="2096"/>
                  <a:pt x="2512" y="2036"/>
                  <a:pt x="2512" y="1977"/>
                </a:cubicBezTo>
                <a:lnTo>
                  <a:pt x="2512" y="1881"/>
                </a:lnTo>
                <a:close/>
                <a:moveTo>
                  <a:pt x="5715" y="1881"/>
                </a:moveTo>
                <a:lnTo>
                  <a:pt x="5715" y="1977"/>
                </a:lnTo>
                <a:cubicBezTo>
                  <a:pt x="5715" y="2036"/>
                  <a:pt x="5727" y="2096"/>
                  <a:pt x="5751" y="2143"/>
                </a:cubicBezTo>
                <a:lnTo>
                  <a:pt x="5536" y="2358"/>
                </a:lnTo>
                <a:lnTo>
                  <a:pt x="5501" y="2358"/>
                </a:lnTo>
                <a:lnTo>
                  <a:pt x="5274" y="2143"/>
                </a:lnTo>
                <a:cubicBezTo>
                  <a:pt x="5310" y="2096"/>
                  <a:pt x="5322" y="2036"/>
                  <a:pt x="5322" y="1977"/>
                </a:cubicBezTo>
                <a:lnTo>
                  <a:pt x="5322" y="1881"/>
                </a:lnTo>
                <a:close/>
                <a:moveTo>
                  <a:pt x="8501" y="1881"/>
                </a:moveTo>
                <a:lnTo>
                  <a:pt x="8501" y="1977"/>
                </a:lnTo>
                <a:cubicBezTo>
                  <a:pt x="8501" y="2036"/>
                  <a:pt x="8525" y="2096"/>
                  <a:pt x="8549" y="2143"/>
                </a:cubicBezTo>
                <a:lnTo>
                  <a:pt x="8334" y="2358"/>
                </a:lnTo>
                <a:lnTo>
                  <a:pt x="8299" y="2358"/>
                </a:lnTo>
                <a:lnTo>
                  <a:pt x="8072" y="2143"/>
                </a:lnTo>
                <a:cubicBezTo>
                  <a:pt x="8108" y="2096"/>
                  <a:pt x="8120" y="2036"/>
                  <a:pt x="8120" y="1977"/>
                </a:cubicBezTo>
                <a:lnTo>
                  <a:pt x="8120" y="1881"/>
                </a:lnTo>
                <a:close/>
                <a:moveTo>
                  <a:pt x="9906" y="3286"/>
                </a:moveTo>
                <a:cubicBezTo>
                  <a:pt x="10120" y="3286"/>
                  <a:pt x="10275" y="3453"/>
                  <a:pt x="10275" y="3655"/>
                </a:cubicBezTo>
                <a:lnTo>
                  <a:pt x="10275" y="4012"/>
                </a:lnTo>
                <a:cubicBezTo>
                  <a:pt x="10263" y="4298"/>
                  <a:pt x="10013" y="4536"/>
                  <a:pt x="9716" y="4536"/>
                </a:cubicBezTo>
                <a:cubicBezTo>
                  <a:pt x="9418" y="4536"/>
                  <a:pt x="9180" y="4298"/>
                  <a:pt x="9180" y="4001"/>
                </a:cubicBezTo>
                <a:lnTo>
                  <a:pt x="9180" y="3655"/>
                </a:lnTo>
                <a:cubicBezTo>
                  <a:pt x="9180" y="3453"/>
                  <a:pt x="9346" y="3286"/>
                  <a:pt x="9549" y="3286"/>
                </a:cubicBezTo>
                <a:close/>
                <a:moveTo>
                  <a:pt x="1512" y="3286"/>
                </a:moveTo>
                <a:cubicBezTo>
                  <a:pt x="1691" y="3286"/>
                  <a:pt x="1857" y="3453"/>
                  <a:pt x="1857" y="3655"/>
                </a:cubicBezTo>
                <a:lnTo>
                  <a:pt x="1857" y="4012"/>
                </a:lnTo>
                <a:cubicBezTo>
                  <a:pt x="1857" y="4310"/>
                  <a:pt x="1619" y="4548"/>
                  <a:pt x="1322" y="4548"/>
                </a:cubicBezTo>
                <a:cubicBezTo>
                  <a:pt x="1024" y="4548"/>
                  <a:pt x="786" y="4310"/>
                  <a:pt x="786" y="4012"/>
                </a:cubicBezTo>
                <a:lnTo>
                  <a:pt x="786" y="3655"/>
                </a:lnTo>
                <a:cubicBezTo>
                  <a:pt x="786" y="3453"/>
                  <a:pt x="953" y="3286"/>
                  <a:pt x="1155" y="3286"/>
                </a:cubicBezTo>
                <a:close/>
                <a:moveTo>
                  <a:pt x="4310" y="3286"/>
                </a:moveTo>
                <a:cubicBezTo>
                  <a:pt x="4489" y="3286"/>
                  <a:pt x="4655" y="3453"/>
                  <a:pt x="4655" y="3655"/>
                </a:cubicBezTo>
                <a:lnTo>
                  <a:pt x="4655" y="4012"/>
                </a:lnTo>
                <a:cubicBezTo>
                  <a:pt x="4655" y="4310"/>
                  <a:pt x="4417" y="4548"/>
                  <a:pt x="4120" y="4548"/>
                </a:cubicBezTo>
                <a:cubicBezTo>
                  <a:pt x="3822" y="4548"/>
                  <a:pt x="3584" y="4310"/>
                  <a:pt x="3584" y="4012"/>
                </a:cubicBezTo>
                <a:lnTo>
                  <a:pt x="3584" y="3655"/>
                </a:lnTo>
                <a:cubicBezTo>
                  <a:pt x="3584" y="3453"/>
                  <a:pt x="3750" y="3286"/>
                  <a:pt x="3953" y="3286"/>
                </a:cubicBezTo>
                <a:close/>
                <a:moveTo>
                  <a:pt x="7108" y="3286"/>
                </a:moveTo>
                <a:cubicBezTo>
                  <a:pt x="7287" y="3286"/>
                  <a:pt x="7453" y="3453"/>
                  <a:pt x="7453" y="3655"/>
                </a:cubicBezTo>
                <a:lnTo>
                  <a:pt x="7453" y="4012"/>
                </a:lnTo>
                <a:cubicBezTo>
                  <a:pt x="7453" y="4310"/>
                  <a:pt x="7215" y="4548"/>
                  <a:pt x="6918" y="4548"/>
                </a:cubicBezTo>
                <a:cubicBezTo>
                  <a:pt x="6620" y="4548"/>
                  <a:pt x="6382" y="4310"/>
                  <a:pt x="6382" y="4012"/>
                </a:cubicBezTo>
                <a:lnTo>
                  <a:pt x="6382" y="3655"/>
                </a:lnTo>
                <a:cubicBezTo>
                  <a:pt x="6382" y="3453"/>
                  <a:pt x="6548" y="3286"/>
                  <a:pt x="6751" y="3286"/>
                </a:cubicBezTo>
                <a:close/>
                <a:moveTo>
                  <a:pt x="1500" y="4858"/>
                </a:moveTo>
                <a:lnTo>
                  <a:pt x="1500" y="4953"/>
                </a:lnTo>
                <a:cubicBezTo>
                  <a:pt x="1500" y="5013"/>
                  <a:pt x="1512" y="5072"/>
                  <a:pt x="1548" y="5120"/>
                </a:cubicBezTo>
                <a:lnTo>
                  <a:pt x="1322" y="5334"/>
                </a:lnTo>
                <a:lnTo>
                  <a:pt x="1286" y="5334"/>
                </a:lnTo>
                <a:lnTo>
                  <a:pt x="1072" y="5120"/>
                </a:lnTo>
                <a:cubicBezTo>
                  <a:pt x="1095" y="5072"/>
                  <a:pt x="1107" y="5013"/>
                  <a:pt x="1107" y="4953"/>
                </a:cubicBezTo>
                <a:lnTo>
                  <a:pt x="1107" y="4858"/>
                </a:lnTo>
                <a:close/>
                <a:moveTo>
                  <a:pt x="4298" y="4858"/>
                </a:moveTo>
                <a:lnTo>
                  <a:pt x="4298" y="4953"/>
                </a:lnTo>
                <a:cubicBezTo>
                  <a:pt x="4298" y="5013"/>
                  <a:pt x="4310" y="5072"/>
                  <a:pt x="4334" y="5120"/>
                </a:cubicBezTo>
                <a:lnTo>
                  <a:pt x="4120" y="5334"/>
                </a:lnTo>
                <a:lnTo>
                  <a:pt x="4084" y="5334"/>
                </a:lnTo>
                <a:lnTo>
                  <a:pt x="3870" y="5120"/>
                </a:lnTo>
                <a:cubicBezTo>
                  <a:pt x="3893" y="5072"/>
                  <a:pt x="3905" y="5013"/>
                  <a:pt x="3905" y="4953"/>
                </a:cubicBezTo>
                <a:lnTo>
                  <a:pt x="3905" y="4858"/>
                </a:lnTo>
                <a:close/>
                <a:moveTo>
                  <a:pt x="7108" y="4858"/>
                </a:moveTo>
                <a:lnTo>
                  <a:pt x="7108" y="4953"/>
                </a:lnTo>
                <a:cubicBezTo>
                  <a:pt x="7108" y="5013"/>
                  <a:pt x="7120" y="5072"/>
                  <a:pt x="7156" y="5120"/>
                </a:cubicBezTo>
                <a:lnTo>
                  <a:pt x="6929" y="5334"/>
                </a:lnTo>
                <a:lnTo>
                  <a:pt x="6906" y="5334"/>
                </a:lnTo>
                <a:lnTo>
                  <a:pt x="6679" y="5120"/>
                </a:lnTo>
                <a:cubicBezTo>
                  <a:pt x="6703" y="5072"/>
                  <a:pt x="6715" y="5013"/>
                  <a:pt x="6715" y="4953"/>
                </a:cubicBezTo>
                <a:lnTo>
                  <a:pt x="6715" y="4858"/>
                </a:lnTo>
                <a:close/>
                <a:moveTo>
                  <a:pt x="9906" y="4858"/>
                </a:moveTo>
                <a:lnTo>
                  <a:pt x="9906" y="4953"/>
                </a:lnTo>
                <a:cubicBezTo>
                  <a:pt x="9906" y="5013"/>
                  <a:pt x="9918" y="5072"/>
                  <a:pt x="9954" y="5120"/>
                </a:cubicBezTo>
                <a:lnTo>
                  <a:pt x="9727" y="5334"/>
                </a:lnTo>
                <a:lnTo>
                  <a:pt x="9704" y="5334"/>
                </a:lnTo>
                <a:lnTo>
                  <a:pt x="9477" y="5120"/>
                </a:lnTo>
                <a:cubicBezTo>
                  <a:pt x="9501" y="5072"/>
                  <a:pt x="9525" y="5013"/>
                  <a:pt x="9525" y="4953"/>
                </a:cubicBezTo>
                <a:lnTo>
                  <a:pt x="9525" y="4858"/>
                </a:lnTo>
                <a:close/>
                <a:moveTo>
                  <a:pt x="2453" y="0"/>
                </a:moveTo>
                <a:cubicBezTo>
                  <a:pt x="2084" y="0"/>
                  <a:pt x="1762" y="310"/>
                  <a:pt x="1762" y="679"/>
                </a:cubicBezTo>
                <a:lnTo>
                  <a:pt x="1762" y="1036"/>
                </a:lnTo>
                <a:cubicBezTo>
                  <a:pt x="1762" y="1322"/>
                  <a:pt x="1905" y="1572"/>
                  <a:pt x="2119" y="1726"/>
                </a:cubicBezTo>
                <a:lnTo>
                  <a:pt x="2119" y="1977"/>
                </a:lnTo>
                <a:cubicBezTo>
                  <a:pt x="2119" y="1977"/>
                  <a:pt x="2119" y="1988"/>
                  <a:pt x="2107" y="1988"/>
                </a:cubicBezTo>
                <a:lnTo>
                  <a:pt x="1691" y="2203"/>
                </a:lnTo>
                <a:cubicBezTo>
                  <a:pt x="1512" y="2286"/>
                  <a:pt x="1405" y="2465"/>
                  <a:pt x="1405" y="2655"/>
                </a:cubicBezTo>
                <a:lnTo>
                  <a:pt x="1405" y="2989"/>
                </a:lnTo>
                <a:lnTo>
                  <a:pt x="1036" y="2989"/>
                </a:lnTo>
                <a:cubicBezTo>
                  <a:pt x="667" y="2989"/>
                  <a:pt x="357" y="3298"/>
                  <a:pt x="357" y="3667"/>
                </a:cubicBezTo>
                <a:lnTo>
                  <a:pt x="357" y="4024"/>
                </a:lnTo>
                <a:cubicBezTo>
                  <a:pt x="357" y="4310"/>
                  <a:pt x="488" y="4560"/>
                  <a:pt x="714" y="4715"/>
                </a:cubicBezTo>
                <a:lnTo>
                  <a:pt x="714" y="4965"/>
                </a:lnTo>
                <a:cubicBezTo>
                  <a:pt x="714" y="4965"/>
                  <a:pt x="714" y="4977"/>
                  <a:pt x="691" y="4977"/>
                </a:cubicBezTo>
                <a:lnTo>
                  <a:pt x="274" y="5191"/>
                </a:lnTo>
                <a:cubicBezTo>
                  <a:pt x="95" y="5275"/>
                  <a:pt x="0" y="5453"/>
                  <a:pt x="0" y="5656"/>
                </a:cubicBezTo>
                <a:lnTo>
                  <a:pt x="0" y="7382"/>
                </a:lnTo>
                <a:cubicBezTo>
                  <a:pt x="0" y="7513"/>
                  <a:pt x="36" y="7644"/>
                  <a:pt x="119" y="7751"/>
                </a:cubicBezTo>
                <a:lnTo>
                  <a:pt x="298" y="8013"/>
                </a:lnTo>
                <a:cubicBezTo>
                  <a:pt x="333" y="8073"/>
                  <a:pt x="357" y="8156"/>
                  <a:pt x="357" y="8227"/>
                </a:cubicBezTo>
                <a:lnTo>
                  <a:pt x="357" y="8942"/>
                </a:lnTo>
                <a:cubicBezTo>
                  <a:pt x="357" y="9025"/>
                  <a:pt x="429" y="9108"/>
                  <a:pt x="512" y="9108"/>
                </a:cubicBezTo>
                <a:cubicBezTo>
                  <a:pt x="607" y="9108"/>
                  <a:pt x="679" y="9025"/>
                  <a:pt x="679" y="8942"/>
                </a:cubicBezTo>
                <a:lnTo>
                  <a:pt x="679" y="8227"/>
                </a:lnTo>
                <a:cubicBezTo>
                  <a:pt x="679" y="8096"/>
                  <a:pt x="631" y="7953"/>
                  <a:pt x="560" y="7858"/>
                </a:cubicBezTo>
                <a:lnTo>
                  <a:pt x="381" y="7584"/>
                </a:lnTo>
                <a:cubicBezTo>
                  <a:pt x="333" y="7525"/>
                  <a:pt x="321" y="7453"/>
                  <a:pt x="321" y="7382"/>
                </a:cubicBezTo>
                <a:lnTo>
                  <a:pt x="321" y="5656"/>
                </a:lnTo>
                <a:cubicBezTo>
                  <a:pt x="321" y="5572"/>
                  <a:pt x="369" y="5513"/>
                  <a:pt x="429" y="5477"/>
                </a:cubicBezTo>
                <a:lnTo>
                  <a:pt x="714" y="5322"/>
                </a:lnTo>
                <a:lnTo>
                  <a:pt x="976" y="5596"/>
                </a:lnTo>
                <a:cubicBezTo>
                  <a:pt x="1036" y="5656"/>
                  <a:pt x="1131" y="5691"/>
                  <a:pt x="1214" y="5691"/>
                </a:cubicBezTo>
                <a:cubicBezTo>
                  <a:pt x="1310" y="5691"/>
                  <a:pt x="1381" y="5667"/>
                  <a:pt x="1453" y="5596"/>
                </a:cubicBezTo>
                <a:lnTo>
                  <a:pt x="1726" y="5322"/>
                </a:lnTo>
                <a:lnTo>
                  <a:pt x="2000" y="5477"/>
                </a:lnTo>
                <a:cubicBezTo>
                  <a:pt x="2060" y="5501"/>
                  <a:pt x="2107" y="5572"/>
                  <a:pt x="2107" y="5656"/>
                </a:cubicBezTo>
                <a:lnTo>
                  <a:pt x="2107" y="7382"/>
                </a:lnTo>
                <a:cubicBezTo>
                  <a:pt x="2107" y="7453"/>
                  <a:pt x="2096" y="7525"/>
                  <a:pt x="2048" y="7584"/>
                </a:cubicBezTo>
                <a:lnTo>
                  <a:pt x="1869" y="7858"/>
                </a:lnTo>
                <a:cubicBezTo>
                  <a:pt x="1798" y="7977"/>
                  <a:pt x="1750" y="8096"/>
                  <a:pt x="1750" y="8227"/>
                </a:cubicBezTo>
                <a:lnTo>
                  <a:pt x="1750" y="8942"/>
                </a:lnTo>
                <a:cubicBezTo>
                  <a:pt x="1750" y="9025"/>
                  <a:pt x="1822" y="9108"/>
                  <a:pt x="1917" y="9108"/>
                </a:cubicBezTo>
                <a:cubicBezTo>
                  <a:pt x="2000" y="9108"/>
                  <a:pt x="2084" y="9025"/>
                  <a:pt x="2084" y="8942"/>
                </a:cubicBezTo>
                <a:lnTo>
                  <a:pt x="2084" y="8227"/>
                </a:lnTo>
                <a:cubicBezTo>
                  <a:pt x="2084" y="8156"/>
                  <a:pt x="2096" y="8073"/>
                  <a:pt x="2143" y="8013"/>
                </a:cubicBezTo>
                <a:lnTo>
                  <a:pt x="2322" y="7751"/>
                </a:lnTo>
                <a:cubicBezTo>
                  <a:pt x="2393" y="7632"/>
                  <a:pt x="2441" y="7513"/>
                  <a:pt x="2441" y="7382"/>
                </a:cubicBezTo>
                <a:lnTo>
                  <a:pt x="2441" y="5656"/>
                </a:lnTo>
                <a:cubicBezTo>
                  <a:pt x="2441" y="5453"/>
                  <a:pt x="2334" y="5275"/>
                  <a:pt x="2155" y="5191"/>
                </a:cubicBezTo>
                <a:lnTo>
                  <a:pt x="1738" y="4977"/>
                </a:lnTo>
                <a:lnTo>
                  <a:pt x="1726" y="4965"/>
                </a:lnTo>
                <a:lnTo>
                  <a:pt x="1726" y="4703"/>
                </a:lnTo>
                <a:cubicBezTo>
                  <a:pt x="1929" y="4536"/>
                  <a:pt x="2084" y="4298"/>
                  <a:pt x="2084" y="4012"/>
                </a:cubicBezTo>
                <a:lnTo>
                  <a:pt x="2084" y="3655"/>
                </a:lnTo>
                <a:cubicBezTo>
                  <a:pt x="2084" y="3405"/>
                  <a:pt x="1929" y="3179"/>
                  <a:pt x="1726" y="3060"/>
                </a:cubicBezTo>
                <a:lnTo>
                  <a:pt x="1726" y="2643"/>
                </a:lnTo>
                <a:cubicBezTo>
                  <a:pt x="1726" y="2572"/>
                  <a:pt x="1762" y="2512"/>
                  <a:pt x="1822" y="2465"/>
                </a:cubicBezTo>
                <a:lnTo>
                  <a:pt x="2107" y="2322"/>
                </a:lnTo>
                <a:lnTo>
                  <a:pt x="2381" y="2584"/>
                </a:lnTo>
                <a:cubicBezTo>
                  <a:pt x="2441" y="2643"/>
                  <a:pt x="2524" y="2691"/>
                  <a:pt x="2619" y="2691"/>
                </a:cubicBezTo>
                <a:cubicBezTo>
                  <a:pt x="2703" y="2691"/>
                  <a:pt x="2774" y="2655"/>
                  <a:pt x="2858" y="2584"/>
                </a:cubicBezTo>
                <a:lnTo>
                  <a:pt x="3119" y="2322"/>
                </a:lnTo>
                <a:lnTo>
                  <a:pt x="3405" y="2465"/>
                </a:lnTo>
                <a:cubicBezTo>
                  <a:pt x="3465" y="2500"/>
                  <a:pt x="3512" y="2572"/>
                  <a:pt x="3512" y="2643"/>
                </a:cubicBezTo>
                <a:lnTo>
                  <a:pt x="3512" y="3060"/>
                </a:lnTo>
                <a:cubicBezTo>
                  <a:pt x="3298" y="3179"/>
                  <a:pt x="3155" y="3405"/>
                  <a:pt x="3155" y="3655"/>
                </a:cubicBezTo>
                <a:lnTo>
                  <a:pt x="3155" y="4012"/>
                </a:lnTo>
                <a:cubicBezTo>
                  <a:pt x="3155" y="4298"/>
                  <a:pt x="3286" y="4548"/>
                  <a:pt x="3512" y="4703"/>
                </a:cubicBezTo>
                <a:lnTo>
                  <a:pt x="3512" y="4953"/>
                </a:lnTo>
                <a:cubicBezTo>
                  <a:pt x="3512" y="4953"/>
                  <a:pt x="3512" y="4965"/>
                  <a:pt x="3489" y="4965"/>
                </a:cubicBezTo>
                <a:lnTo>
                  <a:pt x="3072" y="5179"/>
                </a:lnTo>
                <a:cubicBezTo>
                  <a:pt x="2893" y="5263"/>
                  <a:pt x="2798" y="5441"/>
                  <a:pt x="2798" y="5632"/>
                </a:cubicBezTo>
                <a:lnTo>
                  <a:pt x="2798" y="7358"/>
                </a:lnTo>
                <a:cubicBezTo>
                  <a:pt x="2798" y="7501"/>
                  <a:pt x="2834" y="7632"/>
                  <a:pt x="2917" y="7739"/>
                </a:cubicBezTo>
                <a:lnTo>
                  <a:pt x="3096" y="8001"/>
                </a:lnTo>
                <a:cubicBezTo>
                  <a:pt x="3131" y="8061"/>
                  <a:pt x="3155" y="8132"/>
                  <a:pt x="3155" y="8215"/>
                </a:cubicBezTo>
                <a:lnTo>
                  <a:pt x="3155" y="8930"/>
                </a:lnTo>
                <a:cubicBezTo>
                  <a:pt x="3155" y="9013"/>
                  <a:pt x="3227" y="9085"/>
                  <a:pt x="3310" y="9085"/>
                </a:cubicBezTo>
                <a:cubicBezTo>
                  <a:pt x="3405" y="9085"/>
                  <a:pt x="3477" y="9013"/>
                  <a:pt x="3477" y="8930"/>
                </a:cubicBezTo>
                <a:lnTo>
                  <a:pt x="3477" y="8215"/>
                </a:lnTo>
                <a:cubicBezTo>
                  <a:pt x="3477" y="8073"/>
                  <a:pt x="3429" y="7942"/>
                  <a:pt x="3358" y="7834"/>
                </a:cubicBezTo>
                <a:lnTo>
                  <a:pt x="3179" y="7572"/>
                </a:lnTo>
                <a:cubicBezTo>
                  <a:pt x="3131" y="7513"/>
                  <a:pt x="3119" y="7441"/>
                  <a:pt x="3119" y="7358"/>
                </a:cubicBezTo>
                <a:lnTo>
                  <a:pt x="3119" y="5632"/>
                </a:lnTo>
                <a:cubicBezTo>
                  <a:pt x="3119" y="5560"/>
                  <a:pt x="3167" y="5501"/>
                  <a:pt x="3227" y="5453"/>
                </a:cubicBezTo>
                <a:lnTo>
                  <a:pt x="3512" y="5310"/>
                </a:lnTo>
                <a:lnTo>
                  <a:pt x="3774" y="5572"/>
                </a:lnTo>
                <a:cubicBezTo>
                  <a:pt x="3834" y="5632"/>
                  <a:pt x="3929" y="5679"/>
                  <a:pt x="4012" y="5679"/>
                </a:cubicBezTo>
                <a:cubicBezTo>
                  <a:pt x="4108" y="5679"/>
                  <a:pt x="4179" y="5656"/>
                  <a:pt x="4251" y="5572"/>
                </a:cubicBezTo>
                <a:lnTo>
                  <a:pt x="4524" y="5310"/>
                </a:lnTo>
                <a:lnTo>
                  <a:pt x="4798" y="5453"/>
                </a:lnTo>
                <a:cubicBezTo>
                  <a:pt x="4858" y="5489"/>
                  <a:pt x="4905" y="5560"/>
                  <a:pt x="4905" y="5632"/>
                </a:cubicBezTo>
                <a:lnTo>
                  <a:pt x="4905" y="7358"/>
                </a:lnTo>
                <a:cubicBezTo>
                  <a:pt x="4905" y="7441"/>
                  <a:pt x="4893" y="7513"/>
                  <a:pt x="4846" y="7572"/>
                </a:cubicBezTo>
                <a:lnTo>
                  <a:pt x="4667" y="7834"/>
                </a:lnTo>
                <a:cubicBezTo>
                  <a:pt x="4596" y="7953"/>
                  <a:pt x="4548" y="8073"/>
                  <a:pt x="4548" y="8215"/>
                </a:cubicBezTo>
                <a:lnTo>
                  <a:pt x="4548" y="8930"/>
                </a:lnTo>
                <a:cubicBezTo>
                  <a:pt x="4548" y="9013"/>
                  <a:pt x="4620" y="9085"/>
                  <a:pt x="4715" y="9085"/>
                </a:cubicBezTo>
                <a:cubicBezTo>
                  <a:pt x="4798" y="9085"/>
                  <a:pt x="4882" y="9013"/>
                  <a:pt x="4882" y="8930"/>
                </a:cubicBezTo>
                <a:lnTo>
                  <a:pt x="4882" y="8215"/>
                </a:lnTo>
                <a:cubicBezTo>
                  <a:pt x="4882" y="8132"/>
                  <a:pt x="4893" y="8061"/>
                  <a:pt x="4941" y="8001"/>
                </a:cubicBezTo>
                <a:lnTo>
                  <a:pt x="5120" y="7739"/>
                </a:lnTo>
                <a:cubicBezTo>
                  <a:pt x="5191" y="7620"/>
                  <a:pt x="5239" y="7501"/>
                  <a:pt x="5239" y="7358"/>
                </a:cubicBezTo>
                <a:lnTo>
                  <a:pt x="5239" y="5632"/>
                </a:lnTo>
                <a:cubicBezTo>
                  <a:pt x="5239" y="5441"/>
                  <a:pt x="5132" y="5263"/>
                  <a:pt x="4953" y="5179"/>
                </a:cubicBezTo>
                <a:lnTo>
                  <a:pt x="4536" y="4965"/>
                </a:lnTo>
                <a:lnTo>
                  <a:pt x="4524" y="4953"/>
                </a:lnTo>
                <a:lnTo>
                  <a:pt x="4524" y="4703"/>
                </a:lnTo>
                <a:cubicBezTo>
                  <a:pt x="4727" y="4536"/>
                  <a:pt x="4882" y="4298"/>
                  <a:pt x="4882" y="4012"/>
                </a:cubicBezTo>
                <a:lnTo>
                  <a:pt x="4882" y="3655"/>
                </a:lnTo>
                <a:cubicBezTo>
                  <a:pt x="4882" y="3405"/>
                  <a:pt x="4727" y="3179"/>
                  <a:pt x="4524" y="3060"/>
                </a:cubicBezTo>
                <a:lnTo>
                  <a:pt x="4524" y="2643"/>
                </a:lnTo>
                <a:cubicBezTo>
                  <a:pt x="4524" y="2572"/>
                  <a:pt x="4560" y="2512"/>
                  <a:pt x="4620" y="2465"/>
                </a:cubicBezTo>
                <a:lnTo>
                  <a:pt x="4905" y="2322"/>
                </a:lnTo>
                <a:lnTo>
                  <a:pt x="5179" y="2584"/>
                </a:lnTo>
                <a:cubicBezTo>
                  <a:pt x="5239" y="2643"/>
                  <a:pt x="5322" y="2691"/>
                  <a:pt x="5417" y="2691"/>
                </a:cubicBezTo>
                <a:cubicBezTo>
                  <a:pt x="5501" y="2691"/>
                  <a:pt x="5572" y="2655"/>
                  <a:pt x="5655" y="2584"/>
                </a:cubicBezTo>
                <a:lnTo>
                  <a:pt x="5917" y="2322"/>
                </a:lnTo>
                <a:lnTo>
                  <a:pt x="6203" y="2465"/>
                </a:lnTo>
                <a:cubicBezTo>
                  <a:pt x="6263" y="2500"/>
                  <a:pt x="6310" y="2572"/>
                  <a:pt x="6310" y="2643"/>
                </a:cubicBezTo>
                <a:lnTo>
                  <a:pt x="6310" y="3060"/>
                </a:lnTo>
                <a:cubicBezTo>
                  <a:pt x="6096" y="3179"/>
                  <a:pt x="5953" y="3405"/>
                  <a:pt x="5953" y="3655"/>
                </a:cubicBezTo>
                <a:lnTo>
                  <a:pt x="5953" y="4012"/>
                </a:lnTo>
                <a:cubicBezTo>
                  <a:pt x="5953" y="4298"/>
                  <a:pt x="6084" y="4548"/>
                  <a:pt x="6310" y="4703"/>
                </a:cubicBezTo>
                <a:lnTo>
                  <a:pt x="6310" y="4953"/>
                </a:lnTo>
                <a:cubicBezTo>
                  <a:pt x="6310" y="4953"/>
                  <a:pt x="6310" y="4965"/>
                  <a:pt x="6287" y="4965"/>
                </a:cubicBezTo>
                <a:lnTo>
                  <a:pt x="5870" y="5179"/>
                </a:lnTo>
                <a:cubicBezTo>
                  <a:pt x="5691" y="5263"/>
                  <a:pt x="5596" y="5441"/>
                  <a:pt x="5596" y="5632"/>
                </a:cubicBezTo>
                <a:lnTo>
                  <a:pt x="5596" y="7358"/>
                </a:lnTo>
                <a:cubicBezTo>
                  <a:pt x="5596" y="7501"/>
                  <a:pt x="5632" y="7632"/>
                  <a:pt x="5715" y="7739"/>
                </a:cubicBezTo>
                <a:lnTo>
                  <a:pt x="5894" y="8001"/>
                </a:lnTo>
                <a:cubicBezTo>
                  <a:pt x="5929" y="8061"/>
                  <a:pt x="5953" y="8132"/>
                  <a:pt x="5953" y="8215"/>
                </a:cubicBezTo>
                <a:lnTo>
                  <a:pt x="5953" y="8930"/>
                </a:lnTo>
                <a:cubicBezTo>
                  <a:pt x="5953" y="9013"/>
                  <a:pt x="6025" y="9085"/>
                  <a:pt x="6108" y="9085"/>
                </a:cubicBezTo>
                <a:cubicBezTo>
                  <a:pt x="6203" y="9085"/>
                  <a:pt x="6275" y="9013"/>
                  <a:pt x="6275" y="8930"/>
                </a:cubicBezTo>
                <a:lnTo>
                  <a:pt x="6275" y="8215"/>
                </a:lnTo>
                <a:cubicBezTo>
                  <a:pt x="6275" y="8073"/>
                  <a:pt x="6227" y="7942"/>
                  <a:pt x="6156" y="7834"/>
                </a:cubicBezTo>
                <a:lnTo>
                  <a:pt x="5977" y="7572"/>
                </a:lnTo>
                <a:cubicBezTo>
                  <a:pt x="5929" y="7513"/>
                  <a:pt x="5917" y="7441"/>
                  <a:pt x="5917" y="7358"/>
                </a:cubicBezTo>
                <a:lnTo>
                  <a:pt x="5917" y="5632"/>
                </a:lnTo>
                <a:cubicBezTo>
                  <a:pt x="5917" y="5560"/>
                  <a:pt x="5965" y="5501"/>
                  <a:pt x="6025" y="5453"/>
                </a:cubicBezTo>
                <a:lnTo>
                  <a:pt x="6310" y="5310"/>
                </a:lnTo>
                <a:lnTo>
                  <a:pt x="6572" y="5572"/>
                </a:lnTo>
                <a:cubicBezTo>
                  <a:pt x="6632" y="5632"/>
                  <a:pt x="6727" y="5679"/>
                  <a:pt x="6810" y="5679"/>
                </a:cubicBezTo>
                <a:cubicBezTo>
                  <a:pt x="6906" y="5679"/>
                  <a:pt x="6977" y="5656"/>
                  <a:pt x="7049" y="5572"/>
                </a:cubicBezTo>
                <a:lnTo>
                  <a:pt x="7322" y="5310"/>
                </a:lnTo>
                <a:lnTo>
                  <a:pt x="7596" y="5453"/>
                </a:lnTo>
                <a:cubicBezTo>
                  <a:pt x="7656" y="5489"/>
                  <a:pt x="7703" y="5560"/>
                  <a:pt x="7703" y="5632"/>
                </a:cubicBezTo>
                <a:lnTo>
                  <a:pt x="7703" y="7358"/>
                </a:lnTo>
                <a:cubicBezTo>
                  <a:pt x="7703" y="7441"/>
                  <a:pt x="7691" y="7513"/>
                  <a:pt x="7644" y="7572"/>
                </a:cubicBezTo>
                <a:lnTo>
                  <a:pt x="7465" y="7834"/>
                </a:lnTo>
                <a:cubicBezTo>
                  <a:pt x="7394" y="7953"/>
                  <a:pt x="7346" y="8073"/>
                  <a:pt x="7346" y="8215"/>
                </a:cubicBezTo>
                <a:lnTo>
                  <a:pt x="7346" y="8930"/>
                </a:lnTo>
                <a:cubicBezTo>
                  <a:pt x="7346" y="9013"/>
                  <a:pt x="7418" y="9085"/>
                  <a:pt x="7513" y="9085"/>
                </a:cubicBezTo>
                <a:cubicBezTo>
                  <a:pt x="7596" y="9085"/>
                  <a:pt x="7680" y="9013"/>
                  <a:pt x="7680" y="8930"/>
                </a:cubicBezTo>
                <a:lnTo>
                  <a:pt x="7680" y="8215"/>
                </a:lnTo>
                <a:cubicBezTo>
                  <a:pt x="7680" y="8132"/>
                  <a:pt x="7691" y="8061"/>
                  <a:pt x="7739" y="8001"/>
                </a:cubicBezTo>
                <a:lnTo>
                  <a:pt x="7918" y="7739"/>
                </a:lnTo>
                <a:cubicBezTo>
                  <a:pt x="7989" y="7620"/>
                  <a:pt x="8037" y="7501"/>
                  <a:pt x="8037" y="7358"/>
                </a:cubicBezTo>
                <a:lnTo>
                  <a:pt x="8037" y="5632"/>
                </a:lnTo>
                <a:cubicBezTo>
                  <a:pt x="8037" y="5441"/>
                  <a:pt x="7930" y="5263"/>
                  <a:pt x="7751" y="5179"/>
                </a:cubicBezTo>
                <a:lnTo>
                  <a:pt x="7334" y="4965"/>
                </a:lnTo>
                <a:lnTo>
                  <a:pt x="7322" y="4953"/>
                </a:lnTo>
                <a:lnTo>
                  <a:pt x="7322" y="4703"/>
                </a:lnTo>
                <a:cubicBezTo>
                  <a:pt x="7525" y="4536"/>
                  <a:pt x="7680" y="4298"/>
                  <a:pt x="7680" y="4012"/>
                </a:cubicBezTo>
                <a:lnTo>
                  <a:pt x="7680" y="3655"/>
                </a:lnTo>
                <a:cubicBezTo>
                  <a:pt x="7680" y="3405"/>
                  <a:pt x="7525" y="3179"/>
                  <a:pt x="7322" y="3060"/>
                </a:cubicBezTo>
                <a:lnTo>
                  <a:pt x="7322" y="2643"/>
                </a:lnTo>
                <a:cubicBezTo>
                  <a:pt x="7322" y="2572"/>
                  <a:pt x="7358" y="2512"/>
                  <a:pt x="7418" y="2465"/>
                </a:cubicBezTo>
                <a:lnTo>
                  <a:pt x="7703" y="2322"/>
                </a:lnTo>
                <a:lnTo>
                  <a:pt x="7977" y="2584"/>
                </a:lnTo>
                <a:cubicBezTo>
                  <a:pt x="8037" y="2643"/>
                  <a:pt x="8120" y="2691"/>
                  <a:pt x="8215" y="2691"/>
                </a:cubicBezTo>
                <a:cubicBezTo>
                  <a:pt x="8299" y="2691"/>
                  <a:pt x="8370" y="2655"/>
                  <a:pt x="8453" y="2584"/>
                </a:cubicBezTo>
                <a:lnTo>
                  <a:pt x="8715" y="2322"/>
                </a:lnTo>
                <a:lnTo>
                  <a:pt x="9001" y="2465"/>
                </a:lnTo>
                <a:cubicBezTo>
                  <a:pt x="9061" y="2500"/>
                  <a:pt x="9108" y="2572"/>
                  <a:pt x="9108" y="2643"/>
                </a:cubicBezTo>
                <a:lnTo>
                  <a:pt x="9108" y="3060"/>
                </a:lnTo>
                <a:cubicBezTo>
                  <a:pt x="8894" y="3179"/>
                  <a:pt x="8751" y="3405"/>
                  <a:pt x="8751" y="3655"/>
                </a:cubicBezTo>
                <a:lnTo>
                  <a:pt x="8751" y="4012"/>
                </a:lnTo>
                <a:cubicBezTo>
                  <a:pt x="8751" y="4298"/>
                  <a:pt x="8882" y="4548"/>
                  <a:pt x="9108" y="4703"/>
                </a:cubicBezTo>
                <a:lnTo>
                  <a:pt x="9108" y="4953"/>
                </a:lnTo>
                <a:cubicBezTo>
                  <a:pt x="9108" y="4953"/>
                  <a:pt x="9108" y="4965"/>
                  <a:pt x="9084" y="4965"/>
                </a:cubicBezTo>
                <a:lnTo>
                  <a:pt x="8668" y="5179"/>
                </a:lnTo>
                <a:cubicBezTo>
                  <a:pt x="8489" y="5263"/>
                  <a:pt x="8394" y="5441"/>
                  <a:pt x="8394" y="5632"/>
                </a:cubicBezTo>
                <a:lnTo>
                  <a:pt x="8394" y="7358"/>
                </a:lnTo>
                <a:cubicBezTo>
                  <a:pt x="8394" y="7501"/>
                  <a:pt x="8430" y="7632"/>
                  <a:pt x="8513" y="7739"/>
                </a:cubicBezTo>
                <a:lnTo>
                  <a:pt x="8692" y="8001"/>
                </a:lnTo>
                <a:cubicBezTo>
                  <a:pt x="8727" y="8061"/>
                  <a:pt x="8751" y="8132"/>
                  <a:pt x="8751" y="8215"/>
                </a:cubicBezTo>
                <a:lnTo>
                  <a:pt x="8751" y="8930"/>
                </a:lnTo>
                <a:cubicBezTo>
                  <a:pt x="8751" y="9013"/>
                  <a:pt x="8823" y="9085"/>
                  <a:pt x="8906" y="9085"/>
                </a:cubicBezTo>
                <a:cubicBezTo>
                  <a:pt x="9001" y="9085"/>
                  <a:pt x="9073" y="9013"/>
                  <a:pt x="9073" y="8930"/>
                </a:cubicBezTo>
                <a:lnTo>
                  <a:pt x="9073" y="8215"/>
                </a:lnTo>
                <a:cubicBezTo>
                  <a:pt x="9073" y="8073"/>
                  <a:pt x="9025" y="7942"/>
                  <a:pt x="8954" y="7834"/>
                </a:cubicBezTo>
                <a:lnTo>
                  <a:pt x="8775" y="7572"/>
                </a:lnTo>
                <a:cubicBezTo>
                  <a:pt x="8727" y="7513"/>
                  <a:pt x="8715" y="7441"/>
                  <a:pt x="8715" y="7358"/>
                </a:cubicBezTo>
                <a:lnTo>
                  <a:pt x="8715" y="5632"/>
                </a:lnTo>
                <a:cubicBezTo>
                  <a:pt x="8715" y="5560"/>
                  <a:pt x="8763" y="5501"/>
                  <a:pt x="8823" y="5453"/>
                </a:cubicBezTo>
                <a:lnTo>
                  <a:pt x="9108" y="5310"/>
                </a:lnTo>
                <a:lnTo>
                  <a:pt x="9370" y="5572"/>
                </a:lnTo>
                <a:cubicBezTo>
                  <a:pt x="9430" y="5632"/>
                  <a:pt x="9525" y="5679"/>
                  <a:pt x="9608" y="5679"/>
                </a:cubicBezTo>
                <a:cubicBezTo>
                  <a:pt x="9704" y="5679"/>
                  <a:pt x="9775" y="5656"/>
                  <a:pt x="9846" y="5572"/>
                </a:cubicBezTo>
                <a:lnTo>
                  <a:pt x="10120" y="5310"/>
                </a:lnTo>
                <a:lnTo>
                  <a:pt x="10394" y="5453"/>
                </a:lnTo>
                <a:cubicBezTo>
                  <a:pt x="10454" y="5489"/>
                  <a:pt x="10501" y="5560"/>
                  <a:pt x="10501" y="5632"/>
                </a:cubicBezTo>
                <a:lnTo>
                  <a:pt x="10501" y="7358"/>
                </a:lnTo>
                <a:cubicBezTo>
                  <a:pt x="10501" y="7441"/>
                  <a:pt x="10489" y="7513"/>
                  <a:pt x="10442" y="7572"/>
                </a:cubicBezTo>
                <a:lnTo>
                  <a:pt x="10263" y="7834"/>
                </a:lnTo>
                <a:cubicBezTo>
                  <a:pt x="10192" y="7953"/>
                  <a:pt x="10144" y="8073"/>
                  <a:pt x="10144" y="8215"/>
                </a:cubicBezTo>
                <a:lnTo>
                  <a:pt x="10144" y="8930"/>
                </a:lnTo>
                <a:cubicBezTo>
                  <a:pt x="10144" y="9013"/>
                  <a:pt x="10216" y="9085"/>
                  <a:pt x="10311" y="9085"/>
                </a:cubicBezTo>
                <a:cubicBezTo>
                  <a:pt x="10394" y="9085"/>
                  <a:pt x="10478" y="9013"/>
                  <a:pt x="10478" y="8930"/>
                </a:cubicBezTo>
                <a:lnTo>
                  <a:pt x="10478" y="8215"/>
                </a:lnTo>
                <a:cubicBezTo>
                  <a:pt x="10478" y="8132"/>
                  <a:pt x="10489" y="8061"/>
                  <a:pt x="10537" y="8001"/>
                </a:cubicBezTo>
                <a:lnTo>
                  <a:pt x="10716" y="7739"/>
                </a:lnTo>
                <a:cubicBezTo>
                  <a:pt x="10787" y="7620"/>
                  <a:pt x="10835" y="7501"/>
                  <a:pt x="10835" y="7358"/>
                </a:cubicBezTo>
                <a:lnTo>
                  <a:pt x="10835" y="5632"/>
                </a:lnTo>
                <a:cubicBezTo>
                  <a:pt x="10918" y="5429"/>
                  <a:pt x="10811" y="5251"/>
                  <a:pt x="10632" y="5155"/>
                </a:cubicBezTo>
                <a:lnTo>
                  <a:pt x="10216" y="4953"/>
                </a:lnTo>
                <a:lnTo>
                  <a:pt x="10204" y="4941"/>
                </a:lnTo>
                <a:lnTo>
                  <a:pt x="10204" y="4703"/>
                </a:lnTo>
                <a:cubicBezTo>
                  <a:pt x="10418" y="4536"/>
                  <a:pt x="10561" y="4298"/>
                  <a:pt x="10561" y="4012"/>
                </a:cubicBezTo>
                <a:lnTo>
                  <a:pt x="10561" y="3655"/>
                </a:lnTo>
                <a:cubicBezTo>
                  <a:pt x="10561" y="3286"/>
                  <a:pt x="10251" y="2977"/>
                  <a:pt x="9882" y="2977"/>
                </a:cubicBezTo>
                <a:lnTo>
                  <a:pt x="9501" y="2977"/>
                </a:lnTo>
                <a:lnTo>
                  <a:pt x="9501" y="2643"/>
                </a:lnTo>
                <a:cubicBezTo>
                  <a:pt x="9501" y="2453"/>
                  <a:pt x="9406" y="2274"/>
                  <a:pt x="9227" y="2179"/>
                </a:cubicBezTo>
                <a:lnTo>
                  <a:pt x="8811" y="1977"/>
                </a:lnTo>
                <a:lnTo>
                  <a:pt x="8787" y="1953"/>
                </a:lnTo>
                <a:lnTo>
                  <a:pt x="8787" y="1726"/>
                </a:lnTo>
                <a:cubicBezTo>
                  <a:pt x="9001" y="1560"/>
                  <a:pt x="9144" y="1322"/>
                  <a:pt x="9144" y="1036"/>
                </a:cubicBezTo>
                <a:lnTo>
                  <a:pt x="9144" y="679"/>
                </a:lnTo>
                <a:cubicBezTo>
                  <a:pt x="9144" y="310"/>
                  <a:pt x="8834" y="0"/>
                  <a:pt x="8465" y="0"/>
                </a:cubicBezTo>
                <a:lnTo>
                  <a:pt x="8108" y="0"/>
                </a:lnTo>
                <a:cubicBezTo>
                  <a:pt x="7739" y="0"/>
                  <a:pt x="7418" y="310"/>
                  <a:pt x="7418" y="679"/>
                </a:cubicBezTo>
                <a:lnTo>
                  <a:pt x="7418" y="1036"/>
                </a:lnTo>
                <a:cubicBezTo>
                  <a:pt x="7418" y="1322"/>
                  <a:pt x="7560" y="1572"/>
                  <a:pt x="7775" y="1726"/>
                </a:cubicBezTo>
                <a:lnTo>
                  <a:pt x="7775" y="1977"/>
                </a:lnTo>
                <a:cubicBezTo>
                  <a:pt x="7775" y="1977"/>
                  <a:pt x="7775" y="1988"/>
                  <a:pt x="7763" y="1988"/>
                </a:cubicBezTo>
                <a:lnTo>
                  <a:pt x="7346" y="2203"/>
                </a:lnTo>
                <a:cubicBezTo>
                  <a:pt x="7168" y="2286"/>
                  <a:pt x="7060" y="2465"/>
                  <a:pt x="7060" y="2655"/>
                </a:cubicBezTo>
                <a:lnTo>
                  <a:pt x="7060" y="2989"/>
                </a:lnTo>
                <a:lnTo>
                  <a:pt x="6679" y="2989"/>
                </a:lnTo>
                <a:lnTo>
                  <a:pt x="6679" y="2655"/>
                </a:lnTo>
                <a:cubicBezTo>
                  <a:pt x="6679" y="2465"/>
                  <a:pt x="6572" y="2286"/>
                  <a:pt x="6394" y="2203"/>
                </a:cubicBezTo>
                <a:lnTo>
                  <a:pt x="5977" y="1988"/>
                </a:lnTo>
                <a:lnTo>
                  <a:pt x="5965" y="1977"/>
                </a:lnTo>
                <a:lnTo>
                  <a:pt x="5965" y="1726"/>
                </a:lnTo>
                <a:cubicBezTo>
                  <a:pt x="6167" y="1560"/>
                  <a:pt x="6322" y="1322"/>
                  <a:pt x="6322" y="1036"/>
                </a:cubicBezTo>
                <a:lnTo>
                  <a:pt x="6322" y="679"/>
                </a:lnTo>
                <a:cubicBezTo>
                  <a:pt x="6322" y="310"/>
                  <a:pt x="6013" y="0"/>
                  <a:pt x="5632" y="0"/>
                </a:cubicBezTo>
                <a:lnTo>
                  <a:pt x="5274" y="0"/>
                </a:lnTo>
                <a:cubicBezTo>
                  <a:pt x="4905" y="0"/>
                  <a:pt x="4596" y="310"/>
                  <a:pt x="4596" y="679"/>
                </a:cubicBezTo>
                <a:lnTo>
                  <a:pt x="4596" y="1036"/>
                </a:lnTo>
                <a:cubicBezTo>
                  <a:pt x="4596" y="1322"/>
                  <a:pt x="4727" y="1572"/>
                  <a:pt x="4953" y="1726"/>
                </a:cubicBezTo>
                <a:lnTo>
                  <a:pt x="4953" y="1977"/>
                </a:lnTo>
                <a:cubicBezTo>
                  <a:pt x="4953" y="1977"/>
                  <a:pt x="4953" y="1988"/>
                  <a:pt x="4941" y="1988"/>
                </a:cubicBezTo>
                <a:lnTo>
                  <a:pt x="4524" y="2203"/>
                </a:lnTo>
                <a:cubicBezTo>
                  <a:pt x="4346" y="2286"/>
                  <a:pt x="4239" y="2465"/>
                  <a:pt x="4239" y="2655"/>
                </a:cubicBezTo>
                <a:lnTo>
                  <a:pt x="4239" y="2989"/>
                </a:lnTo>
                <a:lnTo>
                  <a:pt x="3846" y="2989"/>
                </a:lnTo>
                <a:lnTo>
                  <a:pt x="3846" y="2655"/>
                </a:lnTo>
                <a:cubicBezTo>
                  <a:pt x="3846" y="2465"/>
                  <a:pt x="3750" y="2286"/>
                  <a:pt x="3572" y="2203"/>
                </a:cubicBezTo>
                <a:lnTo>
                  <a:pt x="3155" y="1988"/>
                </a:lnTo>
                <a:lnTo>
                  <a:pt x="3131" y="1977"/>
                </a:lnTo>
                <a:lnTo>
                  <a:pt x="3131" y="1726"/>
                </a:lnTo>
                <a:cubicBezTo>
                  <a:pt x="3346" y="1560"/>
                  <a:pt x="3489" y="1322"/>
                  <a:pt x="3489" y="1036"/>
                </a:cubicBezTo>
                <a:lnTo>
                  <a:pt x="3489" y="679"/>
                </a:lnTo>
                <a:cubicBezTo>
                  <a:pt x="3489" y="310"/>
                  <a:pt x="3179" y="0"/>
                  <a:pt x="28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Subtitle 42">
            <a:extLst>
              <a:ext uri="{FF2B5EF4-FFF2-40B4-BE49-F238E27FC236}">
                <a16:creationId xmlns:a16="http://schemas.microsoft.com/office/drawing/2014/main" id="{4560B399-FE2F-3A25-A5CC-D685A8751530}"/>
              </a:ext>
            </a:extLst>
          </p:cNvPr>
          <p:cNvSpPr>
            <a:spLocks noGrp="1"/>
          </p:cNvSpPr>
          <p:nvPr>
            <p:ph type="subTitle" idx="13"/>
          </p:nvPr>
        </p:nvSpPr>
        <p:spPr>
          <a:xfrm>
            <a:off x="3978037" y="1930273"/>
            <a:ext cx="1807185" cy="652604"/>
          </a:xfrm>
        </p:spPr>
        <p:txBody>
          <a:bodyPr/>
          <a:lstStyle/>
          <a:p>
            <a:pPr marL="0" indent="0" algn="l">
              <a:lnSpc>
                <a:spcPct val="90000"/>
              </a:lnSpc>
              <a:buSzPts val="2500"/>
            </a:pPr>
            <a:r>
              <a:rPr lang="en-US" dirty="0">
                <a:sym typeface="Montserrat"/>
              </a:rPr>
              <a:t>R</a:t>
            </a:r>
            <a:r>
              <a:rPr lang="lt-LT" dirty="0" err="1">
                <a:sym typeface="Montserrat"/>
              </a:rPr>
              <a:t>espondentų</a:t>
            </a:r>
            <a:r>
              <a:rPr lang="lt-LT" dirty="0">
                <a:sym typeface="Montserrat"/>
              </a:rPr>
              <a:t> dalis, kurių organizacijos fiksuoja ofise išdirbtas valan</a:t>
            </a:r>
            <a:r>
              <a:rPr lang="en-US" dirty="0">
                <a:sym typeface="Montserrat"/>
              </a:rPr>
              <a:t>d</a:t>
            </a:r>
            <a:r>
              <a:rPr lang="lt-LT" dirty="0" err="1">
                <a:sym typeface="Montserrat"/>
              </a:rPr>
              <a:t>as</a:t>
            </a:r>
            <a:endParaRPr lang="en-US" dirty="0">
              <a:sym typeface="Montserrat"/>
            </a:endParaRPr>
          </a:p>
        </p:txBody>
      </p:sp>
      <p:sp>
        <p:nvSpPr>
          <p:cNvPr id="48" name="TextBox 47">
            <a:extLst>
              <a:ext uri="{FF2B5EF4-FFF2-40B4-BE49-F238E27FC236}">
                <a16:creationId xmlns:a16="http://schemas.microsoft.com/office/drawing/2014/main" id="{34FC7B29-2E23-DCD0-FA22-48E882CFAD6D}"/>
              </a:ext>
            </a:extLst>
          </p:cNvPr>
          <p:cNvSpPr txBox="1"/>
          <p:nvPr/>
        </p:nvSpPr>
        <p:spPr>
          <a:xfrm>
            <a:off x="3193795" y="2069432"/>
            <a:ext cx="857927" cy="477054"/>
          </a:xfrm>
          <a:prstGeom prst="rect">
            <a:avLst/>
          </a:prstGeom>
          <a:noFill/>
        </p:spPr>
        <p:txBody>
          <a:bodyPr wrap="square" rtlCol="0">
            <a:spAutoFit/>
          </a:bodyPr>
          <a:lstStyle/>
          <a:p>
            <a:r>
              <a:rPr lang="lt-LT" sz="2500" b="1" dirty="0">
                <a:solidFill>
                  <a:schemeClr val="accent1"/>
                </a:solidFill>
                <a:latin typeface="Montserrat"/>
                <a:sym typeface="Montserrat"/>
              </a:rPr>
              <a:t>39</a:t>
            </a:r>
            <a:r>
              <a:rPr lang="en-US" sz="2500" b="1" dirty="0">
                <a:solidFill>
                  <a:schemeClr val="accent1"/>
                </a:solidFill>
                <a:latin typeface="Montserrat"/>
                <a:sym typeface="Montserrat"/>
              </a:rPr>
              <a:t>%</a:t>
            </a:r>
          </a:p>
        </p:txBody>
      </p:sp>
      <p:sp>
        <p:nvSpPr>
          <p:cNvPr id="49" name="TextBox 48">
            <a:extLst>
              <a:ext uri="{FF2B5EF4-FFF2-40B4-BE49-F238E27FC236}">
                <a16:creationId xmlns:a16="http://schemas.microsoft.com/office/drawing/2014/main" id="{16BD9465-534E-A03A-19A3-3229A4074B04}"/>
              </a:ext>
            </a:extLst>
          </p:cNvPr>
          <p:cNvSpPr txBox="1"/>
          <p:nvPr/>
        </p:nvSpPr>
        <p:spPr>
          <a:xfrm>
            <a:off x="3988193" y="2811596"/>
            <a:ext cx="2001050" cy="954107"/>
          </a:xfrm>
          <a:prstGeom prst="rect">
            <a:avLst/>
          </a:prstGeom>
          <a:noFill/>
        </p:spPr>
        <p:txBody>
          <a:bodyPr wrap="square" rtlCol="0">
            <a:spAutoFit/>
          </a:bodyPr>
          <a:lstStyle/>
          <a:p>
            <a:r>
              <a:rPr lang="en-US" dirty="0">
                <a:solidFill>
                  <a:schemeClr val="dk1"/>
                </a:solidFill>
                <a:latin typeface="Montserrat Light"/>
                <a:sym typeface="Montserrat Light"/>
              </a:rPr>
              <a:t>Respondent</a:t>
            </a:r>
            <a:r>
              <a:rPr lang="lt-LT" dirty="0">
                <a:solidFill>
                  <a:schemeClr val="dk1"/>
                </a:solidFill>
                <a:latin typeface="Montserrat Light"/>
                <a:sym typeface="Montserrat Light"/>
              </a:rPr>
              <a:t>ų dalis, kurių organizacijos siūlo dalį fiksuotų ir dalį laisvų valandų </a:t>
            </a:r>
            <a:endParaRPr lang="en-US" dirty="0">
              <a:solidFill>
                <a:schemeClr val="dk1"/>
              </a:solidFill>
              <a:latin typeface="Montserrat Light"/>
              <a:sym typeface="Montserrat Light"/>
            </a:endParaRPr>
          </a:p>
        </p:txBody>
      </p:sp>
      <p:sp>
        <p:nvSpPr>
          <p:cNvPr id="53" name="TextBox 52">
            <a:extLst>
              <a:ext uri="{FF2B5EF4-FFF2-40B4-BE49-F238E27FC236}">
                <a16:creationId xmlns:a16="http://schemas.microsoft.com/office/drawing/2014/main" id="{B56DE562-7175-1AD1-7139-C880F387889D}"/>
              </a:ext>
            </a:extLst>
          </p:cNvPr>
          <p:cNvSpPr txBox="1"/>
          <p:nvPr/>
        </p:nvSpPr>
        <p:spPr>
          <a:xfrm>
            <a:off x="3198720" y="2811595"/>
            <a:ext cx="934614" cy="477054"/>
          </a:xfrm>
          <a:prstGeom prst="rect">
            <a:avLst/>
          </a:prstGeom>
          <a:noFill/>
        </p:spPr>
        <p:txBody>
          <a:bodyPr wrap="square">
            <a:spAutoFit/>
          </a:bodyPr>
          <a:lstStyle/>
          <a:p>
            <a:r>
              <a:rPr lang="lt-LT" sz="2500" b="1" dirty="0">
                <a:solidFill>
                  <a:schemeClr val="accent1"/>
                </a:solidFill>
                <a:latin typeface="Montserrat"/>
                <a:sym typeface="Montserrat"/>
              </a:rPr>
              <a:t>38</a:t>
            </a:r>
            <a:r>
              <a:rPr lang="en-US" sz="2500" b="1" dirty="0">
                <a:solidFill>
                  <a:schemeClr val="accent1"/>
                </a:solidFill>
                <a:latin typeface="Montserrat"/>
                <a:sym typeface="Montserrat"/>
              </a:rPr>
              <a:t>%</a:t>
            </a:r>
          </a:p>
        </p:txBody>
      </p:sp>
      <p:sp>
        <p:nvSpPr>
          <p:cNvPr id="55" name="TextBox 54">
            <a:extLst>
              <a:ext uri="{FF2B5EF4-FFF2-40B4-BE49-F238E27FC236}">
                <a16:creationId xmlns:a16="http://schemas.microsoft.com/office/drawing/2014/main" id="{5E8070B7-56A9-C953-1A9A-5868BC9F1DE6}"/>
              </a:ext>
            </a:extLst>
          </p:cNvPr>
          <p:cNvSpPr txBox="1"/>
          <p:nvPr/>
        </p:nvSpPr>
        <p:spPr>
          <a:xfrm>
            <a:off x="3193795" y="3908091"/>
            <a:ext cx="939539" cy="477054"/>
          </a:xfrm>
          <a:prstGeom prst="rect">
            <a:avLst/>
          </a:prstGeom>
          <a:noFill/>
        </p:spPr>
        <p:txBody>
          <a:bodyPr wrap="square">
            <a:spAutoFit/>
          </a:bodyPr>
          <a:lstStyle/>
          <a:p>
            <a:r>
              <a:rPr lang="lt-LT" sz="2500" b="1" dirty="0">
                <a:solidFill>
                  <a:schemeClr val="accent1"/>
                </a:solidFill>
                <a:latin typeface="Montserrat"/>
                <a:sym typeface="Montserrat"/>
              </a:rPr>
              <a:t>23</a:t>
            </a:r>
            <a:r>
              <a:rPr lang="en-US" sz="2500" b="1" dirty="0">
                <a:solidFill>
                  <a:schemeClr val="accent1"/>
                </a:solidFill>
                <a:latin typeface="Montserrat"/>
                <a:sym typeface="Montserrat"/>
              </a:rPr>
              <a:t>%</a:t>
            </a:r>
          </a:p>
        </p:txBody>
      </p:sp>
      <p:sp>
        <p:nvSpPr>
          <p:cNvPr id="56" name="TextBox 55">
            <a:extLst>
              <a:ext uri="{FF2B5EF4-FFF2-40B4-BE49-F238E27FC236}">
                <a16:creationId xmlns:a16="http://schemas.microsoft.com/office/drawing/2014/main" id="{E729C4CE-DCA5-8F5D-E42F-A43492CE44F7}"/>
              </a:ext>
            </a:extLst>
          </p:cNvPr>
          <p:cNvSpPr txBox="1"/>
          <p:nvPr/>
        </p:nvSpPr>
        <p:spPr>
          <a:xfrm>
            <a:off x="3939042" y="3937819"/>
            <a:ext cx="2050201" cy="954107"/>
          </a:xfrm>
          <a:prstGeom prst="rect">
            <a:avLst/>
          </a:prstGeom>
          <a:noFill/>
        </p:spPr>
        <p:txBody>
          <a:bodyPr wrap="square" rtlCol="0">
            <a:spAutoFit/>
          </a:bodyPr>
          <a:lstStyle/>
          <a:p>
            <a:r>
              <a:rPr lang="lt-LT" dirty="0">
                <a:solidFill>
                  <a:schemeClr val="dk1"/>
                </a:solidFill>
                <a:latin typeface="Montserrat Light"/>
              </a:rPr>
              <a:t>Respondentų dalis, kurių organizacijos siūlo visiškai laisvas darbo valandas</a:t>
            </a:r>
            <a:endParaRPr lang="en-US" dirty="0">
              <a:solidFill>
                <a:schemeClr val="dk1"/>
              </a:solidFill>
              <a:latin typeface="Montserrat Light"/>
            </a:endParaRPr>
          </a:p>
        </p:txBody>
      </p:sp>
      <p:sp>
        <p:nvSpPr>
          <p:cNvPr id="57" name="TextBox 56">
            <a:extLst>
              <a:ext uri="{FF2B5EF4-FFF2-40B4-BE49-F238E27FC236}">
                <a16:creationId xmlns:a16="http://schemas.microsoft.com/office/drawing/2014/main" id="{C6A8A8E7-CBE3-FC9C-952A-5F7F435AEB3C}"/>
              </a:ext>
            </a:extLst>
          </p:cNvPr>
          <p:cNvSpPr txBox="1"/>
          <p:nvPr/>
        </p:nvSpPr>
        <p:spPr>
          <a:xfrm>
            <a:off x="6791984" y="1246498"/>
            <a:ext cx="2518366" cy="523220"/>
          </a:xfrm>
          <a:prstGeom prst="rect">
            <a:avLst/>
          </a:prstGeom>
          <a:noFill/>
        </p:spPr>
        <p:txBody>
          <a:bodyPr wrap="square" rtlCol="0">
            <a:spAutoFit/>
          </a:bodyPr>
          <a:lstStyle/>
          <a:p>
            <a:r>
              <a:rPr lang="lt-LT" b="1" dirty="0">
                <a:solidFill>
                  <a:schemeClr val="dk1"/>
                </a:solidFill>
                <a:latin typeface="Montserrat Light"/>
                <a:sym typeface="Montserrat Light"/>
              </a:rPr>
              <a:t>KAS NUSTATO OFISO TVARKAS</a:t>
            </a:r>
            <a:endParaRPr lang="en-US" b="1" dirty="0">
              <a:solidFill>
                <a:schemeClr val="dk1"/>
              </a:solidFill>
              <a:latin typeface="Montserrat Light"/>
              <a:sym typeface="Montserrat Light"/>
            </a:endParaRPr>
          </a:p>
        </p:txBody>
      </p:sp>
      <p:sp>
        <p:nvSpPr>
          <p:cNvPr id="58" name="TextBox 57">
            <a:extLst>
              <a:ext uri="{FF2B5EF4-FFF2-40B4-BE49-F238E27FC236}">
                <a16:creationId xmlns:a16="http://schemas.microsoft.com/office/drawing/2014/main" id="{0470D5F7-AFEA-730B-7F7E-D8C5CED5DA9E}"/>
              </a:ext>
            </a:extLst>
          </p:cNvPr>
          <p:cNvSpPr txBox="1"/>
          <p:nvPr/>
        </p:nvSpPr>
        <p:spPr>
          <a:xfrm>
            <a:off x="4447330" y="1270637"/>
            <a:ext cx="1464186" cy="523220"/>
          </a:xfrm>
          <a:prstGeom prst="rect">
            <a:avLst/>
          </a:prstGeom>
          <a:noFill/>
        </p:spPr>
        <p:txBody>
          <a:bodyPr wrap="square" rtlCol="0">
            <a:spAutoFit/>
          </a:bodyPr>
          <a:lstStyle/>
          <a:p>
            <a:r>
              <a:rPr lang="lt-LT" b="1" dirty="0">
                <a:solidFill>
                  <a:schemeClr val="dk1"/>
                </a:solidFill>
                <a:latin typeface="Montserrat Light"/>
              </a:rPr>
              <a:t>OFISO </a:t>
            </a:r>
          </a:p>
          <a:p>
            <a:r>
              <a:rPr lang="lt-LT" b="1" dirty="0">
                <a:solidFill>
                  <a:schemeClr val="dk1"/>
                </a:solidFill>
                <a:latin typeface="Montserrat Light"/>
              </a:rPr>
              <a:t>VALANDOS</a:t>
            </a:r>
            <a:endParaRPr lang="en-US" b="1" dirty="0">
              <a:solidFill>
                <a:schemeClr val="dk1"/>
              </a:solidFill>
              <a:latin typeface="Montserrat Light"/>
            </a:endParaRPr>
          </a:p>
        </p:txBody>
      </p:sp>
      <p:sp>
        <p:nvSpPr>
          <p:cNvPr id="59" name="TextBox 58">
            <a:extLst>
              <a:ext uri="{FF2B5EF4-FFF2-40B4-BE49-F238E27FC236}">
                <a16:creationId xmlns:a16="http://schemas.microsoft.com/office/drawing/2014/main" id="{8F311FD3-7BCB-4189-AFE7-FAA45AE993A0}"/>
              </a:ext>
            </a:extLst>
          </p:cNvPr>
          <p:cNvSpPr txBox="1"/>
          <p:nvPr/>
        </p:nvSpPr>
        <p:spPr>
          <a:xfrm>
            <a:off x="1627256" y="1344285"/>
            <a:ext cx="2210945" cy="523220"/>
          </a:xfrm>
          <a:prstGeom prst="rect">
            <a:avLst/>
          </a:prstGeom>
          <a:noFill/>
        </p:spPr>
        <p:txBody>
          <a:bodyPr wrap="square" rtlCol="0">
            <a:spAutoFit/>
          </a:bodyPr>
          <a:lstStyle/>
          <a:p>
            <a:r>
              <a:rPr lang="lt-LT" b="1" dirty="0">
                <a:solidFill>
                  <a:schemeClr val="dk1"/>
                </a:solidFill>
                <a:latin typeface="Montserrat Light"/>
              </a:rPr>
              <a:t>OFISO </a:t>
            </a:r>
          </a:p>
          <a:p>
            <a:r>
              <a:rPr lang="lt-LT" b="1" dirty="0">
                <a:solidFill>
                  <a:schemeClr val="dk1"/>
                </a:solidFill>
                <a:latin typeface="Montserrat Light"/>
              </a:rPr>
              <a:t>TVARKARAŠTIS</a:t>
            </a:r>
            <a:endParaRPr lang="en-US" b="1" dirty="0">
              <a:solidFill>
                <a:schemeClr val="dk1"/>
              </a:solidFill>
              <a:latin typeface="Montserrat Light"/>
            </a:endParaRPr>
          </a:p>
        </p:txBody>
      </p:sp>
      <p:sp>
        <p:nvSpPr>
          <p:cNvPr id="60" name="TextBox 59">
            <a:extLst>
              <a:ext uri="{FF2B5EF4-FFF2-40B4-BE49-F238E27FC236}">
                <a16:creationId xmlns:a16="http://schemas.microsoft.com/office/drawing/2014/main" id="{9E4E51BC-B106-9823-DF3A-46831E6B6FAF}"/>
              </a:ext>
            </a:extLst>
          </p:cNvPr>
          <p:cNvSpPr txBox="1"/>
          <p:nvPr/>
        </p:nvSpPr>
        <p:spPr>
          <a:xfrm>
            <a:off x="6658415" y="2349103"/>
            <a:ext cx="995549" cy="105743"/>
          </a:xfrm>
          <a:prstGeom prst="rect">
            <a:avLst/>
          </a:prstGeom>
          <a:solidFill>
            <a:schemeClr val="tx2">
              <a:lumMod val="90000"/>
            </a:schemeClr>
          </a:solidFill>
        </p:spPr>
        <p:txBody>
          <a:bodyPr wrap="square" rtlCol="0">
            <a:spAutoFit/>
          </a:bodyPr>
          <a:lstStyle/>
          <a:p>
            <a:endParaRPr lang="en-US" dirty="0"/>
          </a:p>
        </p:txBody>
      </p:sp>
      <p:sp>
        <p:nvSpPr>
          <p:cNvPr id="61" name="TextBox 60">
            <a:extLst>
              <a:ext uri="{FF2B5EF4-FFF2-40B4-BE49-F238E27FC236}">
                <a16:creationId xmlns:a16="http://schemas.microsoft.com/office/drawing/2014/main" id="{5747ECCD-5220-EAAE-D1AF-F42959709908}"/>
              </a:ext>
            </a:extLst>
          </p:cNvPr>
          <p:cNvSpPr txBox="1"/>
          <p:nvPr/>
        </p:nvSpPr>
        <p:spPr>
          <a:xfrm>
            <a:off x="6233664" y="2236186"/>
            <a:ext cx="475251" cy="307777"/>
          </a:xfrm>
          <a:prstGeom prst="rect">
            <a:avLst/>
          </a:prstGeom>
          <a:noFill/>
        </p:spPr>
        <p:txBody>
          <a:bodyPr wrap="square" rtlCol="0">
            <a:spAutoFit/>
          </a:bodyPr>
          <a:lstStyle/>
          <a:p>
            <a:r>
              <a:rPr lang="en-US" dirty="0"/>
              <a:t>3%</a:t>
            </a:r>
          </a:p>
        </p:txBody>
      </p:sp>
      <p:sp>
        <p:nvSpPr>
          <p:cNvPr id="63" name="TextBox 62">
            <a:extLst>
              <a:ext uri="{FF2B5EF4-FFF2-40B4-BE49-F238E27FC236}">
                <a16:creationId xmlns:a16="http://schemas.microsoft.com/office/drawing/2014/main" id="{7CB28673-4680-48E2-87B9-93BE037A2E86}"/>
              </a:ext>
            </a:extLst>
          </p:cNvPr>
          <p:cNvSpPr txBox="1"/>
          <p:nvPr/>
        </p:nvSpPr>
        <p:spPr>
          <a:xfrm>
            <a:off x="7653964" y="2212085"/>
            <a:ext cx="1534394" cy="307777"/>
          </a:xfrm>
          <a:prstGeom prst="rect">
            <a:avLst/>
          </a:prstGeom>
          <a:noFill/>
        </p:spPr>
        <p:txBody>
          <a:bodyPr wrap="none" rtlCol="0">
            <a:spAutoFit/>
          </a:bodyPr>
          <a:lstStyle/>
          <a:p>
            <a:r>
              <a:rPr lang="en-US" dirty="0" err="1">
                <a:solidFill>
                  <a:schemeClr val="dk1"/>
                </a:solidFill>
                <a:latin typeface="Montserrat Light"/>
                <a:sym typeface="Montserrat"/>
              </a:rPr>
              <a:t>Atskiri</a:t>
            </a:r>
            <a:r>
              <a:rPr lang="en-US" dirty="0">
                <a:solidFill>
                  <a:schemeClr val="dk1"/>
                </a:solidFill>
                <a:latin typeface="Montserrat Light"/>
                <a:sym typeface="Montserrat"/>
              </a:rPr>
              <a:t> </a:t>
            </a:r>
            <a:r>
              <a:rPr lang="en-US" dirty="0" err="1">
                <a:solidFill>
                  <a:schemeClr val="dk1"/>
                </a:solidFill>
                <a:latin typeface="Montserrat Light"/>
                <a:sym typeface="Montserrat"/>
              </a:rPr>
              <a:t>individai</a:t>
            </a:r>
            <a:endParaRPr lang="en-US" dirty="0">
              <a:solidFill>
                <a:schemeClr val="dk1"/>
              </a:solidFill>
              <a:latin typeface="Montserrat Light"/>
              <a:sym typeface="Montserrat"/>
            </a:endParaRPr>
          </a:p>
        </p:txBody>
      </p:sp>
      <p:cxnSp>
        <p:nvCxnSpPr>
          <p:cNvPr id="1183" name="Straight Connector 1182">
            <a:extLst>
              <a:ext uri="{FF2B5EF4-FFF2-40B4-BE49-F238E27FC236}">
                <a16:creationId xmlns:a16="http://schemas.microsoft.com/office/drawing/2014/main" id="{637F8EEA-B626-8183-30A4-40ABAB10252D}"/>
              </a:ext>
            </a:extLst>
          </p:cNvPr>
          <p:cNvCxnSpPr>
            <a:cxnSpLocks/>
          </p:cNvCxnSpPr>
          <p:nvPr/>
        </p:nvCxnSpPr>
        <p:spPr>
          <a:xfrm flipH="1">
            <a:off x="3254100" y="1246498"/>
            <a:ext cx="10468" cy="3841317"/>
          </a:xfrm>
          <a:prstGeom prst="line">
            <a:avLst/>
          </a:prstGeom>
        </p:spPr>
        <p:style>
          <a:lnRef idx="1">
            <a:schemeClr val="dk1"/>
          </a:lnRef>
          <a:fillRef idx="0">
            <a:schemeClr val="dk1"/>
          </a:fillRef>
          <a:effectRef idx="0">
            <a:schemeClr val="dk1"/>
          </a:effectRef>
          <a:fontRef idx="minor">
            <a:schemeClr val="tx1"/>
          </a:fontRef>
        </p:style>
      </p:cxnSp>
      <p:cxnSp>
        <p:nvCxnSpPr>
          <p:cNvPr id="1187" name="Straight Connector 1186">
            <a:extLst>
              <a:ext uri="{FF2B5EF4-FFF2-40B4-BE49-F238E27FC236}">
                <a16:creationId xmlns:a16="http://schemas.microsoft.com/office/drawing/2014/main" id="{2156446A-93C1-994B-4136-008820A5E0F1}"/>
              </a:ext>
            </a:extLst>
          </p:cNvPr>
          <p:cNvCxnSpPr>
            <a:cxnSpLocks/>
          </p:cNvCxnSpPr>
          <p:nvPr/>
        </p:nvCxnSpPr>
        <p:spPr>
          <a:xfrm>
            <a:off x="6108428" y="1246498"/>
            <a:ext cx="83237" cy="3841317"/>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80759E-005B-4BE2-931F-4614FB86C13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graphicFrame>
        <p:nvGraphicFramePr>
          <p:cNvPr id="37" name="Chart 36">
            <a:extLst>
              <a:ext uri="{FF2B5EF4-FFF2-40B4-BE49-F238E27FC236}">
                <a16:creationId xmlns:a16="http://schemas.microsoft.com/office/drawing/2014/main" id="{596EF53D-E5CE-FB7F-D63B-82AE26D48367}"/>
              </a:ext>
            </a:extLst>
          </p:cNvPr>
          <p:cNvGraphicFramePr/>
          <p:nvPr/>
        </p:nvGraphicFramePr>
        <p:xfrm>
          <a:off x="5939692" y="883626"/>
          <a:ext cx="2655608" cy="16881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Chart 39">
            <a:extLst>
              <a:ext uri="{FF2B5EF4-FFF2-40B4-BE49-F238E27FC236}">
                <a16:creationId xmlns:a16="http://schemas.microsoft.com/office/drawing/2014/main" id="{255A66CE-D53D-0902-D816-498EB6649A24}"/>
              </a:ext>
            </a:extLst>
          </p:cNvPr>
          <p:cNvGraphicFramePr/>
          <p:nvPr/>
        </p:nvGraphicFramePr>
        <p:xfrm>
          <a:off x="5884984" y="3040624"/>
          <a:ext cx="2765023" cy="210282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B13BF56A-6FC6-010B-0C75-40C617622AD8}"/>
              </a:ext>
            </a:extLst>
          </p:cNvPr>
          <p:cNvGraphicFramePr/>
          <p:nvPr>
            <p:extLst>
              <p:ext uri="{D42A27DB-BD31-4B8C-83A1-F6EECF244321}">
                <p14:modId xmlns:p14="http://schemas.microsoft.com/office/powerpoint/2010/main" val="1194778357"/>
              </p:ext>
            </p:extLst>
          </p:nvPr>
        </p:nvGraphicFramePr>
        <p:xfrm>
          <a:off x="0" y="539750"/>
          <a:ext cx="6580554" cy="391501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39134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7"/>
          <p:cNvSpPr txBox="1">
            <a:spLocks noGrp="1"/>
          </p:cNvSpPr>
          <p:nvPr>
            <p:ph type="title"/>
          </p:nvPr>
        </p:nvSpPr>
        <p:spPr>
          <a:xfrm>
            <a:off x="2532186" y="3844350"/>
            <a:ext cx="5898590" cy="531900"/>
          </a:xfrm>
          <a:prstGeom prst="rect">
            <a:avLst/>
          </a:prstGeom>
        </p:spPr>
        <p:txBody>
          <a:bodyPr spcFirstLastPara="1" vert="horz" wrap="square" lIns="91425" tIns="91425" rIns="91425" bIns="91425" rtlCol="0" anchor="ctr" anchorCtr="0">
            <a:noAutofit/>
          </a:bodyPr>
          <a:lstStyle/>
          <a:p>
            <a:r>
              <a:rPr lang="en" dirty="0"/>
              <a:t>—</a:t>
            </a:r>
            <a:r>
              <a:rPr lang="lt-LT" dirty="0" err="1"/>
              <a:t>Chris</a:t>
            </a:r>
            <a:r>
              <a:rPr lang="lt-LT" dirty="0"/>
              <a:t> </a:t>
            </a:r>
            <a:r>
              <a:rPr lang="lt-LT" dirty="0" err="1"/>
              <a:t>Argyris</a:t>
            </a:r>
            <a:r>
              <a:rPr lang="lt-LT" dirty="0"/>
              <a:t> </a:t>
            </a:r>
            <a:r>
              <a:rPr lang="lt-LT" sz="1600" dirty="0" err="1"/>
              <a:t>Harvard</a:t>
            </a:r>
            <a:r>
              <a:rPr lang="lt-LT" sz="1600" dirty="0"/>
              <a:t> </a:t>
            </a:r>
            <a:r>
              <a:rPr lang="lt-LT" sz="1600" dirty="0" err="1"/>
              <a:t>Unuversity</a:t>
            </a:r>
            <a:endParaRPr sz="1600" dirty="0"/>
          </a:p>
        </p:txBody>
      </p:sp>
      <p:sp>
        <p:nvSpPr>
          <p:cNvPr id="318" name="Google Shape;318;p47"/>
          <p:cNvSpPr txBox="1">
            <a:spLocks noGrp="1"/>
          </p:cNvSpPr>
          <p:nvPr>
            <p:ph type="subTitle" idx="1"/>
          </p:nvPr>
        </p:nvSpPr>
        <p:spPr>
          <a:xfrm>
            <a:off x="1458150" y="1299150"/>
            <a:ext cx="6227700" cy="1740300"/>
          </a:xfrm>
          <a:prstGeom prst="rect">
            <a:avLst/>
          </a:prstGeom>
        </p:spPr>
        <p:txBody>
          <a:bodyPr spcFirstLastPara="1" vert="horz" wrap="square" lIns="91425" tIns="91425" rIns="91425" bIns="91425" rtlCol="0" anchor="ctr" anchorCtr="0">
            <a:noAutofit/>
          </a:bodyPr>
          <a:lstStyle/>
          <a:p>
            <a:pPr marL="0" indent="0"/>
            <a:r>
              <a:rPr lang="lt-LT" dirty="0"/>
              <a:t>Organizacijoje nieko negali būti blogiau nei  BAIMĖ PASAKYTI KĄ GALVOJI</a:t>
            </a:r>
            <a:r>
              <a:rPr lang="en-US" dirty="0"/>
              <a:t>, </a:t>
            </a:r>
            <a:br>
              <a:rPr lang="lt-LT" dirty="0"/>
            </a:br>
            <a:r>
              <a:rPr lang="en-US" dirty="0" err="1"/>
              <a:t>nepatyrus</a:t>
            </a:r>
            <a:r>
              <a:rPr lang="en-US" dirty="0"/>
              <a:t> </a:t>
            </a:r>
            <a:r>
              <a:rPr lang="en-US" dirty="0" err="1"/>
              <a:t>neigiam</a:t>
            </a:r>
            <a:r>
              <a:rPr lang="lt-LT" dirty="0"/>
              <a:t>ų pasekmių</a:t>
            </a:r>
            <a:endParaRPr dirty="0"/>
          </a:p>
        </p:txBody>
      </p:sp>
      <p:sp>
        <p:nvSpPr>
          <p:cNvPr id="323" name="Google Shape;323;p47"/>
          <p:cNvSpPr txBox="1"/>
          <p:nvPr/>
        </p:nvSpPr>
        <p:spPr>
          <a:xfrm rot="-5400000">
            <a:off x="-450250" y="2414300"/>
            <a:ext cx="1626900" cy="628200"/>
          </a:xfrm>
          <a:prstGeom prst="rect">
            <a:avLst/>
          </a:prstGeom>
          <a:noFill/>
          <a:ln>
            <a:noFill/>
          </a:ln>
        </p:spPr>
        <p:txBody>
          <a:bodyPr spcFirstLastPara="1" wrap="square" lIns="91425" tIns="91425" rIns="91425" bIns="91425" anchor="ctr" anchorCtr="0">
            <a:noAutofit/>
          </a:bodyPr>
          <a:lstStyle/>
          <a:p>
            <a:endParaRPr sz="2600" dirty="0">
              <a:solidFill>
                <a:schemeClr val="dk1"/>
              </a:solidFill>
              <a:latin typeface="Cinzel"/>
              <a:ea typeface="Cinzel"/>
              <a:cs typeface="Cinzel"/>
              <a:sym typeface="Cinzel"/>
            </a:endParaRPr>
          </a:p>
        </p:txBody>
      </p:sp>
      <p:sp>
        <p:nvSpPr>
          <p:cNvPr id="2" name="Google Shape;1865;p105">
            <a:extLst>
              <a:ext uri="{FF2B5EF4-FFF2-40B4-BE49-F238E27FC236}">
                <a16:creationId xmlns:a16="http://schemas.microsoft.com/office/drawing/2014/main" id="{D29CADE3-30C7-ADCD-EA8D-AC5254087ADB}"/>
              </a:ext>
            </a:extLst>
          </p:cNvPr>
          <p:cNvSpPr/>
          <p:nvPr/>
        </p:nvSpPr>
        <p:spPr>
          <a:xfrm>
            <a:off x="124277" y="2027770"/>
            <a:ext cx="553024" cy="543980"/>
          </a:xfrm>
          <a:custGeom>
            <a:avLst/>
            <a:gdLst/>
            <a:ahLst/>
            <a:cxnLst/>
            <a:rect l="l" t="t" r="r" b="b"/>
            <a:pathLst>
              <a:path w="10718" h="10799" extrusionOk="0">
                <a:moveTo>
                  <a:pt x="9288" y="487"/>
                </a:moveTo>
                <a:lnTo>
                  <a:pt x="9431" y="1082"/>
                </a:lnTo>
                <a:lnTo>
                  <a:pt x="8550" y="1964"/>
                </a:lnTo>
                <a:lnTo>
                  <a:pt x="8550" y="1202"/>
                </a:lnTo>
                <a:lnTo>
                  <a:pt x="9288" y="487"/>
                </a:lnTo>
                <a:close/>
                <a:moveTo>
                  <a:pt x="9646" y="1297"/>
                </a:moveTo>
                <a:lnTo>
                  <a:pt x="10241" y="1416"/>
                </a:lnTo>
                <a:lnTo>
                  <a:pt x="9550" y="2154"/>
                </a:lnTo>
                <a:lnTo>
                  <a:pt x="8788" y="2154"/>
                </a:lnTo>
                <a:lnTo>
                  <a:pt x="9646" y="1297"/>
                </a:lnTo>
                <a:close/>
                <a:moveTo>
                  <a:pt x="4883" y="5059"/>
                </a:moveTo>
                <a:cubicBezTo>
                  <a:pt x="5026" y="5059"/>
                  <a:pt x="5192" y="5131"/>
                  <a:pt x="5311" y="5179"/>
                </a:cubicBezTo>
                <a:lnTo>
                  <a:pt x="4787" y="5702"/>
                </a:lnTo>
                <a:cubicBezTo>
                  <a:pt x="4740" y="5750"/>
                  <a:pt x="4740" y="5845"/>
                  <a:pt x="4787" y="5893"/>
                </a:cubicBezTo>
                <a:cubicBezTo>
                  <a:pt x="4835" y="5941"/>
                  <a:pt x="4859" y="5964"/>
                  <a:pt x="4906" y="5964"/>
                </a:cubicBezTo>
                <a:cubicBezTo>
                  <a:pt x="4930" y="5964"/>
                  <a:pt x="5002" y="5941"/>
                  <a:pt x="5026" y="5893"/>
                </a:cubicBezTo>
                <a:lnTo>
                  <a:pt x="5526" y="5393"/>
                </a:lnTo>
                <a:cubicBezTo>
                  <a:pt x="5597" y="5536"/>
                  <a:pt x="5621" y="5655"/>
                  <a:pt x="5621" y="5822"/>
                </a:cubicBezTo>
                <a:cubicBezTo>
                  <a:pt x="5621" y="6226"/>
                  <a:pt x="5311" y="6560"/>
                  <a:pt x="4883" y="6560"/>
                </a:cubicBezTo>
                <a:cubicBezTo>
                  <a:pt x="4478" y="6560"/>
                  <a:pt x="4144" y="6226"/>
                  <a:pt x="4144" y="5822"/>
                </a:cubicBezTo>
                <a:cubicBezTo>
                  <a:pt x="4144" y="5393"/>
                  <a:pt x="4478" y="5059"/>
                  <a:pt x="4883" y="5059"/>
                </a:cubicBezTo>
                <a:close/>
                <a:moveTo>
                  <a:pt x="4883" y="3130"/>
                </a:moveTo>
                <a:cubicBezTo>
                  <a:pt x="5573" y="3130"/>
                  <a:pt x="6192" y="3392"/>
                  <a:pt x="6669" y="3821"/>
                </a:cubicBezTo>
                <a:lnTo>
                  <a:pt x="6169" y="4321"/>
                </a:lnTo>
                <a:cubicBezTo>
                  <a:pt x="5811" y="4035"/>
                  <a:pt x="5359" y="3845"/>
                  <a:pt x="4883" y="3845"/>
                </a:cubicBezTo>
                <a:cubicBezTo>
                  <a:pt x="3787" y="3845"/>
                  <a:pt x="2882" y="4750"/>
                  <a:pt x="2882" y="5845"/>
                </a:cubicBezTo>
                <a:cubicBezTo>
                  <a:pt x="2882" y="6798"/>
                  <a:pt x="3549" y="7608"/>
                  <a:pt x="4454" y="7774"/>
                </a:cubicBezTo>
                <a:cubicBezTo>
                  <a:pt x="4470" y="7778"/>
                  <a:pt x="4487" y="7780"/>
                  <a:pt x="4503" y="7780"/>
                </a:cubicBezTo>
                <a:cubicBezTo>
                  <a:pt x="4579" y="7780"/>
                  <a:pt x="4644" y="7734"/>
                  <a:pt x="4644" y="7655"/>
                </a:cubicBezTo>
                <a:cubicBezTo>
                  <a:pt x="4668" y="7560"/>
                  <a:pt x="4621" y="7489"/>
                  <a:pt x="4525" y="7489"/>
                </a:cubicBezTo>
                <a:cubicBezTo>
                  <a:pt x="3740" y="7322"/>
                  <a:pt x="3192" y="6655"/>
                  <a:pt x="3192" y="5845"/>
                </a:cubicBezTo>
                <a:cubicBezTo>
                  <a:pt x="3192" y="4917"/>
                  <a:pt x="3930" y="4178"/>
                  <a:pt x="4859" y="4178"/>
                </a:cubicBezTo>
                <a:cubicBezTo>
                  <a:pt x="5240" y="4178"/>
                  <a:pt x="5621" y="4321"/>
                  <a:pt x="5930" y="4559"/>
                </a:cubicBezTo>
                <a:lnTo>
                  <a:pt x="5502" y="4988"/>
                </a:lnTo>
                <a:cubicBezTo>
                  <a:pt x="5335" y="4869"/>
                  <a:pt x="5121" y="4774"/>
                  <a:pt x="4883" y="4774"/>
                </a:cubicBezTo>
                <a:cubicBezTo>
                  <a:pt x="4287" y="4774"/>
                  <a:pt x="3811" y="5250"/>
                  <a:pt x="3811" y="5845"/>
                </a:cubicBezTo>
                <a:cubicBezTo>
                  <a:pt x="3811" y="6441"/>
                  <a:pt x="4287" y="6917"/>
                  <a:pt x="4883" y="6917"/>
                </a:cubicBezTo>
                <a:cubicBezTo>
                  <a:pt x="5478" y="6917"/>
                  <a:pt x="5954" y="6441"/>
                  <a:pt x="5954" y="5845"/>
                </a:cubicBezTo>
                <a:cubicBezTo>
                  <a:pt x="5954" y="5607"/>
                  <a:pt x="5859" y="5393"/>
                  <a:pt x="5740" y="5226"/>
                </a:cubicBezTo>
                <a:lnTo>
                  <a:pt x="6169" y="4797"/>
                </a:lnTo>
                <a:cubicBezTo>
                  <a:pt x="6407" y="5107"/>
                  <a:pt x="6550" y="5464"/>
                  <a:pt x="6550" y="5869"/>
                </a:cubicBezTo>
                <a:cubicBezTo>
                  <a:pt x="6550" y="6679"/>
                  <a:pt x="5978" y="7369"/>
                  <a:pt x="5168" y="7512"/>
                </a:cubicBezTo>
                <a:cubicBezTo>
                  <a:pt x="5097" y="7536"/>
                  <a:pt x="5026" y="7608"/>
                  <a:pt x="5049" y="7679"/>
                </a:cubicBezTo>
                <a:cubicBezTo>
                  <a:pt x="5049" y="7774"/>
                  <a:pt x="5145" y="7798"/>
                  <a:pt x="5216" y="7798"/>
                </a:cubicBezTo>
                <a:lnTo>
                  <a:pt x="5240" y="7798"/>
                </a:lnTo>
                <a:cubicBezTo>
                  <a:pt x="6192" y="7631"/>
                  <a:pt x="6883" y="6822"/>
                  <a:pt x="6883" y="5869"/>
                </a:cubicBezTo>
                <a:cubicBezTo>
                  <a:pt x="6883" y="5393"/>
                  <a:pt x="6693" y="4940"/>
                  <a:pt x="6407" y="4583"/>
                </a:cubicBezTo>
                <a:lnTo>
                  <a:pt x="6907" y="4083"/>
                </a:lnTo>
                <a:cubicBezTo>
                  <a:pt x="7336" y="4512"/>
                  <a:pt x="7574" y="5131"/>
                  <a:pt x="7574" y="5822"/>
                </a:cubicBezTo>
                <a:cubicBezTo>
                  <a:pt x="7574" y="7298"/>
                  <a:pt x="6335" y="8489"/>
                  <a:pt x="4883" y="8489"/>
                </a:cubicBezTo>
                <a:cubicBezTo>
                  <a:pt x="3406" y="8489"/>
                  <a:pt x="2215" y="7274"/>
                  <a:pt x="2215" y="5822"/>
                </a:cubicBezTo>
                <a:cubicBezTo>
                  <a:pt x="2215" y="4321"/>
                  <a:pt x="3430" y="3130"/>
                  <a:pt x="4883" y="3130"/>
                </a:cubicBezTo>
                <a:close/>
                <a:moveTo>
                  <a:pt x="9385" y="1"/>
                </a:moveTo>
                <a:cubicBezTo>
                  <a:pt x="9346" y="1"/>
                  <a:pt x="9305" y="18"/>
                  <a:pt x="9288" y="35"/>
                </a:cubicBezTo>
                <a:lnTo>
                  <a:pt x="8312" y="963"/>
                </a:lnTo>
                <a:cubicBezTo>
                  <a:pt x="8288" y="987"/>
                  <a:pt x="8240" y="1011"/>
                  <a:pt x="8240" y="1082"/>
                </a:cubicBezTo>
                <a:lnTo>
                  <a:pt x="8240" y="2154"/>
                </a:lnTo>
                <a:cubicBezTo>
                  <a:pt x="7931" y="1821"/>
                  <a:pt x="7526" y="1583"/>
                  <a:pt x="7121" y="1368"/>
                </a:cubicBezTo>
                <a:cubicBezTo>
                  <a:pt x="7097" y="1362"/>
                  <a:pt x="7074" y="1359"/>
                  <a:pt x="7051" y="1359"/>
                </a:cubicBezTo>
                <a:cubicBezTo>
                  <a:pt x="6983" y="1359"/>
                  <a:pt x="6925" y="1386"/>
                  <a:pt x="6907" y="1440"/>
                </a:cubicBezTo>
                <a:cubicBezTo>
                  <a:pt x="6883" y="1535"/>
                  <a:pt x="6907" y="1606"/>
                  <a:pt x="6978" y="1630"/>
                </a:cubicBezTo>
                <a:cubicBezTo>
                  <a:pt x="7359" y="1845"/>
                  <a:pt x="7717" y="2083"/>
                  <a:pt x="8050" y="2392"/>
                </a:cubicBezTo>
                <a:lnTo>
                  <a:pt x="7526" y="2892"/>
                </a:lnTo>
                <a:cubicBezTo>
                  <a:pt x="6812" y="2202"/>
                  <a:pt x="5859" y="1845"/>
                  <a:pt x="4883" y="1845"/>
                </a:cubicBezTo>
                <a:cubicBezTo>
                  <a:pt x="3882" y="1845"/>
                  <a:pt x="2930" y="2226"/>
                  <a:pt x="2168" y="2940"/>
                </a:cubicBezTo>
                <a:cubicBezTo>
                  <a:pt x="2120" y="3011"/>
                  <a:pt x="2120" y="3107"/>
                  <a:pt x="2168" y="3154"/>
                </a:cubicBezTo>
                <a:cubicBezTo>
                  <a:pt x="2204" y="3190"/>
                  <a:pt x="2245" y="3208"/>
                  <a:pt x="2284" y="3208"/>
                </a:cubicBezTo>
                <a:cubicBezTo>
                  <a:pt x="2323" y="3208"/>
                  <a:pt x="2358" y="3190"/>
                  <a:pt x="2382" y="3154"/>
                </a:cubicBezTo>
                <a:cubicBezTo>
                  <a:pt x="3073" y="2511"/>
                  <a:pt x="3930" y="2154"/>
                  <a:pt x="4883" y="2154"/>
                </a:cubicBezTo>
                <a:cubicBezTo>
                  <a:pt x="5811" y="2154"/>
                  <a:pt x="6645" y="2464"/>
                  <a:pt x="7336" y="3107"/>
                </a:cubicBezTo>
                <a:lnTo>
                  <a:pt x="6907" y="3512"/>
                </a:lnTo>
                <a:cubicBezTo>
                  <a:pt x="6374" y="3045"/>
                  <a:pt x="5696" y="2745"/>
                  <a:pt x="4951" y="2745"/>
                </a:cubicBezTo>
                <a:cubicBezTo>
                  <a:pt x="4897" y="2745"/>
                  <a:pt x="4842" y="2746"/>
                  <a:pt x="4787" y="2749"/>
                </a:cubicBezTo>
                <a:cubicBezTo>
                  <a:pt x="3216" y="2797"/>
                  <a:pt x="1930" y="4083"/>
                  <a:pt x="1906" y="5655"/>
                </a:cubicBezTo>
                <a:cubicBezTo>
                  <a:pt x="1859" y="7351"/>
                  <a:pt x="3219" y="8753"/>
                  <a:pt x="4879" y="8753"/>
                </a:cubicBezTo>
                <a:cubicBezTo>
                  <a:pt x="4919" y="8753"/>
                  <a:pt x="4960" y="8752"/>
                  <a:pt x="5002" y="8751"/>
                </a:cubicBezTo>
                <a:cubicBezTo>
                  <a:pt x="6573" y="8703"/>
                  <a:pt x="7859" y="7417"/>
                  <a:pt x="7931" y="5869"/>
                </a:cubicBezTo>
                <a:cubicBezTo>
                  <a:pt x="7955" y="5059"/>
                  <a:pt x="7645" y="4321"/>
                  <a:pt x="7145" y="3750"/>
                </a:cubicBezTo>
                <a:lnTo>
                  <a:pt x="7574" y="3345"/>
                </a:lnTo>
                <a:cubicBezTo>
                  <a:pt x="8193" y="3988"/>
                  <a:pt x="8526" y="4845"/>
                  <a:pt x="8526" y="5774"/>
                </a:cubicBezTo>
                <a:cubicBezTo>
                  <a:pt x="8526" y="7631"/>
                  <a:pt x="7050" y="9203"/>
                  <a:pt x="5216" y="9370"/>
                </a:cubicBezTo>
                <a:cubicBezTo>
                  <a:pt x="5109" y="9394"/>
                  <a:pt x="4996" y="9406"/>
                  <a:pt x="4883" y="9406"/>
                </a:cubicBezTo>
                <a:cubicBezTo>
                  <a:pt x="4770" y="9406"/>
                  <a:pt x="4656" y="9394"/>
                  <a:pt x="4549" y="9370"/>
                </a:cubicBezTo>
                <a:cubicBezTo>
                  <a:pt x="2716" y="9203"/>
                  <a:pt x="1310" y="7655"/>
                  <a:pt x="1310" y="5798"/>
                </a:cubicBezTo>
                <a:cubicBezTo>
                  <a:pt x="1310" y="5488"/>
                  <a:pt x="1382" y="5131"/>
                  <a:pt x="1453" y="4821"/>
                </a:cubicBezTo>
                <a:cubicBezTo>
                  <a:pt x="1501" y="4726"/>
                  <a:pt x="1525" y="4655"/>
                  <a:pt x="1549" y="4583"/>
                </a:cubicBezTo>
                <a:cubicBezTo>
                  <a:pt x="1644" y="4345"/>
                  <a:pt x="1763" y="4107"/>
                  <a:pt x="1906" y="3869"/>
                </a:cubicBezTo>
                <a:cubicBezTo>
                  <a:pt x="1977" y="3821"/>
                  <a:pt x="1930" y="3702"/>
                  <a:pt x="1858" y="3654"/>
                </a:cubicBezTo>
                <a:cubicBezTo>
                  <a:pt x="1834" y="3639"/>
                  <a:pt x="1805" y="3631"/>
                  <a:pt x="1776" y="3631"/>
                </a:cubicBezTo>
                <a:cubicBezTo>
                  <a:pt x="1718" y="3631"/>
                  <a:pt x="1660" y="3662"/>
                  <a:pt x="1644" y="3726"/>
                </a:cubicBezTo>
                <a:cubicBezTo>
                  <a:pt x="1477" y="3964"/>
                  <a:pt x="1334" y="4226"/>
                  <a:pt x="1263" y="4488"/>
                </a:cubicBezTo>
                <a:lnTo>
                  <a:pt x="1168" y="4774"/>
                </a:lnTo>
                <a:cubicBezTo>
                  <a:pt x="1072" y="5131"/>
                  <a:pt x="1025" y="5488"/>
                  <a:pt x="1025" y="5845"/>
                </a:cubicBezTo>
                <a:cubicBezTo>
                  <a:pt x="1025" y="6822"/>
                  <a:pt x="1382" y="7750"/>
                  <a:pt x="2025" y="8489"/>
                </a:cubicBezTo>
                <a:cubicBezTo>
                  <a:pt x="2692" y="9203"/>
                  <a:pt x="3573" y="9656"/>
                  <a:pt x="4525" y="9727"/>
                </a:cubicBezTo>
                <a:cubicBezTo>
                  <a:pt x="4644" y="9727"/>
                  <a:pt x="4764" y="9775"/>
                  <a:pt x="4906" y="9775"/>
                </a:cubicBezTo>
                <a:lnTo>
                  <a:pt x="5240" y="9775"/>
                </a:lnTo>
                <a:cubicBezTo>
                  <a:pt x="6216" y="9679"/>
                  <a:pt x="7121" y="9227"/>
                  <a:pt x="7764" y="8513"/>
                </a:cubicBezTo>
                <a:cubicBezTo>
                  <a:pt x="8455" y="7798"/>
                  <a:pt x="8812" y="6846"/>
                  <a:pt x="8812" y="5869"/>
                </a:cubicBezTo>
                <a:cubicBezTo>
                  <a:pt x="8812" y="4893"/>
                  <a:pt x="8455" y="3940"/>
                  <a:pt x="7764" y="3226"/>
                </a:cubicBezTo>
                <a:lnTo>
                  <a:pt x="8288" y="2702"/>
                </a:lnTo>
                <a:cubicBezTo>
                  <a:pt x="9074" y="3583"/>
                  <a:pt x="9526" y="4702"/>
                  <a:pt x="9526" y="5869"/>
                </a:cubicBezTo>
                <a:cubicBezTo>
                  <a:pt x="9526" y="8298"/>
                  <a:pt x="7478" y="10418"/>
                  <a:pt x="5026" y="10489"/>
                </a:cubicBezTo>
                <a:cubicBezTo>
                  <a:pt x="4996" y="10490"/>
                  <a:pt x="4966" y="10490"/>
                  <a:pt x="4937" y="10490"/>
                </a:cubicBezTo>
                <a:cubicBezTo>
                  <a:pt x="2359" y="10490"/>
                  <a:pt x="310" y="8436"/>
                  <a:pt x="310" y="5869"/>
                </a:cubicBezTo>
                <a:cubicBezTo>
                  <a:pt x="310" y="5179"/>
                  <a:pt x="453" y="4488"/>
                  <a:pt x="739" y="3893"/>
                </a:cubicBezTo>
                <a:cubicBezTo>
                  <a:pt x="953" y="3488"/>
                  <a:pt x="1191" y="3107"/>
                  <a:pt x="1525" y="2749"/>
                </a:cubicBezTo>
                <a:cubicBezTo>
                  <a:pt x="2382" y="1797"/>
                  <a:pt x="3644" y="1249"/>
                  <a:pt x="4954" y="1249"/>
                </a:cubicBezTo>
                <a:cubicBezTo>
                  <a:pt x="5430" y="1249"/>
                  <a:pt x="5907" y="1321"/>
                  <a:pt x="6335" y="1463"/>
                </a:cubicBezTo>
                <a:cubicBezTo>
                  <a:pt x="6352" y="1468"/>
                  <a:pt x="6369" y="1470"/>
                  <a:pt x="6386" y="1470"/>
                </a:cubicBezTo>
                <a:cubicBezTo>
                  <a:pt x="6462" y="1470"/>
                  <a:pt x="6530" y="1427"/>
                  <a:pt x="6550" y="1368"/>
                </a:cubicBezTo>
                <a:cubicBezTo>
                  <a:pt x="6573" y="1273"/>
                  <a:pt x="6526" y="1202"/>
                  <a:pt x="6454" y="1154"/>
                </a:cubicBezTo>
                <a:cubicBezTo>
                  <a:pt x="5978" y="1011"/>
                  <a:pt x="5478" y="916"/>
                  <a:pt x="4954" y="916"/>
                </a:cubicBezTo>
                <a:cubicBezTo>
                  <a:pt x="4240" y="916"/>
                  <a:pt x="3549" y="1082"/>
                  <a:pt x="2930" y="1368"/>
                </a:cubicBezTo>
                <a:cubicBezTo>
                  <a:pt x="2287" y="1630"/>
                  <a:pt x="1763" y="2059"/>
                  <a:pt x="1310" y="2535"/>
                </a:cubicBezTo>
                <a:cubicBezTo>
                  <a:pt x="977" y="2892"/>
                  <a:pt x="691" y="3297"/>
                  <a:pt x="477" y="3750"/>
                </a:cubicBezTo>
                <a:cubicBezTo>
                  <a:pt x="144" y="4416"/>
                  <a:pt x="1" y="5131"/>
                  <a:pt x="1" y="5869"/>
                </a:cubicBezTo>
                <a:cubicBezTo>
                  <a:pt x="1" y="7179"/>
                  <a:pt x="501" y="8417"/>
                  <a:pt x="1453" y="9346"/>
                </a:cubicBezTo>
                <a:cubicBezTo>
                  <a:pt x="2382" y="10275"/>
                  <a:pt x="3644" y="10799"/>
                  <a:pt x="4954" y="10799"/>
                </a:cubicBezTo>
                <a:cubicBezTo>
                  <a:pt x="6264" y="10799"/>
                  <a:pt x="7502" y="10299"/>
                  <a:pt x="8431" y="9346"/>
                </a:cubicBezTo>
                <a:cubicBezTo>
                  <a:pt x="9360" y="8417"/>
                  <a:pt x="9884" y="7179"/>
                  <a:pt x="9884" y="5869"/>
                </a:cubicBezTo>
                <a:cubicBezTo>
                  <a:pt x="9884" y="4607"/>
                  <a:pt x="9407" y="3416"/>
                  <a:pt x="8574" y="2511"/>
                </a:cubicBezTo>
                <a:lnTo>
                  <a:pt x="9717" y="2511"/>
                </a:lnTo>
                <a:cubicBezTo>
                  <a:pt x="9669" y="2488"/>
                  <a:pt x="9717" y="2440"/>
                  <a:pt x="9741" y="2416"/>
                </a:cubicBezTo>
                <a:lnTo>
                  <a:pt x="10670" y="1416"/>
                </a:lnTo>
                <a:cubicBezTo>
                  <a:pt x="10693" y="1368"/>
                  <a:pt x="10717" y="1321"/>
                  <a:pt x="10693" y="1249"/>
                </a:cubicBezTo>
                <a:cubicBezTo>
                  <a:pt x="10670" y="1202"/>
                  <a:pt x="10622" y="1178"/>
                  <a:pt x="10574" y="1130"/>
                </a:cubicBezTo>
                <a:lnTo>
                  <a:pt x="9907" y="987"/>
                </a:lnTo>
                <a:lnTo>
                  <a:pt x="10503" y="392"/>
                </a:lnTo>
                <a:cubicBezTo>
                  <a:pt x="10574" y="344"/>
                  <a:pt x="10574" y="249"/>
                  <a:pt x="10503" y="178"/>
                </a:cubicBezTo>
                <a:cubicBezTo>
                  <a:pt x="10479" y="154"/>
                  <a:pt x="10443" y="142"/>
                  <a:pt x="10408" y="142"/>
                </a:cubicBezTo>
                <a:cubicBezTo>
                  <a:pt x="10372" y="142"/>
                  <a:pt x="10336" y="154"/>
                  <a:pt x="10312" y="178"/>
                </a:cubicBezTo>
                <a:lnTo>
                  <a:pt x="9717" y="773"/>
                </a:lnTo>
                <a:lnTo>
                  <a:pt x="9550" y="130"/>
                </a:lnTo>
                <a:cubicBezTo>
                  <a:pt x="9550" y="58"/>
                  <a:pt x="9503" y="35"/>
                  <a:pt x="9431" y="11"/>
                </a:cubicBezTo>
                <a:cubicBezTo>
                  <a:pt x="9417" y="4"/>
                  <a:pt x="9401" y="1"/>
                  <a:pt x="9385" y="1"/>
                </a:cubicBezTo>
                <a:close/>
              </a:path>
            </a:pathLst>
          </a:custGeom>
          <a:solidFill>
            <a:schemeClr val="dk1"/>
          </a:solidFill>
          <a:ln>
            <a:noFill/>
          </a:ln>
        </p:spPr>
        <p:txBody>
          <a:bodyPr spcFirstLastPara="1" wrap="square" lIns="91425" tIns="91425" rIns="91425" bIns="91425" anchor="ctr" anchorCtr="0">
            <a:noAutofit/>
          </a:bodyPr>
          <a:lstStyle/>
          <a:p>
            <a:endParaRPr sz="1800"/>
          </a:p>
        </p:txBody>
      </p:sp>
    </p:spTree>
    <p:extLst>
      <p:ext uri="{BB962C8B-B14F-4D97-AF65-F5344CB8AC3E}">
        <p14:creationId xmlns:p14="http://schemas.microsoft.com/office/powerpoint/2010/main" val="3041036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505828" y="108442"/>
            <a:ext cx="9077325" cy="553879"/>
            <a:chOff x="2971831" y="1793693"/>
            <a:chExt cx="7430490" cy="4150960"/>
          </a:xfrm>
        </p:grpSpPr>
        <p:grpSp>
          <p:nvGrpSpPr>
            <p:cNvPr id="29" name="Group 28"/>
            <p:cNvGrpSpPr/>
            <p:nvPr/>
          </p:nvGrpSpPr>
          <p:grpSpPr>
            <a:xfrm>
              <a:off x="2971832" y="2116752"/>
              <a:ext cx="7430489" cy="3827901"/>
              <a:chOff x="2971832" y="2116753"/>
              <a:chExt cx="7430489" cy="3827901"/>
            </a:xfrm>
          </p:grpSpPr>
          <p:sp>
            <p:nvSpPr>
              <p:cNvPr id="2" name="TextBox 1"/>
              <p:cNvSpPr txBox="1"/>
              <p:nvPr/>
            </p:nvSpPr>
            <p:spPr>
              <a:xfrm>
                <a:off x="2971832" y="2138794"/>
                <a:ext cx="7430489" cy="3805860"/>
              </a:xfrm>
              <a:prstGeom prst="rect">
                <a:avLst/>
              </a:prstGeom>
              <a:noFill/>
            </p:spPr>
            <p:txBody>
              <a:bodyPr wrap="square" rtlCol="0">
                <a:spAutoFit/>
              </a:bodyPr>
              <a:lstStyle/>
              <a:p>
                <a:r>
                  <a:rPr lang="lt-LT" sz="2700" b="1" i="1" cap="all" spc="-113" dirty="0">
                    <a:solidFill>
                      <a:schemeClr val="accent2"/>
                    </a:solidFill>
                    <a:latin typeface="+mn-lt"/>
                    <a:ea typeface="+mn-ea"/>
                    <a:cs typeface="Arial" panose="020B0604020202020204" pitchFamily="34" charset="0"/>
                  </a:rPr>
                  <a:t>Action Science </a:t>
                </a:r>
                <a:r>
                  <a:rPr lang="en-US" sz="2700" b="1" i="1" cap="all" spc="-113" dirty="0">
                    <a:solidFill>
                      <a:schemeClr val="accent2"/>
                    </a:solidFill>
                    <a:latin typeface="+mn-lt"/>
                    <a:ea typeface="+mn-ea"/>
                    <a:cs typeface="Arial" panose="020B0604020202020204" pitchFamily="34" charset="0"/>
                  </a:rPr>
                  <a:t>  </a:t>
                </a:r>
                <a:r>
                  <a:rPr lang="lt-LT" sz="2700" b="1" cap="all" spc="-113" dirty="0">
                    <a:solidFill>
                      <a:schemeClr val="accent2"/>
                    </a:solidFill>
                    <a:latin typeface="+mn-lt"/>
                    <a:ea typeface="+mn-ea"/>
                    <a:cs typeface="Arial" panose="020B0604020202020204" pitchFamily="34" charset="0"/>
                  </a:rPr>
                  <a:t>vertybės</a:t>
                </a:r>
                <a:endParaRPr lang="en-US" sz="2700" b="1" cap="all" spc="-113" dirty="0">
                  <a:solidFill>
                    <a:schemeClr val="accent2"/>
                  </a:solidFill>
                  <a:cs typeface="Arial" panose="020B0604020202020204" pitchFamily="34" charset="0"/>
                </a:endParaRPr>
              </a:p>
            </p:txBody>
          </p:sp>
          <p:sp>
            <p:nvSpPr>
              <p:cNvPr id="3" name="Rectangle 2"/>
              <p:cNvSpPr/>
              <p:nvPr/>
            </p:nvSpPr>
            <p:spPr>
              <a:xfrm>
                <a:off x="2971833" y="2116753"/>
                <a:ext cx="3019756" cy="3805860"/>
              </a:xfrm>
              <a:prstGeom prst="rect">
                <a:avLst/>
              </a:prstGeom>
            </p:spPr>
            <p:txBody>
              <a:bodyPr wrap="square">
                <a:spAutoFit/>
              </a:bodyPr>
              <a:lstStyle/>
              <a:p>
                <a:endParaRPr lang="en-US" sz="2700" b="1" cap="all" spc="-113" dirty="0">
                  <a:solidFill>
                    <a:schemeClr val="accent2"/>
                  </a:solidFill>
                  <a:cs typeface="Arial" panose="020B0604020202020204" pitchFamily="34" charset="0"/>
                </a:endParaRPr>
              </a:p>
            </p:txBody>
          </p:sp>
        </p:grpSp>
        <p:cxnSp>
          <p:nvCxnSpPr>
            <p:cNvPr id="9" name="Straight Connector 8"/>
            <p:cNvCxnSpPr/>
            <p:nvPr/>
          </p:nvCxnSpPr>
          <p:spPr>
            <a:xfrm>
              <a:off x="2971833" y="1793693"/>
              <a:ext cx="670927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flipV="1">
              <a:off x="2971831" y="5596430"/>
              <a:ext cx="6709275" cy="1878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 name="Picture 12">
            <a:extLst>
              <a:ext uri="{FF2B5EF4-FFF2-40B4-BE49-F238E27FC236}">
                <a16:creationId xmlns:a16="http://schemas.microsoft.com/office/drawing/2014/main" id="{6DF33590-2C9D-7B2A-8BAD-5DC46C35AB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928" y="762756"/>
            <a:ext cx="590139" cy="59797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D372909-85E6-A7E1-8C0A-5C015CDD619F}"/>
              </a:ext>
            </a:extLst>
          </p:cNvPr>
          <p:cNvSpPr txBox="1"/>
          <p:nvPr/>
        </p:nvSpPr>
        <p:spPr>
          <a:xfrm>
            <a:off x="1149467" y="787119"/>
            <a:ext cx="7583675" cy="323165"/>
          </a:xfrm>
          <a:prstGeom prst="rect">
            <a:avLst/>
          </a:prstGeom>
          <a:noFill/>
        </p:spPr>
        <p:txBody>
          <a:bodyPr wrap="square">
            <a:spAutoFit/>
          </a:bodyPr>
          <a:lstStyle/>
          <a:p>
            <a:pPr algn="just"/>
            <a:r>
              <a:rPr lang="lt-LT" sz="1500" b="1" cap="all" spc="-113" dirty="0">
                <a:solidFill>
                  <a:schemeClr val="accent2"/>
                </a:solidFill>
                <a:cs typeface="Arial" panose="020B0604020202020204" pitchFamily="34" charset="0"/>
              </a:rPr>
              <a:t>Skaidrumas </a:t>
            </a:r>
            <a:r>
              <a:rPr lang="lt-LT" sz="1500" dirty="0">
                <a:solidFill>
                  <a:schemeClr val="bg2">
                    <a:lumMod val="50000"/>
                  </a:schemeClr>
                </a:solidFill>
              </a:rPr>
              <a:t>—</a:t>
            </a:r>
            <a:r>
              <a:rPr lang="lt-LT" sz="1500" b="1" dirty="0">
                <a:solidFill>
                  <a:schemeClr val="bg2">
                    <a:lumMod val="50000"/>
                  </a:schemeClr>
                </a:solidFill>
              </a:rPr>
              <a:t> </a:t>
            </a:r>
            <a:r>
              <a:rPr lang="lt-LT" sz="1500" dirty="0">
                <a:solidFill>
                  <a:schemeClr val="bg2">
                    <a:lumMod val="50000"/>
                  </a:schemeClr>
                </a:solidFill>
                <a:sym typeface="Montserrat"/>
              </a:rPr>
              <a:t>laiku dalinamės visa teisinga, reikiama ir suprantama informacija.</a:t>
            </a:r>
          </a:p>
        </p:txBody>
      </p:sp>
      <p:pic>
        <p:nvPicPr>
          <p:cNvPr id="6" name="Picture 14">
            <a:extLst>
              <a:ext uri="{FF2B5EF4-FFF2-40B4-BE49-F238E27FC236}">
                <a16:creationId xmlns:a16="http://schemas.microsoft.com/office/drawing/2014/main" id="{2DE9C68A-3E3B-06E2-0D9D-2262E79BD2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928" y="1408135"/>
            <a:ext cx="590139" cy="59797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ED50DFE-87BE-063A-F15D-10693EDFE0F5}"/>
              </a:ext>
            </a:extLst>
          </p:cNvPr>
          <p:cNvSpPr txBox="1"/>
          <p:nvPr/>
        </p:nvSpPr>
        <p:spPr>
          <a:xfrm>
            <a:off x="1132870" y="1441666"/>
            <a:ext cx="7565217" cy="553998"/>
          </a:xfrm>
          <a:prstGeom prst="rect">
            <a:avLst/>
          </a:prstGeom>
          <a:noFill/>
        </p:spPr>
        <p:txBody>
          <a:bodyPr wrap="square">
            <a:spAutoFit/>
          </a:bodyPr>
          <a:lstStyle/>
          <a:p>
            <a:r>
              <a:rPr lang="lt-LT" sz="1500" b="1" cap="all" spc="-113" dirty="0">
                <a:solidFill>
                  <a:schemeClr val="accent2"/>
                </a:solidFill>
                <a:cs typeface="Arial" panose="020B0604020202020204" pitchFamily="34" charset="0"/>
              </a:rPr>
              <a:t>Informuotumas</a:t>
            </a:r>
            <a:r>
              <a:rPr lang="lt-LT" sz="1500" cap="all" spc="-113" dirty="0">
                <a:solidFill>
                  <a:schemeClr val="accent2"/>
                </a:solidFill>
                <a:cs typeface="Arial" panose="020B0604020202020204" pitchFamily="34" charset="0"/>
              </a:rPr>
              <a:t> </a:t>
            </a:r>
            <a:r>
              <a:rPr lang="lt-LT" sz="1500" dirty="0">
                <a:solidFill>
                  <a:schemeClr val="bg2">
                    <a:lumMod val="50000"/>
                  </a:schemeClr>
                </a:solidFill>
              </a:rPr>
              <a:t>— priimame sprendimus, turėdami visą reikiamą informaciją, ir esame asmeniškai atsakingi už tai, ką nusprendžiame.</a:t>
            </a:r>
            <a:endParaRPr lang="en-US" sz="1500" dirty="0">
              <a:solidFill>
                <a:schemeClr val="bg2">
                  <a:lumMod val="50000"/>
                </a:schemeClr>
              </a:solidFill>
            </a:endParaRPr>
          </a:p>
        </p:txBody>
      </p:sp>
      <p:pic>
        <p:nvPicPr>
          <p:cNvPr id="8" name="Picture 16">
            <a:extLst>
              <a:ext uri="{FF2B5EF4-FFF2-40B4-BE49-F238E27FC236}">
                <a16:creationId xmlns:a16="http://schemas.microsoft.com/office/drawing/2014/main" id="{0B2AA449-897F-8246-55DD-382A278858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108" y="2131899"/>
            <a:ext cx="590139" cy="59797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2EC8613-7CE1-08AD-43FC-762E6663B195}"/>
              </a:ext>
            </a:extLst>
          </p:cNvPr>
          <p:cNvSpPr txBox="1"/>
          <p:nvPr/>
        </p:nvSpPr>
        <p:spPr>
          <a:xfrm>
            <a:off x="1118368" y="2103103"/>
            <a:ext cx="7614773" cy="553998"/>
          </a:xfrm>
          <a:prstGeom prst="rect">
            <a:avLst/>
          </a:prstGeom>
          <a:noFill/>
        </p:spPr>
        <p:txBody>
          <a:bodyPr wrap="square">
            <a:spAutoFit/>
          </a:bodyPr>
          <a:lstStyle/>
          <a:p>
            <a:pPr algn="just"/>
            <a:r>
              <a:rPr lang="lt-LT" sz="1500" b="1" cap="all" spc="-113" dirty="0">
                <a:solidFill>
                  <a:schemeClr val="accent2"/>
                </a:solidFill>
                <a:cs typeface="Arial" panose="020B0604020202020204" pitchFamily="34" charset="0"/>
              </a:rPr>
              <a:t>Atskaitomyb</a:t>
            </a:r>
            <a:r>
              <a:rPr lang="lt-LT" sz="1500" cap="all" spc="-113" dirty="0">
                <a:solidFill>
                  <a:schemeClr val="accent2"/>
                </a:solidFill>
                <a:cs typeface="Arial" panose="020B0604020202020204" pitchFamily="34" charset="0"/>
              </a:rPr>
              <a:t>ė </a:t>
            </a:r>
            <a:r>
              <a:rPr lang="lt-LT" sz="1500" dirty="0">
                <a:solidFill>
                  <a:schemeClr val="bg2">
                    <a:lumMod val="50000"/>
                  </a:schemeClr>
                </a:solidFill>
              </a:rPr>
              <a:t>—</a:t>
            </a:r>
            <a:r>
              <a:rPr lang="lt-LT" sz="1500" b="1" dirty="0">
                <a:solidFill>
                  <a:schemeClr val="bg2">
                    <a:lumMod val="50000"/>
                  </a:schemeClr>
                </a:solidFill>
              </a:rPr>
              <a:t> </a:t>
            </a:r>
            <a:r>
              <a:rPr lang="lt-LT" sz="1500" dirty="0">
                <a:solidFill>
                  <a:schemeClr val="bg2">
                    <a:lumMod val="50000"/>
                  </a:schemeClr>
                </a:solidFill>
              </a:rPr>
              <a:t>esame atskaitingi vienas kitam, nepaisant galios ir pozicijos. Nuolat tikrinamės, ką galime padaryti geriau.</a:t>
            </a:r>
            <a:endParaRPr lang="en-US" sz="1500" dirty="0">
              <a:solidFill>
                <a:schemeClr val="bg2">
                  <a:lumMod val="50000"/>
                </a:schemeClr>
              </a:solidFill>
            </a:endParaRPr>
          </a:p>
        </p:txBody>
      </p:sp>
      <p:pic>
        <p:nvPicPr>
          <p:cNvPr id="12" name="Picture 18">
            <a:extLst>
              <a:ext uri="{FF2B5EF4-FFF2-40B4-BE49-F238E27FC236}">
                <a16:creationId xmlns:a16="http://schemas.microsoft.com/office/drawing/2014/main" id="{71FCB731-12CA-55AE-9E9B-84CA3388E0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890" y="2762780"/>
            <a:ext cx="654577" cy="66327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7CD6FCA-10CA-5228-70AC-E2DC361A35C1}"/>
              </a:ext>
            </a:extLst>
          </p:cNvPr>
          <p:cNvSpPr txBox="1"/>
          <p:nvPr/>
        </p:nvSpPr>
        <p:spPr>
          <a:xfrm>
            <a:off x="1149466" y="2749434"/>
            <a:ext cx="7583675" cy="553998"/>
          </a:xfrm>
          <a:prstGeom prst="rect">
            <a:avLst/>
          </a:prstGeom>
          <a:noFill/>
        </p:spPr>
        <p:txBody>
          <a:bodyPr wrap="square">
            <a:spAutoFit/>
          </a:bodyPr>
          <a:lstStyle/>
          <a:p>
            <a:pPr algn="just"/>
            <a:r>
              <a:rPr lang="lt-LT" sz="1500" b="1" cap="all" spc="-113" dirty="0">
                <a:solidFill>
                  <a:schemeClr val="accent2"/>
                </a:solidFill>
                <a:cs typeface="Arial" panose="020B0604020202020204" pitchFamily="34" charset="0"/>
              </a:rPr>
              <a:t>Atjauta </a:t>
            </a:r>
            <a:r>
              <a:rPr lang="lt-LT" sz="1500" dirty="0">
                <a:solidFill>
                  <a:schemeClr val="bg2">
                    <a:lumMod val="50000"/>
                  </a:schemeClr>
                </a:solidFill>
              </a:rPr>
              <a:t>—</a:t>
            </a:r>
            <a:r>
              <a:rPr lang="lt-LT" sz="1500" b="1" dirty="0">
                <a:solidFill>
                  <a:schemeClr val="bg2">
                    <a:lumMod val="50000"/>
                  </a:schemeClr>
                </a:solidFill>
              </a:rPr>
              <a:t> </a:t>
            </a:r>
            <a:r>
              <a:rPr lang="lt-LT" sz="1500" dirty="0">
                <a:solidFill>
                  <a:schemeClr val="bg2">
                    <a:lumMod val="50000"/>
                  </a:schemeClr>
                </a:solidFill>
              </a:rPr>
              <a:t>neskubame pasmerkti kito žmogaus, nedarome skubotų vertinimų. Išsakome kritiką, norėdami padėti, o ne laukiame nepageidaujamo elgesio pasekmių.</a:t>
            </a:r>
            <a:endParaRPr lang="en-US" sz="1500" dirty="0">
              <a:solidFill>
                <a:schemeClr val="bg2">
                  <a:lumMod val="50000"/>
                </a:schemeClr>
              </a:solidFill>
            </a:endParaRPr>
          </a:p>
        </p:txBody>
      </p:sp>
      <p:pic>
        <p:nvPicPr>
          <p:cNvPr id="14" name="Picture 20">
            <a:extLst>
              <a:ext uri="{FF2B5EF4-FFF2-40B4-BE49-F238E27FC236}">
                <a16:creationId xmlns:a16="http://schemas.microsoft.com/office/drawing/2014/main" id="{0776D6FB-ABAC-3D1D-1211-D3E04744224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889" y="3469879"/>
            <a:ext cx="717392" cy="72692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DBFF97F-0EA9-232B-AC7B-2D5218E59445}"/>
              </a:ext>
            </a:extLst>
          </p:cNvPr>
          <p:cNvSpPr txBox="1"/>
          <p:nvPr/>
        </p:nvSpPr>
        <p:spPr>
          <a:xfrm>
            <a:off x="1174967" y="3603712"/>
            <a:ext cx="7523120" cy="553998"/>
          </a:xfrm>
          <a:prstGeom prst="rect">
            <a:avLst/>
          </a:prstGeom>
          <a:noFill/>
        </p:spPr>
        <p:txBody>
          <a:bodyPr wrap="square">
            <a:spAutoFit/>
          </a:bodyPr>
          <a:lstStyle/>
          <a:p>
            <a:pPr algn="just"/>
            <a:r>
              <a:rPr lang="lt-LT" sz="1500" b="1" cap="all" spc="-113" dirty="0">
                <a:solidFill>
                  <a:schemeClr val="accent2"/>
                </a:solidFill>
                <a:cs typeface="Arial" panose="020B0604020202020204" pitchFamily="34" charset="0"/>
              </a:rPr>
              <a:t>Įsipareigojimų vykdymas </a:t>
            </a:r>
            <a:r>
              <a:rPr lang="lt-LT" sz="1500" dirty="0">
                <a:solidFill>
                  <a:schemeClr val="bg2">
                    <a:lumMod val="50000"/>
                  </a:schemeClr>
                </a:solidFill>
              </a:rPr>
              <a:t>— į sprendimų priėmimą įtraukiame visus susijusius asmenis, atsižvelgiame į visų interesus ir įsipareigojame laikytis susitarimų.</a:t>
            </a:r>
            <a:endParaRPr lang="en-US" sz="1500" dirty="0">
              <a:solidFill>
                <a:schemeClr val="bg2">
                  <a:lumMod val="50000"/>
                </a:schemeClr>
              </a:solidFill>
            </a:endParaRPr>
          </a:p>
        </p:txBody>
      </p:sp>
      <p:pic>
        <p:nvPicPr>
          <p:cNvPr id="16" name="Picture 22">
            <a:extLst>
              <a:ext uri="{FF2B5EF4-FFF2-40B4-BE49-F238E27FC236}">
                <a16:creationId xmlns:a16="http://schemas.microsoft.com/office/drawing/2014/main" id="{2592EF03-1D1E-C6D8-A95A-C18383C4C21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4956" y="4237420"/>
            <a:ext cx="611012" cy="61912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6324AC75-72AA-DEDB-B63B-212F57F53F1A}"/>
              </a:ext>
            </a:extLst>
          </p:cNvPr>
          <p:cNvSpPr txBox="1"/>
          <p:nvPr/>
        </p:nvSpPr>
        <p:spPr>
          <a:xfrm>
            <a:off x="1171077" y="4325633"/>
            <a:ext cx="7517482" cy="553998"/>
          </a:xfrm>
          <a:prstGeom prst="rect">
            <a:avLst/>
          </a:prstGeom>
          <a:noFill/>
        </p:spPr>
        <p:txBody>
          <a:bodyPr wrap="square">
            <a:spAutoFit/>
          </a:bodyPr>
          <a:lstStyle/>
          <a:p>
            <a:pPr algn="just"/>
            <a:r>
              <a:rPr lang="lt-LT" sz="1500" b="1" cap="all" spc="-113" dirty="0">
                <a:solidFill>
                  <a:schemeClr val="accent2"/>
                </a:solidFill>
                <a:cs typeface="Arial" panose="020B0604020202020204" pitchFamily="34" charset="0"/>
              </a:rPr>
              <a:t>Nuoširdus domėjimasis </a:t>
            </a:r>
            <a:r>
              <a:rPr lang="lt-LT" sz="1500" dirty="0">
                <a:solidFill>
                  <a:schemeClr val="bg2">
                    <a:lumMod val="50000"/>
                  </a:schemeClr>
                </a:solidFill>
              </a:rPr>
              <a:t>— tobulėjame ir mokomės, įsiklausydami į kitų žmonių nuomonę, diskutuojame atvirai.</a:t>
            </a:r>
            <a:endParaRPr lang="en-US" sz="1500" dirty="0">
              <a:solidFill>
                <a:schemeClr val="bg2">
                  <a:lumMod val="50000"/>
                </a:schemeClr>
              </a:solidFill>
            </a:endParaRPr>
          </a:p>
        </p:txBody>
      </p:sp>
    </p:spTree>
    <p:extLst>
      <p:ext uri="{BB962C8B-B14F-4D97-AF65-F5344CB8AC3E}">
        <p14:creationId xmlns:p14="http://schemas.microsoft.com/office/powerpoint/2010/main" val="243021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523875" y="161781"/>
            <a:ext cx="9077325" cy="1012376"/>
            <a:chOff x="2971831" y="1793693"/>
            <a:chExt cx="7430490" cy="3923482"/>
          </a:xfrm>
        </p:grpSpPr>
        <p:grpSp>
          <p:nvGrpSpPr>
            <p:cNvPr id="29" name="Group 28"/>
            <p:cNvGrpSpPr/>
            <p:nvPr/>
          </p:nvGrpSpPr>
          <p:grpSpPr>
            <a:xfrm>
              <a:off x="2971832" y="2116752"/>
              <a:ext cx="7430489" cy="3600423"/>
              <a:chOff x="2971832" y="2116753"/>
              <a:chExt cx="7430489" cy="3600423"/>
            </a:xfrm>
          </p:grpSpPr>
          <p:sp>
            <p:nvSpPr>
              <p:cNvPr id="2" name="TextBox 1"/>
              <p:cNvSpPr txBox="1"/>
              <p:nvPr/>
            </p:nvSpPr>
            <p:spPr>
              <a:xfrm>
                <a:off x="2971832" y="2138793"/>
                <a:ext cx="7430489" cy="3578383"/>
              </a:xfrm>
              <a:prstGeom prst="rect">
                <a:avLst/>
              </a:prstGeom>
              <a:noFill/>
            </p:spPr>
            <p:txBody>
              <a:bodyPr wrap="square" rtlCol="0">
                <a:spAutoFit/>
              </a:bodyPr>
              <a:lstStyle/>
              <a:p>
                <a:r>
                  <a:rPr lang="en-US" sz="2700" b="1" cap="all" spc="-113" dirty="0">
                    <a:solidFill>
                      <a:schemeClr val="accent2"/>
                    </a:solidFill>
                    <a:latin typeface="+mn-lt"/>
                    <a:ea typeface="+mn-ea"/>
                    <a:cs typeface="Arial" panose="020B0604020202020204" pitchFamily="34" charset="0"/>
                  </a:rPr>
                  <a:t>Action Science - </a:t>
                </a:r>
                <a:br>
                  <a:rPr lang="en-US" sz="2700" b="1" cap="all" spc="-113" dirty="0">
                    <a:solidFill>
                      <a:schemeClr val="accent2"/>
                    </a:solidFill>
                    <a:latin typeface="+mn-lt"/>
                    <a:ea typeface="+mn-ea"/>
                    <a:cs typeface="Arial" panose="020B0604020202020204" pitchFamily="34" charset="0"/>
                  </a:rPr>
                </a:br>
                <a:r>
                  <a:rPr lang="en-US" sz="2700" b="1" spc="-113" dirty="0">
                    <a:solidFill>
                      <a:schemeClr val="accent2"/>
                    </a:solidFill>
                    <a:latin typeface="+mn-lt"/>
                    <a:ea typeface="+mn-ea"/>
                    <a:cs typeface="Arial" panose="020B0604020202020204" pitchFamily="34" charset="0"/>
                  </a:rPr>
                  <a:t>organizacijos </a:t>
                </a:r>
                <a:r>
                  <a:rPr lang="lt-LT" sz="2700" b="1" spc="-113" dirty="0">
                    <a:solidFill>
                      <a:schemeClr val="accent2"/>
                    </a:solidFill>
                    <a:latin typeface="+mn-lt"/>
                    <a:ea typeface="+mn-ea"/>
                    <a:cs typeface="Arial" panose="020B0604020202020204" pitchFamily="34" charset="0"/>
                  </a:rPr>
                  <a:t> v</a:t>
                </a:r>
                <a:r>
                  <a:rPr lang="en-US" sz="2700" b="1" spc="-113" dirty="0">
                    <a:solidFill>
                      <a:schemeClr val="accent2"/>
                    </a:solidFill>
                    <a:latin typeface="+mn-lt"/>
                    <a:ea typeface="+mn-ea"/>
                    <a:cs typeface="Arial" panose="020B0604020202020204" pitchFamily="34" charset="0"/>
                  </a:rPr>
                  <a:t>ystymo</a:t>
                </a:r>
                <a:r>
                  <a:rPr lang="lt-LT" sz="2700" b="1" spc="-113" dirty="0">
                    <a:solidFill>
                      <a:schemeClr val="accent2"/>
                    </a:solidFill>
                    <a:latin typeface="+mn-lt"/>
                    <a:ea typeface="+mn-ea"/>
                    <a:cs typeface="Arial" panose="020B0604020202020204" pitchFamily="34" charset="0"/>
                  </a:rPr>
                  <a:t> metodologija</a:t>
                </a:r>
                <a:endParaRPr lang="en-US" sz="2700" b="1" cap="all" spc="-113" dirty="0">
                  <a:solidFill>
                    <a:schemeClr val="accent2"/>
                  </a:solidFill>
                  <a:cs typeface="Arial" panose="020B0604020202020204" pitchFamily="34" charset="0"/>
                </a:endParaRPr>
              </a:p>
            </p:txBody>
          </p:sp>
          <p:sp>
            <p:nvSpPr>
              <p:cNvPr id="3" name="Rectangle 2"/>
              <p:cNvSpPr/>
              <p:nvPr/>
            </p:nvSpPr>
            <p:spPr>
              <a:xfrm>
                <a:off x="2971833" y="2116753"/>
                <a:ext cx="3019756" cy="1968109"/>
              </a:xfrm>
              <a:prstGeom prst="rect">
                <a:avLst/>
              </a:prstGeom>
            </p:spPr>
            <p:txBody>
              <a:bodyPr wrap="square">
                <a:spAutoFit/>
              </a:bodyPr>
              <a:lstStyle/>
              <a:p>
                <a:endParaRPr lang="en-US" sz="2700" b="1" cap="all" spc="-113" dirty="0">
                  <a:solidFill>
                    <a:schemeClr val="accent2"/>
                  </a:solidFill>
                  <a:cs typeface="Arial" panose="020B0604020202020204" pitchFamily="34" charset="0"/>
                </a:endParaRPr>
              </a:p>
            </p:txBody>
          </p:sp>
        </p:grpSp>
        <p:cxnSp>
          <p:nvCxnSpPr>
            <p:cNvPr id="9" name="Straight Connector 8"/>
            <p:cNvCxnSpPr/>
            <p:nvPr/>
          </p:nvCxnSpPr>
          <p:spPr>
            <a:xfrm>
              <a:off x="2971833" y="1793693"/>
              <a:ext cx="670927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flipV="1">
              <a:off x="2971831" y="5596430"/>
              <a:ext cx="6709275" cy="1878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1FB74950-E109-4BAE-B0EA-01D6F9862E77}"/>
              </a:ext>
            </a:extLst>
          </p:cNvPr>
          <p:cNvSpPr txBox="1"/>
          <p:nvPr/>
        </p:nvSpPr>
        <p:spPr>
          <a:xfrm>
            <a:off x="523875" y="1265549"/>
            <a:ext cx="8315326" cy="3543278"/>
          </a:xfrm>
          <a:prstGeom prst="rect">
            <a:avLst/>
          </a:prstGeom>
          <a:noFill/>
        </p:spPr>
        <p:txBody>
          <a:bodyPr wrap="square">
            <a:spAutoFit/>
          </a:bodyPr>
          <a:lstStyle/>
          <a:p>
            <a:pPr marL="76198" algn="just"/>
            <a:r>
              <a:rPr lang="lt-LT" sz="2100" b="1" i="1" dirty="0">
                <a:solidFill>
                  <a:srgbClr val="454F5B"/>
                </a:solidFill>
              </a:rPr>
              <a:t>Grindžiama ELGESIO MOKSLU</a:t>
            </a:r>
            <a:r>
              <a:rPr lang="lt-LT" sz="2100" dirty="0">
                <a:solidFill>
                  <a:srgbClr val="454F5B"/>
                </a:solidFill>
              </a:rPr>
              <a:t>, kuris padeda:</a:t>
            </a:r>
            <a:r>
              <a:rPr lang="en-US" sz="2100" dirty="0">
                <a:solidFill>
                  <a:srgbClr val="454F5B"/>
                </a:solidFill>
              </a:rPr>
              <a:t> </a:t>
            </a:r>
            <a:endParaRPr lang="lt-LT" sz="2100" dirty="0">
              <a:solidFill>
                <a:srgbClr val="454F5B"/>
              </a:solidFill>
            </a:endParaRPr>
          </a:p>
          <a:p>
            <a:pPr marL="333373" indent="-257175" algn="just">
              <a:buFont typeface="Arial" panose="020B0604020202020204" pitchFamily="34" charset="0"/>
              <a:buChar char="•"/>
            </a:pPr>
            <a:r>
              <a:rPr lang="lt-LT" sz="2100" dirty="0">
                <a:solidFill>
                  <a:srgbClr val="454F5B"/>
                </a:solidFill>
              </a:rPr>
              <a:t>Iš esmės p</a:t>
            </a:r>
            <a:r>
              <a:rPr lang="en-US" sz="2100" dirty="0">
                <a:solidFill>
                  <a:srgbClr val="454F5B"/>
                </a:solidFill>
              </a:rPr>
              <a:t>akeisti </a:t>
            </a:r>
            <a:r>
              <a:rPr lang="lt-LT" sz="2100" dirty="0">
                <a:solidFill>
                  <a:srgbClr val="454F5B"/>
                </a:solidFill>
              </a:rPr>
              <a:t>požiūrį į organizacinį elgesį ir santykius</a:t>
            </a:r>
            <a:endParaRPr lang="en-US" sz="2100" dirty="0">
              <a:solidFill>
                <a:srgbClr val="454F5B"/>
              </a:solidFill>
            </a:endParaRPr>
          </a:p>
          <a:p>
            <a:pPr marL="333373" indent="-257175" algn="just">
              <a:buFont typeface="Arial" panose="020B0604020202020204" pitchFamily="34" charset="0"/>
              <a:buChar char="•"/>
            </a:pPr>
            <a:r>
              <a:rPr lang="lt-LT" sz="2100" dirty="0">
                <a:solidFill>
                  <a:srgbClr val="454F5B"/>
                </a:solidFill>
              </a:rPr>
              <a:t>Išugdyti norimą elgesį</a:t>
            </a:r>
          </a:p>
          <a:p>
            <a:pPr marL="333373" indent="-257175" algn="just">
              <a:buFont typeface="Arial" panose="020B0604020202020204" pitchFamily="34" charset="0"/>
              <a:buChar char="•"/>
            </a:pPr>
            <a:r>
              <a:rPr lang="lt-LT" sz="2100" dirty="0">
                <a:solidFill>
                  <a:srgbClr val="454F5B"/>
                </a:solidFill>
              </a:rPr>
              <a:t>Atpažinti ir mažinti nepageidaujamą elgesį</a:t>
            </a:r>
          </a:p>
          <a:p>
            <a:pPr marL="333373" indent="-257175" algn="just">
              <a:buFont typeface="Arial" panose="020B0604020202020204" pitchFamily="34" charset="0"/>
              <a:buChar char="•"/>
            </a:pPr>
            <a:r>
              <a:rPr lang="lt-LT" sz="2100" dirty="0">
                <a:solidFill>
                  <a:srgbClr val="454F5B"/>
                </a:solidFill>
              </a:rPr>
              <a:t>Geriau suprasti ir valdyti emocijas </a:t>
            </a:r>
          </a:p>
          <a:p>
            <a:pPr marL="333373" indent="-257175" algn="just">
              <a:buFont typeface="Arial" panose="020B0604020202020204" pitchFamily="34" charset="0"/>
              <a:buChar char="•"/>
            </a:pPr>
            <a:r>
              <a:rPr lang="lt-LT" sz="2100" dirty="0">
                <a:solidFill>
                  <a:srgbClr val="454F5B"/>
                </a:solidFill>
              </a:rPr>
              <a:t>Pagerinti darbuotojų produktyvumą ir savijautą</a:t>
            </a:r>
          </a:p>
          <a:p>
            <a:pPr marL="333373" indent="-257175" algn="just">
              <a:buFont typeface="Arial" panose="020B0604020202020204" pitchFamily="34" charset="0"/>
              <a:buChar char="•"/>
            </a:pPr>
            <a:r>
              <a:rPr lang="lt-LT" sz="2100" dirty="0">
                <a:solidFill>
                  <a:srgbClr val="454F5B"/>
                </a:solidFill>
              </a:rPr>
              <a:t>Skatinti</a:t>
            </a:r>
            <a:r>
              <a:rPr lang="en-US" sz="2100" dirty="0">
                <a:solidFill>
                  <a:srgbClr val="454F5B"/>
                </a:solidFill>
              </a:rPr>
              <a:t> </a:t>
            </a:r>
            <a:r>
              <a:rPr lang="lt-LT" sz="2100" dirty="0">
                <a:solidFill>
                  <a:srgbClr val="454F5B"/>
                </a:solidFill>
              </a:rPr>
              <a:t>refleksiją, mokymąsį iš patirties</a:t>
            </a:r>
            <a:r>
              <a:rPr lang="en-US" sz="2100" dirty="0">
                <a:solidFill>
                  <a:srgbClr val="454F5B"/>
                </a:solidFill>
              </a:rPr>
              <a:t> -</a:t>
            </a:r>
            <a:r>
              <a:rPr lang="lt-LT" sz="2100" dirty="0">
                <a:solidFill>
                  <a:srgbClr val="454F5B"/>
                </a:solidFill>
              </a:rPr>
              <a:t> asmeninio ir organizacinio efektyvumo didinimui</a:t>
            </a:r>
          </a:p>
          <a:p>
            <a:pPr marL="76198" algn="just"/>
            <a:endParaRPr lang="en-US" sz="825" b="1" i="1" dirty="0">
              <a:solidFill>
                <a:srgbClr val="454F5B"/>
              </a:solidFill>
            </a:endParaRPr>
          </a:p>
          <a:p>
            <a:pPr marL="76198" algn="just"/>
            <a:r>
              <a:rPr lang="lt-LT" sz="2400" b="1" i="1" dirty="0">
                <a:solidFill>
                  <a:srgbClr val="454F5B"/>
                </a:solidFill>
              </a:rPr>
              <a:t>Tai užtikrina skaidrų problemų nustatymą ir sprendimą, įtraukiant visus suinteresuotuosius asmenis.</a:t>
            </a:r>
          </a:p>
        </p:txBody>
      </p:sp>
    </p:spTree>
    <p:extLst>
      <p:ext uri="{BB962C8B-B14F-4D97-AF65-F5344CB8AC3E}">
        <p14:creationId xmlns:p14="http://schemas.microsoft.com/office/powerpoint/2010/main" val="204387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ADF1CA6-58E2-D5E2-3B4F-9A8F2F0F7D20}"/>
              </a:ext>
            </a:extLst>
          </p:cNvPr>
          <p:cNvGrpSpPr/>
          <p:nvPr/>
        </p:nvGrpSpPr>
        <p:grpSpPr>
          <a:xfrm>
            <a:off x="124098" y="85706"/>
            <a:ext cx="8889273" cy="816668"/>
            <a:chOff x="2278094" y="1793693"/>
            <a:chExt cx="8373615" cy="3613981"/>
          </a:xfrm>
        </p:grpSpPr>
        <p:grpSp>
          <p:nvGrpSpPr>
            <p:cNvPr id="6" name="Group 5">
              <a:extLst>
                <a:ext uri="{FF2B5EF4-FFF2-40B4-BE49-F238E27FC236}">
                  <a16:creationId xmlns:a16="http://schemas.microsoft.com/office/drawing/2014/main" id="{837D68DA-42D7-9995-3949-F36A904CAF22}"/>
                </a:ext>
              </a:extLst>
            </p:cNvPr>
            <p:cNvGrpSpPr/>
            <p:nvPr/>
          </p:nvGrpSpPr>
          <p:grpSpPr>
            <a:xfrm>
              <a:off x="2278094" y="2116752"/>
              <a:ext cx="8373615" cy="3290922"/>
              <a:chOff x="2278094" y="2116753"/>
              <a:chExt cx="8373615" cy="3290922"/>
            </a:xfrm>
          </p:grpSpPr>
          <p:sp>
            <p:nvSpPr>
              <p:cNvPr id="11" name="TextBox 10">
                <a:extLst>
                  <a:ext uri="{FF2B5EF4-FFF2-40B4-BE49-F238E27FC236}">
                    <a16:creationId xmlns:a16="http://schemas.microsoft.com/office/drawing/2014/main" id="{F98B1A61-785D-FAED-C6F1-ABFF19A89B12}"/>
                  </a:ext>
                </a:extLst>
              </p:cNvPr>
              <p:cNvSpPr txBox="1"/>
              <p:nvPr/>
            </p:nvSpPr>
            <p:spPr>
              <a:xfrm>
                <a:off x="2278094" y="2238687"/>
                <a:ext cx="8373615" cy="2451593"/>
              </a:xfrm>
              <a:prstGeom prst="rect">
                <a:avLst/>
              </a:prstGeom>
              <a:noFill/>
            </p:spPr>
            <p:txBody>
              <a:bodyPr wrap="square" rtlCol="0">
                <a:spAutoFit/>
              </a:bodyPr>
              <a:lstStyle/>
              <a:p>
                <a:pPr algn="ctr"/>
                <a:r>
                  <a:rPr lang="lt-LT" sz="2700" b="1" cap="all" spc="-113" dirty="0">
                    <a:solidFill>
                      <a:schemeClr val="accent2"/>
                    </a:solidFill>
                    <a:cs typeface="Arial" panose="020B0604020202020204" pitchFamily="34" charset="0"/>
                  </a:rPr>
                  <a:t> </a:t>
                </a:r>
                <a:r>
                  <a:rPr lang="lt-LT" sz="3000" b="1" i="1" dirty="0" err="1">
                    <a:solidFill>
                      <a:schemeClr val="dk1"/>
                    </a:solidFill>
                    <a:latin typeface="Montserrat"/>
                    <a:sym typeface="Montserrat"/>
                  </a:rPr>
                  <a:t>Action</a:t>
                </a:r>
                <a:r>
                  <a:rPr lang="lt-LT" sz="3000" b="1" i="1" dirty="0">
                    <a:solidFill>
                      <a:schemeClr val="dk1"/>
                    </a:solidFill>
                    <a:latin typeface="Montserrat"/>
                    <a:sym typeface="Montserrat"/>
                  </a:rPr>
                  <a:t> </a:t>
                </a:r>
                <a:r>
                  <a:rPr lang="lt-LT" sz="3000" b="1" i="1" dirty="0" err="1">
                    <a:solidFill>
                      <a:schemeClr val="dk1"/>
                    </a:solidFill>
                    <a:latin typeface="Montserrat"/>
                    <a:sym typeface="Montserrat"/>
                  </a:rPr>
                  <a:t>Science</a:t>
                </a:r>
                <a:r>
                  <a:rPr lang="lt-LT" sz="3000" b="1" i="1" dirty="0">
                    <a:solidFill>
                      <a:schemeClr val="dk1"/>
                    </a:solidFill>
                    <a:latin typeface="Montserrat"/>
                    <a:sym typeface="Montserrat"/>
                  </a:rPr>
                  <a:t> taiko </a:t>
                </a:r>
                <a:endParaRPr lang="en-US" sz="3000" b="1" i="1" dirty="0">
                  <a:solidFill>
                    <a:schemeClr val="dk1"/>
                  </a:solidFill>
                  <a:latin typeface="Montserrat"/>
                  <a:sym typeface="Montserrat"/>
                </a:endParaRPr>
              </a:p>
            </p:txBody>
          </p:sp>
          <p:sp>
            <p:nvSpPr>
              <p:cNvPr id="12" name="Rectangle 11">
                <a:extLst>
                  <a:ext uri="{FF2B5EF4-FFF2-40B4-BE49-F238E27FC236}">
                    <a16:creationId xmlns:a16="http://schemas.microsoft.com/office/drawing/2014/main" id="{7F66581A-71F0-C215-040B-E704F183B4AA}"/>
                  </a:ext>
                </a:extLst>
              </p:cNvPr>
              <p:cNvSpPr/>
              <p:nvPr/>
            </p:nvSpPr>
            <p:spPr>
              <a:xfrm>
                <a:off x="2971833" y="2116753"/>
                <a:ext cx="3019756" cy="2247292"/>
              </a:xfrm>
              <a:prstGeom prst="rect">
                <a:avLst/>
              </a:prstGeom>
            </p:spPr>
            <p:txBody>
              <a:bodyPr wrap="square">
                <a:spAutoFit/>
              </a:bodyPr>
              <a:lstStyle/>
              <a:p>
                <a:endParaRPr lang="en-US" sz="2700" b="1" cap="all" spc="-113" dirty="0">
                  <a:solidFill>
                    <a:schemeClr val="accent2"/>
                  </a:solidFill>
                  <a:cs typeface="Arial" panose="020B0604020202020204" pitchFamily="34" charset="0"/>
                </a:endParaRPr>
              </a:p>
            </p:txBody>
          </p:sp>
          <p:sp>
            <p:nvSpPr>
              <p:cNvPr id="13" name="Rectangle 12">
                <a:extLst>
                  <a:ext uri="{FF2B5EF4-FFF2-40B4-BE49-F238E27FC236}">
                    <a16:creationId xmlns:a16="http://schemas.microsoft.com/office/drawing/2014/main" id="{630BE62A-AA49-F629-40F7-11A27B7BBB34}"/>
                  </a:ext>
                </a:extLst>
              </p:cNvPr>
              <p:cNvSpPr/>
              <p:nvPr/>
            </p:nvSpPr>
            <p:spPr>
              <a:xfrm>
                <a:off x="2971833" y="2850530"/>
                <a:ext cx="6072365" cy="2557145"/>
              </a:xfrm>
              <a:prstGeom prst="rect">
                <a:avLst/>
              </a:prstGeom>
            </p:spPr>
            <p:txBody>
              <a:bodyPr wrap="square" anchor="ctr">
                <a:spAutoFit/>
              </a:bodyPr>
              <a:lstStyle/>
              <a:p>
                <a:pPr>
                  <a:lnSpc>
                    <a:spcPct val="150000"/>
                  </a:lnSpc>
                </a:pPr>
                <a:endParaRPr lang="en-US" sz="2400" spc="-83" dirty="0">
                  <a:ln w="3175">
                    <a:noFill/>
                  </a:ln>
                  <a:solidFill>
                    <a:schemeClr val="tx1">
                      <a:lumMod val="75000"/>
                      <a:lumOff val="25000"/>
                    </a:schemeClr>
                  </a:solidFill>
                  <a:cs typeface="Arial" panose="020B0604020202020204" pitchFamily="34" charset="0"/>
                </a:endParaRPr>
              </a:p>
            </p:txBody>
          </p:sp>
        </p:grpSp>
        <p:cxnSp>
          <p:nvCxnSpPr>
            <p:cNvPr id="7" name="Straight Connector 6">
              <a:extLst>
                <a:ext uri="{FF2B5EF4-FFF2-40B4-BE49-F238E27FC236}">
                  <a16:creationId xmlns:a16="http://schemas.microsoft.com/office/drawing/2014/main" id="{EB320977-9DBD-6C85-92B4-7A8E00202D4F}"/>
                </a:ext>
              </a:extLst>
            </p:cNvPr>
            <p:cNvCxnSpPr>
              <a:cxnSpLocks/>
            </p:cNvCxnSpPr>
            <p:nvPr/>
          </p:nvCxnSpPr>
          <p:spPr>
            <a:xfrm>
              <a:off x="2278094" y="1793693"/>
              <a:ext cx="82813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9E36F39-F0F3-5F8A-D591-C3E65B541F7B}"/>
                </a:ext>
              </a:extLst>
            </p:cNvPr>
            <p:cNvCxnSpPr>
              <a:cxnSpLocks/>
            </p:cNvCxnSpPr>
            <p:nvPr/>
          </p:nvCxnSpPr>
          <p:spPr>
            <a:xfrm>
              <a:off x="2278094" y="4837296"/>
              <a:ext cx="828132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 name="Picture 2" descr="Logo&#10;&#10;Description automatically generated with low confidence">
            <a:extLst>
              <a:ext uri="{FF2B5EF4-FFF2-40B4-BE49-F238E27FC236}">
                <a16:creationId xmlns:a16="http://schemas.microsoft.com/office/drawing/2014/main" id="{FE6191E9-A27B-C515-FFF2-F84136FB0C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3098" y="3782966"/>
            <a:ext cx="2591232" cy="712589"/>
          </a:xfrm>
          <a:prstGeom prst="rect">
            <a:avLst/>
          </a:prstGeom>
        </p:spPr>
      </p:pic>
      <p:pic>
        <p:nvPicPr>
          <p:cNvPr id="15" name="Picture 14" descr="A picture containing text, clipart&#10;&#10;Description automatically generated">
            <a:extLst>
              <a:ext uri="{FF2B5EF4-FFF2-40B4-BE49-F238E27FC236}">
                <a16:creationId xmlns:a16="http://schemas.microsoft.com/office/drawing/2014/main" id="{5C7CBAD1-B4BA-88B2-39EA-CE2FC0BB59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169" y="2691300"/>
            <a:ext cx="1385414" cy="1385414"/>
          </a:xfrm>
          <a:prstGeom prst="rect">
            <a:avLst/>
          </a:prstGeom>
        </p:spPr>
      </p:pic>
      <p:pic>
        <p:nvPicPr>
          <p:cNvPr id="18" name="Picture 17" descr="A red and white logo&#10;&#10;Description automatically generated with low confidence">
            <a:extLst>
              <a:ext uri="{FF2B5EF4-FFF2-40B4-BE49-F238E27FC236}">
                <a16:creationId xmlns:a16="http://schemas.microsoft.com/office/drawing/2014/main" id="{B00A8E6C-BD95-568F-A5E1-5AFADE2174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2577" y="2578203"/>
            <a:ext cx="2125863" cy="814453"/>
          </a:xfrm>
          <a:prstGeom prst="rect">
            <a:avLst/>
          </a:prstGeom>
        </p:spPr>
      </p:pic>
      <p:pic>
        <p:nvPicPr>
          <p:cNvPr id="29" name="Picture 28" descr="A picture containing text, clipart&#10;&#10;Description automatically generated">
            <a:extLst>
              <a:ext uri="{FF2B5EF4-FFF2-40B4-BE49-F238E27FC236}">
                <a16:creationId xmlns:a16="http://schemas.microsoft.com/office/drawing/2014/main" id="{B2469D87-2BB6-768A-2D4A-20157B7174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9583" y="1025468"/>
            <a:ext cx="1432994" cy="1432994"/>
          </a:xfrm>
          <a:prstGeom prst="rect">
            <a:avLst/>
          </a:prstGeom>
        </p:spPr>
      </p:pic>
      <p:pic>
        <p:nvPicPr>
          <p:cNvPr id="31" name="Picture 30" descr="Logo, company name&#10;&#10;Description automatically generated">
            <a:extLst>
              <a:ext uri="{FF2B5EF4-FFF2-40B4-BE49-F238E27FC236}">
                <a16:creationId xmlns:a16="http://schemas.microsoft.com/office/drawing/2014/main" id="{4AA7205C-5356-D9AD-2B42-D5269516CD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9733" y="1046377"/>
            <a:ext cx="2198909" cy="1448064"/>
          </a:xfrm>
          <a:prstGeom prst="rect">
            <a:avLst/>
          </a:prstGeom>
        </p:spPr>
      </p:pic>
      <p:pic>
        <p:nvPicPr>
          <p:cNvPr id="34" name="Picture 33" descr="Logo, company name&#10;&#10;Description automatically generated">
            <a:extLst>
              <a:ext uri="{FF2B5EF4-FFF2-40B4-BE49-F238E27FC236}">
                <a16:creationId xmlns:a16="http://schemas.microsoft.com/office/drawing/2014/main" id="{BD1AF264-CE12-F678-E7F7-1D15B10709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53098" y="2702202"/>
            <a:ext cx="2112302" cy="942790"/>
          </a:xfrm>
          <a:prstGeom prst="rect">
            <a:avLst/>
          </a:prstGeom>
        </p:spPr>
      </p:pic>
      <p:pic>
        <p:nvPicPr>
          <p:cNvPr id="36" name="Picture 35" descr="Text&#10;&#10;Description automatically generated with medium confidence">
            <a:extLst>
              <a:ext uri="{FF2B5EF4-FFF2-40B4-BE49-F238E27FC236}">
                <a16:creationId xmlns:a16="http://schemas.microsoft.com/office/drawing/2014/main" id="{9144E0A9-1F8A-32FA-764C-59573BEED12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00193" y="1001917"/>
            <a:ext cx="1640604" cy="1453192"/>
          </a:xfrm>
          <a:prstGeom prst="rect">
            <a:avLst/>
          </a:prstGeom>
        </p:spPr>
      </p:pic>
      <p:pic>
        <p:nvPicPr>
          <p:cNvPr id="38" name="Picture 37" descr="Logo&#10;&#10;Description automatically generated with medium confidence">
            <a:extLst>
              <a:ext uri="{FF2B5EF4-FFF2-40B4-BE49-F238E27FC236}">
                <a16:creationId xmlns:a16="http://schemas.microsoft.com/office/drawing/2014/main" id="{E71766F4-8C4D-0AF3-A934-2BC5D01742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20495" y="3583571"/>
            <a:ext cx="2667780" cy="911984"/>
          </a:xfrm>
          <a:prstGeom prst="rect">
            <a:avLst/>
          </a:prstGeom>
        </p:spPr>
      </p:pic>
      <p:pic>
        <p:nvPicPr>
          <p:cNvPr id="40" name="Picture 39" descr="Logo&#10;&#10;Description automatically generated">
            <a:extLst>
              <a:ext uri="{FF2B5EF4-FFF2-40B4-BE49-F238E27FC236}">
                <a16:creationId xmlns:a16="http://schemas.microsoft.com/office/drawing/2014/main" id="{955E5846-9413-FD90-0593-65FAB114312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38413" y="995056"/>
            <a:ext cx="2103897" cy="1461719"/>
          </a:xfrm>
          <a:prstGeom prst="rect">
            <a:avLst/>
          </a:prstGeom>
        </p:spPr>
      </p:pic>
    </p:spTree>
    <p:extLst>
      <p:ext uri="{BB962C8B-B14F-4D97-AF65-F5344CB8AC3E}">
        <p14:creationId xmlns:p14="http://schemas.microsoft.com/office/powerpoint/2010/main" val="940601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523876" y="161780"/>
            <a:ext cx="8344766" cy="4697885"/>
            <a:chOff x="2971831" y="1793693"/>
            <a:chExt cx="6830834" cy="27454604"/>
          </a:xfrm>
        </p:grpSpPr>
        <p:grpSp>
          <p:nvGrpSpPr>
            <p:cNvPr id="29" name="Group 28"/>
            <p:cNvGrpSpPr/>
            <p:nvPr/>
          </p:nvGrpSpPr>
          <p:grpSpPr>
            <a:xfrm>
              <a:off x="2971832" y="2116752"/>
              <a:ext cx="6830833" cy="27131545"/>
              <a:chOff x="2971832" y="2116753"/>
              <a:chExt cx="6830833" cy="27131545"/>
            </a:xfrm>
          </p:grpSpPr>
          <p:sp>
            <p:nvSpPr>
              <p:cNvPr id="2" name="TextBox 1"/>
              <p:cNvSpPr txBox="1"/>
              <p:nvPr/>
            </p:nvSpPr>
            <p:spPr>
              <a:xfrm>
                <a:off x="2971832" y="2138791"/>
                <a:ext cx="6830833" cy="27109507"/>
              </a:xfrm>
              <a:prstGeom prst="rect">
                <a:avLst/>
              </a:prstGeom>
              <a:noFill/>
            </p:spPr>
            <p:txBody>
              <a:bodyPr wrap="square" rtlCol="0">
                <a:spAutoFit/>
              </a:bodyPr>
              <a:lstStyle/>
              <a:p>
                <a:pPr>
                  <a:lnSpc>
                    <a:spcPct val="107000"/>
                  </a:lnSpc>
                  <a:spcAft>
                    <a:spcPts val="900"/>
                  </a:spcAft>
                </a:pPr>
                <a:r>
                  <a:rPr lang="lt-LT" sz="2400" b="1" i="1" cap="all" spc="-113" dirty="0" err="1">
                    <a:solidFill>
                      <a:schemeClr val="accent2"/>
                    </a:solidFill>
                    <a:cs typeface="Arial" panose="020B0604020202020204" pitchFamily="34" charset="0"/>
                  </a:rPr>
                  <a:t>Action</a:t>
                </a:r>
                <a:r>
                  <a:rPr lang="lt-LT" sz="2400" b="1" i="1" cap="all" spc="-113" dirty="0">
                    <a:solidFill>
                      <a:schemeClr val="accent2"/>
                    </a:solidFill>
                    <a:cs typeface="Arial" panose="020B0604020202020204" pitchFamily="34" charset="0"/>
                  </a:rPr>
                  <a:t> </a:t>
                </a:r>
                <a:r>
                  <a:rPr lang="lt-LT" sz="2400" b="1" i="1" cap="all" spc="-113" dirty="0" err="1">
                    <a:solidFill>
                      <a:schemeClr val="accent2"/>
                    </a:solidFill>
                    <a:cs typeface="Arial" panose="020B0604020202020204" pitchFamily="34" charset="0"/>
                  </a:rPr>
                  <a:t>Science</a:t>
                </a:r>
                <a:r>
                  <a:rPr lang="lt-LT" sz="2400" b="1" i="1" cap="all" spc="-113" dirty="0">
                    <a:solidFill>
                      <a:schemeClr val="accent2"/>
                    </a:solidFill>
                    <a:cs typeface="Arial" panose="020B0604020202020204" pitchFamily="34" charset="0"/>
                  </a:rPr>
                  <a:t> metodologijos išskirtinumai ir pagrindiniai principai:</a:t>
                </a:r>
                <a:endParaRPr lang="en-US" sz="1800" i="1" dirty="0"/>
              </a:p>
              <a:p>
                <a:pPr marL="342900" indent="-342900" algn="just">
                  <a:lnSpc>
                    <a:spcPct val="107000"/>
                  </a:lnSpc>
                  <a:spcAft>
                    <a:spcPts val="600"/>
                  </a:spcAft>
                  <a:buFont typeface="Arial" panose="020B0604020202020204" pitchFamily="34" charset="0"/>
                  <a:buChar char="•"/>
                </a:pPr>
                <a:r>
                  <a:rPr lang="lt-LT" sz="1800" i="1" dirty="0" err="1"/>
                  <a:t>Action</a:t>
                </a:r>
                <a:r>
                  <a:rPr lang="lt-LT" sz="1800" i="1" dirty="0"/>
                  <a:t> </a:t>
                </a:r>
                <a:r>
                  <a:rPr lang="lt-LT" sz="1800" i="1" dirty="0" err="1"/>
                  <a:t>Science</a:t>
                </a:r>
                <a:r>
                  <a:rPr lang="lt-LT" sz="1800" i="1" dirty="0"/>
                  <a:t> pateikia </a:t>
                </a:r>
                <a:r>
                  <a:rPr lang="lt-LT" sz="1800" b="1" i="1" dirty="0"/>
                  <a:t>sisteminį požiūrį </a:t>
                </a:r>
                <a:r>
                  <a:rPr lang="lt-LT" sz="1800" i="1" dirty="0"/>
                  <a:t>į organizaciją. Padeda suprasti kaip sistemos dalys daro įtaką viena kitai didindamos ar mažindamos organizacijos efektyvumą.</a:t>
                </a:r>
                <a:endParaRPr lang="en-US" sz="1800" i="1" dirty="0"/>
              </a:p>
              <a:p>
                <a:pPr marL="342900" indent="-342900" algn="just">
                  <a:lnSpc>
                    <a:spcPct val="107000"/>
                  </a:lnSpc>
                  <a:spcAft>
                    <a:spcPts val="600"/>
                  </a:spcAft>
                  <a:buFont typeface="Arial" panose="020B0604020202020204" pitchFamily="34" charset="0"/>
                  <a:buChar char="•"/>
                </a:pPr>
                <a:r>
                  <a:rPr lang="lt-LT" sz="1800" i="1" dirty="0"/>
                  <a:t>Sisteminis požiūris leidžia </a:t>
                </a:r>
                <a:r>
                  <a:rPr lang="lt-LT" sz="1800" b="1" i="1" dirty="0"/>
                  <a:t>sukurti veiksmingus sprendimus</a:t>
                </a:r>
                <a:r>
                  <a:rPr lang="lt-LT" sz="1800" i="1" dirty="0"/>
                  <a:t>, juos įgyvendinti, pasiekti rezultatų, ir mokytis iš patirties.</a:t>
                </a:r>
              </a:p>
              <a:p>
                <a:pPr marL="342900" indent="-342900" algn="just">
                  <a:lnSpc>
                    <a:spcPct val="107000"/>
                  </a:lnSpc>
                  <a:spcAft>
                    <a:spcPts val="600"/>
                  </a:spcAft>
                  <a:buFont typeface="Arial" panose="020B0604020202020204" pitchFamily="34" charset="0"/>
                  <a:buChar char="•"/>
                </a:pPr>
                <a:r>
                  <a:rPr lang="lt-LT" sz="1800" i="1" dirty="0" err="1"/>
                  <a:t>Action</a:t>
                </a:r>
                <a:r>
                  <a:rPr lang="lt-LT" sz="1800" i="1" dirty="0"/>
                  <a:t> </a:t>
                </a:r>
                <a:r>
                  <a:rPr lang="lt-LT" sz="1800" i="1" dirty="0" err="1"/>
                  <a:t>Science</a:t>
                </a:r>
                <a:r>
                  <a:rPr lang="lt-LT" sz="1800" i="1" dirty="0"/>
                  <a:t> remiasi </a:t>
                </a:r>
                <a:r>
                  <a:rPr lang="lt-LT" sz="1800" b="1" i="1" dirty="0"/>
                  <a:t>„Brandos ir Nebrandumo“ modeliu</a:t>
                </a:r>
                <a:r>
                  <a:rPr lang="lt-LT" sz="1800" i="1" dirty="0"/>
                  <a:t>. Tai yra mąstymo ir elgesio būdai, apibūdinantys, kaip asmenys sprendžia problemas ir priima sprendimus. Pasitelkiant „Brandos ir Nebrandumo“ modelį paprasta atpažinti, įvardinti ir išanalizuoti savo ir kolegų efektyvų ir  neefektyvų elgesį.</a:t>
                </a:r>
                <a:endParaRPr lang="en-US" sz="1800" i="1" dirty="0"/>
              </a:p>
              <a:p>
                <a:pPr marL="342900" indent="-342900" algn="just">
                  <a:lnSpc>
                    <a:spcPct val="107000"/>
                  </a:lnSpc>
                  <a:spcAft>
                    <a:spcPts val="600"/>
                  </a:spcAft>
                  <a:buFont typeface="Arial" panose="020B0604020202020204" pitchFamily="34" charset="0"/>
                  <a:buChar char="•"/>
                </a:pPr>
                <a:endParaRPr lang="en-US" sz="1800" i="1" dirty="0"/>
              </a:p>
              <a:p>
                <a:endParaRPr lang="en-US" sz="2400" b="1" i="1" cap="all" spc="-113" dirty="0">
                  <a:solidFill>
                    <a:schemeClr val="accent2"/>
                  </a:solidFill>
                  <a:cs typeface="Arial" panose="020B0604020202020204" pitchFamily="34" charset="0"/>
                </a:endParaRPr>
              </a:p>
            </p:txBody>
          </p:sp>
          <p:sp>
            <p:nvSpPr>
              <p:cNvPr id="3" name="Rectangle 2"/>
              <p:cNvSpPr/>
              <p:nvPr/>
            </p:nvSpPr>
            <p:spPr>
              <a:xfrm>
                <a:off x="2971833" y="2116753"/>
                <a:ext cx="3019756" cy="2967782"/>
              </a:xfrm>
              <a:prstGeom prst="rect">
                <a:avLst/>
              </a:prstGeom>
            </p:spPr>
            <p:txBody>
              <a:bodyPr wrap="square">
                <a:spAutoFit/>
              </a:bodyPr>
              <a:lstStyle/>
              <a:p>
                <a:endParaRPr lang="en-US" sz="2700" b="1" cap="all" spc="-113" dirty="0">
                  <a:solidFill>
                    <a:schemeClr val="accent2"/>
                  </a:solidFill>
                  <a:cs typeface="Arial" panose="020B0604020202020204" pitchFamily="34" charset="0"/>
                </a:endParaRPr>
              </a:p>
            </p:txBody>
          </p:sp>
        </p:grpSp>
        <p:cxnSp>
          <p:nvCxnSpPr>
            <p:cNvPr id="9" name="Straight Connector 8"/>
            <p:cNvCxnSpPr/>
            <p:nvPr/>
          </p:nvCxnSpPr>
          <p:spPr>
            <a:xfrm>
              <a:off x="2971833" y="1793693"/>
              <a:ext cx="670927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flipV="1">
              <a:off x="2971831" y="5596430"/>
              <a:ext cx="6709275" cy="1878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90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83346" y="161780"/>
            <a:ext cx="9077324" cy="3969163"/>
            <a:chOff x="2611224" y="1793692"/>
            <a:chExt cx="7430489" cy="23195926"/>
          </a:xfrm>
        </p:grpSpPr>
        <p:grpSp>
          <p:nvGrpSpPr>
            <p:cNvPr id="29" name="Group 28"/>
            <p:cNvGrpSpPr/>
            <p:nvPr/>
          </p:nvGrpSpPr>
          <p:grpSpPr>
            <a:xfrm>
              <a:off x="2611224" y="1793692"/>
              <a:ext cx="7430489" cy="23195926"/>
              <a:chOff x="2611224" y="1793693"/>
              <a:chExt cx="7430489" cy="23195926"/>
            </a:xfrm>
          </p:grpSpPr>
          <p:sp>
            <p:nvSpPr>
              <p:cNvPr id="2" name="TextBox 1"/>
              <p:cNvSpPr txBox="1"/>
              <p:nvPr/>
            </p:nvSpPr>
            <p:spPr>
              <a:xfrm>
                <a:off x="2611224" y="1793693"/>
                <a:ext cx="7430489" cy="23195926"/>
              </a:xfrm>
              <a:prstGeom prst="rect">
                <a:avLst/>
              </a:prstGeom>
              <a:noFill/>
            </p:spPr>
            <p:txBody>
              <a:bodyPr wrap="square" rtlCol="0">
                <a:spAutoFit/>
              </a:bodyPr>
              <a:lstStyle/>
              <a:p>
                <a:pPr>
                  <a:lnSpc>
                    <a:spcPct val="107000"/>
                  </a:lnSpc>
                  <a:spcAft>
                    <a:spcPts val="900"/>
                  </a:spcAft>
                </a:pPr>
                <a:r>
                  <a:rPr lang="lt-LT" sz="2400" b="1" i="1" cap="all" spc="-113" dirty="0" err="1">
                    <a:solidFill>
                      <a:schemeClr val="accent2"/>
                    </a:solidFill>
                    <a:cs typeface="Arial" panose="020B0604020202020204" pitchFamily="34" charset="0"/>
                  </a:rPr>
                  <a:t>Action</a:t>
                </a:r>
                <a:r>
                  <a:rPr lang="lt-LT" sz="2400" b="1" i="1" cap="all" spc="-113" dirty="0">
                    <a:solidFill>
                      <a:schemeClr val="accent2"/>
                    </a:solidFill>
                    <a:cs typeface="Arial" panose="020B0604020202020204" pitchFamily="34" charset="0"/>
                  </a:rPr>
                  <a:t> </a:t>
                </a:r>
                <a:r>
                  <a:rPr lang="lt-LT" sz="2400" b="1" i="1" cap="all" spc="-113" dirty="0" err="1">
                    <a:solidFill>
                      <a:schemeClr val="accent2"/>
                    </a:solidFill>
                    <a:cs typeface="Arial" panose="020B0604020202020204" pitchFamily="34" charset="0"/>
                  </a:rPr>
                  <a:t>Science</a:t>
                </a:r>
                <a:r>
                  <a:rPr lang="lt-LT" sz="2400" b="1" i="1" cap="all" spc="-113" dirty="0">
                    <a:solidFill>
                      <a:schemeClr val="accent2"/>
                    </a:solidFill>
                    <a:cs typeface="Arial" panose="020B0604020202020204" pitchFamily="34" charset="0"/>
                  </a:rPr>
                  <a:t> metodologijos išskirtinumai ir pagrindiniai principai:</a:t>
                </a:r>
                <a:endParaRPr lang="en-US" sz="2400" b="1" i="1" cap="all" spc="-113" dirty="0">
                  <a:solidFill>
                    <a:schemeClr val="accent2"/>
                  </a:solidFill>
                  <a:cs typeface="Arial" panose="020B0604020202020204" pitchFamily="34" charset="0"/>
                </a:endParaRPr>
              </a:p>
              <a:p>
                <a:pPr marL="342900" indent="-342900" algn="just">
                  <a:lnSpc>
                    <a:spcPct val="107000"/>
                  </a:lnSpc>
                  <a:spcAft>
                    <a:spcPts val="600"/>
                  </a:spcAft>
                  <a:buFont typeface="Arial" panose="020B0604020202020204" pitchFamily="34" charset="0"/>
                  <a:buChar char="•"/>
                </a:pPr>
                <a:r>
                  <a:rPr lang="lt-LT" sz="1800" i="1" dirty="0" err="1"/>
                  <a:t>Action</a:t>
                </a:r>
                <a:r>
                  <a:rPr lang="lt-LT" sz="1800" i="1" dirty="0"/>
                  <a:t> </a:t>
                </a:r>
                <a:r>
                  <a:rPr lang="lt-LT" sz="1800" i="1" dirty="0" err="1"/>
                  <a:t>Science</a:t>
                </a:r>
                <a:r>
                  <a:rPr lang="lt-LT" sz="1800" i="1" dirty="0"/>
                  <a:t> išmoko organizacijas </a:t>
                </a:r>
                <a:r>
                  <a:rPr lang="lt-LT" sz="1800" b="1" i="1" dirty="0"/>
                  <a:t>reflektuoti savo veiklą</a:t>
                </a:r>
                <a:r>
                  <a:rPr lang="lt-LT" sz="1800" i="1" dirty="0"/>
                  <a:t>, identifikuoti problemas, rasti sprendimus. Taip yra skatinamas nuolatinis organizacijos tobulėjimas.</a:t>
                </a:r>
                <a:endParaRPr lang="en-US" sz="1800" i="1" dirty="0"/>
              </a:p>
              <a:p>
                <a:pPr marL="342900" indent="-342900" algn="just">
                  <a:lnSpc>
                    <a:spcPct val="107000"/>
                  </a:lnSpc>
                  <a:spcAft>
                    <a:spcPts val="600"/>
                  </a:spcAft>
                  <a:buFont typeface="Arial" panose="020B0604020202020204" pitchFamily="34" charset="0"/>
                  <a:buChar char="•"/>
                </a:pPr>
                <a:r>
                  <a:rPr lang="lt-LT" sz="1800" i="1" dirty="0" err="1"/>
                  <a:t>Action</a:t>
                </a:r>
                <a:r>
                  <a:rPr lang="lt-LT" sz="1800" i="1" dirty="0"/>
                  <a:t> </a:t>
                </a:r>
                <a:r>
                  <a:rPr lang="lt-LT" sz="1800" i="1" dirty="0" err="1"/>
                  <a:t>Science</a:t>
                </a:r>
                <a:r>
                  <a:rPr lang="lt-LT" sz="1800" i="1" dirty="0"/>
                  <a:t> naudoja </a:t>
                </a:r>
                <a:r>
                  <a:rPr lang="lt-LT" sz="1800" b="1" i="1" dirty="0"/>
                  <a:t>„</a:t>
                </a:r>
                <a:r>
                  <a:rPr lang="lt-LT" sz="1800" b="1" i="1" dirty="0" err="1"/>
                  <a:t>Dvikilpio</a:t>
                </a:r>
                <a:r>
                  <a:rPr lang="lt-LT" sz="1800" b="1" i="1" dirty="0"/>
                  <a:t> mokymosi“ metodą </a:t>
                </a:r>
                <a:r>
                  <a:rPr lang="lt-LT" sz="1800" i="1" dirty="0"/>
                  <a:t>(</a:t>
                </a:r>
                <a:r>
                  <a:rPr lang="lt-LT" sz="1800" i="1" dirty="0" err="1"/>
                  <a:t>double-loop</a:t>
                </a:r>
                <a:r>
                  <a:rPr lang="lt-LT" sz="1800" i="1" dirty="0"/>
                  <a:t> </a:t>
                </a:r>
                <a:r>
                  <a:rPr lang="lt-LT" sz="1800" i="1" dirty="0" err="1"/>
                  <a:t>learning</a:t>
                </a:r>
                <a:r>
                  <a:rPr lang="lt-LT" sz="1800" i="1" dirty="0"/>
                  <a:t>), kuris padeda pakeisti mąstymą ir to </a:t>
                </a:r>
                <a:r>
                  <a:rPr lang="lt-LT" sz="1800" i="1" dirty="0" err="1"/>
                  <a:t>pasekoje</a:t>
                </a:r>
                <a:r>
                  <a:rPr lang="lt-LT" sz="1800" i="1" dirty="0"/>
                  <a:t> keisti veiksmus ir gauti norimus rezultatus. </a:t>
                </a:r>
                <a:endParaRPr lang="en-US" sz="1800" i="1" dirty="0"/>
              </a:p>
              <a:p>
                <a:pPr marL="342900" indent="-342900" algn="just">
                  <a:lnSpc>
                    <a:spcPct val="107000"/>
                  </a:lnSpc>
                  <a:spcAft>
                    <a:spcPts val="600"/>
                  </a:spcAft>
                  <a:buFont typeface="Arial" panose="020B0604020202020204" pitchFamily="34" charset="0"/>
                  <a:buChar char="•"/>
                </a:pPr>
                <a:r>
                  <a:rPr lang="lt-LT" sz="1800" i="1" dirty="0" err="1"/>
                  <a:t>Action</a:t>
                </a:r>
                <a:r>
                  <a:rPr lang="lt-LT" sz="1800" i="1" dirty="0"/>
                  <a:t> </a:t>
                </a:r>
                <a:r>
                  <a:rPr lang="lt-LT" sz="1800" i="1" dirty="0" err="1"/>
                  <a:t>Science</a:t>
                </a:r>
                <a:r>
                  <a:rPr lang="lt-LT" sz="1800" i="1" dirty="0"/>
                  <a:t> sukuria bendradarbiavimo kultūrą, kurioje darbuotojai </a:t>
                </a:r>
                <a:r>
                  <a:rPr lang="lt-LT" sz="1800" b="1" i="1" dirty="0"/>
                  <a:t>mokosi vieni iš kitų ir dalinasi žiniomis.</a:t>
                </a:r>
                <a:endParaRPr lang="en-US" sz="1800" b="1" i="1" dirty="0"/>
              </a:p>
              <a:p>
                <a:endParaRPr lang="en-US" sz="2400" b="1" i="1" cap="all" spc="-113" dirty="0">
                  <a:solidFill>
                    <a:schemeClr val="accent2"/>
                  </a:solidFill>
                  <a:cs typeface="Arial" panose="020B0604020202020204" pitchFamily="34" charset="0"/>
                </a:endParaRPr>
              </a:p>
            </p:txBody>
          </p:sp>
          <p:sp>
            <p:nvSpPr>
              <p:cNvPr id="3" name="Rectangle 2"/>
              <p:cNvSpPr/>
              <p:nvPr/>
            </p:nvSpPr>
            <p:spPr>
              <a:xfrm>
                <a:off x="2971833" y="2116751"/>
                <a:ext cx="3019756" cy="2967782"/>
              </a:xfrm>
              <a:prstGeom prst="rect">
                <a:avLst/>
              </a:prstGeom>
            </p:spPr>
            <p:txBody>
              <a:bodyPr wrap="square">
                <a:spAutoFit/>
              </a:bodyPr>
              <a:lstStyle/>
              <a:p>
                <a:endParaRPr lang="en-US" sz="2700" b="1" cap="all" spc="-113" dirty="0">
                  <a:solidFill>
                    <a:schemeClr val="accent2"/>
                  </a:solidFill>
                  <a:cs typeface="Arial" panose="020B0604020202020204" pitchFamily="34" charset="0"/>
                </a:endParaRPr>
              </a:p>
            </p:txBody>
          </p:sp>
        </p:grpSp>
        <p:cxnSp>
          <p:nvCxnSpPr>
            <p:cNvPr id="9" name="Straight Connector 8"/>
            <p:cNvCxnSpPr/>
            <p:nvPr/>
          </p:nvCxnSpPr>
          <p:spPr>
            <a:xfrm>
              <a:off x="2971833" y="1793693"/>
              <a:ext cx="670927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flipV="1">
              <a:off x="2971831" y="5596430"/>
              <a:ext cx="6709275" cy="1878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151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4764DC1-1476-4F1A-894E-236DCA79C8D4}"/>
              </a:ext>
            </a:extLst>
          </p:cNvPr>
          <p:cNvSpPr>
            <a:spLocks noGrp="1"/>
          </p:cNvSpPr>
          <p:nvPr>
            <p:ph idx="1"/>
          </p:nvPr>
        </p:nvSpPr>
        <p:spPr>
          <a:xfrm>
            <a:off x="5564555" y="3307486"/>
            <a:ext cx="3357960" cy="1347548"/>
          </a:xfrm>
        </p:spPr>
        <p:txBody>
          <a:bodyPr>
            <a:normAutofit fontScale="85000" lnSpcReduction="20000"/>
          </a:bodyPr>
          <a:lstStyle/>
          <a:p>
            <a:pPr marL="0" indent="0">
              <a:lnSpc>
                <a:spcPct val="140000"/>
              </a:lnSpc>
              <a:spcBef>
                <a:spcPct val="20000"/>
              </a:spcBef>
              <a:buClr>
                <a:srgbClr val="000000"/>
              </a:buClr>
              <a:buFont typeface="Arial"/>
              <a:buNone/>
            </a:pPr>
            <a:r>
              <a:rPr lang="lt-LT" sz="1800" b="1" dirty="0">
                <a:solidFill>
                  <a:schemeClr val="accent2"/>
                </a:solidFill>
              </a:rPr>
              <a:t>d</a:t>
            </a:r>
            <a:r>
              <a:rPr lang="en-US" sz="1800" b="1" dirty="0">
                <a:solidFill>
                  <a:schemeClr val="accent2"/>
                </a:solidFill>
                <a:latin typeface="Arial"/>
                <a:cs typeface="Arial"/>
                <a:sym typeface="Arial"/>
              </a:rPr>
              <a:t>o</a:t>
            </a:r>
            <a:r>
              <a:rPr lang="lt-LT" sz="1800" b="1" dirty="0">
                <a:solidFill>
                  <a:schemeClr val="accent2"/>
                </a:solidFill>
                <a:latin typeface="Arial"/>
                <a:cs typeface="Arial"/>
                <a:sym typeface="Arial"/>
              </a:rPr>
              <a:t>c</a:t>
            </a:r>
            <a:r>
              <a:rPr lang="en-US" sz="1800" b="1" dirty="0">
                <a:solidFill>
                  <a:schemeClr val="accent2"/>
                </a:solidFill>
                <a:latin typeface="Arial"/>
                <a:cs typeface="Arial"/>
                <a:sym typeface="Arial"/>
              </a:rPr>
              <a:t>. </a:t>
            </a:r>
            <a:r>
              <a:rPr lang="lt-LT" sz="1800" b="1" dirty="0">
                <a:solidFill>
                  <a:schemeClr val="accent2"/>
                </a:solidFill>
                <a:latin typeface="Arial"/>
                <a:cs typeface="Arial"/>
                <a:sym typeface="Arial"/>
              </a:rPr>
              <a:t>d</a:t>
            </a:r>
            <a:r>
              <a:rPr lang="en-US" sz="1800" b="1" dirty="0">
                <a:solidFill>
                  <a:schemeClr val="accent2"/>
                </a:solidFill>
                <a:latin typeface="Arial"/>
                <a:cs typeface="Arial"/>
                <a:sym typeface="Arial"/>
              </a:rPr>
              <a:t>r. LIDIJA KRAUJALIEN</a:t>
            </a:r>
            <a:r>
              <a:rPr lang="lt-LT" sz="1800" b="1" dirty="0">
                <a:solidFill>
                  <a:schemeClr val="accent2"/>
                </a:solidFill>
                <a:latin typeface="Arial"/>
                <a:cs typeface="Arial"/>
                <a:sym typeface="Arial"/>
              </a:rPr>
              <a:t>Ė</a:t>
            </a:r>
          </a:p>
          <a:p>
            <a:pPr marL="0" indent="0">
              <a:lnSpc>
                <a:spcPct val="140000"/>
              </a:lnSpc>
              <a:spcBef>
                <a:spcPct val="20000"/>
              </a:spcBef>
              <a:buClr>
                <a:srgbClr val="000000"/>
              </a:buClr>
              <a:buFont typeface="Arial"/>
              <a:buNone/>
            </a:pPr>
            <a:r>
              <a:rPr lang="lt-LT" sz="1800" dirty="0">
                <a:solidFill>
                  <a:schemeClr val="accent2"/>
                </a:solidFill>
                <a:latin typeface="Arial"/>
                <a:cs typeface="Arial"/>
                <a:sym typeface="Arial"/>
              </a:rPr>
              <a:t>+370 648 55160 </a:t>
            </a:r>
          </a:p>
          <a:p>
            <a:pPr marL="0" indent="0">
              <a:lnSpc>
                <a:spcPct val="140000"/>
              </a:lnSpc>
              <a:spcBef>
                <a:spcPct val="20000"/>
              </a:spcBef>
              <a:buClr>
                <a:srgbClr val="000000"/>
              </a:buClr>
              <a:buFont typeface="Arial"/>
              <a:buNone/>
              <a:defRPr/>
            </a:pPr>
            <a:endParaRPr lang="lt-LT" sz="1800" dirty="0">
              <a:solidFill>
                <a:schemeClr val="accent2"/>
              </a:solidFill>
              <a:latin typeface="Arial"/>
              <a:cs typeface="Arial"/>
              <a:sym typeface="Arial"/>
            </a:endParaRPr>
          </a:p>
          <a:p>
            <a:pPr marL="0" indent="0">
              <a:lnSpc>
                <a:spcPct val="140000"/>
              </a:lnSpc>
              <a:spcBef>
                <a:spcPct val="20000"/>
              </a:spcBef>
              <a:buClr>
                <a:srgbClr val="000000"/>
              </a:buClr>
              <a:buFont typeface="Arial"/>
              <a:buNone/>
              <a:defRPr/>
            </a:pPr>
            <a:r>
              <a:rPr lang="en-US" sz="1800" dirty="0">
                <a:solidFill>
                  <a:schemeClr val="accent2"/>
                </a:solidFill>
                <a:latin typeface="Arial"/>
                <a:cs typeface="Arial"/>
                <a:sym typeface="Arial"/>
              </a:rPr>
              <a:t>l</a:t>
            </a:r>
            <a:r>
              <a:rPr lang="lt-LT" sz="1800" dirty="0">
                <a:solidFill>
                  <a:schemeClr val="accent2"/>
                </a:solidFill>
                <a:latin typeface="Arial"/>
                <a:cs typeface="Arial"/>
                <a:sym typeface="Arial"/>
              </a:rPr>
              <a:t>idija.elgesiodizainas</a:t>
            </a:r>
            <a:r>
              <a:rPr lang="en-US" sz="1800" dirty="0">
                <a:solidFill>
                  <a:schemeClr val="accent2"/>
                </a:solidFill>
                <a:latin typeface="Arial"/>
                <a:cs typeface="Arial"/>
                <a:sym typeface="Arial"/>
              </a:rPr>
              <a:t>@outlook.com</a:t>
            </a:r>
          </a:p>
        </p:txBody>
      </p:sp>
      <p:sp>
        <p:nvSpPr>
          <p:cNvPr id="10" name="Rectangle 9">
            <a:extLst>
              <a:ext uri="{FF2B5EF4-FFF2-40B4-BE49-F238E27FC236}">
                <a16:creationId xmlns:a16="http://schemas.microsoft.com/office/drawing/2014/main" id="{526BB453-C0D1-4EEC-939B-69E70DB18313}"/>
              </a:ext>
            </a:extLst>
          </p:cNvPr>
          <p:cNvSpPr/>
          <p:nvPr/>
        </p:nvSpPr>
        <p:spPr>
          <a:xfrm>
            <a:off x="5870317" y="1008179"/>
            <a:ext cx="2730662" cy="1419809"/>
          </a:xfrm>
          <a:prstGeom prst="rect">
            <a:avLst/>
          </a:prstGeom>
        </p:spPr>
        <p:txBody>
          <a:bodyPr vert="horz" lIns="91424" tIns="45712" rIns="91424" bIns="45712" rtlCol="0">
            <a:normAutofit fontScale="70000" lnSpcReduction="20000"/>
          </a:bodyPr>
          <a:lstStyle/>
          <a:p>
            <a:pPr>
              <a:lnSpc>
                <a:spcPct val="150000"/>
              </a:lnSpc>
              <a:spcBef>
                <a:spcPct val="20000"/>
              </a:spcBef>
            </a:pPr>
            <a:r>
              <a:rPr lang="lt-LT" sz="2100" b="1" dirty="0">
                <a:solidFill>
                  <a:schemeClr val="accent2"/>
                </a:solidFill>
              </a:rPr>
              <a:t>GRAŽINA MONGIRDIENĖ</a:t>
            </a:r>
            <a:endParaRPr lang="en-US" sz="2100" b="1" dirty="0">
              <a:solidFill>
                <a:schemeClr val="accent2"/>
              </a:solidFill>
            </a:endParaRPr>
          </a:p>
          <a:p>
            <a:pPr>
              <a:lnSpc>
                <a:spcPct val="150000"/>
              </a:lnSpc>
              <a:spcBef>
                <a:spcPct val="20000"/>
              </a:spcBef>
            </a:pPr>
            <a:r>
              <a:rPr lang="lt-LT" sz="2100" dirty="0">
                <a:solidFill>
                  <a:schemeClr val="accent2"/>
                </a:solidFill>
              </a:rPr>
              <a:t>+370 612 20066</a:t>
            </a:r>
          </a:p>
          <a:p>
            <a:pPr>
              <a:lnSpc>
                <a:spcPct val="150000"/>
              </a:lnSpc>
              <a:spcBef>
                <a:spcPct val="20000"/>
              </a:spcBef>
            </a:pPr>
            <a:r>
              <a:rPr lang="lt-LT" sz="2100" dirty="0">
                <a:solidFill>
                  <a:schemeClr val="accent5">
                    <a:lumMod val="75000"/>
                  </a:schemeClr>
                </a:solidFill>
                <a:hlinkClick r:id="rId2"/>
              </a:rPr>
              <a:t>info@elgesiodizainas.lt</a:t>
            </a:r>
            <a:endParaRPr lang="lt-LT" sz="2100" dirty="0">
              <a:solidFill>
                <a:schemeClr val="accent5">
                  <a:lumMod val="75000"/>
                </a:schemeClr>
              </a:solidFill>
            </a:endParaRPr>
          </a:p>
          <a:p>
            <a:pPr>
              <a:lnSpc>
                <a:spcPct val="150000"/>
              </a:lnSpc>
              <a:spcBef>
                <a:spcPct val="20000"/>
              </a:spcBef>
            </a:pPr>
            <a:r>
              <a:rPr lang="lt-LT" sz="2100" dirty="0">
                <a:solidFill>
                  <a:schemeClr val="accent2"/>
                </a:solidFill>
                <a:hlinkClick r:id="rId3">
                  <a:extLst>
                    <a:ext uri="{A12FA001-AC4F-418D-AE19-62706E023703}">
                      <ahyp:hlinkClr xmlns:ahyp="http://schemas.microsoft.com/office/drawing/2018/hyperlinkcolor" val="tx"/>
                    </a:ext>
                  </a:extLst>
                </a:hlinkClick>
              </a:rPr>
              <a:t>www.elgesiodizainas.lt</a:t>
            </a:r>
            <a:r>
              <a:rPr lang="lt-LT" sz="1050" dirty="0">
                <a:solidFill>
                  <a:schemeClr val="accent2"/>
                </a:solidFill>
                <a:latin typeface="+mj-lt"/>
              </a:rPr>
              <a:t> </a:t>
            </a:r>
          </a:p>
        </p:txBody>
      </p:sp>
      <p:pic>
        <p:nvPicPr>
          <p:cNvPr id="8" name="Graphic 7" descr="Envelope">
            <a:extLst>
              <a:ext uri="{FF2B5EF4-FFF2-40B4-BE49-F238E27FC236}">
                <a16:creationId xmlns:a16="http://schemas.microsoft.com/office/drawing/2014/main" id="{950F4996-607A-422D-8F66-7428828604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23972" y="1829714"/>
            <a:ext cx="460171" cy="460171"/>
          </a:xfrm>
          <a:prstGeom prst="rect">
            <a:avLst/>
          </a:prstGeom>
        </p:spPr>
      </p:pic>
      <p:pic>
        <p:nvPicPr>
          <p:cNvPr id="12" name="Graphic 11" descr="Receiver">
            <a:extLst>
              <a:ext uri="{FF2B5EF4-FFF2-40B4-BE49-F238E27FC236}">
                <a16:creationId xmlns:a16="http://schemas.microsoft.com/office/drawing/2014/main" id="{71C77382-65D4-4179-B749-AF74D3DBF80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93178" y="1384145"/>
            <a:ext cx="460171" cy="460171"/>
          </a:xfrm>
          <a:prstGeom prst="rect">
            <a:avLst/>
          </a:prstGeom>
        </p:spPr>
      </p:pic>
      <p:sp>
        <p:nvSpPr>
          <p:cNvPr id="14" name="Rectangle 13">
            <a:extLst>
              <a:ext uri="{FF2B5EF4-FFF2-40B4-BE49-F238E27FC236}">
                <a16:creationId xmlns:a16="http://schemas.microsoft.com/office/drawing/2014/main" id="{743B95FD-2985-4A8F-8DA1-DA1178C49A38}"/>
              </a:ext>
            </a:extLst>
          </p:cNvPr>
          <p:cNvSpPr/>
          <p:nvPr/>
        </p:nvSpPr>
        <p:spPr>
          <a:xfrm>
            <a:off x="5868145" y="335082"/>
            <a:ext cx="968535" cy="253916"/>
          </a:xfrm>
          <a:prstGeom prst="rect">
            <a:avLst/>
          </a:prstGeom>
        </p:spPr>
        <p:txBody>
          <a:bodyPr wrap="none">
            <a:spAutoFit/>
          </a:bodyPr>
          <a:lstStyle/>
          <a:p>
            <a:pPr>
              <a:spcBef>
                <a:spcPts val="450"/>
              </a:spcBef>
              <a:spcAft>
                <a:spcPts val="450"/>
              </a:spcAft>
            </a:pPr>
            <a:r>
              <a:rPr lang="en-US" sz="1050" b="1" dirty="0">
                <a:solidFill>
                  <a:schemeClr val="tx1">
                    <a:lumMod val="65000"/>
                    <a:lumOff val="35000"/>
                  </a:schemeClr>
                </a:solidFill>
                <a:latin typeface="Open Sans" panose="020B0606030504020204"/>
              </a:rPr>
              <a:t>KONTAKTAI</a:t>
            </a:r>
          </a:p>
        </p:txBody>
      </p:sp>
      <p:pic>
        <p:nvPicPr>
          <p:cNvPr id="23" name="Picture 22">
            <a:extLst>
              <a:ext uri="{FF2B5EF4-FFF2-40B4-BE49-F238E27FC236}">
                <a16:creationId xmlns:a16="http://schemas.microsoft.com/office/drawing/2014/main" id="{A0E5396F-813D-4BB0-A952-564B3EA72E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7970" y="0"/>
            <a:ext cx="5143500" cy="5143500"/>
          </a:xfrm>
          <a:prstGeom prst="rect">
            <a:avLst/>
          </a:prstGeom>
        </p:spPr>
      </p:pic>
      <p:pic>
        <p:nvPicPr>
          <p:cNvPr id="24" name="Graphic 23" descr="Envelope">
            <a:extLst>
              <a:ext uri="{FF2B5EF4-FFF2-40B4-BE49-F238E27FC236}">
                <a16:creationId xmlns:a16="http://schemas.microsoft.com/office/drawing/2014/main" id="{B9E6CC63-B139-4329-9082-D226ECE9D2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04384" y="3850674"/>
            <a:ext cx="460171" cy="460171"/>
          </a:xfrm>
          <a:prstGeom prst="rect">
            <a:avLst/>
          </a:prstGeom>
        </p:spPr>
      </p:pic>
      <p:pic>
        <p:nvPicPr>
          <p:cNvPr id="25" name="Graphic 24" descr="Receiver">
            <a:extLst>
              <a:ext uri="{FF2B5EF4-FFF2-40B4-BE49-F238E27FC236}">
                <a16:creationId xmlns:a16="http://schemas.microsoft.com/office/drawing/2014/main" id="{37AF8CCD-3476-4B67-AEA1-AA121D130FC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04384" y="3506487"/>
            <a:ext cx="460171" cy="460171"/>
          </a:xfrm>
          <a:prstGeom prst="rect">
            <a:avLst/>
          </a:prstGeom>
        </p:spPr>
      </p:pic>
    </p:spTree>
    <p:extLst>
      <p:ext uri="{BB962C8B-B14F-4D97-AF65-F5344CB8AC3E}">
        <p14:creationId xmlns:p14="http://schemas.microsoft.com/office/powerpoint/2010/main" val="3591494334"/>
      </p:ext>
    </p:extLst>
  </p:cSld>
  <p:clrMapOvr>
    <a:masterClrMapping/>
  </p:clrMapOvr>
</p:sld>
</file>

<file path=ppt/theme/theme1.xml><?xml version="1.0" encoding="utf-8"?>
<a:theme xmlns:a="http://schemas.openxmlformats.org/drawingml/2006/main" name="Nicholas template">
  <a:themeElements>
    <a:clrScheme name="Custom 347">
      <a:dk1>
        <a:srgbClr val="1E2124"/>
      </a:dk1>
      <a:lt1>
        <a:srgbClr val="FFFFFF"/>
      </a:lt1>
      <a:dk2>
        <a:srgbClr val="7C8894"/>
      </a:dk2>
      <a:lt2>
        <a:srgbClr val="E6ECEE"/>
      </a:lt2>
      <a:accent1>
        <a:srgbClr val="2AC3F3"/>
      </a:accent1>
      <a:accent2>
        <a:srgbClr val="004591"/>
      </a:accent2>
      <a:accent3>
        <a:srgbClr val="6BD8B6"/>
      </a:accent3>
      <a:accent4>
        <a:srgbClr val="A9E04B"/>
      </a:accent4>
      <a:accent5>
        <a:srgbClr val="F3C744"/>
      </a:accent5>
      <a:accent6>
        <a:srgbClr val="F37768"/>
      </a:accent6>
      <a:hlink>
        <a:srgbClr val="003C7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1233</TotalTime>
  <Words>1069</Words>
  <Application>Microsoft Office PowerPoint</Application>
  <PresentationFormat>On-screen Show (16:9)</PresentationFormat>
  <Paragraphs>223</Paragraphs>
  <Slides>16</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Montserrat Light</vt:lpstr>
      <vt:lpstr>Cinzel</vt:lpstr>
      <vt:lpstr>Open Sans</vt:lpstr>
      <vt:lpstr>Arial</vt:lpstr>
      <vt:lpstr>Quattrocento</vt:lpstr>
      <vt:lpstr>Poppins</vt:lpstr>
      <vt:lpstr>Calibri</vt:lpstr>
      <vt:lpstr>Montserrat</vt:lpstr>
      <vt:lpstr>Nicholas template</vt:lpstr>
      <vt:lpstr> „Naujas ŽĮ vaidmuo kuriant  stiprią komandą ir  strateginę partnerystę su  generaliniu direktoriumi“</vt:lpstr>
      <vt:lpstr>Penkios pagrindinės įžvalgos apie šiandienos darbo vietą</vt:lpstr>
      <vt:lpstr>4 kategorijos ir 12 rodiklių kuriant geresnę darbo aplinką</vt:lpstr>
      <vt:lpstr>Competitor Matrix</vt:lpstr>
      <vt:lpstr>PowerPoint Presentation</vt:lpstr>
      <vt:lpstr>Panašu, kad CEO geriausiai tvarkosi su įrankiais ir technologijomis, o   HR įtaka visuomenei </vt:lpstr>
      <vt:lpstr>PowerPoint Presentation</vt:lpstr>
      <vt:lpstr>70%</vt:lpstr>
      <vt:lpstr>PowerPoint Presentation</vt:lpstr>
      <vt:lpstr>—Chris Argyris Harvard Unuversity</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Grazina Mongirdiene</dc:creator>
  <cp:lastModifiedBy>Grazina Mongirdiene</cp:lastModifiedBy>
  <cp:revision>79</cp:revision>
  <dcterms:modified xsi:type="dcterms:W3CDTF">2024-01-15T18:28:35Z</dcterms:modified>
</cp:coreProperties>
</file>