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bookmarkIdSeed="2">
  <p:sldMasterIdLst>
    <p:sldMasterId id="2147483648" r:id="rId1"/>
  </p:sldMasterIdLst>
  <p:notesMasterIdLst>
    <p:notesMasterId r:id="rId34"/>
  </p:notesMasterIdLst>
  <p:sldIdLst>
    <p:sldId id="258" r:id="rId2"/>
    <p:sldId id="804" r:id="rId3"/>
    <p:sldId id="796" r:id="rId4"/>
    <p:sldId id="823" r:id="rId5"/>
    <p:sldId id="784" r:id="rId6"/>
    <p:sldId id="787" r:id="rId7"/>
    <p:sldId id="814" r:id="rId8"/>
    <p:sldId id="815" r:id="rId9"/>
    <p:sldId id="783" r:id="rId10"/>
    <p:sldId id="789" r:id="rId11"/>
    <p:sldId id="790" r:id="rId12"/>
    <p:sldId id="605" r:id="rId13"/>
    <p:sldId id="607" r:id="rId14"/>
    <p:sldId id="816" r:id="rId15"/>
    <p:sldId id="817" r:id="rId16"/>
    <p:sldId id="725" r:id="rId17"/>
    <p:sldId id="283" r:id="rId18"/>
    <p:sldId id="821" r:id="rId19"/>
    <p:sldId id="819" r:id="rId20"/>
    <p:sldId id="820" r:id="rId21"/>
    <p:sldId id="302" r:id="rId22"/>
    <p:sldId id="304" r:id="rId23"/>
    <p:sldId id="308" r:id="rId24"/>
    <p:sldId id="770" r:id="rId25"/>
    <p:sldId id="311" r:id="rId26"/>
    <p:sldId id="318" r:id="rId27"/>
    <p:sldId id="343" r:id="rId28"/>
    <p:sldId id="736" r:id="rId29"/>
    <p:sldId id="727" r:id="rId30"/>
    <p:sldId id="822" r:id="rId31"/>
    <p:sldId id="818" r:id="rId32"/>
    <p:sldId id="733" r:id="rId33"/>
  </p:sldIdLst>
  <p:sldSz cx="18288000" cy="10287000"/>
  <p:notesSz cx="6858000" cy="9144000"/>
  <p:embeddedFontLst>
    <p:embeddedFont>
      <p:font typeface="Arimo" panose="020B0604020202020204" charset="0"/>
      <p:regular r:id="rId35"/>
    </p:embeddedFont>
    <p:embeddedFont>
      <p:font typeface="Calibri" panose="020F0502020204030204" pitchFamily="34" charset="0"/>
      <p:regular r:id="rId36"/>
      <p:bold r:id="rId37"/>
      <p:italic r:id="rId38"/>
      <p:boldItalic r:id="rId39"/>
    </p:embeddedFont>
    <p:embeddedFont>
      <p:font typeface="Roboto" panose="02000000000000000000" pitchFamily="2" charset="0"/>
      <p:regular r:id="rId40"/>
      <p:bold r:id="rId41"/>
      <p:italic r:id="rId42"/>
      <p:boldItalic r:id="rId43"/>
    </p:embeddedFont>
    <p:embeddedFont>
      <p:font typeface="Roboto Bold" panose="02000000000000000000" charset="0"/>
      <p:regular r:id="rId44"/>
      <p:bold r:id="rId45"/>
    </p:embeddedFont>
    <p:embeddedFont>
      <p:font typeface="Roboto Italics" panose="020B0604020202020204" charset="0"/>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38" autoAdjust="0"/>
    <p:restoredTop sz="94622" autoAdjust="0"/>
  </p:normalViewPr>
  <p:slideViewPr>
    <p:cSldViewPr>
      <p:cViewPr varScale="1">
        <p:scale>
          <a:sx n="66" d="100"/>
          <a:sy n="66" d="100"/>
        </p:scale>
        <p:origin x="105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DF5928-412E-4E58-BCDB-114300379EF6}" type="datetimeFigureOut">
              <a:rPr lang="en-US" smtClean="0"/>
              <a:t>12/14/2023</a:t>
            </a:fld>
            <a:endParaRPr lang="en-US"/>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E9092-C8FC-4884-A373-B411947D5F1C}" type="slidenum">
              <a:rPr lang="en-US" smtClean="0"/>
              <a:t>‹#›</a:t>
            </a:fld>
            <a:endParaRPr lang="en-US"/>
          </a:p>
        </p:txBody>
      </p:sp>
    </p:spTree>
    <p:extLst>
      <p:ext uri="{BB962C8B-B14F-4D97-AF65-F5344CB8AC3E}">
        <p14:creationId xmlns:p14="http://schemas.microsoft.com/office/powerpoint/2010/main" val="2755390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12/14/2023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png"/><Relationship Id="rId3" Type="http://schemas.openxmlformats.org/officeDocument/2006/relationships/image" Target="../media/image8.svg"/><Relationship Id="rId7" Type="http://schemas.openxmlformats.org/officeDocument/2006/relationships/image" Target="../media/image11.png"/><Relationship Id="rId12" Type="http://schemas.openxmlformats.org/officeDocument/2006/relationships/image" Target="../media/image16.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5.jpeg"/><Relationship Id="rId5" Type="http://schemas.openxmlformats.org/officeDocument/2006/relationships/image" Target="../media/image10.svg"/><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jpeg"/><Relationship Id="rId1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www.e-tar.lt/portal/legalAct.html?documentId=445d8f6031e811ee9de9e7e0fd363afc"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0.sv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31.sv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6.png"/><Relationship Id="rId7" Type="http://schemas.openxmlformats.org/officeDocument/2006/relationships/image" Target="../media/image43.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39.jpe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2268200" y="1114475"/>
            <a:ext cx="5680321" cy="5386617"/>
          </a:xfrm>
          <a:prstGeom prst="rect">
            <a:avLst/>
          </a:prstGeom>
          <a:solidFill>
            <a:srgbClr val="FBB900"/>
          </a:solidFill>
        </p:spPr>
      </p:sp>
      <p:pic>
        <p:nvPicPr>
          <p:cNvPr id="3" name="Picture 3"/>
          <p:cNvPicPr>
            <a:picLocks noChangeAspect="1"/>
          </p:cNvPicPr>
          <p:nvPr/>
        </p:nvPicPr>
        <p:blipFill>
          <a:blip r:embed="rId2"/>
          <a:srcRect/>
          <a:stretch>
            <a:fillRect/>
          </a:stretch>
        </p:blipFill>
        <p:spPr>
          <a:xfrm>
            <a:off x="12961986" y="1582919"/>
            <a:ext cx="4601289" cy="3891924"/>
          </a:xfrm>
          <a:prstGeom prst="rect">
            <a:avLst/>
          </a:prstGeom>
        </p:spPr>
      </p:pic>
      <p:sp>
        <p:nvSpPr>
          <p:cNvPr id="4" name="TextBox 4"/>
          <p:cNvSpPr txBox="1"/>
          <p:nvPr/>
        </p:nvSpPr>
        <p:spPr>
          <a:xfrm>
            <a:off x="1614404" y="3666655"/>
            <a:ext cx="8810794" cy="3616375"/>
          </a:xfrm>
          <a:prstGeom prst="rect">
            <a:avLst/>
          </a:prstGeom>
        </p:spPr>
        <p:txBody>
          <a:bodyPr wrap="square" lIns="0" tIns="0" rIns="0" bIns="0" rtlCol="0" anchor="t">
            <a:spAutoFit/>
          </a:bodyPr>
          <a:lstStyle/>
          <a:p>
            <a:pPr algn="ctr">
              <a:lnSpc>
                <a:spcPts val="7199"/>
              </a:lnSpc>
            </a:pPr>
            <a:r>
              <a:rPr lang="lt-LT" sz="4800" dirty="0">
                <a:solidFill>
                  <a:srgbClr val="14110F"/>
                </a:solidFill>
                <a:latin typeface="Roboto Bold"/>
              </a:rPr>
              <a:t>„Civilinė sauga praktikams: civilinės saugos pasirengimas įmonėje, įstaigoje, organizacijoje”</a:t>
            </a:r>
            <a:endParaRPr lang="en-US" sz="4800" dirty="0">
              <a:solidFill>
                <a:srgbClr val="14110F"/>
              </a:solidFill>
              <a:latin typeface="Roboto Bold"/>
            </a:endParaRPr>
          </a:p>
        </p:txBody>
      </p:sp>
      <p:sp>
        <p:nvSpPr>
          <p:cNvPr id="5" name="TextBox 5"/>
          <p:cNvSpPr txBox="1"/>
          <p:nvPr/>
        </p:nvSpPr>
        <p:spPr>
          <a:xfrm>
            <a:off x="13285204" y="5682624"/>
            <a:ext cx="4278071" cy="596265"/>
          </a:xfrm>
          <a:prstGeom prst="rect">
            <a:avLst/>
          </a:prstGeom>
        </p:spPr>
        <p:txBody>
          <a:bodyPr lIns="0" tIns="0" rIns="0" bIns="0" rtlCol="0" anchor="t">
            <a:spAutoFit/>
          </a:bodyPr>
          <a:lstStyle/>
          <a:p>
            <a:pPr algn="ctr">
              <a:lnSpc>
                <a:spcPts val="2339"/>
              </a:lnSpc>
            </a:pPr>
            <a:r>
              <a:rPr lang="en-US" sz="1799" dirty="0" err="1">
                <a:solidFill>
                  <a:srgbClr val="14110F"/>
                </a:solidFill>
                <a:latin typeface="Roboto"/>
              </a:rPr>
              <a:t>Tarptautinės</a:t>
            </a:r>
            <a:r>
              <a:rPr lang="en-US" sz="1799" dirty="0">
                <a:solidFill>
                  <a:srgbClr val="14110F"/>
                </a:solidFill>
                <a:latin typeface="Roboto"/>
              </a:rPr>
              <a:t> </a:t>
            </a:r>
            <a:r>
              <a:rPr lang="en-US" sz="1799" dirty="0" err="1">
                <a:solidFill>
                  <a:srgbClr val="14110F"/>
                </a:solidFill>
                <a:latin typeface="Roboto"/>
              </a:rPr>
              <a:t>civilinės</a:t>
            </a:r>
            <a:r>
              <a:rPr lang="en-US" sz="1799" dirty="0">
                <a:solidFill>
                  <a:srgbClr val="14110F"/>
                </a:solidFill>
                <a:latin typeface="Roboto"/>
              </a:rPr>
              <a:t> </a:t>
            </a:r>
            <a:r>
              <a:rPr lang="en-US" sz="1799" dirty="0" err="1">
                <a:solidFill>
                  <a:srgbClr val="14110F"/>
                </a:solidFill>
                <a:latin typeface="Roboto"/>
              </a:rPr>
              <a:t>gynybos</a:t>
            </a:r>
            <a:r>
              <a:rPr lang="en-US" sz="1799" dirty="0">
                <a:solidFill>
                  <a:srgbClr val="14110F"/>
                </a:solidFill>
                <a:latin typeface="Roboto"/>
              </a:rPr>
              <a:t> </a:t>
            </a:r>
            <a:r>
              <a:rPr lang="en-US" sz="1799" dirty="0" err="1">
                <a:solidFill>
                  <a:srgbClr val="14110F"/>
                </a:solidFill>
                <a:latin typeface="Roboto"/>
              </a:rPr>
              <a:t>organizacijos</a:t>
            </a:r>
            <a:r>
              <a:rPr lang="en-US" sz="1799" dirty="0">
                <a:solidFill>
                  <a:srgbClr val="14110F"/>
                </a:solidFill>
                <a:latin typeface="Roboto"/>
              </a:rPr>
              <a:t>, </a:t>
            </a:r>
            <a:r>
              <a:rPr lang="en-US" sz="1799" dirty="0" err="1">
                <a:solidFill>
                  <a:srgbClr val="14110F"/>
                </a:solidFill>
                <a:latin typeface="Roboto"/>
              </a:rPr>
              <a:t>įkurtos</a:t>
            </a:r>
            <a:r>
              <a:rPr lang="en-US" sz="1799" dirty="0">
                <a:solidFill>
                  <a:srgbClr val="14110F"/>
                </a:solidFill>
                <a:latin typeface="Roboto"/>
              </a:rPr>
              <a:t> 1931 m., </a:t>
            </a:r>
            <a:r>
              <a:rPr lang="en-US" sz="1799" dirty="0" err="1">
                <a:solidFill>
                  <a:srgbClr val="14110F"/>
                </a:solidFill>
                <a:latin typeface="Roboto"/>
              </a:rPr>
              <a:t>logotipas</a:t>
            </a:r>
            <a:r>
              <a:rPr lang="en-US" sz="1799" dirty="0">
                <a:solidFill>
                  <a:srgbClr val="14110F"/>
                </a:solidFill>
                <a:latin typeface="Roboto"/>
              </a:rPr>
              <a:t>.</a:t>
            </a:r>
          </a:p>
        </p:txBody>
      </p:sp>
      <p:sp>
        <p:nvSpPr>
          <p:cNvPr id="6" name="TextBox 6"/>
          <p:cNvSpPr txBox="1"/>
          <p:nvPr/>
        </p:nvSpPr>
        <p:spPr>
          <a:xfrm>
            <a:off x="1482479" y="9258300"/>
            <a:ext cx="8660402" cy="737235"/>
          </a:xfrm>
          <a:prstGeom prst="rect">
            <a:avLst/>
          </a:prstGeom>
        </p:spPr>
        <p:txBody>
          <a:bodyPr lIns="0" tIns="0" rIns="0" bIns="0" rtlCol="0" anchor="t">
            <a:spAutoFit/>
          </a:bodyPr>
          <a:lstStyle/>
          <a:p>
            <a:pPr>
              <a:lnSpc>
                <a:spcPts val="2940"/>
              </a:lnSpc>
            </a:pPr>
            <a:r>
              <a:rPr lang="en-US" sz="2100" dirty="0">
                <a:solidFill>
                  <a:srgbClr val="14110F"/>
                </a:solidFill>
                <a:latin typeface="Roboto Bold"/>
              </a:rPr>
              <a:t>UAB „Verslo Aljansas“</a:t>
            </a:r>
            <a:r>
              <a:rPr lang="en-US" sz="2100" dirty="0">
                <a:solidFill>
                  <a:srgbClr val="14110F"/>
                </a:solidFill>
                <a:latin typeface="Roboto"/>
              </a:rPr>
              <a:t> </a:t>
            </a:r>
            <a:r>
              <a:rPr lang="en-US" sz="2100" dirty="0" err="1">
                <a:solidFill>
                  <a:srgbClr val="14110F"/>
                </a:solidFill>
                <a:latin typeface="Roboto"/>
              </a:rPr>
              <a:t>Gaisrinės</a:t>
            </a:r>
            <a:r>
              <a:rPr lang="en-US" sz="2100" dirty="0">
                <a:solidFill>
                  <a:srgbClr val="14110F"/>
                </a:solidFill>
                <a:latin typeface="Roboto"/>
              </a:rPr>
              <a:t> </a:t>
            </a:r>
            <a:r>
              <a:rPr lang="en-US" sz="2100" dirty="0" err="1">
                <a:solidFill>
                  <a:srgbClr val="14110F"/>
                </a:solidFill>
                <a:latin typeface="Roboto"/>
              </a:rPr>
              <a:t>ir</a:t>
            </a:r>
            <a:r>
              <a:rPr lang="en-US" sz="2100" dirty="0">
                <a:solidFill>
                  <a:srgbClr val="14110F"/>
                </a:solidFill>
                <a:latin typeface="Roboto"/>
              </a:rPr>
              <a:t> </a:t>
            </a:r>
            <a:r>
              <a:rPr lang="en-US" sz="2100" dirty="0" err="1">
                <a:solidFill>
                  <a:srgbClr val="14110F"/>
                </a:solidFill>
                <a:latin typeface="Roboto"/>
              </a:rPr>
              <a:t>civilinės</a:t>
            </a:r>
            <a:r>
              <a:rPr lang="en-US" sz="2100" dirty="0">
                <a:solidFill>
                  <a:srgbClr val="14110F"/>
                </a:solidFill>
                <a:latin typeface="Roboto"/>
              </a:rPr>
              <a:t> </a:t>
            </a:r>
            <a:r>
              <a:rPr lang="en-US" sz="2100" dirty="0" err="1">
                <a:solidFill>
                  <a:srgbClr val="14110F"/>
                </a:solidFill>
                <a:latin typeface="Roboto"/>
              </a:rPr>
              <a:t>saugos</a:t>
            </a:r>
            <a:r>
              <a:rPr lang="en-US" sz="2100" dirty="0">
                <a:solidFill>
                  <a:srgbClr val="14110F"/>
                </a:solidFill>
                <a:latin typeface="Roboto"/>
              </a:rPr>
              <a:t> centras, 202</a:t>
            </a:r>
            <a:r>
              <a:rPr lang="lt-LT" sz="2100" dirty="0">
                <a:solidFill>
                  <a:srgbClr val="14110F"/>
                </a:solidFill>
                <a:latin typeface="Roboto"/>
              </a:rPr>
              <a:t>3</a:t>
            </a:r>
            <a:endParaRPr lang="en-US" sz="2100" dirty="0">
              <a:solidFill>
                <a:srgbClr val="14110F"/>
              </a:solidFill>
              <a:latin typeface="Roboto"/>
            </a:endParaRPr>
          </a:p>
          <a:p>
            <a:pPr marL="0" lvl="0" indent="0">
              <a:lnSpc>
                <a:spcPts val="2940"/>
              </a:lnSpc>
              <a:spcBef>
                <a:spcPct val="0"/>
              </a:spcBef>
            </a:pPr>
            <a:endParaRPr lang="en-US" sz="2100" dirty="0">
              <a:solidFill>
                <a:srgbClr val="14110F"/>
              </a:solidFill>
              <a:latin typeface="Roboto"/>
            </a:endParaRPr>
          </a:p>
        </p:txBody>
      </p:sp>
      <p:pic>
        <p:nvPicPr>
          <p:cNvPr id="11" name="Paveikslėlis 10">
            <a:extLst>
              <a:ext uri="{FF2B5EF4-FFF2-40B4-BE49-F238E27FC236}">
                <a16:creationId xmlns:a16="http://schemas.microsoft.com/office/drawing/2014/main" id="{E46E8EC8-A573-4A6F-8869-CC7812523D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68200" y="6628144"/>
            <a:ext cx="5680321" cy="3367391"/>
          </a:xfrm>
          <a:prstGeom prst="rect">
            <a:avLst/>
          </a:prstGeom>
        </p:spPr>
      </p:pic>
      <p:grpSp>
        <p:nvGrpSpPr>
          <p:cNvPr id="10" name="Group 7">
            <a:extLst>
              <a:ext uri="{FF2B5EF4-FFF2-40B4-BE49-F238E27FC236}">
                <a16:creationId xmlns:a16="http://schemas.microsoft.com/office/drawing/2014/main" id="{FF413278-7DB5-CA3A-8E37-4FBD0146F081}"/>
              </a:ext>
            </a:extLst>
          </p:cNvPr>
          <p:cNvGrpSpPr/>
          <p:nvPr/>
        </p:nvGrpSpPr>
        <p:grpSpPr>
          <a:xfrm>
            <a:off x="0" y="855108"/>
            <a:ext cx="18288000" cy="63520"/>
            <a:chOff x="0" y="0"/>
            <a:chExt cx="24384000" cy="84693"/>
          </a:xfrm>
        </p:grpSpPr>
        <p:sp>
          <p:nvSpPr>
            <p:cNvPr id="12" name="AutoShape 8">
              <a:extLst>
                <a:ext uri="{FF2B5EF4-FFF2-40B4-BE49-F238E27FC236}">
                  <a16:creationId xmlns:a16="http://schemas.microsoft.com/office/drawing/2014/main" id="{F79CDC47-AD2F-3BFF-7724-D69101A6BEDB}"/>
                </a:ext>
              </a:extLst>
            </p:cNvPr>
            <p:cNvSpPr/>
            <p:nvPr/>
          </p:nvSpPr>
          <p:spPr>
            <a:xfrm>
              <a:off x="0" y="35963"/>
              <a:ext cx="24384000" cy="12766"/>
            </a:xfrm>
            <a:prstGeom prst="rect">
              <a:avLst/>
            </a:prstGeom>
            <a:solidFill>
              <a:srgbClr val="000000"/>
            </a:solidFill>
          </p:spPr>
        </p:sp>
        <p:sp>
          <p:nvSpPr>
            <p:cNvPr id="13" name="AutoShape 9">
              <a:extLst>
                <a:ext uri="{FF2B5EF4-FFF2-40B4-BE49-F238E27FC236}">
                  <a16:creationId xmlns:a16="http://schemas.microsoft.com/office/drawing/2014/main" id="{94F4B0F9-721F-802D-8F65-9DDEF55ECD8E}"/>
                </a:ext>
              </a:extLst>
            </p:cNvPr>
            <p:cNvSpPr/>
            <p:nvPr/>
          </p:nvSpPr>
          <p:spPr>
            <a:xfrm rot="-5400000">
              <a:off x="782383" y="-782383"/>
              <a:ext cx="84693" cy="1649458"/>
            </a:xfrm>
            <a:prstGeom prst="rect">
              <a:avLst/>
            </a:prstGeom>
            <a:solidFill>
              <a:srgbClr val="FFB923"/>
            </a:solidFill>
          </p:spPr>
        </p:sp>
      </p:grpSp>
      <p:pic>
        <p:nvPicPr>
          <p:cNvPr id="14" name="Picture 5">
            <a:extLst>
              <a:ext uri="{FF2B5EF4-FFF2-40B4-BE49-F238E27FC236}">
                <a16:creationId xmlns:a16="http://schemas.microsoft.com/office/drawing/2014/main" id="{65710D9D-930B-4F69-7CF5-DB3B09009005}"/>
              </a:ext>
            </a:extLst>
          </p:cNvPr>
          <p:cNvPicPr>
            <a:picLocks noChangeAspect="1"/>
          </p:cNvPicPr>
          <p:nvPr/>
        </p:nvPicPr>
        <p:blipFill>
          <a:blip r:embed="rId4"/>
          <a:srcRect/>
          <a:stretch>
            <a:fillRect/>
          </a:stretch>
        </p:blipFill>
        <p:spPr>
          <a:xfrm>
            <a:off x="15773400" y="134194"/>
            <a:ext cx="2097339" cy="734400"/>
          </a:xfrm>
          <a:prstGeom prst="rect">
            <a:avLst/>
          </a:prstGeom>
        </p:spPr>
      </p:pic>
      <p:pic>
        <p:nvPicPr>
          <p:cNvPr id="7" name="Paveikslėlis 6">
            <a:extLst>
              <a:ext uri="{FF2B5EF4-FFF2-40B4-BE49-F238E27FC236}">
                <a16:creationId xmlns:a16="http://schemas.microsoft.com/office/drawing/2014/main" id="{EF725BD4-010F-3983-C1AC-5AF605EA30A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71800" y="1325653"/>
            <a:ext cx="4800600" cy="11713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9532946"/>
            <a:ext cx="18288000" cy="754054"/>
          </a:xfrm>
          <a:prstGeom prst="rect">
            <a:avLst/>
          </a:prstGeom>
          <a:solidFill>
            <a:srgbClr val="FBB900"/>
          </a:solidFill>
        </p:spPr>
      </p:sp>
      <p:sp>
        <p:nvSpPr>
          <p:cNvPr id="8" name="TextBox 8"/>
          <p:cNvSpPr txBox="1"/>
          <p:nvPr/>
        </p:nvSpPr>
        <p:spPr>
          <a:xfrm>
            <a:off x="167068" y="9722161"/>
            <a:ext cx="7937664" cy="724535"/>
          </a:xfrm>
          <a:prstGeom prst="rect">
            <a:avLst/>
          </a:prstGeom>
        </p:spPr>
        <p:txBody>
          <a:bodyPr lIns="0" tIns="0" rIns="0" bIns="0" rtlCol="0" anchor="t">
            <a:spAutoFit/>
          </a:bodyPr>
          <a:lstStyle/>
          <a:p>
            <a:pPr algn="just">
              <a:lnSpc>
                <a:spcPts val="2859"/>
              </a:lnSpc>
            </a:pPr>
            <a:r>
              <a:rPr lang="en-US" sz="2199" spc="-21">
                <a:solidFill>
                  <a:srgbClr val="545454"/>
                </a:solidFill>
                <a:latin typeface="Roboto"/>
              </a:rPr>
              <a:t>CIVILINĖ SAUGA </a:t>
            </a:r>
          </a:p>
          <a:p>
            <a:pPr marL="0" lvl="0" indent="0" algn="just">
              <a:lnSpc>
                <a:spcPts val="2859"/>
              </a:lnSpc>
              <a:spcBef>
                <a:spcPct val="0"/>
              </a:spcBef>
            </a:pPr>
            <a:endParaRPr lang="en-US" sz="2199" spc="-21">
              <a:solidFill>
                <a:srgbClr val="545454"/>
              </a:solidFill>
              <a:latin typeface="Roboto"/>
            </a:endParaRPr>
          </a:p>
        </p:txBody>
      </p:sp>
      <p:sp>
        <p:nvSpPr>
          <p:cNvPr id="9" name="TextBox 6">
            <a:extLst>
              <a:ext uri="{FF2B5EF4-FFF2-40B4-BE49-F238E27FC236}">
                <a16:creationId xmlns:a16="http://schemas.microsoft.com/office/drawing/2014/main" id="{0E28332C-1299-4BA4-B00C-7659840D02A8}"/>
              </a:ext>
            </a:extLst>
          </p:cNvPr>
          <p:cNvSpPr txBox="1"/>
          <p:nvPr/>
        </p:nvSpPr>
        <p:spPr>
          <a:xfrm>
            <a:off x="914400" y="152461"/>
            <a:ext cx="12972718" cy="697865"/>
          </a:xfrm>
          <a:prstGeom prst="rect">
            <a:avLst/>
          </a:prstGeom>
        </p:spPr>
        <p:txBody>
          <a:bodyPr lIns="0" tIns="0" rIns="0" bIns="0" rtlCol="0" anchor="t">
            <a:spAutoFit/>
          </a:bodyPr>
          <a:lstStyle/>
          <a:p>
            <a:pPr marL="0" lvl="0" indent="0" algn="l">
              <a:lnSpc>
                <a:spcPts val="5589"/>
              </a:lnSpc>
              <a:spcBef>
                <a:spcPct val="0"/>
              </a:spcBef>
            </a:pPr>
            <a:r>
              <a:rPr lang="lt-LT" sz="4299" spc="-42" dirty="0">
                <a:solidFill>
                  <a:srgbClr val="FBB900"/>
                </a:solidFill>
                <a:latin typeface="Roboto Bold"/>
              </a:rPr>
              <a:t>PRANEŠIMO DALYS</a:t>
            </a:r>
            <a:endParaRPr lang="en-US" sz="4299" spc="-42" dirty="0">
              <a:solidFill>
                <a:srgbClr val="FBB900"/>
              </a:solidFill>
              <a:latin typeface="Roboto Bold"/>
            </a:endParaRPr>
          </a:p>
        </p:txBody>
      </p:sp>
      <p:grpSp>
        <p:nvGrpSpPr>
          <p:cNvPr id="6" name="Group 7">
            <a:extLst>
              <a:ext uri="{FF2B5EF4-FFF2-40B4-BE49-F238E27FC236}">
                <a16:creationId xmlns:a16="http://schemas.microsoft.com/office/drawing/2014/main" id="{10DA74AF-791B-EE5B-506F-1B4917ED3F20}"/>
              </a:ext>
            </a:extLst>
          </p:cNvPr>
          <p:cNvGrpSpPr/>
          <p:nvPr/>
        </p:nvGrpSpPr>
        <p:grpSpPr>
          <a:xfrm>
            <a:off x="0" y="855108"/>
            <a:ext cx="18288000" cy="63520"/>
            <a:chOff x="0" y="0"/>
            <a:chExt cx="24384000" cy="84693"/>
          </a:xfrm>
        </p:grpSpPr>
        <p:sp>
          <p:nvSpPr>
            <p:cNvPr id="10" name="AutoShape 8">
              <a:extLst>
                <a:ext uri="{FF2B5EF4-FFF2-40B4-BE49-F238E27FC236}">
                  <a16:creationId xmlns:a16="http://schemas.microsoft.com/office/drawing/2014/main" id="{57A70FCC-E37A-AD91-CDB3-755F3BA9AD09}"/>
                </a:ext>
              </a:extLst>
            </p:cNvPr>
            <p:cNvSpPr/>
            <p:nvPr/>
          </p:nvSpPr>
          <p:spPr>
            <a:xfrm>
              <a:off x="0" y="35963"/>
              <a:ext cx="24384000" cy="12766"/>
            </a:xfrm>
            <a:prstGeom prst="rect">
              <a:avLst/>
            </a:prstGeom>
            <a:solidFill>
              <a:srgbClr val="000000"/>
            </a:solidFill>
          </p:spPr>
        </p:sp>
        <p:sp>
          <p:nvSpPr>
            <p:cNvPr id="11" name="AutoShape 9">
              <a:extLst>
                <a:ext uri="{FF2B5EF4-FFF2-40B4-BE49-F238E27FC236}">
                  <a16:creationId xmlns:a16="http://schemas.microsoft.com/office/drawing/2014/main" id="{A76E68DD-31DA-D84A-1870-8CBA44D041F6}"/>
                </a:ext>
              </a:extLst>
            </p:cNvPr>
            <p:cNvSpPr/>
            <p:nvPr/>
          </p:nvSpPr>
          <p:spPr>
            <a:xfrm rot="-5400000">
              <a:off x="782383" y="-782383"/>
              <a:ext cx="84693" cy="1649458"/>
            </a:xfrm>
            <a:prstGeom prst="rect">
              <a:avLst/>
            </a:prstGeom>
            <a:solidFill>
              <a:srgbClr val="FFB923"/>
            </a:solidFill>
          </p:spPr>
        </p:sp>
      </p:grpSp>
      <p:pic>
        <p:nvPicPr>
          <p:cNvPr id="12" name="Picture 5">
            <a:extLst>
              <a:ext uri="{FF2B5EF4-FFF2-40B4-BE49-F238E27FC236}">
                <a16:creationId xmlns:a16="http://schemas.microsoft.com/office/drawing/2014/main" id="{43DDB900-03DE-2428-091D-8872401FB8B7}"/>
              </a:ext>
            </a:extLst>
          </p:cNvPr>
          <p:cNvPicPr>
            <a:picLocks noChangeAspect="1"/>
          </p:cNvPicPr>
          <p:nvPr/>
        </p:nvPicPr>
        <p:blipFill>
          <a:blip r:embed="rId2"/>
          <a:srcRect/>
          <a:stretch>
            <a:fillRect/>
          </a:stretch>
        </p:blipFill>
        <p:spPr>
          <a:xfrm>
            <a:off x="15773400" y="134194"/>
            <a:ext cx="2097339" cy="734400"/>
          </a:xfrm>
          <a:prstGeom prst="rect">
            <a:avLst/>
          </a:prstGeom>
        </p:spPr>
      </p:pic>
      <p:sp>
        <p:nvSpPr>
          <p:cNvPr id="13" name="TextBox 12">
            <a:extLst>
              <a:ext uri="{FF2B5EF4-FFF2-40B4-BE49-F238E27FC236}">
                <a16:creationId xmlns:a16="http://schemas.microsoft.com/office/drawing/2014/main" id="{F0651964-FC47-4172-A041-6B8C94EDCDBB}"/>
              </a:ext>
            </a:extLst>
          </p:cNvPr>
          <p:cNvSpPr txBox="1"/>
          <p:nvPr/>
        </p:nvSpPr>
        <p:spPr>
          <a:xfrm>
            <a:off x="2514600" y="2324100"/>
            <a:ext cx="14045455" cy="5016758"/>
          </a:xfrm>
          <a:prstGeom prst="rect">
            <a:avLst/>
          </a:prstGeom>
          <a:noFill/>
        </p:spPr>
        <p:txBody>
          <a:bodyPr wrap="square">
            <a:spAutoFit/>
          </a:bodyPr>
          <a:lstStyle/>
          <a:p>
            <a:pPr algn="l"/>
            <a:r>
              <a:rPr lang="lt-LT" sz="4000" b="1" spc="-32" dirty="0">
                <a:solidFill>
                  <a:srgbClr val="0070C0"/>
                </a:solidFill>
                <a:latin typeface="Roboto" panose="02000000000000000000" pitchFamily="2" charset="0"/>
                <a:ea typeface="Roboto" panose="02000000000000000000" pitchFamily="2" charset="0"/>
                <a:cs typeface="Roboto" panose="02000000000000000000" pitchFamily="2" charset="0"/>
              </a:rPr>
              <a:t>Seminaro temos:</a:t>
            </a:r>
          </a:p>
          <a:p>
            <a:pPr algn="l">
              <a:buFont typeface="+mj-lt"/>
              <a:buAutoNum type="arabicPeriod"/>
            </a:pPr>
            <a:r>
              <a:rPr lang="lt-LT" sz="4000" b="1" spc="-32" dirty="0">
                <a:solidFill>
                  <a:srgbClr val="0070C0"/>
                </a:solidFill>
                <a:latin typeface="Roboto" panose="02000000000000000000" pitchFamily="2" charset="0"/>
                <a:ea typeface="Roboto" panose="02000000000000000000" pitchFamily="2" charset="0"/>
                <a:cs typeface="Roboto" panose="02000000000000000000" pitchFamily="2" charset="0"/>
              </a:rPr>
              <a:t>Naujasis civilinės saugos ir krizių valdymo įstatymas (pokyčiai ir naujovės)</a:t>
            </a:r>
          </a:p>
          <a:p>
            <a:pPr algn="l">
              <a:buFont typeface="+mj-lt"/>
              <a:buAutoNum type="arabicPeriod"/>
            </a:pPr>
            <a:r>
              <a:rPr lang="lt-LT" sz="4000" b="1" spc="-32" dirty="0">
                <a:solidFill>
                  <a:srgbClr val="0070C0"/>
                </a:solidFill>
                <a:latin typeface="Roboto" panose="02000000000000000000" pitchFamily="2" charset="0"/>
                <a:ea typeface="Roboto" panose="02000000000000000000" pitchFamily="2" charset="0"/>
                <a:cs typeface="Roboto" panose="02000000000000000000" pitchFamily="2" charset="0"/>
              </a:rPr>
              <a:t>Išorinės ir vidinės grėsmės Lietuvoje</a:t>
            </a:r>
          </a:p>
          <a:p>
            <a:pPr algn="l">
              <a:buFont typeface="+mj-lt"/>
              <a:buAutoNum type="arabicPeriod"/>
            </a:pPr>
            <a:r>
              <a:rPr lang="lt-LT" sz="4000" b="1" spc="-32" dirty="0">
                <a:solidFill>
                  <a:srgbClr val="0070C0"/>
                </a:solidFill>
                <a:latin typeface="Roboto" panose="02000000000000000000" pitchFamily="2" charset="0"/>
                <a:ea typeface="Roboto" panose="02000000000000000000" pitchFamily="2" charset="0"/>
                <a:cs typeface="Roboto" panose="02000000000000000000" pitchFamily="2" charset="0"/>
              </a:rPr>
              <a:t>Kaip ūkio subjektams pasirengti pavojams ir laikytis teisinio reguliavimo</a:t>
            </a:r>
          </a:p>
          <a:p>
            <a:pPr algn="l">
              <a:buFont typeface="+mj-lt"/>
              <a:buAutoNum type="arabicPeriod"/>
            </a:pPr>
            <a:r>
              <a:rPr lang="lt-LT" sz="4000" b="1" spc="-32" dirty="0">
                <a:solidFill>
                  <a:srgbClr val="0070C0"/>
                </a:solidFill>
                <a:latin typeface="Roboto" panose="02000000000000000000" pitchFamily="2" charset="0"/>
                <a:ea typeface="Roboto" panose="02000000000000000000" pitchFamily="2" charset="0"/>
                <a:cs typeface="Roboto" panose="02000000000000000000" pitchFamily="2" charset="0"/>
              </a:rPr>
              <a:t>Praktika ir (ne)išmoktos pamokos</a:t>
            </a:r>
          </a:p>
          <a:p>
            <a:endParaRPr lang="lt-LT" sz="4000" b="1" spc="-32" dirty="0">
              <a:solidFill>
                <a:srgbClr val="0070C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359995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9532946"/>
            <a:ext cx="18288000" cy="754054"/>
          </a:xfrm>
          <a:prstGeom prst="rect">
            <a:avLst/>
          </a:prstGeom>
          <a:solidFill>
            <a:srgbClr val="FBB900"/>
          </a:solidFill>
        </p:spPr>
      </p:sp>
      <p:pic>
        <p:nvPicPr>
          <p:cNvPr id="3" name="Picture 3"/>
          <p:cNvPicPr>
            <a:picLocks noChangeAspect="1"/>
          </p:cNvPicPr>
          <p:nvPr/>
        </p:nvPicPr>
        <p:blipFill>
          <a:blip r:embed="rId2"/>
          <a:srcRect/>
          <a:stretch>
            <a:fillRect/>
          </a:stretch>
        </p:blipFill>
        <p:spPr>
          <a:xfrm>
            <a:off x="1802705" y="1202845"/>
            <a:ext cx="2388296" cy="2388296"/>
          </a:xfrm>
          <a:prstGeom prst="rect">
            <a:avLst/>
          </a:prstGeom>
        </p:spPr>
      </p:pic>
      <p:sp>
        <p:nvSpPr>
          <p:cNvPr id="5" name="TextBox 5"/>
          <p:cNvSpPr txBox="1"/>
          <p:nvPr/>
        </p:nvSpPr>
        <p:spPr>
          <a:xfrm>
            <a:off x="1226895" y="3787058"/>
            <a:ext cx="3539915" cy="596265"/>
          </a:xfrm>
          <a:prstGeom prst="rect">
            <a:avLst/>
          </a:prstGeom>
        </p:spPr>
        <p:txBody>
          <a:bodyPr lIns="0" tIns="0" rIns="0" bIns="0" rtlCol="0" anchor="t">
            <a:spAutoFit/>
          </a:bodyPr>
          <a:lstStyle/>
          <a:p>
            <a:pPr algn="ctr">
              <a:lnSpc>
                <a:spcPts val="2339"/>
              </a:lnSpc>
            </a:pPr>
            <a:r>
              <a:rPr lang="en-US" sz="1799" dirty="0" err="1">
                <a:solidFill>
                  <a:srgbClr val="14110F"/>
                </a:solidFill>
                <a:latin typeface="Roboto"/>
              </a:rPr>
              <a:t>Tarptautinis</a:t>
            </a:r>
            <a:r>
              <a:rPr lang="en-US" sz="1799" dirty="0">
                <a:solidFill>
                  <a:srgbClr val="14110F"/>
                </a:solidFill>
                <a:latin typeface="Roboto"/>
              </a:rPr>
              <a:t> </a:t>
            </a:r>
            <a:r>
              <a:rPr lang="en-US" sz="1799" dirty="0" err="1">
                <a:solidFill>
                  <a:srgbClr val="14110F"/>
                </a:solidFill>
                <a:latin typeface="Roboto"/>
              </a:rPr>
              <a:t>civilinės</a:t>
            </a:r>
            <a:r>
              <a:rPr lang="en-US" sz="1799" dirty="0">
                <a:solidFill>
                  <a:srgbClr val="14110F"/>
                </a:solidFill>
                <a:latin typeface="Roboto"/>
              </a:rPr>
              <a:t> </a:t>
            </a:r>
            <a:r>
              <a:rPr lang="en-US" sz="1799" dirty="0" err="1">
                <a:solidFill>
                  <a:srgbClr val="14110F"/>
                </a:solidFill>
                <a:latin typeface="Roboto"/>
              </a:rPr>
              <a:t>saugos</a:t>
            </a:r>
            <a:endParaRPr lang="en-US" sz="1799" dirty="0">
              <a:solidFill>
                <a:srgbClr val="14110F"/>
              </a:solidFill>
              <a:latin typeface="Roboto"/>
            </a:endParaRPr>
          </a:p>
          <a:p>
            <a:pPr algn="ctr">
              <a:lnSpc>
                <a:spcPts val="2339"/>
              </a:lnSpc>
            </a:pPr>
            <a:r>
              <a:rPr lang="en-US" sz="1799" dirty="0" err="1">
                <a:solidFill>
                  <a:srgbClr val="14110F"/>
                </a:solidFill>
                <a:latin typeface="Roboto"/>
              </a:rPr>
              <a:t>simbolis</a:t>
            </a:r>
            <a:endParaRPr lang="en-US" sz="1799" dirty="0">
              <a:solidFill>
                <a:srgbClr val="14110F"/>
              </a:solidFill>
              <a:latin typeface="Roboto"/>
            </a:endParaRPr>
          </a:p>
        </p:txBody>
      </p:sp>
      <p:sp>
        <p:nvSpPr>
          <p:cNvPr id="6" name="TextBox 6"/>
          <p:cNvSpPr txBox="1"/>
          <p:nvPr/>
        </p:nvSpPr>
        <p:spPr>
          <a:xfrm>
            <a:off x="9112050" y="5089168"/>
            <a:ext cx="8568515" cy="278923"/>
          </a:xfrm>
          <a:prstGeom prst="rect">
            <a:avLst/>
          </a:prstGeom>
        </p:spPr>
        <p:txBody>
          <a:bodyPr wrap="square" lIns="0" tIns="0" rIns="0" bIns="0" rtlCol="0" anchor="t">
            <a:spAutoFit/>
          </a:bodyPr>
          <a:lstStyle/>
          <a:p>
            <a:pPr algn="r">
              <a:lnSpc>
                <a:spcPts val="2339"/>
              </a:lnSpc>
            </a:pPr>
            <a:r>
              <a:rPr lang="lt-LT" sz="1799" dirty="0">
                <a:solidFill>
                  <a:srgbClr val="14110F"/>
                </a:solidFill>
                <a:latin typeface="Roboto Italics"/>
              </a:rPr>
              <a:t>Krizių valdymo ir c</a:t>
            </a:r>
            <a:r>
              <a:rPr lang="en-US" sz="1799" dirty="0" err="1">
                <a:solidFill>
                  <a:srgbClr val="14110F"/>
                </a:solidFill>
                <a:latin typeface="Roboto Italics"/>
              </a:rPr>
              <a:t>ivilinės</a:t>
            </a:r>
            <a:r>
              <a:rPr lang="en-US" sz="1799" dirty="0">
                <a:solidFill>
                  <a:srgbClr val="14110F"/>
                </a:solidFill>
                <a:latin typeface="Roboto Italics"/>
              </a:rPr>
              <a:t> </a:t>
            </a:r>
            <a:r>
              <a:rPr lang="en-US" sz="1799" dirty="0" err="1">
                <a:solidFill>
                  <a:srgbClr val="14110F"/>
                </a:solidFill>
                <a:latin typeface="Roboto Italics"/>
              </a:rPr>
              <a:t>saugos</a:t>
            </a:r>
            <a:r>
              <a:rPr lang="en-US" sz="1799" dirty="0">
                <a:solidFill>
                  <a:srgbClr val="14110F"/>
                </a:solidFill>
                <a:latin typeface="Roboto Italics"/>
              </a:rPr>
              <a:t> </a:t>
            </a:r>
            <a:r>
              <a:rPr lang="en-US" sz="1799" dirty="0" err="1">
                <a:solidFill>
                  <a:srgbClr val="14110F"/>
                </a:solidFill>
                <a:latin typeface="Roboto Italics"/>
              </a:rPr>
              <a:t>įstatymas</a:t>
            </a:r>
            <a:endParaRPr lang="en-US" sz="1799" dirty="0">
              <a:solidFill>
                <a:srgbClr val="14110F"/>
              </a:solidFill>
              <a:latin typeface="Roboto Italics"/>
            </a:endParaRPr>
          </a:p>
        </p:txBody>
      </p:sp>
      <p:sp>
        <p:nvSpPr>
          <p:cNvPr id="8" name="TextBox 8"/>
          <p:cNvSpPr txBox="1"/>
          <p:nvPr/>
        </p:nvSpPr>
        <p:spPr>
          <a:xfrm>
            <a:off x="167068" y="9722161"/>
            <a:ext cx="7937664" cy="724535"/>
          </a:xfrm>
          <a:prstGeom prst="rect">
            <a:avLst/>
          </a:prstGeom>
        </p:spPr>
        <p:txBody>
          <a:bodyPr lIns="0" tIns="0" rIns="0" bIns="0" rtlCol="0" anchor="t">
            <a:spAutoFit/>
          </a:bodyPr>
          <a:lstStyle/>
          <a:p>
            <a:pPr algn="just">
              <a:lnSpc>
                <a:spcPts val="2859"/>
              </a:lnSpc>
            </a:pPr>
            <a:r>
              <a:rPr lang="en-US" sz="2199" spc="-21">
                <a:solidFill>
                  <a:srgbClr val="545454"/>
                </a:solidFill>
                <a:latin typeface="Roboto"/>
              </a:rPr>
              <a:t>CIVILINĖ SAUGA </a:t>
            </a:r>
          </a:p>
          <a:p>
            <a:pPr marL="0" lvl="0" indent="0" algn="just">
              <a:lnSpc>
                <a:spcPts val="2859"/>
              </a:lnSpc>
              <a:spcBef>
                <a:spcPct val="0"/>
              </a:spcBef>
            </a:pPr>
            <a:endParaRPr lang="en-US" sz="2199" spc="-21">
              <a:solidFill>
                <a:srgbClr val="545454"/>
              </a:solidFill>
              <a:latin typeface="Roboto"/>
            </a:endParaRPr>
          </a:p>
        </p:txBody>
      </p:sp>
      <p:grpSp>
        <p:nvGrpSpPr>
          <p:cNvPr id="9" name="Group 7">
            <a:extLst>
              <a:ext uri="{FF2B5EF4-FFF2-40B4-BE49-F238E27FC236}">
                <a16:creationId xmlns:a16="http://schemas.microsoft.com/office/drawing/2014/main" id="{550AF887-E1E3-1A53-372B-E176E5B6B023}"/>
              </a:ext>
            </a:extLst>
          </p:cNvPr>
          <p:cNvGrpSpPr/>
          <p:nvPr/>
        </p:nvGrpSpPr>
        <p:grpSpPr>
          <a:xfrm>
            <a:off x="0" y="855108"/>
            <a:ext cx="18288000" cy="63520"/>
            <a:chOff x="0" y="0"/>
            <a:chExt cx="24384000" cy="84693"/>
          </a:xfrm>
        </p:grpSpPr>
        <p:sp>
          <p:nvSpPr>
            <p:cNvPr id="10" name="AutoShape 8">
              <a:extLst>
                <a:ext uri="{FF2B5EF4-FFF2-40B4-BE49-F238E27FC236}">
                  <a16:creationId xmlns:a16="http://schemas.microsoft.com/office/drawing/2014/main" id="{B11AFA37-4CF7-678C-0917-329D9B69B03B}"/>
                </a:ext>
              </a:extLst>
            </p:cNvPr>
            <p:cNvSpPr/>
            <p:nvPr/>
          </p:nvSpPr>
          <p:spPr>
            <a:xfrm>
              <a:off x="0" y="35963"/>
              <a:ext cx="24384000" cy="12766"/>
            </a:xfrm>
            <a:prstGeom prst="rect">
              <a:avLst/>
            </a:prstGeom>
            <a:solidFill>
              <a:srgbClr val="000000"/>
            </a:solidFill>
          </p:spPr>
        </p:sp>
        <p:sp>
          <p:nvSpPr>
            <p:cNvPr id="11" name="AutoShape 9">
              <a:extLst>
                <a:ext uri="{FF2B5EF4-FFF2-40B4-BE49-F238E27FC236}">
                  <a16:creationId xmlns:a16="http://schemas.microsoft.com/office/drawing/2014/main" id="{27544348-1FE7-EB84-916E-0C5D1657A1A2}"/>
                </a:ext>
              </a:extLst>
            </p:cNvPr>
            <p:cNvSpPr/>
            <p:nvPr/>
          </p:nvSpPr>
          <p:spPr>
            <a:xfrm rot="-5400000">
              <a:off x="782383" y="-782383"/>
              <a:ext cx="84693" cy="1649458"/>
            </a:xfrm>
            <a:prstGeom prst="rect">
              <a:avLst/>
            </a:prstGeom>
            <a:solidFill>
              <a:srgbClr val="FFB923"/>
            </a:solidFill>
          </p:spPr>
        </p:sp>
      </p:grpSp>
      <p:pic>
        <p:nvPicPr>
          <p:cNvPr id="12" name="Picture 5">
            <a:extLst>
              <a:ext uri="{FF2B5EF4-FFF2-40B4-BE49-F238E27FC236}">
                <a16:creationId xmlns:a16="http://schemas.microsoft.com/office/drawing/2014/main" id="{043DCD44-4108-8DB9-A10D-C65FB2991E5C}"/>
              </a:ext>
            </a:extLst>
          </p:cNvPr>
          <p:cNvPicPr>
            <a:picLocks noChangeAspect="1"/>
          </p:cNvPicPr>
          <p:nvPr/>
        </p:nvPicPr>
        <p:blipFill>
          <a:blip r:embed="rId3"/>
          <a:srcRect/>
          <a:stretch>
            <a:fillRect/>
          </a:stretch>
        </p:blipFill>
        <p:spPr>
          <a:xfrm>
            <a:off x="15773400" y="134194"/>
            <a:ext cx="2097339" cy="734400"/>
          </a:xfrm>
          <a:prstGeom prst="rect">
            <a:avLst/>
          </a:prstGeom>
        </p:spPr>
      </p:pic>
      <p:sp>
        <p:nvSpPr>
          <p:cNvPr id="13" name="TextBox 6">
            <a:extLst>
              <a:ext uri="{FF2B5EF4-FFF2-40B4-BE49-F238E27FC236}">
                <a16:creationId xmlns:a16="http://schemas.microsoft.com/office/drawing/2014/main" id="{CC841FA1-8994-A8D3-EC6F-41E03ED428E6}"/>
              </a:ext>
            </a:extLst>
          </p:cNvPr>
          <p:cNvSpPr txBox="1"/>
          <p:nvPr/>
        </p:nvSpPr>
        <p:spPr>
          <a:xfrm>
            <a:off x="914400" y="152461"/>
            <a:ext cx="12972718" cy="697865"/>
          </a:xfrm>
          <a:prstGeom prst="rect">
            <a:avLst/>
          </a:prstGeom>
        </p:spPr>
        <p:txBody>
          <a:bodyPr lIns="0" tIns="0" rIns="0" bIns="0" rtlCol="0" anchor="t">
            <a:spAutoFit/>
          </a:bodyPr>
          <a:lstStyle/>
          <a:p>
            <a:pPr marL="0" lvl="0" indent="0" algn="l">
              <a:lnSpc>
                <a:spcPts val="5589"/>
              </a:lnSpc>
              <a:spcBef>
                <a:spcPct val="0"/>
              </a:spcBef>
            </a:pPr>
            <a:r>
              <a:rPr lang="lt-LT" sz="4299" spc="-42" dirty="0">
                <a:solidFill>
                  <a:srgbClr val="FBB900"/>
                </a:solidFill>
                <a:latin typeface="Roboto Bold"/>
              </a:rPr>
              <a:t>CIVILINĖ SAUGA</a:t>
            </a:r>
            <a:endParaRPr lang="en-US" sz="4299" spc="-42" dirty="0">
              <a:solidFill>
                <a:srgbClr val="FBB900"/>
              </a:solidFill>
              <a:latin typeface="Roboto Bold"/>
            </a:endParaRPr>
          </a:p>
        </p:txBody>
      </p:sp>
      <p:sp>
        <p:nvSpPr>
          <p:cNvPr id="7" name="TextBox 4">
            <a:extLst>
              <a:ext uri="{FF2B5EF4-FFF2-40B4-BE49-F238E27FC236}">
                <a16:creationId xmlns:a16="http://schemas.microsoft.com/office/drawing/2014/main" id="{98261F77-13A5-5637-6B5B-C45E87E15F24}"/>
              </a:ext>
            </a:extLst>
          </p:cNvPr>
          <p:cNvSpPr txBox="1"/>
          <p:nvPr/>
        </p:nvSpPr>
        <p:spPr>
          <a:xfrm>
            <a:off x="913386" y="6099671"/>
            <a:ext cx="15718324" cy="2587921"/>
          </a:xfrm>
          <a:prstGeom prst="rect">
            <a:avLst/>
          </a:prstGeom>
        </p:spPr>
        <p:txBody>
          <a:bodyPr wrap="square" lIns="0" tIns="0" rIns="0" bIns="0" rtlCol="0" anchor="t">
            <a:spAutoFit/>
          </a:bodyPr>
          <a:lstStyle/>
          <a:p>
            <a:pPr algn="just">
              <a:lnSpc>
                <a:spcPts val="3380"/>
              </a:lnSpc>
            </a:pPr>
            <a:r>
              <a:rPr lang="en-US" sz="3000" spc="-26" dirty="0" err="1">
                <a:solidFill>
                  <a:srgbClr val="14110F"/>
                </a:solidFill>
                <a:latin typeface="Roboto"/>
              </a:rPr>
              <a:t>Valstybės</a:t>
            </a:r>
            <a:r>
              <a:rPr lang="en-US" sz="3000" spc="-26" dirty="0">
                <a:solidFill>
                  <a:srgbClr val="14110F"/>
                </a:solidFill>
                <a:latin typeface="Roboto"/>
              </a:rPr>
              <a:t> </a:t>
            </a:r>
            <a:r>
              <a:rPr lang="en-US" sz="3000" spc="-26" dirty="0" err="1">
                <a:solidFill>
                  <a:srgbClr val="14110F"/>
                </a:solidFill>
                <a:latin typeface="Roboto"/>
              </a:rPr>
              <a:t>ir</a:t>
            </a:r>
            <a:r>
              <a:rPr lang="en-US" sz="3000" spc="-26" dirty="0">
                <a:solidFill>
                  <a:srgbClr val="14110F"/>
                </a:solidFill>
                <a:latin typeface="Roboto"/>
              </a:rPr>
              <a:t> </a:t>
            </a:r>
            <a:r>
              <a:rPr lang="en-US" sz="3000" spc="-26" dirty="0" err="1">
                <a:solidFill>
                  <a:srgbClr val="14110F"/>
                </a:solidFill>
                <a:latin typeface="Roboto"/>
              </a:rPr>
              <a:t>savivaldybių</a:t>
            </a:r>
            <a:r>
              <a:rPr lang="en-US" sz="3000" spc="-26" dirty="0">
                <a:solidFill>
                  <a:srgbClr val="14110F"/>
                </a:solidFill>
                <a:latin typeface="Roboto"/>
              </a:rPr>
              <a:t> </a:t>
            </a:r>
            <a:r>
              <a:rPr lang="en-US" sz="3000" spc="-26" dirty="0" err="1">
                <a:solidFill>
                  <a:srgbClr val="14110F"/>
                </a:solidFill>
                <a:latin typeface="Roboto"/>
              </a:rPr>
              <a:t>institucijos</a:t>
            </a:r>
            <a:r>
              <a:rPr lang="en-US" sz="3000" spc="-26" dirty="0">
                <a:solidFill>
                  <a:srgbClr val="14110F"/>
                </a:solidFill>
                <a:latin typeface="Roboto"/>
              </a:rPr>
              <a:t> </a:t>
            </a:r>
            <a:r>
              <a:rPr lang="en-US" sz="3000" spc="-26" dirty="0" err="1">
                <a:solidFill>
                  <a:srgbClr val="14110F"/>
                </a:solidFill>
                <a:latin typeface="Roboto"/>
              </a:rPr>
              <a:t>yra</a:t>
            </a:r>
            <a:r>
              <a:rPr lang="en-US" sz="3000" spc="-26" dirty="0">
                <a:solidFill>
                  <a:srgbClr val="14110F"/>
                </a:solidFill>
                <a:latin typeface="Roboto"/>
              </a:rPr>
              <a:t> </a:t>
            </a:r>
            <a:r>
              <a:rPr lang="en-US" sz="3000" spc="-26" dirty="0" err="1">
                <a:solidFill>
                  <a:srgbClr val="14110F"/>
                </a:solidFill>
                <a:latin typeface="Roboto"/>
              </a:rPr>
              <a:t>parengusios</a:t>
            </a:r>
            <a:r>
              <a:rPr lang="en-US" sz="3000" spc="-26" dirty="0">
                <a:solidFill>
                  <a:srgbClr val="14110F"/>
                </a:solidFill>
                <a:latin typeface="Roboto"/>
              </a:rPr>
              <a:t> planus, </a:t>
            </a:r>
            <a:r>
              <a:rPr lang="en-US" sz="3000" spc="-26" dirty="0" err="1">
                <a:solidFill>
                  <a:srgbClr val="14110F"/>
                </a:solidFill>
                <a:latin typeface="Roboto"/>
              </a:rPr>
              <a:t>pagal</a:t>
            </a:r>
            <a:r>
              <a:rPr lang="en-US" sz="3000" spc="-26" dirty="0">
                <a:solidFill>
                  <a:srgbClr val="14110F"/>
                </a:solidFill>
                <a:latin typeface="Roboto"/>
              </a:rPr>
              <a:t> </a:t>
            </a:r>
            <a:r>
              <a:rPr lang="en-US" sz="3000" spc="-26" dirty="0" err="1">
                <a:solidFill>
                  <a:srgbClr val="14110F"/>
                </a:solidFill>
                <a:latin typeface="Roboto"/>
              </a:rPr>
              <a:t>kuriuos</a:t>
            </a:r>
            <a:r>
              <a:rPr lang="en-US" sz="3000" spc="-26" dirty="0">
                <a:solidFill>
                  <a:srgbClr val="14110F"/>
                </a:solidFill>
                <a:latin typeface="Roboto"/>
              </a:rPr>
              <a:t> </a:t>
            </a:r>
            <a:r>
              <a:rPr lang="en-US" sz="3000" spc="-26" dirty="0" err="1">
                <a:solidFill>
                  <a:srgbClr val="14110F"/>
                </a:solidFill>
                <a:latin typeface="Roboto"/>
              </a:rPr>
              <a:t>būtų</a:t>
            </a:r>
            <a:r>
              <a:rPr lang="en-US" sz="3000" spc="-26" dirty="0">
                <a:solidFill>
                  <a:srgbClr val="14110F"/>
                </a:solidFill>
                <a:latin typeface="Roboto"/>
              </a:rPr>
              <a:t> </a:t>
            </a:r>
            <a:r>
              <a:rPr lang="en-US" sz="3000" spc="-26" dirty="0" err="1">
                <a:solidFill>
                  <a:srgbClr val="14110F"/>
                </a:solidFill>
                <a:latin typeface="Roboto"/>
              </a:rPr>
              <a:t>organizuojama</a:t>
            </a:r>
            <a:r>
              <a:rPr lang="en-US" sz="3000" spc="-26" dirty="0">
                <a:solidFill>
                  <a:srgbClr val="14110F"/>
                </a:solidFill>
                <a:latin typeface="Roboto"/>
              </a:rPr>
              <a:t> </a:t>
            </a:r>
            <a:r>
              <a:rPr lang="en-US" sz="3000" spc="-26" dirty="0" err="1">
                <a:solidFill>
                  <a:srgbClr val="14110F"/>
                </a:solidFill>
                <a:latin typeface="Roboto"/>
              </a:rPr>
              <a:t>gyventojų</a:t>
            </a:r>
            <a:r>
              <a:rPr lang="en-US" sz="3000" spc="-26" dirty="0">
                <a:solidFill>
                  <a:srgbClr val="14110F"/>
                </a:solidFill>
                <a:latin typeface="Roboto"/>
              </a:rPr>
              <a:t> </a:t>
            </a:r>
            <a:r>
              <a:rPr lang="en-US" sz="3000" spc="-26" dirty="0" err="1">
                <a:solidFill>
                  <a:srgbClr val="14110F"/>
                </a:solidFill>
                <a:latin typeface="Roboto"/>
              </a:rPr>
              <a:t>apsauga</a:t>
            </a:r>
            <a:r>
              <a:rPr lang="en-US" sz="3000" spc="-26" dirty="0">
                <a:solidFill>
                  <a:srgbClr val="14110F"/>
                </a:solidFill>
                <a:latin typeface="Roboto"/>
              </a:rPr>
              <a:t>, </a:t>
            </a:r>
            <a:r>
              <a:rPr lang="en-US" sz="3000" spc="-26" dirty="0" err="1">
                <a:solidFill>
                  <a:srgbClr val="14110F"/>
                </a:solidFill>
                <a:latin typeface="Roboto"/>
              </a:rPr>
              <a:t>tačiau</a:t>
            </a:r>
            <a:r>
              <a:rPr lang="en-US" sz="3000" spc="-26" dirty="0">
                <a:solidFill>
                  <a:srgbClr val="14110F"/>
                </a:solidFill>
                <a:latin typeface="Roboto"/>
              </a:rPr>
              <a:t> </a:t>
            </a:r>
            <a:r>
              <a:rPr lang="en-US" sz="3000" spc="-26" dirty="0" err="1">
                <a:solidFill>
                  <a:srgbClr val="14110F"/>
                </a:solidFill>
                <a:latin typeface="Roboto"/>
              </a:rPr>
              <a:t>gyventojai</a:t>
            </a:r>
            <a:r>
              <a:rPr lang="en-US" sz="3000" spc="-26" dirty="0">
                <a:solidFill>
                  <a:srgbClr val="14110F"/>
                </a:solidFill>
                <a:latin typeface="Roboto"/>
              </a:rPr>
              <a:t> </a:t>
            </a:r>
            <a:r>
              <a:rPr lang="en-US" sz="3000" spc="-26" dirty="0" err="1">
                <a:solidFill>
                  <a:srgbClr val="14110F"/>
                </a:solidFill>
                <a:latin typeface="Roboto"/>
              </a:rPr>
              <a:t>ir</a:t>
            </a:r>
            <a:r>
              <a:rPr lang="en-US" sz="3000" spc="-26" dirty="0">
                <a:solidFill>
                  <a:srgbClr val="14110F"/>
                </a:solidFill>
                <a:latin typeface="Roboto"/>
              </a:rPr>
              <a:t> </a:t>
            </a:r>
            <a:r>
              <a:rPr lang="en-US" sz="3000" spc="-26" dirty="0" err="1">
                <a:solidFill>
                  <a:srgbClr val="14110F"/>
                </a:solidFill>
                <a:latin typeface="Roboto"/>
              </a:rPr>
              <a:t>patys</a:t>
            </a:r>
            <a:r>
              <a:rPr lang="en-US" sz="3000" spc="-26" dirty="0">
                <a:solidFill>
                  <a:srgbClr val="14110F"/>
                </a:solidFill>
                <a:latin typeface="Roboto"/>
              </a:rPr>
              <a:t> </a:t>
            </a:r>
            <a:r>
              <a:rPr lang="en-US" sz="3000" spc="-26" dirty="0" err="1">
                <a:solidFill>
                  <a:srgbClr val="14110F"/>
                </a:solidFill>
                <a:latin typeface="Roboto"/>
              </a:rPr>
              <a:t>turėtų</a:t>
            </a:r>
            <a:r>
              <a:rPr lang="en-US" sz="3000" spc="-26" dirty="0">
                <a:solidFill>
                  <a:srgbClr val="14110F"/>
                </a:solidFill>
                <a:latin typeface="Roboto"/>
              </a:rPr>
              <a:t> </a:t>
            </a:r>
            <a:r>
              <a:rPr lang="en-US" sz="3000" spc="-26" dirty="0" err="1">
                <a:solidFill>
                  <a:srgbClr val="14110F"/>
                </a:solidFill>
                <a:latin typeface="Roboto"/>
              </a:rPr>
              <a:t>rūpintis</a:t>
            </a:r>
            <a:r>
              <a:rPr lang="en-US" sz="3000" spc="-26" dirty="0">
                <a:solidFill>
                  <a:srgbClr val="14110F"/>
                </a:solidFill>
                <a:latin typeface="Roboto"/>
              </a:rPr>
              <a:t> </a:t>
            </a:r>
            <a:r>
              <a:rPr lang="en-US" sz="3000" spc="-26" dirty="0" err="1">
                <a:solidFill>
                  <a:srgbClr val="14110F"/>
                </a:solidFill>
                <a:latin typeface="Roboto"/>
              </a:rPr>
              <a:t>savo</a:t>
            </a:r>
            <a:r>
              <a:rPr lang="en-US" sz="3000" spc="-26" dirty="0">
                <a:solidFill>
                  <a:srgbClr val="14110F"/>
                </a:solidFill>
                <a:latin typeface="Roboto"/>
              </a:rPr>
              <a:t> </a:t>
            </a:r>
            <a:r>
              <a:rPr lang="en-US" sz="3000" spc="-26" dirty="0" err="1">
                <a:solidFill>
                  <a:srgbClr val="14110F"/>
                </a:solidFill>
                <a:latin typeface="Roboto"/>
              </a:rPr>
              <a:t>saugumu</a:t>
            </a:r>
            <a:r>
              <a:rPr lang="en-US" sz="3000" spc="-26" dirty="0">
                <a:solidFill>
                  <a:srgbClr val="14110F"/>
                </a:solidFill>
                <a:latin typeface="Roboto"/>
              </a:rPr>
              <a:t> </a:t>
            </a:r>
            <a:r>
              <a:rPr lang="en-US" sz="3000" spc="-26" dirty="0" err="1">
                <a:solidFill>
                  <a:srgbClr val="14110F"/>
                </a:solidFill>
                <a:latin typeface="Roboto"/>
              </a:rPr>
              <a:t>ir</a:t>
            </a:r>
            <a:r>
              <a:rPr lang="en-US" sz="3000" spc="-26" dirty="0">
                <a:solidFill>
                  <a:srgbClr val="14110F"/>
                </a:solidFill>
                <a:latin typeface="Roboto"/>
              </a:rPr>
              <a:t> </a:t>
            </a:r>
            <a:r>
              <a:rPr lang="en-US" sz="3000" spc="-26" dirty="0" err="1">
                <a:solidFill>
                  <a:srgbClr val="14110F"/>
                </a:solidFill>
                <a:latin typeface="Roboto"/>
              </a:rPr>
              <a:t>žinoti</a:t>
            </a:r>
            <a:r>
              <a:rPr lang="en-US" sz="3000" spc="-26" dirty="0">
                <a:solidFill>
                  <a:srgbClr val="14110F"/>
                </a:solidFill>
                <a:latin typeface="Roboto"/>
              </a:rPr>
              <a:t>, </a:t>
            </a:r>
            <a:r>
              <a:rPr lang="en-US" sz="3000" spc="-26" dirty="0" err="1">
                <a:solidFill>
                  <a:srgbClr val="14110F"/>
                </a:solidFill>
                <a:latin typeface="Roboto"/>
              </a:rPr>
              <a:t>kaip</a:t>
            </a:r>
            <a:r>
              <a:rPr lang="en-US" sz="3000" spc="-26" dirty="0">
                <a:solidFill>
                  <a:srgbClr val="14110F"/>
                </a:solidFill>
                <a:latin typeface="Roboto"/>
              </a:rPr>
              <a:t> </a:t>
            </a:r>
            <a:r>
              <a:rPr lang="en-US" sz="3000" spc="-26" dirty="0" err="1">
                <a:solidFill>
                  <a:srgbClr val="14110F"/>
                </a:solidFill>
                <a:latin typeface="Roboto"/>
              </a:rPr>
              <a:t>elgtis</a:t>
            </a:r>
            <a:r>
              <a:rPr lang="en-US" sz="3000" spc="-26" dirty="0">
                <a:solidFill>
                  <a:srgbClr val="14110F"/>
                </a:solidFill>
                <a:latin typeface="Roboto"/>
              </a:rPr>
              <a:t> </a:t>
            </a:r>
            <a:r>
              <a:rPr lang="en-US" sz="3000" spc="-26" dirty="0" err="1">
                <a:solidFill>
                  <a:srgbClr val="14110F"/>
                </a:solidFill>
                <a:latin typeface="Roboto"/>
              </a:rPr>
              <a:t>tokios</a:t>
            </a:r>
            <a:r>
              <a:rPr lang="en-US" sz="3000" spc="-26" dirty="0">
                <a:solidFill>
                  <a:srgbClr val="14110F"/>
                </a:solidFill>
                <a:latin typeface="Roboto"/>
              </a:rPr>
              <a:t> </a:t>
            </a:r>
            <a:r>
              <a:rPr lang="en-US" sz="3000" spc="-26" dirty="0" err="1">
                <a:solidFill>
                  <a:srgbClr val="14110F"/>
                </a:solidFill>
                <a:latin typeface="Roboto"/>
              </a:rPr>
              <a:t>avarijos</a:t>
            </a:r>
            <a:r>
              <a:rPr lang="en-US" sz="3000" spc="-26" dirty="0">
                <a:solidFill>
                  <a:srgbClr val="14110F"/>
                </a:solidFill>
                <a:latin typeface="Roboto"/>
              </a:rPr>
              <a:t> </a:t>
            </a:r>
            <a:r>
              <a:rPr lang="en-US" sz="3000" spc="-26" dirty="0" err="1">
                <a:solidFill>
                  <a:srgbClr val="14110F"/>
                </a:solidFill>
                <a:latin typeface="Roboto"/>
              </a:rPr>
              <a:t>atveju</a:t>
            </a:r>
            <a:r>
              <a:rPr lang="en-US" sz="3000" spc="-26" dirty="0">
                <a:solidFill>
                  <a:srgbClr val="14110F"/>
                </a:solidFill>
                <a:latin typeface="Roboto"/>
              </a:rPr>
              <a:t>. </a:t>
            </a:r>
            <a:endParaRPr lang="lt-LT" sz="3000" spc="-26" dirty="0">
              <a:solidFill>
                <a:srgbClr val="14110F"/>
              </a:solidFill>
              <a:latin typeface="Roboto"/>
            </a:endParaRPr>
          </a:p>
          <a:p>
            <a:pPr algn="just">
              <a:lnSpc>
                <a:spcPts val="3380"/>
              </a:lnSpc>
            </a:pPr>
            <a:endParaRPr lang="en-US" sz="3000" spc="-26" dirty="0">
              <a:solidFill>
                <a:srgbClr val="14110F"/>
              </a:solidFill>
              <a:latin typeface="Roboto"/>
            </a:endParaRPr>
          </a:p>
          <a:p>
            <a:pPr algn="just">
              <a:lnSpc>
                <a:spcPts val="3380"/>
              </a:lnSpc>
            </a:pPr>
            <a:r>
              <a:rPr lang="en-US" sz="3000" spc="-26" dirty="0" err="1">
                <a:solidFill>
                  <a:srgbClr val="0066FF"/>
                </a:solidFill>
                <a:latin typeface="Roboto"/>
              </a:rPr>
              <a:t>Gyventojai</a:t>
            </a:r>
            <a:r>
              <a:rPr lang="en-US" sz="3000" spc="-26" dirty="0">
                <a:solidFill>
                  <a:srgbClr val="0066FF"/>
                </a:solidFill>
                <a:latin typeface="Roboto"/>
              </a:rPr>
              <a:t> </a:t>
            </a:r>
            <a:r>
              <a:rPr lang="en-US" sz="3000" spc="-26" dirty="0" err="1">
                <a:solidFill>
                  <a:srgbClr val="0066FF"/>
                </a:solidFill>
                <a:latin typeface="Roboto"/>
              </a:rPr>
              <a:t>turėtų</a:t>
            </a:r>
            <a:r>
              <a:rPr lang="en-US" sz="3000" spc="-26" dirty="0">
                <a:solidFill>
                  <a:srgbClr val="0066FF"/>
                </a:solidFill>
                <a:latin typeface="Roboto"/>
              </a:rPr>
              <a:t> </a:t>
            </a:r>
            <a:r>
              <a:rPr lang="en-US" sz="3000" spc="-26" dirty="0" err="1">
                <a:solidFill>
                  <a:srgbClr val="0066FF"/>
                </a:solidFill>
                <a:latin typeface="Roboto"/>
              </a:rPr>
              <a:t>pasirūpinti</a:t>
            </a:r>
            <a:r>
              <a:rPr lang="en-US" sz="3000" spc="-26" dirty="0">
                <a:solidFill>
                  <a:srgbClr val="0066FF"/>
                </a:solidFill>
                <a:latin typeface="Roboto"/>
              </a:rPr>
              <a:t> </a:t>
            </a:r>
            <a:r>
              <a:rPr lang="en-US" sz="3000" spc="-26" dirty="0" err="1">
                <a:solidFill>
                  <a:srgbClr val="0066FF"/>
                </a:solidFill>
                <a:latin typeface="Roboto"/>
              </a:rPr>
              <a:t>savimi</a:t>
            </a:r>
            <a:r>
              <a:rPr lang="en-US" sz="3000" spc="-26" dirty="0">
                <a:solidFill>
                  <a:srgbClr val="0066FF"/>
                </a:solidFill>
                <a:latin typeface="Roboto"/>
              </a:rPr>
              <a:t> </a:t>
            </a:r>
            <a:r>
              <a:rPr lang="en-US" sz="3000" spc="-26" dirty="0" err="1">
                <a:solidFill>
                  <a:srgbClr val="0066FF"/>
                </a:solidFill>
                <a:latin typeface="Roboto"/>
              </a:rPr>
              <a:t>ir</a:t>
            </a:r>
            <a:r>
              <a:rPr lang="en-US" sz="3000" spc="-26" dirty="0">
                <a:solidFill>
                  <a:srgbClr val="0066FF"/>
                </a:solidFill>
                <a:latin typeface="Roboto"/>
              </a:rPr>
              <a:t> </a:t>
            </a:r>
            <a:r>
              <a:rPr lang="en-US" sz="3000" spc="-26" dirty="0" err="1">
                <a:solidFill>
                  <a:srgbClr val="0066FF"/>
                </a:solidFill>
                <a:latin typeface="Roboto"/>
              </a:rPr>
              <a:t>artimaisiais</a:t>
            </a:r>
            <a:r>
              <a:rPr lang="en-US" sz="3000" spc="-26" dirty="0">
                <a:solidFill>
                  <a:srgbClr val="0066FF"/>
                </a:solidFill>
                <a:latin typeface="Roboto"/>
              </a:rPr>
              <a:t> bent 72 val</a:t>
            </a:r>
            <a:r>
              <a:rPr lang="en-US" sz="3000" spc="-26" dirty="0">
                <a:solidFill>
                  <a:srgbClr val="14110F"/>
                </a:solidFill>
                <a:latin typeface="Roboto"/>
              </a:rPr>
              <a:t>.</a:t>
            </a:r>
          </a:p>
          <a:p>
            <a:pPr algn="just">
              <a:lnSpc>
                <a:spcPts val="3380"/>
              </a:lnSpc>
            </a:pPr>
            <a:endParaRPr lang="en-US" sz="2600" spc="-26" dirty="0">
              <a:solidFill>
                <a:srgbClr val="14110F"/>
              </a:solidFill>
              <a:latin typeface="Roboto"/>
            </a:endParaRPr>
          </a:p>
        </p:txBody>
      </p:sp>
      <p:sp>
        <p:nvSpPr>
          <p:cNvPr id="17" name="TextBox 16">
            <a:extLst>
              <a:ext uri="{FF2B5EF4-FFF2-40B4-BE49-F238E27FC236}">
                <a16:creationId xmlns:a16="http://schemas.microsoft.com/office/drawing/2014/main" id="{DF9CF1F4-B08F-68D8-2A02-C3820D8A9B86}"/>
              </a:ext>
            </a:extLst>
          </p:cNvPr>
          <p:cNvSpPr txBox="1"/>
          <p:nvPr/>
        </p:nvSpPr>
        <p:spPr>
          <a:xfrm>
            <a:off x="8530035" y="1112508"/>
            <a:ext cx="9150530" cy="3323987"/>
          </a:xfrm>
          <a:prstGeom prst="rect">
            <a:avLst/>
          </a:prstGeom>
          <a:noFill/>
        </p:spPr>
        <p:txBody>
          <a:bodyPr wrap="square">
            <a:spAutoFit/>
          </a:bodyPr>
          <a:lstStyle/>
          <a:p>
            <a:pPr algn="just"/>
            <a:r>
              <a:rPr lang="lt-LT" sz="3000" b="1" spc="-32" dirty="0">
                <a:solidFill>
                  <a:srgbClr val="FBB900"/>
                </a:solidFill>
                <a:latin typeface="Roboto" panose="02000000000000000000" pitchFamily="2" charset="0"/>
                <a:ea typeface="Roboto" panose="02000000000000000000" pitchFamily="2" charset="0"/>
                <a:cs typeface="Roboto" panose="02000000000000000000" pitchFamily="2" charset="0"/>
              </a:rPr>
              <a:t>Civilinė sauga </a:t>
            </a:r>
            <a:r>
              <a:rPr lang="lt-LT" sz="3000" spc="-32" dirty="0">
                <a:solidFill>
                  <a:srgbClr val="14110F"/>
                </a:solidFill>
                <a:latin typeface="Roboto" panose="02000000000000000000" pitchFamily="2" charset="0"/>
                <a:ea typeface="Roboto" panose="02000000000000000000" pitchFamily="2" charset="0"/>
                <a:cs typeface="Roboto" panose="02000000000000000000" pitchFamily="2" charset="0"/>
              </a:rPr>
              <a:t>-</a:t>
            </a:r>
            <a:r>
              <a:rPr lang="lt-LT" sz="3000" spc="-32" dirty="0">
                <a:solidFill>
                  <a:srgbClr val="FBB900"/>
                </a:solidFill>
                <a:latin typeface="Roboto" panose="02000000000000000000" pitchFamily="2" charset="0"/>
                <a:ea typeface="Roboto" panose="02000000000000000000" pitchFamily="2" charset="0"/>
                <a:cs typeface="Roboto" panose="02000000000000000000" pitchFamily="2" charset="0"/>
              </a:rPr>
              <a:t> </a:t>
            </a:r>
            <a:r>
              <a:rPr lang="lt-LT" sz="3000" spc="-32" dirty="0">
                <a:solidFill>
                  <a:srgbClr val="14110F"/>
                </a:solidFill>
                <a:latin typeface="Roboto" panose="02000000000000000000" pitchFamily="2" charset="0"/>
                <a:ea typeface="Roboto" panose="02000000000000000000" pitchFamily="2" charset="0"/>
                <a:cs typeface="Roboto" panose="02000000000000000000" pitchFamily="2" charset="0"/>
              </a:rPr>
              <a:t>veikla, apimanti valstybės ir savivaldybių institucijų ir įstaigų, kitų įstaigų, ūkio subjektų, nevyriausybinių organizacijų, gyventojų ir kitų šiame įstatyme nurodytų asmenų </a:t>
            </a:r>
            <a:r>
              <a:rPr lang="lt-LT" sz="3000" spc="48" dirty="0">
                <a:solidFill>
                  <a:srgbClr val="0066FF"/>
                </a:solidFill>
                <a:latin typeface="Roboto"/>
              </a:rPr>
              <a:t>pasirengimą</a:t>
            </a:r>
            <a:r>
              <a:rPr lang="lt-LT" sz="3000" spc="-32" dirty="0">
                <a:solidFill>
                  <a:srgbClr val="14110F"/>
                </a:solidFill>
                <a:latin typeface="Roboto" panose="02000000000000000000" pitchFamily="2" charset="0"/>
                <a:ea typeface="Roboto" panose="02000000000000000000" pitchFamily="2" charset="0"/>
                <a:cs typeface="Roboto" panose="02000000000000000000" pitchFamily="2" charset="0"/>
              </a:rPr>
              <a:t> ekstremaliosioms situacijoms, </a:t>
            </a:r>
            <a:r>
              <a:rPr lang="lt-LT" sz="3000" spc="48" dirty="0">
                <a:solidFill>
                  <a:srgbClr val="0066FF"/>
                </a:solidFill>
                <a:latin typeface="Roboto"/>
              </a:rPr>
              <a:t>veiksmus</a:t>
            </a:r>
            <a:r>
              <a:rPr lang="lt-LT" sz="3000" spc="-32" dirty="0">
                <a:solidFill>
                  <a:srgbClr val="14110F"/>
                </a:solidFill>
                <a:latin typeface="Roboto" panose="02000000000000000000" pitchFamily="2" charset="0"/>
                <a:ea typeface="Roboto" panose="02000000000000000000" pitchFamily="2" charset="0"/>
                <a:cs typeface="Roboto" panose="02000000000000000000" pitchFamily="2" charset="0"/>
              </a:rPr>
              <a:t> joms gresiant ar susidarius, ekstremaliųjų situacijų valdymą ir jų </a:t>
            </a:r>
            <a:r>
              <a:rPr lang="lt-LT" sz="3000" spc="48" dirty="0">
                <a:solidFill>
                  <a:srgbClr val="0066FF"/>
                </a:solidFill>
                <a:latin typeface="Roboto"/>
              </a:rPr>
              <a:t>padarinių šalinimą</a:t>
            </a:r>
            <a:r>
              <a:rPr lang="lt-LT" sz="3000" spc="-32" dirty="0">
                <a:solidFill>
                  <a:srgbClr val="14110F"/>
                </a:solidFill>
                <a:latin typeface="Roboto" panose="02000000000000000000" pitchFamily="2" charset="0"/>
                <a:ea typeface="Roboto" panose="02000000000000000000" pitchFamily="2" charset="0"/>
                <a:cs typeface="Roboto" panose="02000000000000000000" pitchFamily="2" charset="0"/>
              </a:rPr>
              <a:t>.</a:t>
            </a:r>
            <a:endParaRPr lang="en-US" sz="3000" spc="-32" dirty="0">
              <a:solidFill>
                <a:srgbClr val="14110F"/>
              </a:solidFill>
              <a:latin typeface="Roboto" panose="02000000000000000000" pitchFamily="2" charset="0"/>
              <a:ea typeface="Roboto" panose="02000000000000000000" pitchFamily="2" charset="0"/>
              <a:cs typeface="Roboto" panose="02000000000000000000" pitchFamily="2" charset="0"/>
            </a:endParaRPr>
          </a:p>
        </p:txBody>
      </p:sp>
      <p:pic>
        <p:nvPicPr>
          <p:cNvPr id="4" name="Picture 12">
            <a:extLst>
              <a:ext uri="{FF2B5EF4-FFF2-40B4-BE49-F238E27FC236}">
                <a16:creationId xmlns:a16="http://schemas.microsoft.com/office/drawing/2014/main" id="{F008F1A7-88C3-EA90-AAAF-6A9AE9D74E87}"/>
              </a:ext>
            </a:extLst>
          </p:cNvPr>
          <p:cNvPicPr>
            <a:picLocks noChangeAspect="1"/>
          </p:cNvPicPr>
          <p:nvPr/>
        </p:nvPicPr>
        <p:blipFill>
          <a:blip r:embed="rId4"/>
          <a:srcRect/>
          <a:stretch>
            <a:fillRect/>
          </a:stretch>
        </p:blipFill>
        <p:spPr>
          <a:xfrm>
            <a:off x="12538733" y="162565"/>
            <a:ext cx="2691240" cy="655989"/>
          </a:xfrm>
          <a:prstGeom prst="rect">
            <a:avLst/>
          </a:prstGeom>
        </p:spPr>
      </p:pic>
    </p:spTree>
    <p:extLst>
      <p:ext uri="{BB962C8B-B14F-4D97-AF65-F5344CB8AC3E}">
        <p14:creationId xmlns:p14="http://schemas.microsoft.com/office/powerpoint/2010/main" val="202478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30482" y="1477011"/>
            <a:ext cx="16466180" cy="7467556"/>
            <a:chOff x="0" y="0"/>
            <a:chExt cx="21954907" cy="9956742"/>
          </a:xfrm>
        </p:grpSpPr>
        <p:grpSp>
          <p:nvGrpSpPr>
            <p:cNvPr id="3" name="Group 3"/>
            <p:cNvGrpSpPr/>
            <p:nvPr/>
          </p:nvGrpSpPr>
          <p:grpSpPr>
            <a:xfrm>
              <a:off x="0" y="0"/>
              <a:ext cx="21954907" cy="9956742"/>
              <a:chOff x="0" y="0"/>
              <a:chExt cx="5570041" cy="2526062"/>
            </a:xfrm>
          </p:grpSpPr>
          <p:sp>
            <p:nvSpPr>
              <p:cNvPr id="4" name="Freeform 4"/>
              <p:cNvSpPr/>
              <p:nvPr/>
            </p:nvSpPr>
            <p:spPr>
              <a:xfrm>
                <a:off x="0" y="0"/>
                <a:ext cx="5570041" cy="2526062"/>
              </a:xfrm>
              <a:custGeom>
                <a:avLst/>
                <a:gdLst/>
                <a:ahLst/>
                <a:cxnLst/>
                <a:rect l="l" t="t" r="r" b="b"/>
                <a:pathLst>
                  <a:path w="5570041" h="2526062">
                    <a:moveTo>
                      <a:pt x="5445581" y="2526062"/>
                    </a:moveTo>
                    <a:lnTo>
                      <a:pt x="124460" y="2526062"/>
                    </a:lnTo>
                    <a:cubicBezTo>
                      <a:pt x="55880" y="2526062"/>
                      <a:pt x="0" y="2470182"/>
                      <a:pt x="0" y="2401602"/>
                    </a:cubicBezTo>
                    <a:lnTo>
                      <a:pt x="0" y="124460"/>
                    </a:lnTo>
                    <a:cubicBezTo>
                      <a:pt x="0" y="55880"/>
                      <a:pt x="55880" y="0"/>
                      <a:pt x="124460" y="0"/>
                    </a:cubicBezTo>
                    <a:lnTo>
                      <a:pt x="5445581" y="0"/>
                    </a:lnTo>
                    <a:cubicBezTo>
                      <a:pt x="5514161" y="0"/>
                      <a:pt x="5570041" y="55880"/>
                      <a:pt x="5570041" y="124460"/>
                    </a:cubicBezTo>
                    <a:lnTo>
                      <a:pt x="5570041" y="2401602"/>
                    </a:lnTo>
                    <a:cubicBezTo>
                      <a:pt x="5570041" y="2470182"/>
                      <a:pt x="5514161" y="2526062"/>
                      <a:pt x="5445581" y="2526062"/>
                    </a:cubicBezTo>
                    <a:close/>
                  </a:path>
                </a:pathLst>
              </a:custGeom>
              <a:solidFill>
                <a:srgbClr val="FFFFFF"/>
              </a:solidFill>
            </p:spPr>
          </p:sp>
        </p:grpSp>
        <p:sp>
          <p:nvSpPr>
            <p:cNvPr id="5" name="TextBox 5"/>
            <p:cNvSpPr txBox="1"/>
            <p:nvPr/>
          </p:nvSpPr>
          <p:spPr>
            <a:xfrm>
              <a:off x="877806" y="985491"/>
              <a:ext cx="19648598" cy="8004810"/>
            </a:xfrm>
            <a:prstGeom prst="rect">
              <a:avLst/>
            </a:prstGeom>
          </p:spPr>
          <p:txBody>
            <a:bodyPr lIns="0" tIns="0" rIns="0" bIns="0" rtlCol="0" anchor="t">
              <a:spAutoFit/>
            </a:bodyPr>
            <a:lstStyle/>
            <a:p>
              <a:pPr>
                <a:lnSpc>
                  <a:spcPts val="2520"/>
                </a:lnSpc>
              </a:pPr>
              <a:r>
                <a:rPr lang="en-US" sz="2400" spc="48" dirty="0" err="1">
                  <a:solidFill>
                    <a:srgbClr val="14110F"/>
                  </a:solidFill>
                  <a:latin typeface="Roboto"/>
                </a:rPr>
                <a:t>Priešgaisrinės</a:t>
              </a:r>
              <a:r>
                <a:rPr lang="en-US" sz="2400" spc="48" dirty="0">
                  <a:solidFill>
                    <a:srgbClr val="14110F"/>
                  </a:solidFill>
                  <a:latin typeface="Roboto"/>
                </a:rPr>
                <a:t> </a:t>
              </a:r>
              <a:r>
                <a:rPr lang="en-US" sz="2400" spc="48" dirty="0" err="1">
                  <a:solidFill>
                    <a:srgbClr val="14110F"/>
                  </a:solidFill>
                  <a:latin typeface="Roboto"/>
                </a:rPr>
                <a:t>gelbėjimo</a:t>
              </a:r>
              <a:r>
                <a:rPr lang="en-US" sz="2400" spc="48" dirty="0">
                  <a:solidFill>
                    <a:srgbClr val="14110F"/>
                  </a:solidFill>
                  <a:latin typeface="Roboto"/>
                </a:rPr>
                <a:t> </a:t>
              </a:r>
              <a:r>
                <a:rPr lang="en-US" sz="2400" spc="48" dirty="0" err="1">
                  <a:solidFill>
                    <a:srgbClr val="14110F"/>
                  </a:solidFill>
                  <a:latin typeface="Roboto"/>
                </a:rPr>
                <a:t>pajėgos</a:t>
              </a:r>
              <a:r>
                <a:rPr lang="en-US" sz="2400" spc="48" dirty="0">
                  <a:solidFill>
                    <a:srgbClr val="14110F"/>
                  </a:solidFill>
                  <a:latin typeface="Roboto"/>
                </a:rPr>
                <a:t>;</a:t>
              </a:r>
            </a:p>
            <a:p>
              <a:pPr>
                <a:lnSpc>
                  <a:spcPts val="2520"/>
                </a:lnSpc>
              </a:pPr>
              <a:endParaRPr lang="en-US" sz="2400" spc="48" dirty="0">
                <a:solidFill>
                  <a:srgbClr val="14110F"/>
                </a:solidFill>
                <a:latin typeface="Roboto"/>
              </a:endParaRPr>
            </a:p>
            <a:p>
              <a:pPr>
                <a:lnSpc>
                  <a:spcPts val="2520"/>
                </a:lnSpc>
              </a:pPr>
              <a:r>
                <a:rPr lang="en-US" sz="2400" spc="48" dirty="0" err="1">
                  <a:solidFill>
                    <a:srgbClr val="14110F"/>
                  </a:solidFill>
                  <a:latin typeface="Roboto"/>
                </a:rPr>
                <a:t>Policijos</a:t>
              </a:r>
              <a:r>
                <a:rPr lang="en-US" sz="2400" spc="48" dirty="0">
                  <a:solidFill>
                    <a:srgbClr val="14110F"/>
                  </a:solidFill>
                  <a:latin typeface="Roboto"/>
                </a:rPr>
                <a:t> </a:t>
              </a:r>
              <a:r>
                <a:rPr lang="en-US" sz="2400" spc="48" dirty="0" err="1">
                  <a:solidFill>
                    <a:srgbClr val="14110F"/>
                  </a:solidFill>
                  <a:latin typeface="Roboto"/>
                </a:rPr>
                <a:t>pajėgos</a:t>
              </a:r>
              <a:r>
                <a:rPr lang="en-US" sz="2400" spc="48" dirty="0">
                  <a:solidFill>
                    <a:srgbClr val="14110F"/>
                  </a:solidFill>
                  <a:latin typeface="Roboto"/>
                </a:rPr>
                <a:t>;</a:t>
              </a:r>
            </a:p>
            <a:p>
              <a:pPr>
                <a:lnSpc>
                  <a:spcPts val="2520"/>
                </a:lnSpc>
              </a:pPr>
              <a:endParaRPr lang="en-US" sz="2400" spc="48" dirty="0">
                <a:solidFill>
                  <a:srgbClr val="14110F"/>
                </a:solidFill>
                <a:latin typeface="Roboto"/>
              </a:endParaRPr>
            </a:p>
            <a:p>
              <a:pPr>
                <a:lnSpc>
                  <a:spcPts val="2520"/>
                </a:lnSpc>
              </a:pPr>
              <a:r>
                <a:rPr lang="en-US" sz="2400" spc="48" dirty="0" err="1">
                  <a:solidFill>
                    <a:srgbClr val="14110F"/>
                  </a:solidFill>
                  <a:latin typeface="Roboto"/>
                </a:rPr>
                <a:t>Valstybės</a:t>
              </a:r>
              <a:r>
                <a:rPr lang="en-US" sz="2400" spc="48" dirty="0">
                  <a:solidFill>
                    <a:srgbClr val="14110F"/>
                  </a:solidFill>
                  <a:latin typeface="Roboto"/>
                </a:rPr>
                <a:t> </a:t>
              </a:r>
              <a:r>
                <a:rPr lang="en-US" sz="2400" spc="48" dirty="0" err="1">
                  <a:solidFill>
                    <a:srgbClr val="14110F"/>
                  </a:solidFill>
                  <a:latin typeface="Roboto"/>
                </a:rPr>
                <a:t>sienos</a:t>
              </a:r>
              <a:r>
                <a:rPr lang="en-US" sz="2400" spc="48" dirty="0">
                  <a:solidFill>
                    <a:srgbClr val="14110F"/>
                  </a:solidFill>
                  <a:latin typeface="Roboto"/>
                </a:rPr>
                <a:t> </a:t>
              </a:r>
              <a:r>
                <a:rPr lang="en-US" sz="2400" spc="48" dirty="0" err="1">
                  <a:solidFill>
                    <a:srgbClr val="14110F"/>
                  </a:solidFill>
                  <a:latin typeface="Roboto"/>
                </a:rPr>
                <a:t>apsaugos</a:t>
              </a:r>
              <a:r>
                <a:rPr lang="en-US" sz="2400" spc="48" dirty="0">
                  <a:solidFill>
                    <a:srgbClr val="14110F"/>
                  </a:solidFill>
                  <a:latin typeface="Roboto"/>
                </a:rPr>
                <a:t> </a:t>
              </a:r>
              <a:r>
                <a:rPr lang="en-US" sz="2400" spc="48" dirty="0" err="1">
                  <a:solidFill>
                    <a:srgbClr val="14110F"/>
                  </a:solidFill>
                  <a:latin typeface="Roboto"/>
                </a:rPr>
                <a:t>tarnybos</a:t>
              </a:r>
              <a:r>
                <a:rPr lang="en-US" sz="2400" spc="48" dirty="0">
                  <a:solidFill>
                    <a:srgbClr val="14110F"/>
                  </a:solidFill>
                  <a:latin typeface="Roboto"/>
                </a:rPr>
                <a:t> </a:t>
              </a:r>
              <a:r>
                <a:rPr lang="en-US" sz="2400" spc="48" dirty="0" err="1">
                  <a:solidFill>
                    <a:srgbClr val="14110F"/>
                  </a:solidFill>
                  <a:latin typeface="Roboto"/>
                </a:rPr>
                <a:t>prie</a:t>
              </a:r>
              <a:r>
                <a:rPr lang="en-US" sz="2400" spc="48" dirty="0">
                  <a:solidFill>
                    <a:srgbClr val="14110F"/>
                  </a:solidFill>
                  <a:latin typeface="Roboto"/>
                </a:rPr>
                <a:t> </a:t>
              </a:r>
              <a:r>
                <a:rPr lang="en-US" sz="2400" spc="48" dirty="0" err="1">
                  <a:solidFill>
                    <a:srgbClr val="14110F"/>
                  </a:solidFill>
                  <a:latin typeface="Roboto"/>
                </a:rPr>
                <a:t>Vidaus</a:t>
              </a:r>
              <a:r>
                <a:rPr lang="en-US" sz="2400" spc="48" dirty="0">
                  <a:solidFill>
                    <a:srgbClr val="14110F"/>
                  </a:solidFill>
                  <a:latin typeface="Roboto"/>
                </a:rPr>
                <a:t> </a:t>
              </a:r>
              <a:r>
                <a:rPr lang="en-US" sz="2400" spc="48" dirty="0" err="1">
                  <a:solidFill>
                    <a:srgbClr val="14110F"/>
                  </a:solidFill>
                  <a:latin typeface="Roboto"/>
                </a:rPr>
                <a:t>reikalų</a:t>
              </a:r>
              <a:r>
                <a:rPr lang="en-US" sz="2400" spc="48" dirty="0">
                  <a:solidFill>
                    <a:srgbClr val="14110F"/>
                  </a:solidFill>
                  <a:latin typeface="Roboto"/>
                </a:rPr>
                <a:t> </a:t>
              </a:r>
              <a:r>
                <a:rPr lang="en-US" sz="2400" spc="48" dirty="0" err="1">
                  <a:solidFill>
                    <a:srgbClr val="14110F"/>
                  </a:solidFill>
                  <a:latin typeface="Roboto"/>
                </a:rPr>
                <a:t>ministerijos</a:t>
              </a:r>
              <a:r>
                <a:rPr lang="en-US" sz="2400" spc="48" dirty="0">
                  <a:solidFill>
                    <a:srgbClr val="14110F"/>
                  </a:solidFill>
                  <a:latin typeface="Roboto"/>
                </a:rPr>
                <a:t> </a:t>
              </a:r>
              <a:r>
                <a:rPr lang="en-US" sz="2400" spc="48" dirty="0" err="1">
                  <a:solidFill>
                    <a:srgbClr val="14110F"/>
                  </a:solidFill>
                  <a:latin typeface="Roboto"/>
                </a:rPr>
                <a:t>pajėgos</a:t>
              </a:r>
              <a:r>
                <a:rPr lang="en-US" sz="2400" spc="48" dirty="0">
                  <a:solidFill>
                    <a:srgbClr val="14110F"/>
                  </a:solidFill>
                  <a:latin typeface="Roboto"/>
                </a:rPr>
                <a:t>;</a:t>
              </a:r>
            </a:p>
            <a:p>
              <a:pPr>
                <a:lnSpc>
                  <a:spcPts val="2520"/>
                </a:lnSpc>
              </a:pPr>
              <a:endParaRPr lang="en-US" sz="2400" spc="48" dirty="0">
                <a:solidFill>
                  <a:srgbClr val="14110F"/>
                </a:solidFill>
                <a:latin typeface="Roboto"/>
              </a:endParaRPr>
            </a:p>
            <a:p>
              <a:pPr>
                <a:lnSpc>
                  <a:spcPts val="2520"/>
                </a:lnSpc>
              </a:pPr>
              <a:r>
                <a:rPr lang="en-US" sz="2400" spc="48" dirty="0" err="1">
                  <a:solidFill>
                    <a:srgbClr val="14110F"/>
                  </a:solidFill>
                  <a:latin typeface="Roboto"/>
                </a:rPr>
                <a:t>Lietuvos</a:t>
              </a:r>
              <a:r>
                <a:rPr lang="en-US" sz="2400" spc="48" dirty="0">
                  <a:solidFill>
                    <a:srgbClr val="14110F"/>
                  </a:solidFill>
                  <a:latin typeface="Roboto"/>
                </a:rPr>
                <a:t> </a:t>
              </a:r>
              <a:r>
                <a:rPr lang="en-US" sz="2400" spc="48" dirty="0" err="1">
                  <a:solidFill>
                    <a:srgbClr val="14110F"/>
                  </a:solidFill>
                  <a:latin typeface="Roboto"/>
                </a:rPr>
                <a:t>nacionalinei</a:t>
              </a:r>
              <a:r>
                <a:rPr lang="en-US" sz="2400" spc="48" dirty="0">
                  <a:solidFill>
                    <a:srgbClr val="14110F"/>
                  </a:solidFill>
                  <a:latin typeface="Roboto"/>
                </a:rPr>
                <a:t> </a:t>
              </a:r>
              <a:r>
                <a:rPr lang="en-US" sz="2400" spc="48" dirty="0" err="1">
                  <a:solidFill>
                    <a:srgbClr val="14110F"/>
                  </a:solidFill>
                  <a:latin typeface="Roboto"/>
                </a:rPr>
                <a:t>sveikatos</a:t>
              </a:r>
              <a:r>
                <a:rPr lang="en-US" sz="2400" spc="48" dirty="0">
                  <a:solidFill>
                    <a:srgbClr val="14110F"/>
                  </a:solidFill>
                  <a:latin typeface="Roboto"/>
                </a:rPr>
                <a:t> </a:t>
              </a:r>
              <a:r>
                <a:rPr lang="en-US" sz="2400" spc="48" dirty="0" err="1">
                  <a:solidFill>
                    <a:srgbClr val="14110F"/>
                  </a:solidFill>
                  <a:latin typeface="Roboto"/>
                </a:rPr>
                <a:t>sistemai</a:t>
              </a:r>
              <a:r>
                <a:rPr lang="en-US" sz="2400" spc="48" dirty="0">
                  <a:solidFill>
                    <a:srgbClr val="14110F"/>
                  </a:solidFill>
                  <a:latin typeface="Roboto"/>
                </a:rPr>
                <a:t> </a:t>
              </a:r>
              <a:r>
                <a:rPr lang="en-US" sz="2400" spc="48" dirty="0" err="1">
                  <a:solidFill>
                    <a:srgbClr val="14110F"/>
                  </a:solidFill>
                  <a:latin typeface="Roboto"/>
                </a:rPr>
                <a:t>priklausančių</a:t>
              </a:r>
              <a:r>
                <a:rPr lang="en-US" sz="2400" spc="48" dirty="0">
                  <a:solidFill>
                    <a:srgbClr val="14110F"/>
                  </a:solidFill>
                  <a:latin typeface="Roboto"/>
                </a:rPr>
                <a:t> </a:t>
              </a:r>
              <a:r>
                <a:rPr lang="en-US" sz="2400" spc="48" dirty="0" err="1">
                  <a:solidFill>
                    <a:srgbClr val="14110F"/>
                  </a:solidFill>
                  <a:latin typeface="Roboto"/>
                </a:rPr>
                <a:t>asmens</a:t>
              </a:r>
              <a:r>
                <a:rPr lang="en-US" sz="2400" spc="48" dirty="0">
                  <a:solidFill>
                    <a:srgbClr val="14110F"/>
                  </a:solidFill>
                  <a:latin typeface="Roboto"/>
                </a:rPr>
                <a:t> </a:t>
              </a:r>
              <a:r>
                <a:rPr lang="en-US" sz="2400" spc="48" dirty="0" err="1">
                  <a:solidFill>
                    <a:srgbClr val="14110F"/>
                  </a:solidFill>
                  <a:latin typeface="Roboto"/>
                </a:rPr>
                <a:t>ir</a:t>
              </a:r>
              <a:r>
                <a:rPr lang="en-US" sz="2400" spc="48" dirty="0">
                  <a:solidFill>
                    <a:srgbClr val="14110F"/>
                  </a:solidFill>
                  <a:latin typeface="Roboto"/>
                </a:rPr>
                <a:t> </a:t>
              </a:r>
              <a:r>
                <a:rPr lang="en-US" sz="2400" spc="48" dirty="0" err="1">
                  <a:solidFill>
                    <a:srgbClr val="14110F"/>
                  </a:solidFill>
                  <a:latin typeface="Roboto"/>
                </a:rPr>
                <a:t>visuomenės</a:t>
              </a:r>
              <a:r>
                <a:rPr lang="en-US" sz="2400" spc="48" dirty="0">
                  <a:solidFill>
                    <a:srgbClr val="14110F"/>
                  </a:solidFill>
                  <a:latin typeface="Roboto"/>
                </a:rPr>
                <a:t> </a:t>
              </a:r>
              <a:r>
                <a:rPr lang="en-US" sz="2400" spc="48" dirty="0" err="1">
                  <a:solidFill>
                    <a:srgbClr val="14110F"/>
                  </a:solidFill>
                  <a:latin typeface="Roboto"/>
                </a:rPr>
                <a:t>sveikatos</a:t>
              </a:r>
              <a:r>
                <a:rPr lang="en-US" sz="2400" spc="48" dirty="0">
                  <a:solidFill>
                    <a:srgbClr val="14110F"/>
                  </a:solidFill>
                  <a:latin typeface="Roboto"/>
                </a:rPr>
                <a:t> </a:t>
              </a:r>
              <a:r>
                <a:rPr lang="en-US" sz="2400" spc="48" dirty="0" err="1">
                  <a:solidFill>
                    <a:srgbClr val="14110F"/>
                  </a:solidFill>
                  <a:latin typeface="Roboto"/>
                </a:rPr>
                <a:t>priežiūros</a:t>
              </a:r>
              <a:r>
                <a:rPr lang="en-US" sz="2400" spc="48" dirty="0">
                  <a:solidFill>
                    <a:srgbClr val="14110F"/>
                  </a:solidFill>
                  <a:latin typeface="Roboto"/>
                </a:rPr>
                <a:t> </a:t>
              </a:r>
              <a:r>
                <a:rPr lang="en-US" sz="2400" spc="48" dirty="0" err="1">
                  <a:solidFill>
                    <a:srgbClr val="14110F"/>
                  </a:solidFill>
                  <a:latin typeface="Roboto"/>
                </a:rPr>
                <a:t>įstaigų</a:t>
              </a:r>
              <a:r>
                <a:rPr lang="en-US" sz="2400" spc="48" dirty="0">
                  <a:solidFill>
                    <a:srgbClr val="14110F"/>
                  </a:solidFill>
                  <a:latin typeface="Roboto"/>
                </a:rPr>
                <a:t> </a:t>
              </a:r>
              <a:r>
                <a:rPr lang="en-US" sz="2400" spc="48" dirty="0" err="1">
                  <a:solidFill>
                    <a:srgbClr val="14110F"/>
                  </a:solidFill>
                  <a:latin typeface="Roboto"/>
                </a:rPr>
                <a:t>pajėgos</a:t>
              </a:r>
              <a:r>
                <a:rPr lang="en-US" sz="2400" spc="48" dirty="0">
                  <a:solidFill>
                    <a:srgbClr val="14110F"/>
                  </a:solidFill>
                  <a:latin typeface="Roboto"/>
                </a:rPr>
                <a:t>, </a:t>
              </a:r>
              <a:r>
                <a:rPr lang="en-US" sz="2400" spc="48" dirty="0" err="1">
                  <a:solidFill>
                    <a:srgbClr val="14110F"/>
                  </a:solidFill>
                  <a:latin typeface="Roboto"/>
                </a:rPr>
                <a:t>teikiančios</a:t>
              </a:r>
              <a:r>
                <a:rPr lang="en-US" sz="2400" spc="48" dirty="0">
                  <a:solidFill>
                    <a:srgbClr val="14110F"/>
                  </a:solidFill>
                  <a:latin typeface="Roboto"/>
                </a:rPr>
                <a:t> </a:t>
              </a:r>
              <a:r>
                <a:rPr lang="en-US" sz="2400" spc="48" dirty="0" err="1">
                  <a:solidFill>
                    <a:srgbClr val="14110F"/>
                  </a:solidFill>
                  <a:latin typeface="Roboto"/>
                </a:rPr>
                <a:t>sveikatos</a:t>
              </a:r>
              <a:r>
                <a:rPr lang="en-US" sz="2400" spc="48" dirty="0">
                  <a:solidFill>
                    <a:srgbClr val="14110F"/>
                  </a:solidFill>
                  <a:latin typeface="Roboto"/>
                </a:rPr>
                <a:t> </a:t>
              </a:r>
              <a:r>
                <a:rPr lang="en-US" sz="2400" spc="48" dirty="0" err="1">
                  <a:solidFill>
                    <a:srgbClr val="14110F"/>
                  </a:solidFill>
                  <a:latin typeface="Roboto"/>
                </a:rPr>
                <a:t>priežiūros</a:t>
              </a:r>
              <a:r>
                <a:rPr lang="en-US" sz="2400" spc="48" dirty="0">
                  <a:solidFill>
                    <a:srgbClr val="14110F"/>
                  </a:solidFill>
                  <a:latin typeface="Roboto"/>
                </a:rPr>
                <a:t> </a:t>
              </a:r>
              <a:r>
                <a:rPr lang="en-US" sz="2400" spc="48" dirty="0" err="1">
                  <a:solidFill>
                    <a:srgbClr val="14110F"/>
                  </a:solidFill>
                  <a:latin typeface="Roboto"/>
                </a:rPr>
                <a:t>paslaugas</a:t>
              </a:r>
              <a:r>
                <a:rPr lang="en-US" sz="2400" spc="48" dirty="0">
                  <a:solidFill>
                    <a:srgbClr val="14110F"/>
                  </a:solidFill>
                  <a:latin typeface="Roboto"/>
                </a:rPr>
                <a:t> </a:t>
              </a:r>
              <a:r>
                <a:rPr lang="en-US" sz="2400" spc="48" dirty="0" err="1">
                  <a:solidFill>
                    <a:srgbClr val="14110F"/>
                  </a:solidFill>
                  <a:latin typeface="Roboto"/>
                </a:rPr>
                <a:t>įvykių</a:t>
              </a:r>
              <a:r>
                <a:rPr lang="en-US" sz="2400" spc="48" dirty="0">
                  <a:solidFill>
                    <a:srgbClr val="14110F"/>
                  </a:solidFill>
                  <a:latin typeface="Roboto"/>
                </a:rPr>
                <a:t>, </a:t>
              </a:r>
              <a:r>
                <a:rPr lang="en-US" sz="2400" spc="48" dirty="0" err="1">
                  <a:solidFill>
                    <a:srgbClr val="14110F"/>
                  </a:solidFill>
                  <a:latin typeface="Roboto"/>
                </a:rPr>
                <a:t>ekstremaliųjų</a:t>
              </a:r>
              <a:r>
                <a:rPr lang="en-US" sz="2400" spc="48" dirty="0">
                  <a:solidFill>
                    <a:srgbClr val="14110F"/>
                  </a:solidFill>
                  <a:latin typeface="Roboto"/>
                </a:rPr>
                <a:t> </a:t>
              </a:r>
              <a:r>
                <a:rPr lang="en-US" sz="2400" spc="48" dirty="0" err="1">
                  <a:solidFill>
                    <a:srgbClr val="14110F"/>
                  </a:solidFill>
                  <a:latin typeface="Roboto"/>
                </a:rPr>
                <a:t>įvykių</a:t>
              </a:r>
              <a:r>
                <a:rPr lang="en-US" sz="2400" spc="48" dirty="0">
                  <a:solidFill>
                    <a:srgbClr val="14110F"/>
                  </a:solidFill>
                  <a:latin typeface="Roboto"/>
                </a:rPr>
                <a:t> </a:t>
              </a:r>
              <a:r>
                <a:rPr lang="en-US" sz="2400" spc="48" dirty="0" err="1">
                  <a:solidFill>
                    <a:srgbClr val="14110F"/>
                  </a:solidFill>
                  <a:latin typeface="Roboto"/>
                </a:rPr>
                <a:t>ir</a:t>
              </a:r>
              <a:r>
                <a:rPr lang="en-US" sz="2400" spc="48" dirty="0">
                  <a:solidFill>
                    <a:srgbClr val="14110F"/>
                  </a:solidFill>
                  <a:latin typeface="Roboto"/>
                </a:rPr>
                <a:t> </a:t>
              </a:r>
              <a:r>
                <a:rPr lang="en-US" sz="2400" spc="48" dirty="0" err="1">
                  <a:solidFill>
                    <a:srgbClr val="14110F"/>
                  </a:solidFill>
                  <a:latin typeface="Roboto"/>
                </a:rPr>
                <a:t>ekstremaliųjų</a:t>
              </a:r>
              <a:r>
                <a:rPr lang="en-US" sz="2400" spc="48" dirty="0">
                  <a:solidFill>
                    <a:srgbClr val="14110F"/>
                  </a:solidFill>
                  <a:latin typeface="Roboto"/>
                </a:rPr>
                <a:t> </a:t>
              </a:r>
              <a:r>
                <a:rPr lang="en-US" sz="2400" spc="48" dirty="0" err="1">
                  <a:solidFill>
                    <a:srgbClr val="14110F"/>
                  </a:solidFill>
                  <a:latin typeface="Roboto"/>
                </a:rPr>
                <a:t>situacijų</a:t>
              </a:r>
              <a:r>
                <a:rPr lang="en-US" sz="2400" spc="48" dirty="0">
                  <a:solidFill>
                    <a:srgbClr val="14110F"/>
                  </a:solidFill>
                  <a:latin typeface="Roboto"/>
                </a:rPr>
                <a:t> </a:t>
              </a:r>
              <a:r>
                <a:rPr lang="en-US" sz="2400" spc="48" dirty="0" err="1">
                  <a:solidFill>
                    <a:srgbClr val="14110F"/>
                  </a:solidFill>
                  <a:latin typeface="Roboto"/>
                </a:rPr>
                <a:t>metu</a:t>
              </a:r>
              <a:r>
                <a:rPr lang="en-US" sz="2400" spc="48" dirty="0">
                  <a:solidFill>
                    <a:srgbClr val="14110F"/>
                  </a:solidFill>
                  <a:latin typeface="Roboto"/>
                </a:rPr>
                <a:t>;</a:t>
              </a:r>
            </a:p>
            <a:p>
              <a:pPr>
                <a:lnSpc>
                  <a:spcPts val="2520"/>
                </a:lnSpc>
              </a:pPr>
              <a:endParaRPr lang="en-US" sz="2400" spc="48" dirty="0">
                <a:solidFill>
                  <a:srgbClr val="14110F"/>
                </a:solidFill>
                <a:latin typeface="Roboto"/>
              </a:endParaRPr>
            </a:p>
            <a:p>
              <a:pPr>
                <a:lnSpc>
                  <a:spcPts val="2520"/>
                </a:lnSpc>
              </a:pPr>
              <a:r>
                <a:rPr lang="en-US" sz="2400" spc="48" dirty="0" err="1">
                  <a:solidFill>
                    <a:srgbClr val="14110F"/>
                  </a:solidFill>
                  <a:latin typeface="Roboto"/>
                </a:rPr>
                <a:t>Viešojo</a:t>
              </a:r>
              <a:r>
                <a:rPr lang="en-US" sz="2400" spc="48" dirty="0">
                  <a:solidFill>
                    <a:srgbClr val="14110F"/>
                  </a:solidFill>
                  <a:latin typeface="Roboto"/>
                </a:rPr>
                <a:t> </a:t>
              </a:r>
              <a:r>
                <a:rPr lang="en-US" sz="2400" spc="48" dirty="0" err="1">
                  <a:solidFill>
                    <a:srgbClr val="14110F"/>
                  </a:solidFill>
                  <a:latin typeface="Roboto"/>
                </a:rPr>
                <a:t>saugumo</a:t>
              </a:r>
              <a:r>
                <a:rPr lang="en-US" sz="2400" spc="48" dirty="0">
                  <a:solidFill>
                    <a:srgbClr val="14110F"/>
                  </a:solidFill>
                  <a:latin typeface="Roboto"/>
                </a:rPr>
                <a:t> </a:t>
              </a:r>
              <a:r>
                <a:rPr lang="en-US" sz="2400" spc="48" dirty="0" err="1">
                  <a:solidFill>
                    <a:srgbClr val="14110F"/>
                  </a:solidFill>
                  <a:latin typeface="Roboto"/>
                </a:rPr>
                <a:t>tarnybos</a:t>
              </a:r>
              <a:r>
                <a:rPr lang="en-US" sz="2400" spc="48" dirty="0">
                  <a:solidFill>
                    <a:srgbClr val="14110F"/>
                  </a:solidFill>
                  <a:latin typeface="Roboto"/>
                </a:rPr>
                <a:t> </a:t>
              </a:r>
              <a:r>
                <a:rPr lang="en-US" sz="2400" spc="48" dirty="0" err="1">
                  <a:solidFill>
                    <a:srgbClr val="14110F"/>
                  </a:solidFill>
                  <a:latin typeface="Roboto"/>
                </a:rPr>
                <a:t>prie</a:t>
              </a:r>
              <a:r>
                <a:rPr lang="en-US" sz="2400" spc="48" dirty="0">
                  <a:solidFill>
                    <a:srgbClr val="14110F"/>
                  </a:solidFill>
                  <a:latin typeface="Roboto"/>
                </a:rPr>
                <a:t> </a:t>
              </a:r>
              <a:r>
                <a:rPr lang="en-US" sz="2400" spc="48" dirty="0" err="1">
                  <a:solidFill>
                    <a:srgbClr val="14110F"/>
                  </a:solidFill>
                  <a:latin typeface="Roboto"/>
                </a:rPr>
                <a:t>Vidaus</a:t>
              </a:r>
              <a:r>
                <a:rPr lang="en-US" sz="2400" spc="48" dirty="0">
                  <a:solidFill>
                    <a:srgbClr val="14110F"/>
                  </a:solidFill>
                  <a:latin typeface="Roboto"/>
                </a:rPr>
                <a:t> </a:t>
              </a:r>
              <a:r>
                <a:rPr lang="en-US" sz="2400" spc="48" dirty="0" err="1">
                  <a:solidFill>
                    <a:srgbClr val="14110F"/>
                  </a:solidFill>
                  <a:latin typeface="Roboto"/>
                </a:rPr>
                <a:t>reikalų</a:t>
              </a:r>
              <a:r>
                <a:rPr lang="en-US" sz="2400" spc="48" dirty="0">
                  <a:solidFill>
                    <a:srgbClr val="14110F"/>
                  </a:solidFill>
                  <a:latin typeface="Roboto"/>
                </a:rPr>
                <a:t> </a:t>
              </a:r>
              <a:r>
                <a:rPr lang="en-US" sz="2400" spc="48" dirty="0" err="1">
                  <a:solidFill>
                    <a:srgbClr val="14110F"/>
                  </a:solidFill>
                  <a:latin typeface="Roboto"/>
                </a:rPr>
                <a:t>ministerijos</a:t>
              </a:r>
              <a:r>
                <a:rPr lang="en-US" sz="2400" spc="48" dirty="0">
                  <a:solidFill>
                    <a:srgbClr val="14110F"/>
                  </a:solidFill>
                  <a:latin typeface="Roboto"/>
                </a:rPr>
                <a:t> </a:t>
              </a:r>
              <a:r>
                <a:rPr lang="en-US" sz="2400" spc="48" dirty="0" err="1">
                  <a:solidFill>
                    <a:srgbClr val="14110F"/>
                  </a:solidFill>
                  <a:latin typeface="Roboto"/>
                </a:rPr>
                <a:t>pajėgos</a:t>
              </a:r>
              <a:r>
                <a:rPr lang="en-US" sz="2400" spc="48" dirty="0">
                  <a:solidFill>
                    <a:srgbClr val="14110F"/>
                  </a:solidFill>
                  <a:latin typeface="Roboto"/>
                </a:rPr>
                <a:t>;</a:t>
              </a:r>
            </a:p>
            <a:p>
              <a:pPr>
                <a:lnSpc>
                  <a:spcPts val="2520"/>
                </a:lnSpc>
              </a:pPr>
              <a:endParaRPr lang="en-US" sz="2400" spc="48" dirty="0">
                <a:solidFill>
                  <a:srgbClr val="14110F"/>
                </a:solidFill>
                <a:latin typeface="Roboto"/>
              </a:endParaRPr>
            </a:p>
            <a:p>
              <a:pPr>
                <a:lnSpc>
                  <a:spcPts val="2520"/>
                </a:lnSpc>
              </a:pPr>
              <a:r>
                <a:rPr lang="en-US" sz="2400" spc="48" dirty="0" err="1">
                  <a:solidFill>
                    <a:srgbClr val="14110F"/>
                  </a:solidFill>
                  <a:latin typeface="Roboto"/>
                </a:rPr>
                <a:t>Valstybinės</a:t>
              </a:r>
              <a:r>
                <a:rPr lang="en-US" sz="2400" spc="48" dirty="0">
                  <a:solidFill>
                    <a:srgbClr val="14110F"/>
                  </a:solidFill>
                  <a:latin typeface="Roboto"/>
                </a:rPr>
                <a:t> </a:t>
              </a:r>
              <a:r>
                <a:rPr lang="en-US" sz="2400" spc="48" dirty="0" err="1">
                  <a:solidFill>
                    <a:srgbClr val="14110F"/>
                  </a:solidFill>
                  <a:latin typeface="Roboto"/>
                </a:rPr>
                <a:t>maisto</a:t>
              </a:r>
              <a:r>
                <a:rPr lang="en-US" sz="2400" spc="48" dirty="0">
                  <a:solidFill>
                    <a:srgbClr val="14110F"/>
                  </a:solidFill>
                  <a:latin typeface="Roboto"/>
                </a:rPr>
                <a:t> </a:t>
              </a:r>
              <a:r>
                <a:rPr lang="en-US" sz="2400" spc="48" dirty="0" err="1">
                  <a:solidFill>
                    <a:srgbClr val="14110F"/>
                  </a:solidFill>
                  <a:latin typeface="Roboto"/>
                </a:rPr>
                <a:t>ir</a:t>
              </a:r>
              <a:r>
                <a:rPr lang="en-US" sz="2400" spc="48" dirty="0">
                  <a:solidFill>
                    <a:srgbClr val="14110F"/>
                  </a:solidFill>
                  <a:latin typeface="Roboto"/>
                </a:rPr>
                <a:t> </a:t>
              </a:r>
              <a:r>
                <a:rPr lang="en-US" sz="2400" spc="48" dirty="0" err="1">
                  <a:solidFill>
                    <a:srgbClr val="14110F"/>
                  </a:solidFill>
                  <a:latin typeface="Roboto"/>
                </a:rPr>
                <a:t>veterinarijos</a:t>
              </a:r>
              <a:r>
                <a:rPr lang="en-US" sz="2400" spc="48" dirty="0">
                  <a:solidFill>
                    <a:srgbClr val="14110F"/>
                  </a:solidFill>
                  <a:latin typeface="Roboto"/>
                </a:rPr>
                <a:t> </a:t>
              </a:r>
              <a:r>
                <a:rPr lang="en-US" sz="2400" spc="48" dirty="0" err="1">
                  <a:solidFill>
                    <a:srgbClr val="14110F"/>
                  </a:solidFill>
                  <a:latin typeface="Roboto"/>
                </a:rPr>
                <a:t>tarnybos</a:t>
              </a:r>
              <a:r>
                <a:rPr lang="en-US" sz="2400" spc="48" dirty="0">
                  <a:solidFill>
                    <a:srgbClr val="14110F"/>
                  </a:solidFill>
                  <a:latin typeface="Roboto"/>
                </a:rPr>
                <a:t> </a:t>
              </a:r>
              <a:r>
                <a:rPr lang="en-US" sz="2400" spc="48" dirty="0" err="1">
                  <a:solidFill>
                    <a:srgbClr val="14110F"/>
                  </a:solidFill>
                  <a:latin typeface="Roboto"/>
                </a:rPr>
                <a:t>pajėgos</a:t>
              </a:r>
              <a:r>
                <a:rPr lang="en-US" sz="2400" spc="48" dirty="0">
                  <a:solidFill>
                    <a:srgbClr val="14110F"/>
                  </a:solidFill>
                  <a:latin typeface="Roboto"/>
                </a:rPr>
                <a:t>;</a:t>
              </a:r>
            </a:p>
            <a:p>
              <a:pPr>
                <a:lnSpc>
                  <a:spcPts val="2520"/>
                </a:lnSpc>
              </a:pPr>
              <a:endParaRPr lang="en-US" sz="2400" spc="48" dirty="0">
                <a:solidFill>
                  <a:srgbClr val="14110F"/>
                </a:solidFill>
                <a:latin typeface="Roboto"/>
              </a:endParaRPr>
            </a:p>
            <a:p>
              <a:pPr>
                <a:lnSpc>
                  <a:spcPts val="2520"/>
                </a:lnSpc>
              </a:pPr>
              <a:r>
                <a:rPr lang="en-US" sz="2400" spc="48" dirty="0" err="1">
                  <a:solidFill>
                    <a:srgbClr val="14110F"/>
                  </a:solidFill>
                  <a:latin typeface="Roboto"/>
                </a:rPr>
                <a:t>Avarinių</a:t>
              </a:r>
              <a:r>
                <a:rPr lang="en-US" sz="2400" spc="48" dirty="0">
                  <a:solidFill>
                    <a:srgbClr val="14110F"/>
                  </a:solidFill>
                  <a:latin typeface="Roboto"/>
                </a:rPr>
                <a:t> </a:t>
              </a:r>
              <a:r>
                <a:rPr lang="en-US" sz="2400" spc="48" dirty="0" err="1">
                  <a:solidFill>
                    <a:srgbClr val="14110F"/>
                  </a:solidFill>
                  <a:latin typeface="Roboto"/>
                </a:rPr>
                <a:t>tarnybų</a:t>
              </a:r>
              <a:r>
                <a:rPr lang="en-US" sz="2400" spc="48" dirty="0">
                  <a:solidFill>
                    <a:srgbClr val="14110F"/>
                  </a:solidFill>
                  <a:latin typeface="Roboto"/>
                </a:rPr>
                <a:t>, </a:t>
              </a:r>
              <a:r>
                <a:rPr lang="en-US" sz="2400" spc="48" dirty="0" err="1">
                  <a:solidFill>
                    <a:srgbClr val="14110F"/>
                  </a:solidFill>
                  <a:latin typeface="Roboto"/>
                </a:rPr>
                <a:t>atliekančių</a:t>
              </a:r>
              <a:r>
                <a:rPr lang="en-US" sz="2400" spc="48" dirty="0">
                  <a:solidFill>
                    <a:srgbClr val="14110F"/>
                  </a:solidFill>
                  <a:latin typeface="Roboto"/>
                </a:rPr>
                <a:t> </a:t>
              </a:r>
              <a:r>
                <a:rPr lang="en-US" sz="2400" spc="48" dirty="0" err="1">
                  <a:solidFill>
                    <a:srgbClr val="14110F"/>
                  </a:solidFill>
                  <a:latin typeface="Roboto"/>
                </a:rPr>
                <a:t>neatidėliotinus</a:t>
              </a:r>
              <a:r>
                <a:rPr lang="en-US" sz="2400" spc="48" dirty="0">
                  <a:solidFill>
                    <a:srgbClr val="14110F"/>
                  </a:solidFill>
                  <a:latin typeface="Roboto"/>
                </a:rPr>
                <a:t> </a:t>
              </a:r>
              <a:r>
                <a:rPr lang="en-US" sz="2400" spc="48" dirty="0" err="1">
                  <a:solidFill>
                    <a:srgbClr val="14110F"/>
                  </a:solidFill>
                  <a:latin typeface="Roboto"/>
                </a:rPr>
                <a:t>darbus</a:t>
              </a:r>
              <a:r>
                <a:rPr lang="en-US" sz="2400" spc="48" dirty="0">
                  <a:solidFill>
                    <a:srgbClr val="14110F"/>
                  </a:solidFill>
                  <a:latin typeface="Roboto"/>
                </a:rPr>
                <a:t>, </a:t>
              </a:r>
              <a:r>
                <a:rPr lang="en-US" sz="2400" spc="48" dirty="0" err="1">
                  <a:solidFill>
                    <a:srgbClr val="14110F"/>
                  </a:solidFill>
                  <a:latin typeface="Roboto"/>
                </a:rPr>
                <a:t>pajėgos</a:t>
              </a:r>
              <a:r>
                <a:rPr lang="en-US" sz="2400" spc="48" dirty="0">
                  <a:solidFill>
                    <a:srgbClr val="14110F"/>
                  </a:solidFill>
                  <a:latin typeface="Roboto"/>
                </a:rPr>
                <a:t>;</a:t>
              </a:r>
            </a:p>
            <a:p>
              <a:pPr>
                <a:lnSpc>
                  <a:spcPts val="2520"/>
                </a:lnSpc>
              </a:pPr>
              <a:endParaRPr lang="en-US" sz="2400" spc="48" dirty="0">
                <a:solidFill>
                  <a:srgbClr val="14110F"/>
                </a:solidFill>
                <a:latin typeface="Roboto"/>
              </a:endParaRPr>
            </a:p>
            <a:p>
              <a:pPr>
                <a:lnSpc>
                  <a:spcPts val="2520"/>
                </a:lnSpc>
              </a:pPr>
              <a:r>
                <a:rPr lang="en-US" sz="2400" spc="48" dirty="0" err="1">
                  <a:solidFill>
                    <a:srgbClr val="14110F"/>
                  </a:solidFill>
                  <a:latin typeface="Roboto"/>
                </a:rPr>
                <a:t>Ūkio</a:t>
              </a:r>
              <a:r>
                <a:rPr lang="en-US" sz="2400" spc="48" dirty="0">
                  <a:solidFill>
                    <a:srgbClr val="14110F"/>
                  </a:solidFill>
                  <a:latin typeface="Roboto"/>
                </a:rPr>
                <a:t> </a:t>
              </a:r>
              <a:r>
                <a:rPr lang="en-US" sz="2400" spc="48" dirty="0" err="1">
                  <a:solidFill>
                    <a:srgbClr val="14110F"/>
                  </a:solidFill>
                  <a:latin typeface="Roboto"/>
                </a:rPr>
                <a:t>subjekto</a:t>
              </a:r>
              <a:r>
                <a:rPr lang="en-US" sz="2400" spc="48" dirty="0">
                  <a:solidFill>
                    <a:srgbClr val="14110F"/>
                  </a:solidFill>
                  <a:latin typeface="Roboto"/>
                </a:rPr>
                <a:t> </a:t>
              </a:r>
              <a:r>
                <a:rPr lang="en-US" sz="2400" spc="48" dirty="0" err="1">
                  <a:solidFill>
                    <a:srgbClr val="14110F"/>
                  </a:solidFill>
                  <a:latin typeface="Roboto"/>
                </a:rPr>
                <a:t>pajėgos</a:t>
              </a:r>
              <a:r>
                <a:rPr lang="en-US" sz="2400" spc="48" dirty="0">
                  <a:solidFill>
                    <a:srgbClr val="14110F"/>
                  </a:solidFill>
                  <a:latin typeface="Roboto"/>
                </a:rPr>
                <a:t>;</a:t>
              </a:r>
            </a:p>
            <a:p>
              <a:pPr>
                <a:lnSpc>
                  <a:spcPts val="2520"/>
                </a:lnSpc>
              </a:pPr>
              <a:endParaRPr lang="en-US" sz="2400" spc="48" dirty="0">
                <a:solidFill>
                  <a:srgbClr val="14110F"/>
                </a:solidFill>
                <a:latin typeface="Roboto"/>
              </a:endParaRPr>
            </a:p>
            <a:p>
              <a:pPr algn="l">
                <a:lnSpc>
                  <a:spcPts val="2520"/>
                </a:lnSpc>
              </a:pPr>
              <a:r>
                <a:rPr lang="en-US" sz="2400" spc="48" dirty="0" err="1">
                  <a:solidFill>
                    <a:srgbClr val="14110F"/>
                  </a:solidFill>
                  <a:latin typeface="Roboto"/>
                </a:rPr>
                <a:t>Parengtų</a:t>
              </a:r>
              <a:r>
                <a:rPr lang="en-US" sz="2400" spc="48" dirty="0">
                  <a:solidFill>
                    <a:srgbClr val="14110F"/>
                  </a:solidFill>
                  <a:latin typeface="Roboto"/>
                </a:rPr>
                <a:t> </a:t>
              </a:r>
              <a:r>
                <a:rPr lang="en-US" sz="2400" spc="48" dirty="0" err="1">
                  <a:solidFill>
                    <a:srgbClr val="14110F"/>
                  </a:solidFill>
                  <a:latin typeface="Roboto"/>
                </a:rPr>
                <a:t>savanorių</a:t>
              </a:r>
              <a:r>
                <a:rPr lang="en-US" sz="2400" spc="48" dirty="0">
                  <a:solidFill>
                    <a:srgbClr val="14110F"/>
                  </a:solidFill>
                  <a:latin typeface="Roboto"/>
                </a:rPr>
                <a:t> </a:t>
              </a:r>
              <a:r>
                <a:rPr lang="en-US" sz="2400" spc="48" dirty="0" err="1">
                  <a:solidFill>
                    <a:srgbClr val="14110F"/>
                  </a:solidFill>
                  <a:latin typeface="Roboto"/>
                </a:rPr>
                <a:t>ir</a:t>
              </a:r>
              <a:r>
                <a:rPr lang="en-US" sz="2400" spc="48" dirty="0">
                  <a:solidFill>
                    <a:srgbClr val="14110F"/>
                  </a:solidFill>
                  <a:latin typeface="Roboto"/>
                </a:rPr>
                <a:t> </a:t>
              </a:r>
              <a:r>
                <a:rPr lang="en-US" sz="2400" spc="48" dirty="0" err="1">
                  <a:solidFill>
                    <a:srgbClr val="14110F"/>
                  </a:solidFill>
                  <a:latin typeface="Roboto"/>
                </a:rPr>
                <a:t>asociacijų</a:t>
              </a:r>
              <a:r>
                <a:rPr lang="en-US" sz="2400" spc="48" dirty="0">
                  <a:solidFill>
                    <a:srgbClr val="14110F"/>
                  </a:solidFill>
                  <a:latin typeface="Roboto"/>
                </a:rPr>
                <a:t> </a:t>
              </a:r>
              <a:r>
                <a:rPr lang="en-US" sz="2400" spc="48" dirty="0" err="1">
                  <a:solidFill>
                    <a:srgbClr val="14110F"/>
                  </a:solidFill>
                  <a:latin typeface="Roboto"/>
                </a:rPr>
                <a:t>pajėgos</a:t>
              </a:r>
              <a:r>
                <a:rPr lang="en-US" sz="2400" spc="48" dirty="0">
                  <a:solidFill>
                    <a:srgbClr val="14110F"/>
                  </a:solidFill>
                  <a:latin typeface="Roboto"/>
                </a:rPr>
                <a:t>.</a:t>
              </a:r>
            </a:p>
          </p:txBody>
        </p:sp>
      </p:grpSp>
      <p:sp>
        <p:nvSpPr>
          <p:cNvPr id="6" name="TextBox 6"/>
          <p:cNvSpPr txBox="1"/>
          <p:nvPr/>
        </p:nvSpPr>
        <p:spPr>
          <a:xfrm>
            <a:off x="1403969" y="115177"/>
            <a:ext cx="11789229" cy="1402715"/>
          </a:xfrm>
          <a:prstGeom prst="rect">
            <a:avLst/>
          </a:prstGeom>
        </p:spPr>
        <p:txBody>
          <a:bodyPr lIns="0" tIns="0" rIns="0" bIns="0" rtlCol="0" anchor="t">
            <a:spAutoFit/>
          </a:bodyPr>
          <a:lstStyle/>
          <a:p>
            <a:pPr>
              <a:lnSpc>
                <a:spcPts val="5590"/>
              </a:lnSpc>
            </a:pPr>
            <a:r>
              <a:rPr lang="en-US" sz="4300" spc="-43" dirty="0" err="1">
                <a:solidFill>
                  <a:srgbClr val="FBB900"/>
                </a:solidFill>
                <a:latin typeface="Roboto Bold"/>
              </a:rPr>
              <a:t>Civilinės</a:t>
            </a:r>
            <a:r>
              <a:rPr lang="en-US" sz="4300" spc="-43" dirty="0">
                <a:solidFill>
                  <a:srgbClr val="FBB900"/>
                </a:solidFill>
                <a:latin typeface="Roboto Bold"/>
              </a:rPr>
              <a:t> </a:t>
            </a:r>
            <a:r>
              <a:rPr lang="en-US" sz="4300" spc="-43" dirty="0" err="1">
                <a:solidFill>
                  <a:srgbClr val="FBB900"/>
                </a:solidFill>
                <a:latin typeface="Roboto Bold"/>
              </a:rPr>
              <a:t>saugos</a:t>
            </a:r>
            <a:r>
              <a:rPr lang="en-US" sz="4300" spc="-43" dirty="0">
                <a:solidFill>
                  <a:srgbClr val="FBB900"/>
                </a:solidFill>
                <a:latin typeface="Roboto Bold"/>
              </a:rPr>
              <a:t> </a:t>
            </a:r>
            <a:r>
              <a:rPr lang="en-US" sz="4300" spc="-43" dirty="0" err="1">
                <a:solidFill>
                  <a:srgbClr val="FBB900"/>
                </a:solidFill>
                <a:latin typeface="Roboto Bold"/>
              </a:rPr>
              <a:t>sistemos</a:t>
            </a:r>
            <a:r>
              <a:rPr lang="en-US" sz="4300" spc="-43" dirty="0">
                <a:solidFill>
                  <a:srgbClr val="FBB900"/>
                </a:solidFill>
                <a:latin typeface="Roboto Bold"/>
              </a:rPr>
              <a:t> </a:t>
            </a:r>
            <a:r>
              <a:rPr lang="en-US" sz="4300" spc="-43" dirty="0" err="1">
                <a:solidFill>
                  <a:srgbClr val="FBB900"/>
                </a:solidFill>
                <a:latin typeface="Roboto Bold"/>
              </a:rPr>
              <a:t>pajėgos</a:t>
            </a:r>
            <a:endParaRPr lang="en-US" sz="4300" spc="-43" dirty="0">
              <a:solidFill>
                <a:srgbClr val="FBB900"/>
              </a:solidFill>
              <a:latin typeface="Roboto Bold"/>
            </a:endParaRPr>
          </a:p>
          <a:p>
            <a:pPr marL="0" lvl="0" indent="0">
              <a:lnSpc>
                <a:spcPts val="5590"/>
              </a:lnSpc>
              <a:spcBef>
                <a:spcPct val="0"/>
              </a:spcBef>
            </a:pPr>
            <a:endParaRPr lang="en-US" sz="4300" spc="-43" dirty="0">
              <a:solidFill>
                <a:srgbClr val="FBB900"/>
              </a:solidFill>
              <a:latin typeface="Roboto Bold"/>
            </a:endParaRPr>
          </a:p>
        </p:txBody>
      </p:sp>
      <p:sp>
        <p:nvSpPr>
          <p:cNvPr id="7" name="AutoShape 7"/>
          <p:cNvSpPr/>
          <p:nvPr/>
        </p:nvSpPr>
        <p:spPr>
          <a:xfrm>
            <a:off x="0" y="9532946"/>
            <a:ext cx="18288000" cy="754054"/>
          </a:xfrm>
          <a:prstGeom prst="rect">
            <a:avLst/>
          </a:prstGeom>
          <a:solidFill>
            <a:srgbClr val="FBB900"/>
          </a:solidFill>
        </p:spPr>
      </p:sp>
      <p:sp>
        <p:nvSpPr>
          <p:cNvPr id="8" name="TextBox 8"/>
          <p:cNvSpPr txBox="1"/>
          <p:nvPr/>
        </p:nvSpPr>
        <p:spPr>
          <a:xfrm>
            <a:off x="171463" y="9714393"/>
            <a:ext cx="7937664" cy="362585"/>
          </a:xfrm>
          <a:prstGeom prst="rect">
            <a:avLst/>
          </a:prstGeom>
        </p:spPr>
        <p:txBody>
          <a:bodyPr lIns="0" tIns="0" rIns="0" bIns="0" rtlCol="0" anchor="t">
            <a:spAutoFit/>
          </a:bodyPr>
          <a:lstStyle/>
          <a:p>
            <a:pPr marL="0" lvl="0" indent="0" algn="just">
              <a:lnSpc>
                <a:spcPts val="2859"/>
              </a:lnSpc>
              <a:spcBef>
                <a:spcPct val="0"/>
              </a:spcBef>
            </a:pPr>
            <a:r>
              <a:rPr lang="en-US" sz="2199" spc="-21">
                <a:solidFill>
                  <a:srgbClr val="545454"/>
                </a:solidFill>
                <a:latin typeface="Roboto"/>
              </a:rPr>
              <a:t>CIVILINĖ SAUGA • Civilinės saugos sistemos pajėgos</a:t>
            </a:r>
          </a:p>
        </p:txBody>
      </p:sp>
      <p:grpSp>
        <p:nvGrpSpPr>
          <p:cNvPr id="10" name="Group 10"/>
          <p:cNvGrpSpPr/>
          <p:nvPr/>
        </p:nvGrpSpPr>
        <p:grpSpPr>
          <a:xfrm>
            <a:off x="557540" y="2124072"/>
            <a:ext cx="471160" cy="471160"/>
            <a:chOff x="0" y="0"/>
            <a:chExt cx="628214" cy="628214"/>
          </a:xfrm>
        </p:grpSpPr>
        <p:pic>
          <p:nvPicPr>
            <p:cNvPr id="11" name="Picture 1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0" y="0"/>
              <a:ext cx="628214" cy="628214"/>
            </a:xfrm>
            <a:prstGeom prst="rect">
              <a:avLst/>
            </a:prstGeom>
          </p:spPr>
        </p:pic>
        <p:sp>
          <p:nvSpPr>
            <p:cNvPr id="12" name="TextBox 12"/>
            <p:cNvSpPr txBox="1"/>
            <p:nvPr/>
          </p:nvSpPr>
          <p:spPr>
            <a:xfrm>
              <a:off x="91607" y="104790"/>
              <a:ext cx="445001" cy="390060"/>
            </a:xfrm>
            <a:prstGeom prst="rect">
              <a:avLst/>
            </a:prstGeom>
          </p:spPr>
          <p:txBody>
            <a:bodyPr lIns="0" tIns="0" rIns="0" bIns="0" rtlCol="0" anchor="t">
              <a:spAutoFit/>
            </a:bodyPr>
            <a:lstStyle/>
            <a:p>
              <a:pPr marL="0" lvl="0" indent="0" algn="ctr">
                <a:lnSpc>
                  <a:spcPts val="2328"/>
                </a:lnSpc>
                <a:spcBef>
                  <a:spcPct val="0"/>
                </a:spcBef>
              </a:pPr>
              <a:r>
                <a:rPr lang="en-US" sz="1791" u="none" spc="-17">
                  <a:solidFill>
                    <a:srgbClr val="FFFFFF"/>
                  </a:solidFill>
                  <a:latin typeface="Roboto"/>
                </a:rPr>
                <a:t>1</a:t>
              </a:r>
            </a:p>
          </p:txBody>
        </p:sp>
      </p:grpSp>
      <p:sp>
        <p:nvSpPr>
          <p:cNvPr id="13" name="TextBox 13"/>
          <p:cNvSpPr txBox="1"/>
          <p:nvPr/>
        </p:nvSpPr>
        <p:spPr>
          <a:xfrm>
            <a:off x="8903306" y="8359987"/>
            <a:ext cx="7957671" cy="278923"/>
          </a:xfrm>
          <a:prstGeom prst="rect">
            <a:avLst/>
          </a:prstGeom>
        </p:spPr>
        <p:txBody>
          <a:bodyPr lIns="0" tIns="0" rIns="0" bIns="0" rtlCol="0" anchor="t">
            <a:spAutoFit/>
          </a:bodyPr>
          <a:lstStyle/>
          <a:p>
            <a:pPr algn="r">
              <a:lnSpc>
                <a:spcPts val="2339"/>
              </a:lnSpc>
            </a:pPr>
            <a:r>
              <a:rPr lang="lt-LT" sz="1799" dirty="0">
                <a:solidFill>
                  <a:srgbClr val="14110F"/>
                </a:solidFill>
                <a:latin typeface="Roboto Italics"/>
              </a:rPr>
              <a:t>Krizių valdymo ir c</a:t>
            </a:r>
            <a:r>
              <a:rPr lang="en-US" sz="1799" dirty="0" err="1">
                <a:solidFill>
                  <a:srgbClr val="14110F"/>
                </a:solidFill>
                <a:latin typeface="Roboto Italics"/>
              </a:rPr>
              <a:t>ivilinės</a:t>
            </a:r>
            <a:r>
              <a:rPr lang="en-US" sz="1799" dirty="0">
                <a:solidFill>
                  <a:srgbClr val="14110F"/>
                </a:solidFill>
                <a:latin typeface="Roboto Italics"/>
              </a:rPr>
              <a:t> </a:t>
            </a:r>
            <a:r>
              <a:rPr lang="en-US" sz="1799" dirty="0" err="1">
                <a:solidFill>
                  <a:srgbClr val="14110F"/>
                </a:solidFill>
                <a:latin typeface="Roboto Italics"/>
              </a:rPr>
              <a:t>saugos</a:t>
            </a:r>
            <a:r>
              <a:rPr lang="en-US" sz="1799" dirty="0">
                <a:solidFill>
                  <a:srgbClr val="14110F"/>
                </a:solidFill>
                <a:latin typeface="Roboto Italics"/>
              </a:rPr>
              <a:t> </a:t>
            </a:r>
            <a:r>
              <a:rPr lang="en-US" sz="1799" dirty="0" err="1">
                <a:solidFill>
                  <a:srgbClr val="14110F"/>
                </a:solidFill>
                <a:latin typeface="Roboto Italics"/>
              </a:rPr>
              <a:t>įstatymas</a:t>
            </a:r>
            <a:endParaRPr lang="en-US" sz="1799" dirty="0">
              <a:solidFill>
                <a:srgbClr val="14110F"/>
              </a:solidFill>
              <a:latin typeface="Roboto Italics"/>
            </a:endParaRPr>
          </a:p>
        </p:txBody>
      </p:sp>
      <p:grpSp>
        <p:nvGrpSpPr>
          <p:cNvPr id="14" name="Group 14"/>
          <p:cNvGrpSpPr/>
          <p:nvPr/>
        </p:nvGrpSpPr>
        <p:grpSpPr>
          <a:xfrm>
            <a:off x="557540" y="2757343"/>
            <a:ext cx="471160" cy="471160"/>
            <a:chOff x="0" y="0"/>
            <a:chExt cx="628214" cy="628214"/>
          </a:xfrm>
        </p:grpSpPr>
        <p:pic>
          <p:nvPicPr>
            <p:cNvPr id="15" name="Picture 1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0" y="0"/>
              <a:ext cx="628214" cy="628214"/>
            </a:xfrm>
            <a:prstGeom prst="rect">
              <a:avLst/>
            </a:prstGeom>
          </p:spPr>
        </p:pic>
        <p:sp>
          <p:nvSpPr>
            <p:cNvPr id="16" name="TextBox 16"/>
            <p:cNvSpPr txBox="1"/>
            <p:nvPr/>
          </p:nvSpPr>
          <p:spPr>
            <a:xfrm>
              <a:off x="91607" y="104790"/>
              <a:ext cx="445001" cy="390060"/>
            </a:xfrm>
            <a:prstGeom prst="rect">
              <a:avLst/>
            </a:prstGeom>
          </p:spPr>
          <p:txBody>
            <a:bodyPr lIns="0" tIns="0" rIns="0" bIns="0" rtlCol="0" anchor="t">
              <a:spAutoFit/>
            </a:bodyPr>
            <a:lstStyle/>
            <a:p>
              <a:pPr marL="0" lvl="0" indent="0" algn="ctr">
                <a:lnSpc>
                  <a:spcPts val="2328"/>
                </a:lnSpc>
                <a:spcBef>
                  <a:spcPct val="0"/>
                </a:spcBef>
              </a:pPr>
              <a:r>
                <a:rPr lang="en-US" sz="1791" spc="-17">
                  <a:solidFill>
                    <a:srgbClr val="FFFFFF"/>
                  </a:solidFill>
                  <a:latin typeface="Roboto"/>
                </a:rPr>
                <a:t>2</a:t>
              </a:r>
            </a:p>
          </p:txBody>
        </p:sp>
      </p:grpSp>
      <p:grpSp>
        <p:nvGrpSpPr>
          <p:cNvPr id="17" name="Group 17"/>
          <p:cNvGrpSpPr/>
          <p:nvPr/>
        </p:nvGrpSpPr>
        <p:grpSpPr>
          <a:xfrm>
            <a:off x="557540" y="3359756"/>
            <a:ext cx="471160" cy="471160"/>
            <a:chOff x="0" y="0"/>
            <a:chExt cx="628214" cy="628214"/>
          </a:xfrm>
        </p:grpSpPr>
        <p:pic>
          <p:nvPicPr>
            <p:cNvPr id="18" name="Picture 18"/>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0" y="0"/>
              <a:ext cx="628214" cy="628214"/>
            </a:xfrm>
            <a:prstGeom prst="rect">
              <a:avLst/>
            </a:prstGeom>
          </p:spPr>
        </p:pic>
        <p:sp>
          <p:nvSpPr>
            <p:cNvPr id="19" name="TextBox 19"/>
            <p:cNvSpPr txBox="1"/>
            <p:nvPr/>
          </p:nvSpPr>
          <p:spPr>
            <a:xfrm>
              <a:off x="91607" y="104790"/>
              <a:ext cx="445001" cy="390060"/>
            </a:xfrm>
            <a:prstGeom prst="rect">
              <a:avLst/>
            </a:prstGeom>
          </p:spPr>
          <p:txBody>
            <a:bodyPr lIns="0" tIns="0" rIns="0" bIns="0" rtlCol="0" anchor="t">
              <a:spAutoFit/>
            </a:bodyPr>
            <a:lstStyle/>
            <a:p>
              <a:pPr marL="0" lvl="0" indent="0" algn="ctr">
                <a:lnSpc>
                  <a:spcPts val="2328"/>
                </a:lnSpc>
                <a:spcBef>
                  <a:spcPct val="0"/>
                </a:spcBef>
              </a:pPr>
              <a:r>
                <a:rPr lang="en-US" sz="1791" spc="-17">
                  <a:solidFill>
                    <a:srgbClr val="FFFFFF"/>
                  </a:solidFill>
                  <a:latin typeface="Roboto"/>
                </a:rPr>
                <a:t>3</a:t>
              </a:r>
            </a:p>
          </p:txBody>
        </p:sp>
      </p:grpSp>
      <p:grpSp>
        <p:nvGrpSpPr>
          <p:cNvPr id="20" name="Group 20"/>
          <p:cNvGrpSpPr/>
          <p:nvPr/>
        </p:nvGrpSpPr>
        <p:grpSpPr>
          <a:xfrm>
            <a:off x="557540" y="4073456"/>
            <a:ext cx="471160" cy="471160"/>
            <a:chOff x="0" y="0"/>
            <a:chExt cx="628214" cy="628214"/>
          </a:xfrm>
        </p:grpSpPr>
        <p:pic>
          <p:nvPicPr>
            <p:cNvPr id="21" name="Picture 21"/>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0" y="0"/>
              <a:ext cx="628214" cy="628214"/>
            </a:xfrm>
            <a:prstGeom prst="rect">
              <a:avLst/>
            </a:prstGeom>
          </p:spPr>
        </p:pic>
        <p:sp>
          <p:nvSpPr>
            <p:cNvPr id="22" name="TextBox 22"/>
            <p:cNvSpPr txBox="1"/>
            <p:nvPr/>
          </p:nvSpPr>
          <p:spPr>
            <a:xfrm>
              <a:off x="91607" y="104790"/>
              <a:ext cx="445001" cy="390060"/>
            </a:xfrm>
            <a:prstGeom prst="rect">
              <a:avLst/>
            </a:prstGeom>
          </p:spPr>
          <p:txBody>
            <a:bodyPr lIns="0" tIns="0" rIns="0" bIns="0" rtlCol="0" anchor="t">
              <a:spAutoFit/>
            </a:bodyPr>
            <a:lstStyle/>
            <a:p>
              <a:pPr marL="0" lvl="0" indent="0" algn="ctr">
                <a:lnSpc>
                  <a:spcPts val="2328"/>
                </a:lnSpc>
                <a:spcBef>
                  <a:spcPct val="0"/>
                </a:spcBef>
              </a:pPr>
              <a:r>
                <a:rPr lang="en-US" sz="1791" spc="-17">
                  <a:solidFill>
                    <a:srgbClr val="FFFFFF"/>
                  </a:solidFill>
                  <a:latin typeface="Roboto"/>
                </a:rPr>
                <a:t>4</a:t>
              </a:r>
            </a:p>
          </p:txBody>
        </p:sp>
      </p:grpSp>
      <p:grpSp>
        <p:nvGrpSpPr>
          <p:cNvPr id="23" name="Group 23"/>
          <p:cNvGrpSpPr/>
          <p:nvPr/>
        </p:nvGrpSpPr>
        <p:grpSpPr>
          <a:xfrm>
            <a:off x="557540" y="5210789"/>
            <a:ext cx="471160" cy="471160"/>
            <a:chOff x="0" y="0"/>
            <a:chExt cx="628214" cy="628214"/>
          </a:xfrm>
        </p:grpSpPr>
        <p:pic>
          <p:nvPicPr>
            <p:cNvPr id="24" name="Picture 24"/>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0" y="0"/>
              <a:ext cx="628214" cy="628214"/>
            </a:xfrm>
            <a:prstGeom prst="rect">
              <a:avLst/>
            </a:prstGeom>
          </p:spPr>
        </p:pic>
        <p:sp>
          <p:nvSpPr>
            <p:cNvPr id="25" name="TextBox 25"/>
            <p:cNvSpPr txBox="1"/>
            <p:nvPr/>
          </p:nvSpPr>
          <p:spPr>
            <a:xfrm>
              <a:off x="91607" y="104790"/>
              <a:ext cx="445001" cy="390060"/>
            </a:xfrm>
            <a:prstGeom prst="rect">
              <a:avLst/>
            </a:prstGeom>
          </p:spPr>
          <p:txBody>
            <a:bodyPr lIns="0" tIns="0" rIns="0" bIns="0" rtlCol="0" anchor="t">
              <a:spAutoFit/>
            </a:bodyPr>
            <a:lstStyle/>
            <a:p>
              <a:pPr marL="0" lvl="0" indent="0" algn="ctr">
                <a:lnSpc>
                  <a:spcPts val="2328"/>
                </a:lnSpc>
                <a:spcBef>
                  <a:spcPct val="0"/>
                </a:spcBef>
              </a:pPr>
              <a:r>
                <a:rPr lang="en-US" sz="1791" spc="-17">
                  <a:solidFill>
                    <a:srgbClr val="FFFFFF"/>
                  </a:solidFill>
                  <a:latin typeface="Roboto"/>
                </a:rPr>
                <a:t>5</a:t>
              </a:r>
            </a:p>
          </p:txBody>
        </p:sp>
      </p:grpSp>
      <p:grpSp>
        <p:nvGrpSpPr>
          <p:cNvPr id="26" name="Group 26"/>
          <p:cNvGrpSpPr/>
          <p:nvPr/>
        </p:nvGrpSpPr>
        <p:grpSpPr>
          <a:xfrm>
            <a:off x="557540" y="5833949"/>
            <a:ext cx="471160" cy="471160"/>
            <a:chOff x="0" y="0"/>
            <a:chExt cx="628214" cy="628214"/>
          </a:xfrm>
        </p:grpSpPr>
        <p:pic>
          <p:nvPicPr>
            <p:cNvPr id="27" name="Picture 27"/>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0" y="0"/>
              <a:ext cx="628214" cy="628214"/>
            </a:xfrm>
            <a:prstGeom prst="rect">
              <a:avLst/>
            </a:prstGeom>
          </p:spPr>
        </p:pic>
        <p:sp>
          <p:nvSpPr>
            <p:cNvPr id="28" name="TextBox 28"/>
            <p:cNvSpPr txBox="1"/>
            <p:nvPr/>
          </p:nvSpPr>
          <p:spPr>
            <a:xfrm>
              <a:off x="91607" y="104790"/>
              <a:ext cx="445001" cy="390060"/>
            </a:xfrm>
            <a:prstGeom prst="rect">
              <a:avLst/>
            </a:prstGeom>
          </p:spPr>
          <p:txBody>
            <a:bodyPr lIns="0" tIns="0" rIns="0" bIns="0" rtlCol="0" anchor="t">
              <a:spAutoFit/>
            </a:bodyPr>
            <a:lstStyle/>
            <a:p>
              <a:pPr marL="0" lvl="0" indent="0" algn="ctr">
                <a:lnSpc>
                  <a:spcPts val="2328"/>
                </a:lnSpc>
                <a:spcBef>
                  <a:spcPct val="0"/>
                </a:spcBef>
              </a:pPr>
              <a:r>
                <a:rPr lang="en-US" sz="1791" spc="-17">
                  <a:solidFill>
                    <a:srgbClr val="FFFFFF"/>
                  </a:solidFill>
                  <a:latin typeface="Roboto"/>
                </a:rPr>
                <a:t>6</a:t>
              </a:r>
            </a:p>
          </p:txBody>
        </p:sp>
      </p:grpSp>
      <p:grpSp>
        <p:nvGrpSpPr>
          <p:cNvPr id="29" name="Group 29"/>
          <p:cNvGrpSpPr/>
          <p:nvPr/>
        </p:nvGrpSpPr>
        <p:grpSpPr>
          <a:xfrm>
            <a:off x="557540" y="6448599"/>
            <a:ext cx="471160" cy="471160"/>
            <a:chOff x="0" y="0"/>
            <a:chExt cx="628214" cy="628214"/>
          </a:xfrm>
        </p:grpSpPr>
        <p:pic>
          <p:nvPicPr>
            <p:cNvPr id="30" name="Picture 30"/>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0" y="0"/>
              <a:ext cx="628214" cy="628214"/>
            </a:xfrm>
            <a:prstGeom prst="rect">
              <a:avLst/>
            </a:prstGeom>
          </p:spPr>
        </p:pic>
        <p:sp>
          <p:nvSpPr>
            <p:cNvPr id="31" name="TextBox 31"/>
            <p:cNvSpPr txBox="1"/>
            <p:nvPr/>
          </p:nvSpPr>
          <p:spPr>
            <a:xfrm>
              <a:off x="91607" y="104790"/>
              <a:ext cx="445001" cy="390060"/>
            </a:xfrm>
            <a:prstGeom prst="rect">
              <a:avLst/>
            </a:prstGeom>
          </p:spPr>
          <p:txBody>
            <a:bodyPr lIns="0" tIns="0" rIns="0" bIns="0" rtlCol="0" anchor="t">
              <a:spAutoFit/>
            </a:bodyPr>
            <a:lstStyle/>
            <a:p>
              <a:pPr marL="0" lvl="0" indent="0" algn="ctr">
                <a:lnSpc>
                  <a:spcPts val="2328"/>
                </a:lnSpc>
                <a:spcBef>
                  <a:spcPct val="0"/>
                </a:spcBef>
              </a:pPr>
              <a:r>
                <a:rPr lang="en-US" sz="1791" spc="-17">
                  <a:solidFill>
                    <a:srgbClr val="FFFFFF"/>
                  </a:solidFill>
                  <a:latin typeface="Roboto"/>
                </a:rPr>
                <a:t>7</a:t>
              </a:r>
            </a:p>
          </p:txBody>
        </p:sp>
      </p:grpSp>
      <p:grpSp>
        <p:nvGrpSpPr>
          <p:cNvPr id="32" name="Group 32"/>
          <p:cNvGrpSpPr/>
          <p:nvPr/>
        </p:nvGrpSpPr>
        <p:grpSpPr>
          <a:xfrm>
            <a:off x="557540" y="7757594"/>
            <a:ext cx="471160" cy="471160"/>
            <a:chOff x="0" y="0"/>
            <a:chExt cx="628214" cy="628214"/>
          </a:xfrm>
        </p:grpSpPr>
        <p:pic>
          <p:nvPicPr>
            <p:cNvPr id="33" name="Picture 3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0" y="0"/>
              <a:ext cx="628214" cy="628214"/>
            </a:xfrm>
            <a:prstGeom prst="rect">
              <a:avLst/>
            </a:prstGeom>
          </p:spPr>
        </p:pic>
        <p:sp>
          <p:nvSpPr>
            <p:cNvPr id="34" name="TextBox 34"/>
            <p:cNvSpPr txBox="1"/>
            <p:nvPr/>
          </p:nvSpPr>
          <p:spPr>
            <a:xfrm>
              <a:off x="91607" y="104790"/>
              <a:ext cx="445001" cy="390060"/>
            </a:xfrm>
            <a:prstGeom prst="rect">
              <a:avLst/>
            </a:prstGeom>
          </p:spPr>
          <p:txBody>
            <a:bodyPr lIns="0" tIns="0" rIns="0" bIns="0" rtlCol="0" anchor="t">
              <a:spAutoFit/>
            </a:bodyPr>
            <a:lstStyle/>
            <a:p>
              <a:pPr marL="0" lvl="0" indent="0" algn="ctr">
                <a:lnSpc>
                  <a:spcPts val="2328"/>
                </a:lnSpc>
                <a:spcBef>
                  <a:spcPct val="0"/>
                </a:spcBef>
              </a:pPr>
              <a:r>
                <a:rPr lang="en-US" sz="1791" spc="-17">
                  <a:solidFill>
                    <a:srgbClr val="FFFFFF"/>
                  </a:solidFill>
                  <a:latin typeface="Roboto"/>
                </a:rPr>
                <a:t>9</a:t>
              </a:r>
            </a:p>
          </p:txBody>
        </p:sp>
      </p:grpSp>
      <p:grpSp>
        <p:nvGrpSpPr>
          <p:cNvPr id="35" name="Group 35"/>
          <p:cNvGrpSpPr/>
          <p:nvPr/>
        </p:nvGrpSpPr>
        <p:grpSpPr>
          <a:xfrm>
            <a:off x="557540" y="7087434"/>
            <a:ext cx="471160" cy="471160"/>
            <a:chOff x="0" y="0"/>
            <a:chExt cx="628214" cy="628214"/>
          </a:xfrm>
        </p:grpSpPr>
        <p:pic>
          <p:nvPicPr>
            <p:cNvPr id="36" name="Picture 3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0" y="0"/>
              <a:ext cx="628214" cy="628214"/>
            </a:xfrm>
            <a:prstGeom prst="rect">
              <a:avLst/>
            </a:prstGeom>
          </p:spPr>
        </p:pic>
        <p:sp>
          <p:nvSpPr>
            <p:cNvPr id="37" name="TextBox 37"/>
            <p:cNvSpPr txBox="1"/>
            <p:nvPr/>
          </p:nvSpPr>
          <p:spPr>
            <a:xfrm>
              <a:off x="91607" y="104790"/>
              <a:ext cx="445001" cy="390060"/>
            </a:xfrm>
            <a:prstGeom prst="rect">
              <a:avLst/>
            </a:prstGeom>
          </p:spPr>
          <p:txBody>
            <a:bodyPr lIns="0" tIns="0" rIns="0" bIns="0" rtlCol="0" anchor="t">
              <a:spAutoFit/>
            </a:bodyPr>
            <a:lstStyle/>
            <a:p>
              <a:pPr marL="0" lvl="0" indent="0" algn="ctr">
                <a:lnSpc>
                  <a:spcPts val="2328"/>
                </a:lnSpc>
                <a:spcBef>
                  <a:spcPct val="0"/>
                </a:spcBef>
              </a:pPr>
              <a:r>
                <a:rPr lang="en-US" sz="1791" spc="-17">
                  <a:solidFill>
                    <a:srgbClr val="FFFFFF"/>
                  </a:solidFill>
                  <a:latin typeface="Roboto"/>
                </a:rPr>
                <a:t>8</a:t>
              </a:r>
            </a:p>
          </p:txBody>
        </p:sp>
      </p:grpSp>
      <p:grpSp>
        <p:nvGrpSpPr>
          <p:cNvPr id="38" name="Group 7">
            <a:extLst>
              <a:ext uri="{FF2B5EF4-FFF2-40B4-BE49-F238E27FC236}">
                <a16:creationId xmlns:a16="http://schemas.microsoft.com/office/drawing/2014/main" id="{7999CA04-9895-AD38-27B8-C9CF3AFE24BB}"/>
              </a:ext>
            </a:extLst>
          </p:cNvPr>
          <p:cNvGrpSpPr/>
          <p:nvPr/>
        </p:nvGrpSpPr>
        <p:grpSpPr>
          <a:xfrm>
            <a:off x="0" y="855108"/>
            <a:ext cx="18288000" cy="63520"/>
            <a:chOff x="0" y="0"/>
            <a:chExt cx="24384000" cy="84693"/>
          </a:xfrm>
        </p:grpSpPr>
        <p:sp>
          <p:nvSpPr>
            <p:cNvPr id="39" name="AutoShape 8">
              <a:extLst>
                <a:ext uri="{FF2B5EF4-FFF2-40B4-BE49-F238E27FC236}">
                  <a16:creationId xmlns:a16="http://schemas.microsoft.com/office/drawing/2014/main" id="{6B6698F3-AAED-C4CF-F7B6-7C5D8D0695E7}"/>
                </a:ext>
              </a:extLst>
            </p:cNvPr>
            <p:cNvSpPr/>
            <p:nvPr/>
          </p:nvSpPr>
          <p:spPr>
            <a:xfrm>
              <a:off x="0" y="35963"/>
              <a:ext cx="24384000" cy="12766"/>
            </a:xfrm>
            <a:prstGeom prst="rect">
              <a:avLst/>
            </a:prstGeom>
            <a:solidFill>
              <a:srgbClr val="000000"/>
            </a:solidFill>
          </p:spPr>
        </p:sp>
        <p:sp>
          <p:nvSpPr>
            <p:cNvPr id="40" name="AutoShape 9">
              <a:extLst>
                <a:ext uri="{FF2B5EF4-FFF2-40B4-BE49-F238E27FC236}">
                  <a16:creationId xmlns:a16="http://schemas.microsoft.com/office/drawing/2014/main" id="{222B152F-7AA8-DCD4-2164-ABE2ABCB9179}"/>
                </a:ext>
              </a:extLst>
            </p:cNvPr>
            <p:cNvSpPr/>
            <p:nvPr/>
          </p:nvSpPr>
          <p:spPr>
            <a:xfrm rot="-5400000">
              <a:off x="782383" y="-782383"/>
              <a:ext cx="84693" cy="1649458"/>
            </a:xfrm>
            <a:prstGeom prst="rect">
              <a:avLst/>
            </a:prstGeom>
            <a:solidFill>
              <a:srgbClr val="FFB923"/>
            </a:solidFill>
          </p:spPr>
        </p:sp>
      </p:grpSp>
      <p:pic>
        <p:nvPicPr>
          <p:cNvPr id="41" name="Picture 5">
            <a:extLst>
              <a:ext uri="{FF2B5EF4-FFF2-40B4-BE49-F238E27FC236}">
                <a16:creationId xmlns:a16="http://schemas.microsoft.com/office/drawing/2014/main" id="{929C31E7-0E19-B96B-4BC9-485BA62DB940}"/>
              </a:ext>
            </a:extLst>
          </p:cNvPr>
          <p:cNvPicPr>
            <a:picLocks noChangeAspect="1"/>
          </p:cNvPicPr>
          <p:nvPr/>
        </p:nvPicPr>
        <p:blipFill>
          <a:blip r:embed="rId6"/>
          <a:srcRect/>
          <a:stretch>
            <a:fillRect/>
          </a:stretch>
        </p:blipFill>
        <p:spPr>
          <a:xfrm>
            <a:off x="15773400" y="134194"/>
            <a:ext cx="2097339" cy="734400"/>
          </a:xfrm>
          <a:prstGeom prst="rect">
            <a:avLst/>
          </a:prstGeom>
        </p:spPr>
      </p:pic>
      <p:pic>
        <p:nvPicPr>
          <p:cNvPr id="9" name="Paveikslėlis 8">
            <a:extLst>
              <a:ext uri="{FF2B5EF4-FFF2-40B4-BE49-F238E27FC236}">
                <a16:creationId xmlns:a16="http://schemas.microsoft.com/office/drawing/2014/main" id="{800749E9-224B-8398-65CF-5DEE240871B0}"/>
              </a:ext>
            </a:extLst>
          </p:cNvPr>
          <p:cNvPicPr>
            <a:picLocks noChangeAspect="1"/>
          </p:cNvPicPr>
          <p:nvPr/>
        </p:nvPicPr>
        <p:blipFill>
          <a:blip r:embed="rId7"/>
          <a:stretch>
            <a:fillRect/>
          </a:stretch>
        </p:blipFill>
        <p:spPr>
          <a:xfrm>
            <a:off x="6368046" y="1679389"/>
            <a:ext cx="1092989" cy="1007891"/>
          </a:xfrm>
          <a:prstGeom prst="rect">
            <a:avLst/>
          </a:prstGeom>
        </p:spPr>
      </p:pic>
      <p:pic>
        <p:nvPicPr>
          <p:cNvPr id="42" name="Picture 10">
            <a:extLst>
              <a:ext uri="{FF2B5EF4-FFF2-40B4-BE49-F238E27FC236}">
                <a16:creationId xmlns:a16="http://schemas.microsoft.com/office/drawing/2014/main" id="{538F64B6-2C8B-DE3D-E60E-0F69FA744304}"/>
              </a:ext>
            </a:extLst>
          </p:cNvPr>
          <p:cNvPicPr>
            <a:picLocks noChangeAspect="1"/>
          </p:cNvPicPr>
          <p:nvPr/>
        </p:nvPicPr>
        <p:blipFill>
          <a:blip r:embed="rId8"/>
          <a:srcRect/>
          <a:stretch>
            <a:fillRect/>
          </a:stretch>
        </p:blipFill>
        <p:spPr>
          <a:xfrm>
            <a:off x="4191000" y="2503335"/>
            <a:ext cx="888905" cy="967596"/>
          </a:xfrm>
          <a:prstGeom prst="rect">
            <a:avLst/>
          </a:prstGeom>
        </p:spPr>
      </p:pic>
      <p:pic>
        <p:nvPicPr>
          <p:cNvPr id="43" name="Picture 16">
            <a:extLst>
              <a:ext uri="{FF2B5EF4-FFF2-40B4-BE49-F238E27FC236}">
                <a16:creationId xmlns:a16="http://schemas.microsoft.com/office/drawing/2014/main" id="{C07A1711-ED0A-C84B-D642-29B20CF24948}"/>
              </a:ext>
            </a:extLst>
          </p:cNvPr>
          <p:cNvPicPr>
            <a:picLocks noChangeAspect="1"/>
          </p:cNvPicPr>
          <p:nvPr/>
        </p:nvPicPr>
        <p:blipFill>
          <a:blip r:embed="rId9"/>
          <a:srcRect/>
          <a:stretch>
            <a:fillRect/>
          </a:stretch>
        </p:blipFill>
        <p:spPr>
          <a:xfrm>
            <a:off x="12491330" y="2609305"/>
            <a:ext cx="1148470" cy="1335097"/>
          </a:xfrm>
          <a:prstGeom prst="rect">
            <a:avLst/>
          </a:prstGeom>
        </p:spPr>
      </p:pic>
      <p:pic>
        <p:nvPicPr>
          <p:cNvPr id="44" name="Picture 10">
            <a:extLst>
              <a:ext uri="{FF2B5EF4-FFF2-40B4-BE49-F238E27FC236}">
                <a16:creationId xmlns:a16="http://schemas.microsoft.com/office/drawing/2014/main" id="{A6524FB3-DFB0-6E20-082A-E9E5833DA89A}"/>
              </a:ext>
            </a:extLst>
          </p:cNvPr>
          <p:cNvPicPr>
            <a:picLocks noChangeAspect="1"/>
          </p:cNvPicPr>
          <p:nvPr/>
        </p:nvPicPr>
        <p:blipFill>
          <a:blip r:embed="rId10"/>
          <a:srcRect/>
          <a:stretch>
            <a:fillRect/>
          </a:stretch>
        </p:blipFill>
        <p:spPr>
          <a:xfrm>
            <a:off x="15973822" y="3830917"/>
            <a:ext cx="2090787" cy="1060117"/>
          </a:xfrm>
          <a:prstGeom prst="rect">
            <a:avLst/>
          </a:prstGeom>
        </p:spPr>
      </p:pic>
      <p:pic>
        <p:nvPicPr>
          <p:cNvPr id="45" name="Picture 10">
            <a:extLst>
              <a:ext uri="{FF2B5EF4-FFF2-40B4-BE49-F238E27FC236}">
                <a16:creationId xmlns:a16="http://schemas.microsoft.com/office/drawing/2014/main" id="{40CA8E29-A0DD-86A1-C900-260C3629D092}"/>
              </a:ext>
            </a:extLst>
          </p:cNvPr>
          <p:cNvPicPr>
            <a:picLocks noChangeAspect="1"/>
          </p:cNvPicPr>
          <p:nvPr/>
        </p:nvPicPr>
        <p:blipFill>
          <a:blip r:embed="rId11"/>
          <a:srcRect/>
          <a:stretch>
            <a:fillRect/>
          </a:stretch>
        </p:blipFill>
        <p:spPr>
          <a:xfrm>
            <a:off x="11430000" y="4744189"/>
            <a:ext cx="1061330" cy="1011438"/>
          </a:xfrm>
          <a:prstGeom prst="rect">
            <a:avLst/>
          </a:prstGeom>
        </p:spPr>
      </p:pic>
      <p:pic>
        <p:nvPicPr>
          <p:cNvPr id="46" name="Picture 15">
            <a:extLst>
              <a:ext uri="{FF2B5EF4-FFF2-40B4-BE49-F238E27FC236}">
                <a16:creationId xmlns:a16="http://schemas.microsoft.com/office/drawing/2014/main" id="{718E4CC0-0039-610D-D86C-897D0E2E2380}"/>
              </a:ext>
            </a:extLst>
          </p:cNvPr>
          <p:cNvPicPr>
            <a:picLocks noChangeAspect="1"/>
          </p:cNvPicPr>
          <p:nvPr/>
        </p:nvPicPr>
        <p:blipFill>
          <a:blip r:embed="rId12"/>
          <a:srcRect/>
          <a:stretch>
            <a:fillRect/>
          </a:stretch>
        </p:blipFill>
        <p:spPr>
          <a:xfrm>
            <a:off x="9063572" y="5681949"/>
            <a:ext cx="908736" cy="899649"/>
          </a:xfrm>
          <a:prstGeom prst="rect">
            <a:avLst/>
          </a:prstGeom>
        </p:spPr>
      </p:pic>
      <p:pic>
        <p:nvPicPr>
          <p:cNvPr id="48" name="Picture 10">
            <a:extLst>
              <a:ext uri="{FF2B5EF4-FFF2-40B4-BE49-F238E27FC236}">
                <a16:creationId xmlns:a16="http://schemas.microsoft.com/office/drawing/2014/main" id="{AE9A9EA4-8FAA-9FD3-7545-1A8026468761}"/>
              </a:ext>
            </a:extLst>
          </p:cNvPr>
          <p:cNvPicPr>
            <a:picLocks noChangeAspect="1"/>
          </p:cNvPicPr>
          <p:nvPr/>
        </p:nvPicPr>
        <p:blipFill>
          <a:blip r:embed="rId13"/>
          <a:srcRect/>
          <a:stretch>
            <a:fillRect/>
          </a:stretch>
        </p:blipFill>
        <p:spPr>
          <a:xfrm>
            <a:off x="7762716" y="7398359"/>
            <a:ext cx="1159001" cy="1147411"/>
          </a:xfrm>
          <a:prstGeom prst="rect">
            <a:avLst/>
          </a:prstGeom>
        </p:spPr>
      </p:pic>
      <p:pic>
        <p:nvPicPr>
          <p:cNvPr id="47" name="Picture 12">
            <a:extLst>
              <a:ext uri="{FF2B5EF4-FFF2-40B4-BE49-F238E27FC236}">
                <a16:creationId xmlns:a16="http://schemas.microsoft.com/office/drawing/2014/main" id="{2925C49E-272C-791B-D863-7E912C164D18}"/>
              </a:ext>
            </a:extLst>
          </p:cNvPr>
          <p:cNvPicPr>
            <a:picLocks noChangeAspect="1"/>
          </p:cNvPicPr>
          <p:nvPr/>
        </p:nvPicPr>
        <p:blipFill>
          <a:blip r:embed="rId14"/>
          <a:srcRect/>
          <a:stretch>
            <a:fillRect/>
          </a:stretch>
        </p:blipFill>
        <p:spPr>
          <a:xfrm>
            <a:off x="12538733" y="162565"/>
            <a:ext cx="2691240" cy="655989"/>
          </a:xfrm>
          <a:prstGeom prst="rect">
            <a:avLst/>
          </a:prstGeom>
        </p:spPr>
      </p:pic>
    </p:spTree>
    <p:extLst>
      <p:ext uri="{BB962C8B-B14F-4D97-AF65-F5344CB8AC3E}">
        <p14:creationId xmlns:p14="http://schemas.microsoft.com/office/powerpoint/2010/main" val="2826140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9532946"/>
            <a:ext cx="18288000" cy="754054"/>
          </a:xfrm>
          <a:prstGeom prst="rect">
            <a:avLst/>
          </a:prstGeom>
          <a:solidFill>
            <a:srgbClr val="FBB900"/>
          </a:solidFill>
        </p:spPr>
        <p:txBody>
          <a:bodyPr/>
          <a:lstStyle/>
          <a:p>
            <a:endParaRPr lang="en-US"/>
          </a:p>
        </p:txBody>
      </p:sp>
      <p:sp>
        <p:nvSpPr>
          <p:cNvPr id="8" name="TextBox 8"/>
          <p:cNvSpPr txBox="1"/>
          <p:nvPr/>
        </p:nvSpPr>
        <p:spPr>
          <a:xfrm>
            <a:off x="167068" y="9722161"/>
            <a:ext cx="7937664" cy="724535"/>
          </a:xfrm>
          <a:prstGeom prst="rect">
            <a:avLst/>
          </a:prstGeom>
        </p:spPr>
        <p:txBody>
          <a:bodyPr lIns="0" tIns="0" rIns="0" bIns="0" rtlCol="0" anchor="t">
            <a:spAutoFit/>
          </a:bodyPr>
          <a:lstStyle/>
          <a:p>
            <a:pPr algn="just">
              <a:lnSpc>
                <a:spcPts val="2859"/>
              </a:lnSpc>
            </a:pPr>
            <a:r>
              <a:rPr lang="en-US" sz="2199" spc="-21">
                <a:solidFill>
                  <a:srgbClr val="545454"/>
                </a:solidFill>
                <a:latin typeface="Roboto"/>
              </a:rPr>
              <a:t>CIVILINĖ SAUGA </a:t>
            </a:r>
          </a:p>
          <a:p>
            <a:pPr marL="0" lvl="0" indent="0" algn="just">
              <a:lnSpc>
                <a:spcPts val="2859"/>
              </a:lnSpc>
              <a:spcBef>
                <a:spcPct val="0"/>
              </a:spcBef>
            </a:pPr>
            <a:endParaRPr lang="en-US" sz="2199" spc="-21">
              <a:solidFill>
                <a:srgbClr val="545454"/>
              </a:solidFill>
              <a:latin typeface="Roboto"/>
            </a:endParaRPr>
          </a:p>
        </p:txBody>
      </p:sp>
      <p:sp>
        <p:nvSpPr>
          <p:cNvPr id="9" name="TextBox 6">
            <a:extLst>
              <a:ext uri="{FF2B5EF4-FFF2-40B4-BE49-F238E27FC236}">
                <a16:creationId xmlns:a16="http://schemas.microsoft.com/office/drawing/2014/main" id="{0E28332C-1299-4BA4-B00C-7659840D02A8}"/>
              </a:ext>
            </a:extLst>
          </p:cNvPr>
          <p:cNvSpPr txBox="1"/>
          <p:nvPr/>
        </p:nvSpPr>
        <p:spPr>
          <a:xfrm>
            <a:off x="167068" y="150499"/>
            <a:ext cx="12972718" cy="641201"/>
          </a:xfrm>
          <a:prstGeom prst="rect">
            <a:avLst/>
          </a:prstGeom>
        </p:spPr>
        <p:txBody>
          <a:bodyPr wrap="square" lIns="0" tIns="0" rIns="0" bIns="0" rtlCol="0" anchor="t">
            <a:spAutoFit/>
          </a:bodyPr>
          <a:lstStyle/>
          <a:p>
            <a:pPr marL="0" lvl="0" indent="0" algn="l">
              <a:lnSpc>
                <a:spcPts val="5589"/>
              </a:lnSpc>
              <a:spcBef>
                <a:spcPct val="0"/>
              </a:spcBef>
            </a:pPr>
            <a:r>
              <a:rPr lang="lt-LT" sz="3200" spc="-42">
                <a:solidFill>
                  <a:srgbClr val="FBB900"/>
                </a:solidFill>
                <a:latin typeface="Roboto Bold"/>
              </a:rPr>
              <a:t>KRIZIŲ VALDYMO IR CIVILINĖS SAUGOS ĮSTATYMA</a:t>
            </a:r>
            <a:r>
              <a:rPr lang="lt-LT" sz="3200" spc="-42" dirty="0">
                <a:solidFill>
                  <a:srgbClr val="FBB900"/>
                </a:solidFill>
                <a:latin typeface="Roboto Bold"/>
              </a:rPr>
              <a:t>S</a:t>
            </a:r>
            <a:endParaRPr lang="en-US" sz="3200" spc="-42" dirty="0">
              <a:solidFill>
                <a:srgbClr val="FBB900"/>
              </a:solidFill>
              <a:latin typeface="Roboto Bold"/>
            </a:endParaRPr>
          </a:p>
        </p:txBody>
      </p:sp>
      <p:grpSp>
        <p:nvGrpSpPr>
          <p:cNvPr id="6" name="Group 7">
            <a:extLst>
              <a:ext uri="{FF2B5EF4-FFF2-40B4-BE49-F238E27FC236}">
                <a16:creationId xmlns:a16="http://schemas.microsoft.com/office/drawing/2014/main" id="{10DA74AF-791B-EE5B-506F-1B4917ED3F20}"/>
              </a:ext>
            </a:extLst>
          </p:cNvPr>
          <p:cNvGrpSpPr/>
          <p:nvPr/>
        </p:nvGrpSpPr>
        <p:grpSpPr>
          <a:xfrm>
            <a:off x="0" y="855108"/>
            <a:ext cx="18288000" cy="63520"/>
            <a:chOff x="0" y="0"/>
            <a:chExt cx="24384000" cy="84693"/>
          </a:xfrm>
        </p:grpSpPr>
        <p:sp>
          <p:nvSpPr>
            <p:cNvPr id="10" name="AutoShape 8">
              <a:extLst>
                <a:ext uri="{FF2B5EF4-FFF2-40B4-BE49-F238E27FC236}">
                  <a16:creationId xmlns:a16="http://schemas.microsoft.com/office/drawing/2014/main" id="{57A70FCC-E37A-AD91-CDB3-755F3BA9AD09}"/>
                </a:ext>
              </a:extLst>
            </p:cNvPr>
            <p:cNvSpPr/>
            <p:nvPr/>
          </p:nvSpPr>
          <p:spPr>
            <a:xfrm>
              <a:off x="0" y="35963"/>
              <a:ext cx="24384000" cy="12766"/>
            </a:xfrm>
            <a:prstGeom prst="rect">
              <a:avLst/>
            </a:prstGeom>
            <a:solidFill>
              <a:srgbClr val="000000"/>
            </a:solidFill>
          </p:spPr>
          <p:txBody>
            <a:bodyPr/>
            <a:lstStyle/>
            <a:p>
              <a:endParaRPr lang="en-US"/>
            </a:p>
          </p:txBody>
        </p:sp>
        <p:sp>
          <p:nvSpPr>
            <p:cNvPr id="11" name="AutoShape 9">
              <a:extLst>
                <a:ext uri="{FF2B5EF4-FFF2-40B4-BE49-F238E27FC236}">
                  <a16:creationId xmlns:a16="http://schemas.microsoft.com/office/drawing/2014/main" id="{A76E68DD-31DA-D84A-1870-8CBA44D041F6}"/>
                </a:ext>
              </a:extLst>
            </p:cNvPr>
            <p:cNvSpPr/>
            <p:nvPr/>
          </p:nvSpPr>
          <p:spPr>
            <a:xfrm rot="-5400000">
              <a:off x="782383" y="-782383"/>
              <a:ext cx="84693" cy="1649458"/>
            </a:xfrm>
            <a:prstGeom prst="rect">
              <a:avLst/>
            </a:prstGeom>
            <a:solidFill>
              <a:srgbClr val="FFB923"/>
            </a:solidFill>
          </p:spPr>
          <p:txBody>
            <a:bodyPr/>
            <a:lstStyle/>
            <a:p>
              <a:endParaRPr lang="en-US"/>
            </a:p>
          </p:txBody>
        </p:sp>
      </p:grpSp>
      <p:pic>
        <p:nvPicPr>
          <p:cNvPr id="12" name="Picture 5">
            <a:extLst>
              <a:ext uri="{FF2B5EF4-FFF2-40B4-BE49-F238E27FC236}">
                <a16:creationId xmlns:a16="http://schemas.microsoft.com/office/drawing/2014/main" id="{43DDB900-03DE-2428-091D-8872401FB8B7}"/>
              </a:ext>
            </a:extLst>
          </p:cNvPr>
          <p:cNvPicPr>
            <a:picLocks noChangeAspect="1"/>
          </p:cNvPicPr>
          <p:nvPr/>
        </p:nvPicPr>
        <p:blipFill>
          <a:blip r:embed="rId2"/>
          <a:srcRect/>
          <a:stretch>
            <a:fillRect/>
          </a:stretch>
        </p:blipFill>
        <p:spPr>
          <a:xfrm>
            <a:off x="15773400" y="134194"/>
            <a:ext cx="2097339" cy="734400"/>
          </a:xfrm>
          <a:prstGeom prst="rect">
            <a:avLst/>
          </a:prstGeom>
        </p:spPr>
      </p:pic>
      <p:sp>
        <p:nvSpPr>
          <p:cNvPr id="13" name="TextBox 12">
            <a:extLst>
              <a:ext uri="{FF2B5EF4-FFF2-40B4-BE49-F238E27FC236}">
                <a16:creationId xmlns:a16="http://schemas.microsoft.com/office/drawing/2014/main" id="{F0651964-FC47-4172-A041-6B8C94EDCDBB}"/>
              </a:ext>
            </a:extLst>
          </p:cNvPr>
          <p:cNvSpPr txBox="1"/>
          <p:nvPr/>
        </p:nvSpPr>
        <p:spPr>
          <a:xfrm>
            <a:off x="494381" y="1397020"/>
            <a:ext cx="17260220" cy="7292339"/>
          </a:xfrm>
          <a:prstGeom prst="rect">
            <a:avLst/>
          </a:prstGeom>
          <a:noFill/>
        </p:spPr>
        <p:txBody>
          <a:bodyPr wrap="square">
            <a:spAutoFit/>
          </a:bodyPr>
          <a:lstStyle/>
          <a:p>
            <a:r>
              <a:rPr lang="lt-LT" sz="3200" b="1" spc="-32" dirty="0">
                <a:solidFill>
                  <a:srgbClr val="FF0000"/>
                </a:solidFill>
                <a:latin typeface="Roboto" panose="02000000000000000000" pitchFamily="2" charset="0"/>
                <a:ea typeface="Roboto" panose="02000000000000000000" pitchFamily="2" charset="0"/>
                <a:cs typeface="Roboto" panose="02000000000000000000" pitchFamily="2" charset="0"/>
              </a:rPr>
              <a:t>Esminiai pasikeitimai:</a:t>
            </a:r>
          </a:p>
          <a:p>
            <a:endParaRPr lang="lt-LT" sz="3200" b="1" spc="-32" dirty="0">
              <a:solidFill>
                <a:srgbClr val="0070C0"/>
              </a:solidFill>
              <a:latin typeface="Roboto" panose="02000000000000000000" pitchFamily="2" charset="0"/>
              <a:ea typeface="Roboto" panose="02000000000000000000" pitchFamily="2" charset="0"/>
              <a:cs typeface="Roboto" panose="02000000000000000000" pitchFamily="2" charset="0"/>
            </a:endParaRPr>
          </a:p>
          <a:p>
            <a:r>
              <a:rPr lang="lt-LT" sz="3200" b="1" spc="-32" dirty="0">
                <a:solidFill>
                  <a:srgbClr val="0070C0"/>
                </a:solidFill>
                <a:latin typeface="Roboto" panose="02000000000000000000" pitchFamily="2" charset="0"/>
                <a:ea typeface="Roboto" panose="02000000000000000000" pitchFamily="2" charset="0"/>
                <a:cs typeface="Roboto" panose="02000000000000000000" pitchFamily="2" charset="0"/>
              </a:rPr>
              <a:t> Atsakomybių pasiskirstymas tarp institucijų krizių valdymo metu;</a:t>
            </a:r>
          </a:p>
          <a:p>
            <a:endParaRPr lang="lt-LT" sz="3200" b="1" spc="-32" dirty="0">
              <a:solidFill>
                <a:srgbClr val="0070C0"/>
              </a:solidFill>
              <a:latin typeface="Roboto" panose="02000000000000000000" pitchFamily="2" charset="0"/>
              <a:ea typeface="Roboto" panose="02000000000000000000" pitchFamily="2" charset="0"/>
              <a:cs typeface="Roboto" panose="02000000000000000000" pitchFamily="2" charset="0"/>
            </a:endParaRPr>
          </a:p>
          <a:p>
            <a:r>
              <a:rPr lang="lt-LT" sz="3200" b="1" spc="-32" dirty="0">
                <a:solidFill>
                  <a:srgbClr val="0070C0"/>
                </a:solidFill>
                <a:latin typeface="Roboto" panose="02000000000000000000" pitchFamily="2" charset="0"/>
                <a:ea typeface="Roboto" panose="02000000000000000000" pitchFamily="2" charset="0"/>
                <a:cs typeface="Roboto" panose="02000000000000000000" pitchFamily="2" charset="0"/>
              </a:rPr>
              <a:t>Iškristalizuotos ir išplėstos institucijų veiklos kompetencijos:</a:t>
            </a:r>
          </a:p>
          <a:p>
            <a:endParaRPr lang="lt-LT" sz="3200" b="1" spc="-32" dirty="0">
              <a:solidFill>
                <a:srgbClr val="0070C0"/>
              </a:solidFill>
              <a:latin typeface="Roboto" panose="02000000000000000000" pitchFamily="2" charset="0"/>
              <a:ea typeface="Roboto" panose="02000000000000000000" pitchFamily="2" charset="0"/>
              <a:cs typeface="Roboto" panose="02000000000000000000" pitchFamily="2" charset="0"/>
            </a:endParaRPr>
          </a:p>
          <a:p>
            <a:r>
              <a:rPr lang="lt-LT" sz="2400" b="1" dirty="0">
                <a:effectLst/>
                <a:latin typeface="Times New Roman" panose="02020603050405020304" pitchFamily="18" charset="0"/>
                <a:ea typeface="Times New Roman" panose="02020603050405020304" pitchFamily="18" charset="0"/>
              </a:rPr>
              <a:t>Vyriausybės kompetencija </a:t>
            </a:r>
          </a:p>
          <a:p>
            <a:r>
              <a:rPr lang="lt-LT" sz="2400" b="1" dirty="0">
                <a:effectLst/>
                <a:latin typeface="Times New Roman" panose="02020603050405020304" pitchFamily="18" charset="0"/>
                <a:ea typeface="Times New Roman" panose="02020603050405020304" pitchFamily="18" charset="0"/>
              </a:rPr>
              <a:t>Nacionalinio saugumo komisijos kompetencija </a:t>
            </a:r>
          </a:p>
          <a:p>
            <a:r>
              <a:rPr lang="lt-LT" sz="2400" b="1" dirty="0">
                <a:effectLst/>
                <a:latin typeface="Times New Roman" panose="02020603050405020304" pitchFamily="18" charset="0"/>
                <a:ea typeface="Times New Roman" panose="02020603050405020304" pitchFamily="18" charset="0"/>
              </a:rPr>
              <a:t>Nacionalinio krizių valdymo centro kompetencija </a:t>
            </a:r>
          </a:p>
          <a:p>
            <a:r>
              <a:rPr lang="lt-LT" sz="2400" b="1" dirty="0">
                <a:effectLst/>
                <a:latin typeface="Times New Roman" panose="02020603050405020304" pitchFamily="18" charset="0"/>
                <a:ea typeface="Times New Roman" panose="02020603050405020304" pitchFamily="18" charset="0"/>
              </a:rPr>
              <a:t>Vidaus reikalų ministerijos kompetencija </a:t>
            </a:r>
          </a:p>
          <a:p>
            <a:r>
              <a:rPr lang="lt-LT" sz="2400" b="1" dirty="0">
                <a:effectLst/>
                <a:latin typeface="Times New Roman" panose="02020603050405020304" pitchFamily="18" charset="0"/>
                <a:ea typeface="Times New Roman" panose="02020603050405020304" pitchFamily="18" charset="0"/>
              </a:rPr>
              <a:t>Ministerijų ir kitų valstybės institucijų ir įstaigų kompetencija </a:t>
            </a:r>
          </a:p>
          <a:p>
            <a:r>
              <a:rPr lang="lt-LT" sz="2400" b="1" dirty="0">
                <a:effectLst/>
                <a:latin typeface="Times New Roman" panose="02020603050405020304" pitchFamily="18" charset="0"/>
                <a:ea typeface="Times New Roman" panose="02020603050405020304" pitchFamily="18" charset="0"/>
              </a:rPr>
              <a:t>Priešgaisrinės apsaugos ir gelbėjimo departamento ir jam pavaldžių įstaigų kompetencija </a:t>
            </a:r>
            <a:endParaRPr lang="en-US" sz="2400" dirty="0">
              <a:effectLst/>
              <a:latin typeface="Times New Roman" panose="02020603050405020304" pitchFamily="18" charset="0"/>
              <a:ea typeface="Times New Roman" panose="02020603050405020304" pitchFamily="18" charset="0"/>
            </a:endParaRPr>
          </a:p>
          <a:p>
            <a:r>
              <a:rPr lang="lt-LT" sz="2400" b="1" dirty="0">
                <a:effectLst/>
                <a:latin typeface="Times New Roman" panose="02020603050405020304" pitchFamily="18" charset="0"/>
                <a:ea typeface="Times New Roman" panose="02020603050405020304" pitchFamily="18" charset="0"/>
              </a:rPr>
              <a:t>Mero ir savivaldybės administracijos direktoriaus kompetencija</a:t>
            </a:r>
            <a:endParaRPr lang="en-US" sz="2400" dirty="0">
              <a:effectLst/>
              <a:latin typeface="Times New Roman" panose="02020603050405020304" pitchFamily="18" charset="0"/>
              <a:ea typeface="Times New Roman" panose="02020603050405020304" pitchFamily="18" charset="0"/>
            </a:endParaRPr>
          </a:p>
          <a:p>
            <a:r>
              <a:rPr lang="lt-LT" sz="2400" b="1" dirty="0">
                <a:effectLst/>
                <a:highlight>
                  <a:srgbClr val="FFFF00"/>
                </a:highlight>
                <a:latin typeface="Times New Roman" panose="02020603050405020304" pitchFamily="18" charset="0"/>
                <a:ea typeface="Times New Roman" panose="02020603050405020304" pitchFamily="18" charset="0"/>
              </a:rPr>
              <a:t>Kitų įstaigų, ūkio subjektų ir veiklos vykdytojų kompetencija</a:t>
            </a:r>
          </a:p>
          <a:p>
            <a:endParaRPr lang="lt-LT" sz="2400" b="1" spc="-32" dirty="0">
              <a:solidFill>
                <a:srgbClr val="0070C0"/>
              </a:solidFill>
              <a:latin typeface="Roboto" panose="02000000000000000000" pitchFamily="2" charset="0"/>
              <a:ea typeface="Roboto" panose="02000000000000000000" pitchFamily="2" charset="0"/>
              <a:cs typeface="Roboto" panose="02000000000000000000" pitchFamily="2" charset="0"/>
            </a:endParaRPr>
          </a:p>
          <a:p>
            <a:endParaRPr lang="lt-LT" sz="3200" b="1" spc="-32" dirty="0">
              <a:solidFill>
                <a:srgbClr val="0070C0"/>
              </a:solidFill>
              <a:latin typeface="Roboto" panose="02000000000000000000" pitchFamily="2" charset="0"/>
              <a:ea typeface="Roboto" panose="02000000000000000000" pitchFamily="2" charset="0"/>
              <a:cs typeface="Roboto" panose="02000000000000000000" pitchFamily="2" charset="0"/>
            </a:endParaRPr>
          </a:p>
          <a:p>
            <a:endParaRPr lang="lt-LT" sz="3200" b="1" spc="-32" dirty="0">
              <a:solidFill>
                <a:srgbClr val="0070C0"/>
              </a:solidFill>
              <a:latin typeface="Roboto" panose="02000000000000000000" pitchFamily="2" charset="0"/>
              <a:ea typeface="Roboto" panose="02000000000000000000" pitchFamily="2" charset="0"/>
              <a:cs typeface="Roboto" panose="02000000000000000000" pitchFamily="2" charset="0"/>
            </a:endParaRPr>
          </a:p>
        </p:txBody>
      </p:sp>
      <p:pic>
        <p:nvPicPr>
          <p:cNvPr id="3" name="Picture 12">
            <a:extLst>
              <a:ext uri="{FF2B5EF4-FFF2-40B4-BE49-F238E27FC236}">
                <a16:creationId xmlns:a16="http://schemas.microsoft.com/office/drawing/2014/main" id="{8725BE62-945D-FC77-5113-5E92660AAF78}"/>
              </a:ext>
            </a:extLst>
          </p:cNvPr>
          <p:cNvPicPr>
            <a:picLocks noChangeAspect="1"/>
          </p:cNvPicPr>
          <p:nvPr/>
        </p:nvPicPr>
        <p:blipFill>
          <a:blip r:embed="rId3"/>
          <a:srcRect/>
          <a:stretch>
            <a:fillRect/>
          </a:stretch>
        </p:blipFill>
        <p:spPr>
          <a:xfrm>
            <a:off x="12538733" y="162565"/>
            <a:ext cx="2691240" cy="655989"/>
          </a:xfrm>
          <a:prstGeom prst="rect">
            <a:avLst/>
          </a:prstGeom>
        </p:spPr>
      </p:pic>
      <p:pic>
        <p:nvPicPr>
          <p:cNvPr id="4" name="Picture 2" descr="Kas yra civilinė sauga? Viskas apie civilinę saugą">
            <a:extLst>
              <a:ext uri="{FF2B5EF4-FFF2-40B4-BE49-F238E27FC236}">
                <a16:creationId xmlns:a16="http://schemas.microsoft.com/office/drawing/2014/main" id="{CBB8742C-B43F-337B-6090-0E0272872A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2" y="7015962"/>
            <a:ext cx="2554533" cy="246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8956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9532946"/>
            <a:ext cx="18288000" cy="754054"/>
          </a:xfrm>
          <a:prstGeom prst="rect">
            <a:avLst/>
          </a:prstGeom>
          <a:solidFill>
            <a:srgbClr val="FBB900"/>
          </a:solidFill>
        </p:spPr>
        <p:txBody>
          <a:bodyPr/>
          <a:lstStyle/>
          <a:p>
            <a:endParaRPr lang="en-US"/>
          </a:p>
        </p:txBody>
      </p:sp>
      <p:sp>
        <p:nvSpPr>
          <p:cNvPr id="8" name="TextBox 8"/>
          <p:cNvSpPr txBox="1"/>
          <p:nvPr/>
        </p:nvSpPr>
        <p:spPr>
          <a:xfrm>
            <a:off x="167068" y="9722161"/>
            <a:ext cx="7937664" cy="724535"/>
          </a:xfrm>
          <a:prstGeom prst="rect">
            <a:avLst/>
          </a:prstGeom>
        </p:spPr>
        <p:txBody>
          <a:bodyPr lIns="0" tIns="0" rIns="0" bIns="0" rtlCol="0" anchor="t">
            <a:spAutoFit/>
          </a:bodyPr>
          <a:lstStyle/>
          <a:p>
            <a:pPr algn="just">
              <a:lnSpc>
                <a:spcPts val="2859"/>
              </a:lnSpc>
            </a:pPr>
            <a:r>
              <a:rPr lang="en-US" sz="2199" spc="-21">
                <a:solidFill>
                  <a:srgbClr val="545454"/>
                </a:solidFill>
                <a:latin typeface="Roboto"/>
              </a:rPr>
              <a:t>CIVILINĖ SAUGA </a:t>
            </a:r>
          </a:p>
          <a:p>
            <a:pPr marL="0" lvl="0" indent="0" algn="just">
              <a:lnSpc>
                <a:spcPts val="2859"/>
              </a:lnSpc>
              <a:spcBef>
                <a:spcPct val="0"/>
              </a:spcBef>
            </a:pPr>
            <a:endParaRPr lang="en-US" sz="2199" spc="-21">
              <a:solidFill>
                <a:srgbClr val="545454"/>
              </a:solidFill>
              <a:latin typeface="Roboto"/>
            </a:endParaRPr>
          </a:p>
        </p:txBody>
      </p:sp>
      <p:sp>
        <p:nvSpPr>
          <p:cNvPr id="9" name="TextBox 6">
            <a:extLst>
              <a:ext uri="{FF2B5EF4-FFF2-40B4-BE49-F238E27FC236}">
                <a16:creationId xmlns:a16="http://schemas.microsoft.com/office/drawing/2014/main" id="{0E28332C-1299-4BA4-B00C-7659840D02A8}"/>
              </a:ext>
            </a:extLst>
          </p:cNvPr>
          <p:cNvSpPr txBox="1"/>
          <p:nvPr/>
        </p:nvSpPr>
        <p:spPr>
          <a:xfrm>
            <a:off x="167068" y="150499"/>
            <a:ext cx="12972718" cy="641201"/>
          </a:xfrm>
          <a:prstGeom prst="rect">
            <a:avLst/>
          </a:prstGeom>
        </p:spPr>
        <p:txBody>
          <a:bodyPr wrap="square" lIns="0" tIns="0" rIns="0" bIns="0" rtlCol="0" anchor="t">
            <a:spAutoFit/>
          </a:bodyPr>
          <a:lstStyle/>
          <a:p>
            <a:pPr marL="0" lvl="0" indent="0" algn="l">
              <a:lnSpc>
                <a:spcPts val="5589"/>
              </a:lnSpc>
              <a:spcBef>
                <a:spcPct val="0"/>
              </a:spcBef>
            </a:pPr>
            <a:r>
              <a:rPr lang="lt-LT" sz="3200" spc="-42">
                <a:solidFill>
                  <a:srgbClr val="FBB900"/>
                </a:solidFill>
                <a:latin typeface="Roboto Bold"/>
              </a:rPr>
              <a:t>KRIZIŲ VALDYMO IR CIVILINĖS SAUGOS ĮSTATYMA</a:t>
            </a:r>
            <a:r>
              <a:rPr lang="lt-LT" sz="3200" spc="-42" dirty="0">
                <a:solidFill>
                  <a:srgbClr val="FBB900"/>
                </a:solidFill>
                <a:latin typeface="Roboto Bold"/>
              </a:rPr>
              <a:t>S</a:t>
            </a:r>
            <a:endParaRPr lang="en-US" sz="3200" spc="-42" dirty="0">
              <a:solidFill>
                <a:srgbClr val="FBB900"/>
              </a:solidFill>
              <a:latin typeface="Roboto Bold"/>
            </a:endParaRPr>
          </a:p>
        </p:txBody>
      </p:sp>
      <p:grpSp>
        <p:nvGrpSpPr>
          <p:cNvPr id="6" name="Group 7">
            <a:extLst>
              <a:ext uri="{FF2B5EF4-FFF2-40B4-BE49-F238E27FC236}">
                <a16:creationId xmlns:a16="http://schemas.microsoft.com/office/drawing/2014/main" id="{10DA74AF-791B-EE5B-506F-1B4917ED3F20}"/>
              </a:ext>
            </a:extLst>
          </p:cNvPr>
          <p:cNvGrpSpPr/>
          <p:nvPr/>
        </p:nvGrpSpPr>
        <p:grpSpPr>
          <a:xfrm>
            <a:off x="0" y="855108"/>
            <a:ext cx="18288000" cy="63520"/>
            <a:chOff x="0" y="0"/>
            <a:chExt cx="24384000" cy="84693"/>
          </a:xfrm>
        </p:grpSpPr>
        <p:sp>
          <p:nvSpPr>
            <p:cNvPr id="10" name="AutoShape 8">
              <a:extLst>
                <a:ext uri="{FF2B5EF4-FFF2-40B4-BE49-F238E27FC236}">
                  <a16:creationId xmlns:a16="http://schemas.microsoft.com/office/drawing/2014/main" id="{57A70FCC-E37A-AD91-CDB3-755F3BA9AD09}"/>
                </a:ext>
              </a:extLst>
            </p:cNvPr>
            <p:cNvSpPr/>
            <p:nvPr/>
          </p:nvSpPr>
          <p:spPr>
            <a:xfrm>
              <a:off x="0" y="35963"/>
              <a:ext cx="24384000" cy="12766"/>
            </a:xfrm>
            <a:prstGeom prst="rect">
              <a:avLst/>
            </a:prstGeom>
            <a:solidFill>
              <a:srgbClr val="000000"/>
            </a:solidFill>
          </p:spPr>
          <p:txBody>
            <a:bodyPr/>
            <a:lstStyle/>
            <a:p>
              <a:endParaRPr lang="en-US"/>
            </a:p>
          </p:txBody>
        </p:sp>
        <p:sp>
          <p:nvSpPr>
            <p:cNvPr id="11" name="AutoShape 9">
              <a:extLst>
                <a:ext uri="{FF2B5EF4-FFF2-40B4-BE49-F238E27FC236}">
                  <a16:creationId xmlns:a16="http://schemas.microsoft.com/office/drawing/2014/main" id="{A76E68DD-31DA-D84A-1870-8CBA44D041F6}"/>
                </a:ext>
              </a:extLst>
            </p:cNvPr>
            <p:cNvSpPr/>
            <p:nvPr/>
          </p:nvSpPr>
          <p:spPr>
            <a:xfrm rot="-5400000">
              <a:off x="782383" y="-782383"/>
              <a:ext cx="84693" cy="1649458"/>
            </a:xfrm>
            <a:prstGeom prst="rect">
              <a:avLst/>
            </a:prstGeom>
            <a:solidFill>
              <a:srgbClr val="FFB923"/>
            </a:solidFill>
          </p:spPr>
          <p:txBody>
            <a:bodyPr/>
            <a:lstStyle/>
            <a:p>
              <a:endParaRPr lang="en-US"/>
            </a:p>
          </p:txBody>
        </p:sp>
      </p:grpSp>
      <p:pic>
        <p:nvPicPr>
          <p:cNvPr id="12" name="Picture 5">
            <a:extLst>
              <a:ext uri="{FF2B5EF4-FFF2-40B4-BE49-F238E27FC236}">
                <a16:creationId xmlns:a16="http://schemas.microsoft.com/office/drawing/2014/main" id="{43DDB900-03DE-2428-091D-8872401FB8B7}"/>
              </a:ext>
            </a:extLst>
          </p:cNvPr>
          <p:cNvPicPr>
            <a:picLocks noChangeAspect="1"/>
          </p:cNvPicPr>
          <p:nvPr/>
        </p:nvPicPr>
        <p:blipFill>
          <a:blip r:embed="rId2"/>
          <a:srcRect/>
          <a:stretch>
            <a:fillRect/>
          </a:stretch>
        </p:blipFill>
        <p:spPr>
          <a:xfrm>
            <a:off x="15773400" y="134194"/>
            <a:ext cx="2097339" cy="734400"/>
          </a:xfrm>
          <a:prstGeom prst="rect">
            <a:avLst/>
          </a:prstGeom>
        </p:spPr>
      </p:pic>
      <p:sp>
        <p:nvSpPr>
          <p:cNvPr id="13" name="TextBox 12">
            <a:extLst>
              <a:ext uri="{FF2B5EF4-FFF2-40B4-BE49-F238E27FC236}">
                <a16:creationId xmlns:a16="http://schemas.microsoft.com/office/drawing/2014/main" id="{F0651964-FC47-4172-A041-6B8C94EDCDBB}"/>
              </a:ext>
            </a:extLst>
          </p:cNvPr>
          <p:cNvSpPr txBox="1"/>
          <p:nvPr/>
        </p:nvSpPr>
        <p:spPr>
          <a:xfrm>
            <a:off x="494380" y="1714500"/>
            <a:ext cx="17299239" cy="6124754"/>
          </a:xfrm>
          <a:prstGeom prst="rect">
            <a:avLst/>
          </a:prstGeom>
          <a:noFill/>
        </p:spPr>
        <p:txBody>
          <a:bodyPr wrap="square">
            <a:spAutoFit/>
          </a:bodyPr>
          <a:lstStyle/>
          <a:p>
            <a:r>
              <a:rPr lang="lt-LT" sz="3200" b="1" spc="-32" dirty="0">
                <a:solidFill>
                  <a:srgbClr val="FF0000"/>
                </a:solidFill>
                <a:latin typeface="Roboto" panose="02000000000000000000" pitchFamily="2" charset="0"/>
                <a:ea typeface="Roboto" panose="02000000000000000000" pitchFamily="2" charset="0"/>
                <a:cs typeface="Roboto" panose="02000000000000000000" pitchFamily="2" charset="0"/>
              </a:rPr>
              <a:t>Esminiai pasikeitimai:</a:t>
            </a:r>
            <a:endParaRPr lang="lt-LT" sz="3200" b="1" spc="-32" dirty="0">
              <a:solidFill>
                <a:srgbClr val="0070C0"/>
              </a:solidFill>
              <a:latin typeface="Roboto" panose="02000000000000000000" pitchFamily="2" charset="0"/>
              <a:ea typeface="Roboto" panose="02000000000000000000" pitchFamily="2" charset="0"/>
              <a:cs typeface="Roboto" panose="02000000000000000000" pitchFamily="2" charset="0"/>
            </a:endParaRPr>
          </a:p>
          <a:p>
            <a:endParaRPr lang="lt-LT" sz="3200" b="1" spc="-32" dirty="0">
              <a:solidFill>
                <a:srgbClr val="0070C0"/>
              </a:solidFill>
              <a:latin typeface="Roboto" panose="02000000000000000000" pitchFamily="2" charset="0"/>
              <a:ea typeface="Roboto" panose="02000000000000000000" pitchFamily="2" charset="0"/>
              <a:cs typeface="Roboto" panose="02000000000000000000" pitchFamily="2" charset="0"/>
            </a:endParaRPr>
          </a:p>
          <a:p>
            <a:r>
              <a:rPr lang="lt-LT" sz="3200" b="1" spc="-32" dirty="0">
                <a:solidFill>
                  <a:srgbClr val="0070C0"/>
                </a:solidFill>
                <a:latin typeface="Roboto" panose="02000000000000000000" pitchFamily="2" charset="0"/>
                <a:ea typeface="Roboto" panose="02000000000000000000" pitchFamily="2" charset="0"/>
                <a:cs typeface="Roboto" panose="02000000000000000000" pitchFamily="2" charset="0"/>
              </a:rPr>
              <a:t>Įsteigtas naujas Nacionalinis krizių valdymo centras</a:t>
            </a:r>
          </a:p>
          <a:p>
            <a:r>
              <a:rPr lang="lt-LT" sz="2400" b="1" dirty="0">
                <a:latin typeface="Times New Roman" panose="02020603050405020304" pitchFamily="18" charset="0"/>
              </a:rPr>
              <a:t>Pagrindinės funkcijos yra realaus laiko duomenų analize grįsta nuolatinė grėsmių stebėsena, operatyvus vadovybės informavimas apie gręsiančius ar įvykusius ypatingus įvykius ir atsako į grėsmes ar krizes inicijavimas. </a:t>
            </a:r>
            <a:r>
              <a:rPr lang="lt-LT" sz="2400" b="1" dirty="0">
                <a:highlight>
                  <a:srgbClr val="FFFF00"/>
                </a:highlight>
                <a:latin typeface="Times New Roman" panose="02020603050405020304" pitchFamily="18" charset="0"/>
              </a:rPr>
              <a:t>NKVC padalinys 24/7 principu pradeda vykdyti nuolatinę grėsmių Lietuvos Respublikos nacionalinio saugumo interesams stebėseną</a:t>
            </a:r>
          </a:p>
          <a:p>
            <a:endParaRPr lang="lt-LT" sz="3200" b="1" spc="-32" dirty="0">
              <a:solidFill>
                <a:srgbClr val="0070C0"/>
              </a:solidFill>
              <a:highlight>
                <a:srgbClr val="FFFF00"/>
              </a:highlight>
              <a:latin typeface="Roboto" panose="02000000000000000000" pitchFamily="2" charset="0"/>
              <a:ea typeface="Roboto" panose="02000000000000000000" pitchFamily="2" charset="0"/>
              <a:cs typeface="Roboto" panose="02000000000000000000" pitchFamily="2" charset="0"/>
            </a:endParaRPr>
          </a:p>
          <a:p>
            <a:r>
              <a:rPr lang="lt-LT" sz="3200" b="1" spc="-32" dirty="0">
                <a:solidFill>
                  <a:srgbClr val="0070C0"/>
                </a:solidFill>
                <a:latin typeface="Roboto" panose="02000000000000000000" pitchFamily="2" charset="0"/>
                <a:ea typeface="Roboto" panose="02000000000000000000" pitchFamily="2" charset="0"/>
                <a:cs typeface="Roboto" panose="02000000000000000000" pitchFamily="2" charset="0"/>
              </a:rPr>
              <a:t>Vyriausybės Ekstremaliųjų situacijų komisijos funkcijas perėmė Nacionalinio saugumo komisija</a:t>
            </a:r>
          </a:p>
          <a:p>
            <a:endParaRPr lang="lt-LT" sz="3200" b="1" spc="-32" dirty="0">
              <a:solidFill>
                <a:srgbClr val="0070C0"/>
              </a:solidFill>
              <a:latin typeface="Roboto" panose="02000000000000000000" pitchFamily="2" charset="0"/>
              <a:ea typeface="Roboto" panose="02000000000000000000" pitchFamily="2" charset="0"/>
              <a:cs typeface="Roboto" panose="02000000000000000000" pitchFamily="2" charset="0"/>
            </a:endParaRPr>
          </a:p>
          <a:p>
            <a:r>
              <a:rPr lang="lt-LT" sz="3200" b="1" spc="-32" dirty="0">
                <a:solidFill>
                  <a:srgbClr val="0070C0"/>
                </a:solidFill>
                <a:latin typeface="Roboto" panose="02000000000000000000" pitchFamily="2" charset="0"/>
                <a:ea typeface="Roboto" panose="02000000000000000000" pitchFamily="2" charset="0"/>
                <a:cs typeface="Roboto" panose="02000000000000000000" pitchFamily="2" charset="0"/>
              </a:rPr>
              <a:t>Atsisakyta savivaldybių ekstremaliųjų situacijų komisijų</a:t>
            </a:r>
          </a:p>
          <a:p>
            <a:endParaRPr lang="lt-LT" sz="3200" b="1" spc="-32" dirty="0">
              <a:solidFill>
                <a:srgbClr val="0070C0"/>
              </a:solidFill>
              <a:latin typeface="Roboto" panose="02000000000000000000" pitchFamily="2" charset="0"/>
              <a:ea typeface="Roboto" panose="02000000000000000000" pitchFamily="2" charset="0"/>
              <a:cs typeface="Roboto" panose="02000000000000000000" pitchFamily="2" charset="0"/>
            </a:endParaRPr>
          </a:p>
          <a:p>
            <a:r>
              <a:rPr lang="lt-LT" sz="3200" b="1" spc="-32" dirty="0">
                <a:solidFill>
                  <a:srgbClr val="0070C0"/>
                </a:solidFill>
                <a:latin typeface="Roboto" panose="02000000000000000000" pitchFamily="2" charset="0"/>
                <a:ea typeface="Roboto" panose="02000000000000000000" pitchFamily="2" charset="0"/>
                <a:cs typeface="Roboto" panose="02000000000000000000" pitchFamily="2" charset="0"/>
              </a:rPr>
              <a:t>Meras perima dalį savivaldybės administracijos direktoriaus pareigų</a:t>
            </a:r>
          </a:p>
          <a:p>
            <a:endParaRPr lang="lt-LT" sz="3200" b="1" spc="-32" dirty="0">
              <a:solidFill>
                <a:srgbClr val="0070C0"/>
              </a:solidFill>
              <a:latin typeface="Roboto" panose="02000000000000000000" pitchFamily="2" charset="0"/>
              <a:ea typeface="Roboto" panose="02000000000000000000" pitchFamily="2" charset="0"/>
              <a:cs typeface="Roboto" panose="02000000000000000000" pitchFamily="2" charset="0"/>
            </a:endParaRPr>
          </a:p>
        </p:txBody>
      </p:sp>
      <p:pic>
        <p:nvPicPr>
          <p:cNvPr id="3" name="Picture 12">
            <a:extLst>
              <a:ext uri="{FF2B5EF4-FFF2-40B4-BE49-F238E27FC236}">
                <a16:creationId xmlns:a16="http://schemas.microsoft.com/office/drawing/2014/main" id="{8725BE62-945D-FC77-5113-5E92660AAF78}"/>
              </a:ext>
            </a:extLst>
          </p:cNvPr>
          <p:cNvPicPr>
            <a:picLocks noChangeAspect="1"/>
          </p:cNvPicPr>
          <p:nvPr/>
        </p:nvPicPr>
        <p:blipFill>
          <a:blip r:embed="rId3"/>
          <a:srcRect/>
          <a:stretch>
            <a:fillRect/>
          </a:stretch>
        </p:blipFill>
        <p:spPr>
          <a:xfrm>
            <a:off x="12538733" y="162565"/>
            <a:ext cx="2691240" cy="655989"/>
          </a:xfrm>
          <a:prstGeom prst="rect">
            <a:avLst/>
          </a:prstGeom>
        </p:spPr>
      </p:pic>
      <p:pic>
        <p:nvPicPr>
          <p:cNvPr id="4" name="Picture 2" descr="Kas yra civilinė sauga? Viskas apie civilinę saugą">
            <a:extLst>
              <a:ext uri="{FF2B5EF4-FFF2-40B4-BE49-F238E27FC236}">
                <a16:creationId xmlns:a16="http://schemas.microsoft.com/office/drawing/2014/main" id="{9BAE29AA-E957-18E4-94FB-AAE6709900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2" y="7015962"/>
            <a:ext cx="2554533" cy="246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491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6"/>
          <p:cNvSpPr/>
          <p:nvPr/>
        </p:nvSpPr>
        <p:spPr>
          <a:xfrm>
            <a:off x="0" y="9532946"/>
            <a:ext cx="18288000" cy="754054"/>
          </a:xfrm>
          <a:prstGeom prst="rect">
            <a:avLst/>
          </a:prstGeom>
          <a:solidFill>
            <a:srgbClr val="FBB900"/>
          </a:solidFill>
        </p:spPr>
      </p:sp>
      <p:sp>
        <p:nvSpPr>
          <p:cNvPr id="8" name="TextBox 8"/>
          <p:cNvSpPr txBox="1"/>
          <p:nvPr/>
        </p:nvSpPr>
        <p:spPr>
          <a:xfrm>
            <a:off x="568194" y="4158052"/>
            <a:ext cx="433708" cy="390411"/>
          </a:xfrm>
          <a:prstGeom prst="rect">
            <a:avLst/>
          </a:prstGeom>
        </p:spPr>
        <p:txBody>
          <a:bodyPr lIns="0" tIns="0" rIns="0" bIns="0" rtlCol="0" anchor="t">
            <a:spAutoFit/>
          </a:bodyPr>
          <a:lstStyle/>
          <a:p>
            <a:pPr marL="0" lvl="0" indent="0" algn="ctr">
              <a:lnSpc>
                <a:spcPts val="3026"/>
              </a:lnSpc>
              <a:spcBef>
                <a:spcPct val="0"/>
              </a:spcBef>
            </a:pPr>
            <a:r>
              <a:rPr lang="en-US" sz="2327" u="none" spc="-23">
                <a:solidFill>
                  <a:srgbClr val="FFFFFF"/>
                </a:solidFill>
                <a:latin typeface="Roboto"/>
              </a:rPr>
              <a:t>1</a:t>
            </a:r>
          </a:p>
        </p:txBody>
      </p:sp>
      <p:sp>
        <p:nvSpPr>
          <p:cNvPr id="10" name="TextBox 10"/>
          <p:cNvSpPr txBox="1"/>
          <p:nvPr/>
        </p:nvSpPr>
        <p:spPr>
          <a:xfrm>
            <a:off x="171463" y="9714393"/>
            <a:ext cx="7937664" cy="362585"/>
          </a:xfrm>
          <a:prstGeom prst="rect">
            <a:avLst/>
          </a:prstGeom>
        </p:spPr>
        <p:txBody>
          <a:bodyPr lIns="0" tIns="0" rIns="0" bIns="0" rtlCol="0" anchor="t">
            <a:spAutoFit/>
          </a:bodyPr>
          <a:lstStyle/>
          <a:p>
            <a:pPr marL="0" lvl="0" indent="0" algn="just">
              <a:lnSpc>
                <a:spcPts val="2859"/>
              </a:lnSpc>
              <a:spcBef>
                <a:spcPct val="0"/>
              </a:spcBef>
            </a:pPr>
            <a:r>
              <a:rPr lang="en-US" sz="2199" spc="-21">
                <a:solidFill>
                  <a:srgbClr val="545454"/>
                </a:solidFill>
                <a:latin typeface="Roboto"/>
              </a:rPr>
              <a:t>CIVILINĖ SAUGA • Ūkio subjektų ir gyventojų pareigos</a:t>
            </a:r>
          </a:p>
        </p:txBody>
      </p:sp>
      <p:grpSp>
        <p:nvGrpSpPr>
          <p:cNvPr id="21" name="Group 7">
            <a:extLst>
              <a:ext uri="{FF2B5EF4-FFF2-40B4-BE49-F238E27FC236}">
                <a16:creationId xmlns:a16="http://schemas.microsoft.com/office/drawing/2014/main" id="{AFA05D0E-62E8-D8A6-AC6E-C65F3C327790}"/>
              </a:ext>
            </a:extLst>
          </p:cNvPr>
          <p:cNvGrpSpPr/>
          <p:nvPr/>
        </p:nvGrpSpPr>
        <p:grpSpPr>
          <a:xfrm>
            <a:off x="0" y="855108"/>
            <a:ext cx="18288000" cy="63520"/>
            <a:chOff x="0" y="0"/>
            <a:chExt cx="24384000" cy="84693"/>
          </a:xfrm>
        </p:grpSpPr>
        <p:sp>
          <p:nvSpPr>
            <p:cNvPr id="22" name="AutoShape 8">
              <a:extLst>
                <a:ext uri="{FF2B5EF4-FFF2-40B4-BE49-F238E27FC236}">
                  <a16:creationId xmlns:a16="http://schemas.microsoft.com/office/drawing/2014/main" id="{956D6F4A-4E00-7A5F-E88E-3B23A1EDE386}"/>
                </a:ext>
              </a:extLst>
            </p:cNvPr>
            <p:cNvSpPr/>
            <p:nvPr/>
          </p:nvSpPr>
          <p:spPr>
            <a:xfrm>
              <a:off x="0" y="35963"/>
              <a:ext cx="24384000" cy="12766"/>
            </a:xfrm>
            <a:prstGeom prst="rect">
              <a:avLst/>
            </a:prstGeom>
            <a:solidFill>
              <a:srgbClr val="000000"/>
            </a:solidFill>
          </p:spPr>
        </p:sp>
        <p:sp>
          <p:nvSpPr>
            <p:cNvPr id="23" name="AutoShape 9">
              <a:extLst>
                <a:ext uri="{FF2B5EF4-FFF2-40B4-BE49-F238E27FC236}">
                  <a16:creationId xmlns:a16="http://schemas.microsoft.com/office/drawing/2014/main" id="{6295BCC0-775F-3344-19B9-29C8125A79F7}"/>
                </a:ext>
              </a:extLst>
            </p:cNvPr>
            <p:cNvSpPr/>
            <p:nvPr/>
          </p:nvSpPr>
          <p:spPr>
            <a:xfrm rot="-5400000">
              <a:off x="782383" y="-782383"/>
              <a:ext cx="84693" cy="1649458"/>
            </a:xfrm>
            <a:prstGeom prst="rect">
              <a:avLst/>
            </a:prstGeom>
            <a:solidFill>
              <a:srgbClr val="FFB923"/>
            </a:solidFill>
          </p:spPr>
        </p:sp>
      </p:grpSp>
      <p:pic>
        <p:nvPicPr>
          <p:cNvPr id="24" name="Picture 5">
            <a:extLst>
              <a:ext uri="{FF2B5EF4-FFF2-40B4-BE49-F238E27FC236}">
                <a16:creationId xmlns:a16="http://schemas.microsoft.com/office/drawing/2014/main" id="{77FF29FE-1779-196F-2217-F6669138A31D}"/>
              </a:ext>
            </a:extLst>
          </p:cNvPr>
          <p:cNvPicPr>
            <a:picLocks noChangeAspect="1"/>
          </p:cNvPicPr>
          <p:nvPr/>
        </p:nvPicPr>
        <p:blipFill>
          <a:blip r:embed="rId2"/>
          <a:srcRect/>
          <a:stretch>
            <a:fillRect/>
          </a:stretch>
        </p:blipFill>
        <p:spPr>
          <a:xfrm>
            <a:off x="15773400" y="134194"/>
            <a:ext cx="2097339" cy="734400"/>
          </a:xfrm>
          <a:prstGeom prst="rect">
            <a:avLst/>
          </a:prstGeom>
        </p:spPr>
      </p:pic>
      <p:pic>
        <p:nvPicPr>
          <p:cNvPr id="2" name="Picture 12">
            <a:extLst>
              <a:ext uri="{FF2B5EF4-FFF2-40B4-BE49-F238E27FC236}">
                <a16:creationId xmlns:a16="http://schemas.microsoft.com/office/drawing/2014/main" id="{C2F665A4-F9A8-C8DE-3FED-D310A5B281DB}"/>
              </a:ext>
            </a:extLst>
          </p:cNvPr>
          <p:cNvPicPr>
            <a:picLocks noChangeAspect="1"/>
          </p:cNvPicPr>
          <p:nvPr/>
        </p:nvPicPr>
        <p:blipFill>
          <a:blip r:embed="rId3"/>
          <a:srcRect/>
          <a:stretch>
            <a:fillRect/>
          </a:stretch>
        </p:blipFill>
        <p:spPr>
          <a:xfrm>
            <a:off x="12538733" y="162565"/>
            <a:ext cx="2691240" cy="655989"/>
          </a:xfrm>
          <a:prstGeom prst="rect">
            <a:avLst/>
          </a:prstGeom>
        </p:spPr>
      </p:pic>
      <p:sp>
        <p:nvSpPr>
          <p:cNvPr id="4" name="TextBox 3">
            <a:extLst>
              <a:ext uri="{FF2B5EF4-FFF2-40B4-BE49-F238E27FC236}">
                <a16:creationId xmlns:a16="http://schemas.microsoft.com/office/drawing/2014/main" id="{AC437600-11CA-A25A-58CF-7F5961B21427}"/>
              </a:ext>
            </a:extLst>
          </p:cNvPr>
          <p:cNvSpPr txBox="1"/>
          <p:nvPr/>
        </p:nvSpPr>
        <p:spPr>
          <a:xfrm>
            <a:off x="1527172" y="1414186"/>
            <a:ext cx="15051152" cy="4318362"/>
          </a:xfrm>
          <a:prstGeom prst="rect">
            <a:avLst/>
          </a:prstGeom>
          <a:noFill/>
        </p:spPr>
        <p:txBody>
          <a:bodyPr wrap="square">
            <a:spAutoFit/>
          </a:bodyPr>
          <a:lstStyle/>
          <a:p>
            <a:r>
              <a:rPr lang="lt-LT" sz="2800" b="1" i="1" dirty="0">
                <a:effectLst/>
                <a:latin typeface="Times New Roman" panose="02020603050405020304" pitchFamily="18" charset="0"/>
                <a:ea typeface="Times New Roman" panose="02020603050405020304" pitchFamily="18" charset="0"/>
              </a:rPr>
              <a:t>Nauja redakcija nuo 2023-08-04:</a:t>
            </a:r>
            <a:endParaRPr lang="en-US" sz="2800" dirty="0">
              <a:effectLst/>
              <a:latin typeface="Times New Roman" panose="02020603050405020304" pitchFamily="18" charset="0"/>
              <a:ea typeface="Times New Roman" panose="02020603050405020304" pitchFamily="18" charset="0"/>
            </a:endParaRPr>
          </a:p>
          <a:p>
            <a:r>
              <a:rPr lang="lt-LT" sz="2800" i="1" dirty="0">
                <a:effectLst/>
                <a:latin typeface="Times New Roman" panose="02020603050405020304" pitchFamily="18" charset="0"/>
                <a:ea typeface="Times New Roman" panose="02020603050405020304" pitchFamily="18" charset="0"/>
              </a:rPr>
              <a:t>Nr. </a:t>
            </a:r>
            <a:r>
              <a:rPr lang="lt-LT" sz="2800" i="1" dirty="0">
                <a:effectLst/>
                <a:latin typeface="Times New Roman" panose="02020603050405020304" pitchFamily="18" charset="0"/>
                <a:ea typeface="MS Mincho" panose="02020609040205080304" pitchFamily="49" charset="-128"/>
                <a:hlinkClick r:id="rId4"/>
              </a:rPr>
              <a:t>638</a:t>
            </a:r>
            <a:r>
              <a:rPr lang="lt-LT" sz="2800" i="1" dirty="0">
                <a:effectLst/>
                <a:latin typeface="Times New Roman" panose="02020603050405020304" pitchFamily="18" charset="0"/>
                <a:ea typeface="MS Mincho" panose="02020609040205080304" pitchFamily="49" charset="-128"/>
              </a:rPr>
              <a:t>, 2023-07-31, paskelbta TAR 2023-08-03, i. k. 2023-15751</a:t>
            </a:r>
            <a:endParaRPr lang="en-US" sz="2800" dirty="0">
              <a:effectLst/>
              <a:latin typeface="Times New Roman" panose="02020603050405020304" pitchFamily="18" charset="0"/>
              <a:ea typeface="Times New Roman" panose="02020603050405020304" pitchFamily="18" charset="0"/>
            </a:endParaRPr>
          </a:p>
          <a:p>
            <a:r>
              <a:rPr lang="lt-LT" sz="2800" dirty="0">
                <a:effectLst/>
                <a:latin typeface="Times New Roman" panose="02020603050405020304" pitchFamily="18" charset="0"/>
                <a:ea typeface="Times New Roman" panose="02020603050405020304" pitchFamily="18" charset="0"/>
              </a:rPr>
              <a:t> </a:t>
            </a:r>
            <a:r>
              <a:rPr lang="lt-LT" sz="2800" b="1" dirty="0">
                <a:effectLst/>
                <a:latin typeface="Times New Roman" panose="02020603050405020304" pitchFamily="18" charset="0"/>
                <a:ea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endParaRPr>
          </a:p>
          <a:p>
            <a:pPr algn="ctr">
              <a:lnSpc>
                <a:spcPct val="115000"/>
              </a:lnSpc>
            </a:pPr>
            <a:r>
              <a:rPr lang="lt-LT" sz="2800" b="1" dirty="0">
                <a:effectLst/>
                <a:latin typeface="Times New Roman" panose="02020603050405020304" pitchFamily="18" charset="0"/>
                <a:ea typeface="Times New Roman" panose="02020603050405020304" pitchFamily="18" charset="0"/>
              </a:rPr>
              <a:t>NUTARIMAS</a:t>
            </a:r>
            <a:endParaRPr lang="en-US" sz="2800" dirty="0">
              <a:effectLst/>
              <a:latin typeface="Times New Roman" panose="02020603050405020304" pitchFamily="18" charset="0"/>
              <a:ea typeface="Times New Roman" panose="02020603050405020304" pitchFamily="18" charset="0"/>
            </a:endParaRPr>
          </a:p>
          <a:p>
            <a:pPr algn="ctr">
              <a:lnSpc>
                <a:spcPct val="115000"/>
              </a:lnSpc>
            </a:pPr>
            <a:r>
              <a:rPr lang="lt-LT" sz="2800" b="1" dirty="0">
                <a:effectLst/>
                <a:latin typeface="Times New Roman" panose="02020603050405020304" pitchFamily="18" charset="0"/>
                <a:ea typeface="Times New Roman" panose="02020603050405020304" pitchFamily="18" charset="0"/>
              </a:rPr>
              <a:t>DĖL LIETUVOS RESPUBLIKOS KRIZIŲ VALDYMO IR CIVILINĖS SAUGOS ĮSTATYMO</a:t>
            </a:r>
            <a:r>
              <a:rPr lang="lt-LT" sz="2800" b="1" dirty="0">
                <a:solidFill>
                  <a:srgbClr val="000000"/>
                </a:solidFill>
                <a:effectLst/>
                <a:latin typeface="Times New Roman" panose="02020603050405020304" pitchFamily="18" charset="0"/>
                <a:ea typeface="Times New Roman" panose="02020603050405020304" pitchFamily="18" charset="0"/>
              </a:rPr>
              <a:t> </a:t>
            </a:r>
            <a:r>
              <a:rPr lang="lt-LT" sz="2800" b="1" dirty="0">
                <a:effectLst/>
                <a:latin typeface="Times New Roman" panose="02020603050405020304" pitchFamily="18" charset="0"/>
                <a:ea typeface="Times New Roman" panose="02020603050405020304" pitchFamily="18" charset="0"/>
              </a:rPr>
              <a:t>ĮGYVENDINIMO</a:t>
            </a:r>
            <a:endParaRPr lang="en-US" sz="2800" dirty="0">
              <a:effectLst/>
              <a:latin typeface="Times New Roman" panose="02020603050405020304" pitchFamily="18" charset="0"/>
              <a:ea typeface="Times New Roman" panose="02020603050405020304" pitchFamily="18" charset="0"/>
            </a:endParaRPr>
          </a:p>
          <a:p>
            <a:pPr algn="ctr">
              <a:lnSpc>
                <a:spcPct val="115000"/>
              </a:lnSpc>
            </a:pPr>
            <a:r>
              <a:rPr lang="lt-LT" sz="2800" b="1" dirty="0">
                <a:effectLst/>
                <a:latin typeface="Times New Roman" panose="02020603050405020304" pitchFamily="18" charset="0"/>
                <a:ea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endParaRPr>
          </a:p>
          <a:p>
            <a:pPr algn="ctr">
              <a:lnSpc>
                <a:spcPct val="115000"/>
              </a:lnSpc>
            </a:pPr>
            <a:r>
              <a:rPr lang="lt-LT" sz="2800" dirty="0">
                <a:effectLst/>
                <a:latin typeface="Times New Roman" panose="02020603050405020304" pitchFamily="18" charset="0"/>
                <a:ea typeface="Times New Roman" panose="02020603050405020304" pitchFamily="18" charset="0"/>
              </a:rPr>
              <a:t>2022 m. gruodžio 29 d. Nr. 1317</a:t>
            </a:r>
            <a:endParaRPr lang="en-US" sz="2800" dirty="0">
              <a:effectLst/>
              <a:latin typeface="Times New Roman" panose="02020603050405020304" pitchFamily="18" charset="0"/>
              <a:ea typeface="Times New Roman" panose="02020603050405020304" pitchFamily="18" charset="0"/>
            </a:endParaRPr>
          </a:p>
          <a:p>
            <a:pPr algn="ctr">
              <a:lnSpc>
                <a:spcPct val="115000"/>
              </a:lnSpc>
            </a:pPr>
            <a:r>
              <a:rPr lang="lt-LT" sz="2800" dirty="0">
                <a:effectLst/>
                <a:latin typeface="Times New Roman" panose="02020603050405020304" pitchFamily="18" charset="0"/>
                <a:ea typeface="Times New Roman" panose="02020603050405020304" pitchFamily="18" charset="0"/>
              </a:rPr>
              <a:t>Vilnius</a:t>
            </a:r>
            <a:endParaRPr lang="en-US" sz="28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4884C521-78B2-A1ED-4AA4-0BC967C133D5}"/>
              </a:ext>
            </a:extLst>
          </p:cNvPr>
          <p:cNvSpPr txBox="1"/>
          <p:nvPr/>
        </p:nvSpPr>
        <p:spPr>
          <a:xfrm>
            <a:off x="785048" y="6130747"/>
            <a:ext cx="16535400" cy="2554545"/>
          </a:xfrm>
          <a:prstGeom prst="rect">
            <a:avLst/>
          </a:prstGeom>
          <a:noFill/>
        </p:spPr>
        <p:txBody>
          <a:bodyPr wrap="square">
            <a:spAutoFit/>
          </a:bodyPr>
          <a:lstStyle/>
          <a:p>
            <a:r>
              <a:rPr lang="lt-LT" sz="4000" dirty="0">
                <a:effectLst/>
                <a:highlight>
                  <a:srgbClr val="FFFF00"/>
                </a:highlight>
                <a:latin typeface="Times New Roman" panose="02020603050405020304" pitchFamily="18" charset="0"/>
                <a:ea typeface="Times New Roman" panose="02020603050405020304" pitchFamily="18" charset="0"/>
              </a:rPr>
              <a:t>1. Sudaryti Nacionalinio saugumo komisiją</a:t>
            </a:r>
          </a:p>
          <a:p>
            <a:r>
              <a:rPr lang="lt-LT" sz="4000" dirty="0">
                <a:effectLst/>
                <a:highlight>
                  <a:srgbClr val="FFFF00"/>
                </a:highlight>
                <a:latin typeface="Times New Roman" panose="02020603050405020304" pitchFamily="18" charset="0"/>
                <a:ea typeface="Times New Roman" panose="02020603050405020304" pitchFamily="18" charset="0"/>
              </a:rPr>
              <a:t>2. Patvirtinti Jungtinės grėsmių prevencijos ir krizių valdymo grupės sudėtį</a:t>
            </a:r>
          </a:p>
          <a:p>
            <a:endParaRPr lang="en-US" sz="4000" dirty="0">
              <a:effectLst/>
              <a:latin typeface="Times New Roman" panose="02020603050405020304" pitchFamily="18" charset="0"/>
              <a:ea typeface="Times New Roman" panose="02020603050405020304" pitchFamily="18" charset="0"/>
            </a:endParaRPr>
          </a:p>
          <a:p>
            <a:endParaRPr lang="en-US" sz="4000" dirty="0"/>
          </a:p>
        </p:txBody>
      </p:sp>
    </p:spTree>
    <p:extLst>
      <p:ext uri="{BB962C8B-B14F-4D97-AF65-F5344CB8AC3E}">
        <p14:creationId xmlns:p14="http://schemas.microsoft.com/office/powerpoint/2010/main" val="3440417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6"/>
          <p:cNvSpPr/>
          <p:nvPr/>
        </p:nvSpPr>
        <p:spPr>
          <a:xfrm>
            <a:off x="0" y="9532946"/>
            <a:ext cx="18288000" cy="754054"/>
          </a:xfrm>
          <a:prstGeom prst="rect">
            <a:avLst/>
          </a:prstGeom>
          <a:solidFill>
            <a:srgbClr val="FBB900"/>
          </a:solidFill>
        </p:spPr>
      </p:sp>
      <p:sp>
        <p:nvSpPr>
          <p:cNvPr id="8" name="TextBox 8"/>
          <p:cNvSpPr txBox="1"/>
          <p:nvPr/>
        </p:nvSpPr>
        <p:spPr>
          <a:xfrm>
            <a:off x="568194" y="4158052"/>
            <a:ext cx="433708" cy="390411"/>
          </a:xfrm>
          <a:prstGeom prst="rect">
            <a:avLst/>
          </a:prstGeom>
        </p:spPr>
        <p:txBody>
          <a:bodyPr lIns="0" tIns="0" rIns="0" bIns="0" rtlCol="0" anchor="t">
            <a:spAutoFit/>
          </a:bodyPr>
          <a:lstStyle/>
          <a:p>
            <a:pPr marL="0" lvl="0" indent="0" algn="ctr">
              <a:lnSpc>
                <a:spcPts val="3026"/>
              </a:lnSpc>
              <a:spcBef>
                <a:spcPct val="0"/>
              </a:spcBef>
            </a:pPr>
            <a:r>
              <a:rPr lang="en-US" sz="2327" u="none" spc="-23">
                <a:solidFill>
                  <a:srgbClr val="FFFFFF"/>
                </a:solidFill>
                <a:latin typeface="Roboto"/>
              </a:rPr>
              <a:t>1</a:t>
            </a:r>
          </a:p>
        </p:txBody>
      </p:sp>
      <p:sp>
        <p:nvSpPr>
          <p:cNvPr id="10" name="TextBox 10"/>
          <p:cNvSpPr txBox="1"/>
          <p:nvPr/>
        </p:nvSpPr>
        <p:spPr>
          <a:xfrm>
            <a:off x="171463" y="9714393"/>
            <a:ext cx="7937664" cy="362585"/>
          </a:xfrm>
          <a:prstGeom prst="rect">
            <a:avLst/>
          </a:prstGeom>
        </p:spPr>
        <p:txBody>
          <a:bodyPr lIns="0" tIns="0" rIns="0" bIns="0" rtlCol="0" anchor="t">
            <a:spAutoFit/>
          </a:bodyPr>
          <a:lstStyle/>
          <a:p>
            <a:pPr marL="0" lvl="0" indent="0" algn="just">
              <a:lnSpc>
                <a:spcPts val="2859"/>
              </a:lnSpc>
              <a:spcBef>
                <a:spcPct val="0"/>
              </a:spcBef>
            </a:pPr>
            <a:r>
              <a:rPr lang="en-US" sz="2199" spc="-21">
                <a:solidFill>
                  <a:srgbClr val="545454"/>
                </a:solidFill>
                <a:latin typeface="Roboto"/>
              </a:rPr>
              <a:t>CIVILINĖ SAUGA • Ūkio subjektų ir gyventojų pareigos</a:t>
            </a:r>
          </a:p>
        </p:txBody>
      </p:sp>
      <p:grpSp>
        <p:nvGrpSpPr>
          <p:cNvPr id="21" name="Group 7">
            <a:extLst>
              <a:ext uri="{FF2B5EF4-FFF2-40B4-BE49-F238E27FC236}">
                <a16:creationId xmlns:a16="http://schemas.microsoft.com/office/drawing/2014/main" id="{AFA05D0E-62E8-D8A6-AC6E-C65F3C327790}"/>
              </a:ext>
            </a:extLst>
          </p:cNvPr>
          <p:cNvGrpSpPr/>
          <p:nvPr/>
        </p:nvGrpSpPr>
        <p:grpSpPr>
          <a:xfrm>
            <a:off x="0" y="855108"/>
            <a:ext cx="18288000" cy="63520"/>
            <a:chOff x="0" y="0"/>
            <a:chExt cx="24384000" cy="84693"/>
          </a:xfrm>
        </p:grpSpPr>
        <p:sp>
          <p:nvSpPr>
            <p:cNvPr id="22" name="AutoShape 8">
              <a:extLst>
                <a:ext uri="{FF2B5EF4-FFF2-40B4-BE49-F238E27FC236}">
                  <a16:creationId xmlns:a16="http://schemas.microsoft.com/office/drawing/2014/main" id="{956D6F4A-4E00-7A5F-E88E-3B23A1EDE386}"/>
                </a:ext>
              </a:extLst>
            </p:cNvPr>
            <p:cNvSpPr/>
            <p:nvPr/>
          </p:nvSpPr>
          <p:spPr>
            <a:xfrm>
              <a:off x="0" y="35963"/>
              <a:ext cx="24384000" cy="12766"/>
            </a:xfrm>
            <a:prstGeom prst="rect">
              <a:avLst/>
            </a:prstGeom>
            <a:solidFill>
              <a:srgbClr val="000000"/>
            </a:solidFill>
          </p:spPr>
        </p:sp>
        <p:sp>
          <p:nvSpPr>
            <p:cNvPr id="23" name="AutoShape 9">
              <a:extLst>
                <a:ext uri="{FF2B5EF4-FFF2-40B4-BE49-F238E27FC236}">
                  <a16:creationId xmlns:a16="http://schemas.microsoft.com/office/drawing/2014/main" id="{6295BCC0-775F-3344-19B9-29C8125A79F7}"/>
                </a:ext>
              </a:extLst>
            </p:cNvPr>
            <p:cNvSpPr/>
            <p:nvPr/>
          </p:nvSpPr>
          <p:spPr>
            <a:xfrm rot="-5400000">
              <a:off x="782383" y="-782383"/>
              <a:ext cx="84693" cy="1649458"/>
            </a:xfrm>
            <a:prstGeom prst="rect">
              <a:avLst/>
            </a:prstGeom>
            <a:solidFill>
              <a:srgbClr val="FFB923"/>
            </a:solidFill>
          </p:spPr>
        </p:sp>
      </p:grpSp>
      <p:pic>
        <p:nvPicPr>
          <p:cNvPr id="24" name="Picture 5">
            <a:extLst>
              <a:ext uri="{FF2B5EF4-FFF2-40B4-BE49-F238E27FC236}">
                <a16:creationId xmlns:a16="http://schemas.microsoft.com/office/drawing/2014/main" id="{77FF29FE-1779-196F-2217-F6669138A31D}"/>
              </a:ext>
            </a:extLst>
          </p:cNvPr>
          <p:cNvPicPr>
            <a:picLocks noChangeAspect="1"/>
          </p:cNvPicPr>
          <p:nvPr/>
        </p:nvPicPr>
        <p:blipFill>
          <a:blip r:embed="rId2"/>
          <a:srcRect/>
          <a:stretch>
            <a:fillRect/>
          </a:stretch>
        </p:blipFill>
        <p:spPr>
          <a:xfrm>
            <a:off x="15773400" y="134194"/>
            <a:ext cx="2097339" cy="734400"/>
          </a:xfrm>
          <a:prstGeom prst="rect">
            <a:avLst/>
          </a:prstGeom>
        </p:spPr>
      </p:pic>
      <p:pic>
        <p:nvPicPr>
          <p:cNvPr id="2" name="Picture 12">
            <a:extLst>
              <a:ext uri="{FF2B5EF4-FFF2-40B4-BE49-F238E27FC236}">
                <a16:creationId xmlns:a16="http://schemas.microsoft.com/office/drawing/2014/main" id="{C2F665A4-F9A8-C8DE-3FED-D310A5B281DB}"/>
              </a:ext>
            </a:extLst>
          </p:cNvPr>
          <p:cNvPicPr>
            <a:picLocks noChangeAspect="1"/>
          </p:cNvPicPr>
          <p:nvPr/>
        </p:nvPicPr>
        <p:blipFill>
          <a:blip r:embed="rId3"/>
          <a:srcRect/>
          <a:stretch>
            <a:fillRect/>
          </a:stretch>
        </p:blipFill>
        <p:spPr>
          <a:xfrm>
            <a:off x="12538733" y="162565"/>
            <a:ext cx="2691240" cy="655989"/>
          </a:xfrm>
          <a:prstGeom prst="rect">
            <a:avLst/>
          </a:prstGeom>
        </p:spPr>
      </p:pic>
      <p:sp>
        <p:nvSpPr>
          <p:cNvPr id="12" name="TextBox 11">
            <a:extLst>
              <a:ext uri="{FF2B5EF4-FFF2-40B4-BE49-F238E27FC236}">
                <a16:creationId xmlns:a16="http://schemas.microsoft.com/office/drawing/2014/main" id="{8FA4F762-80AF-ECF4-AB8A-583A55C172FA}"/>
              </a:ext>
            </a:extLst>
          </p:cNvPr>
          <p:cNvSpPr txBox="1"/>
          <p:nvPr/>
        </p:nvSpPr>
        <p:spPr>
          <a:xfrm>
            <a:off x="171463" y="1100075"/>
            <a:ext cx="17945073" cy="7478970"/>
          </a:xfrm>
          <a:prstGeom prst="rect">
            <a:avLst/>
          </a:prstGeom>
          <a:noFill/>
        </p:spPr>
        <p:txBody>
          <a:bodyPr wrap="square">
            <a:spAutoFit/>
          </a:bodyPr>
          <a:lstStyle/>
          <a:p>
            <a:pPr indent="457200" algn="just">
              <a:lnSpc>
                <a:spcPct val="115000"/>
              </a:lnSpc>
            </a:pPr>
            <a:r>
              <a:rPr lang="lt-LT" sz="2000" b="1" dirty="0">
                <a:effectLst/>
                <a:highlight>
                  <a:srgbClr val="FFFF00"/>
                </a:highlight>
                <a:latin typeface="Times New Roman" panose="02020603050405020304" pitchFamily="18" charset="0"/>
                <a:ea typeface="Times New Roman" panose="02020603050405020304" pitchFamily="18" charset="0"/>
              </a:rPr>
              <a:t>Patvirtinti pridedamus:</a:t>
            </a:r>
            <a:endParaRPr lang="en-US" sz="2000" b="1" dirty="0">
              <a:effectLst/>
              <a:highlight>
                <a:srgbClr val="FFFF00"/>
              </a:highlight>
              <a:latin typeface="Times New Roman" panose="02020603050405020304" pitchFamily="18" charset="0"/>
              <a:ea typeface="Times New Roman" panose="02020603050405020304" pitchFamily="18" charset="0"/>
            </a:endParaRPr>
          </a:p>
          <a:p>
            <a:pPr indent="457200" algn="just">
              <a:lnSpc>
                <a:spcPct val="115000"/>
              </a:lnSpc>
            </a:pPr>
            <a:r>
              <a:rPr lang="lt-LT" sz="2000" dirty="0">
                <a:effectLst/>
                <a:latin typeface="Times New Roman" panose="02020603050405020304" pitchFamily="18" charset="0"/>
                <a:ea typeface="Times New Roman" panose="02020603050405020304" pitchFamily="18" charset="0"/>
              </a:rPr>
              <a:t>6.1. Būtinų užduočių skyrimo, atlikimo ir kompensavimo už jų atlikimą tvarkos aprašą;</a:t>
            </a:r>
            <a:endParaRPr lang="en-US" sz="2000" dirty="0">
              <a:effectLst/>
              <a:latin typeface="Times New Roman" panose="02020603050405020304" pitchFamily="18" charset="0"/>
              <a:ea typeface="Times New Roman" panose="02020603050405020304" pitchFamily="18" charset="0"/>
            </a:endParaRPr>
          </a:p>
          <a:p>
            <a:pPr indent="457200" algn="just">
              <a:lnSpc>
                <a:spcPct val="115000"/>
              </a:lnSpc>
            </a:pPr>
            <a:r>
              <a:rPr lang="lt-LT" sz="2000" dirty="0">
                <a:effectLst/>
                <a:latin typeface="Times New Roman" panose="02020603050405020304" pitchFamily="18" charset="0"/>
                <a:ea typeface="Times New Roman" panose="02020603050405020304" pitchFamily="18" charset="0"/>
              </a:rPr>
              <a:t>6.2. Ekstremaliųjų situacijų operacijų centrų sudarymo, darbo organizavimo, sušaukimo tvarkos, uždavinių ir funkcijų tvarkos aprašą;</a:t>
            </a:r>
            <a:endParaRPr lang="en-US" sz="2000" dirty="0">
              <a:effectLst/>
              <a:latin typeface="Times New Roman" panose="02020603050405020304" pitchFamily="18" charset="0"/>
              <a:ea typeface="Times New Roman" panose="02020603050405020304" pitchFamily="18" charset="0"/>
            </a:endParaRPr>
          </a:p>
          <a:p>
            <a:pPr indent="457200" algn="just">
              <a:lnSpc>
                <a:spcPct val="115000"/>
              </a:lnSpc>
            </a:pPr>
            <a:r>
              <a:rPr lang="lt-LT" sz="2000" dirty="0">
                <a:effectLst/>
                <a:latin typeface="Times New Roman" panose="02020603050405020304" pitchFamily="18" charset="0"/>
                <a:ea typeface="Times New Roman" panose="02020603050405020304" pitchFamily="18" charset="0"/>
              </a:rPr>
              <a:t>6.3. Ekstremaliųjų situacijų skelbimo ir atšaukimo tvarkos aprašą;</a:t>
            </a:r>
            <a:endParaRPr lang="en-US" sz="2000" dirty="0">
              <a:effectLst/>
              <a:latin typeface="Times New Roman" panose="02020603050405020304" pitchFamily="18" charset="0"/>
              <a:ea typeface="Times New Roman" panose="02020603050405020304" pitchFamily="18" charset="0"/>
            </a:endParaRPr>
          </a:p>
          <a:p>
            <a:pPr indent="457200" algn="just">
              <a:lnSpc>
                <a:spcPct val="115000"/>
              </a:lnSpc>
            </a:pPr>
            <a:r>
              <a:rPr lang="lt-LT" sz="2000" dirty="0">
                <a:effectLst/>
                <a:latin typeface="Times New Roman" panose="02020603050405020304" pitchFamily="18" charset="0"/>
                <a:ea typeface="Times New Roman" panose="02020603050405020304" pitchFamily="18" charset="0"/>
              </a:rPr>
              <a:t>6.4. Jungtinės grėsmių prevencijos ir krizių valdymo grupės uždavinių, funkcijų ir darbo organizavimo tvarkos aprašą;</a:t>
            </a:r>
            <a:endParaRPr lang="en-US" sz="2000" dirty="0">
              <a:effectLst/>
              <a:latin typeface="Times New Roman" panose="02020603050405020304" pitchFamily="18" charset="0"/>
              <a:ea typeface="Times New Roman" panose="02020603050405020304" pitchFamily="18" charset="0"/>
            </a:endParaRPr>
          </a:p>
          <a:p>
            <a:pPr indent="457200" algn="just">
              <a:lnSpc>
                <a:spcPct val="115000"/>
              </a:lnSpc>
            </a:pPr>
            <a:r>
              <a:rPr lang="lt-LT" sz="2000" dirty="0">
                <a:effectLst/>
                <a:highlight>
                  <a:srgbClr val="00FFFF"/>
                </a:highlight>
                <a:latin typeface="Times New Roman" panose="02020603050405020304" pitchFamily="18" charset="0"/>
                <a:ea typeface="Times New Roman" panose="02020603050405020304" pitchFamily="18" charset="0"/>
              </a:rPr>
              <a:t>6.5. Kriterijų, kuriuos atitinkančiuose ūkio subjektuose privaloma sudaryti ekstremaliųjų situacijų operacijų centrą, aprašą;</a:t>
            </a:r>
            <a:endParaRPr lang="en-US" sz="2000" dirty="0">
              <a:effectLst/>
              <a:highlight>
                <a:srgbClr val="00FFFF"/>
              </a:highlight>
              <a:latin typeface="Times New Roman" panose="02020603050405020304" pitchFamily="18" charset="0"/>
              <a:ea typeface="Times New Roman" panose="02020603050405020304" pitchFamily="18" charset="0"/>
            </a:endParaRPr>
          </a:p>
          <a:p>
            <a:pPr indent="457200" algn="just">
              <a:lnSpc>
                <a:spcPct val="115000"/>
              </a:lnSpc>
            </a:pPr>
            <a:r>
              <a:rPr lang="lt-LT" sz="2000" dirty="0">
                <a:effectLst/>
                <a:highlight>
                  <a:srgbClr val="00FFFF"/>
                </a:highlight>
                <a:latin typeface="Times New Roman" panose="02020603050405020304" pitchFamily="18" charset="0"/>
                <a:ea typeface="Times New Roman" panose="02020603050405020304" pitchFamily="18" charset="0"/>
              </a:rPr>
              <a:t>6.6. Kriterijų, kuriuos atitinkančių kitų įstaigų ir ūkio subjektų vadovai privalo organizuoti ekstremaliųjų situacijų valdymo plano rengimą, aprašą;</a:t>
            </a:r>
            <a:endParaRPr lang="en-US" sz="2000" dirty="0">
              <a:effectLst/>
              <a:highlight>
                <a:srgbClr val="00FFFF"/>
              </a:highlight>
              <a:latin typeface="Times New Roman" panose="02020603050405020304" pitchFamily="18" charset="0"/>
              <a:ea typeface="Times New Roman" panose="02020603050405020304" pitchFamily="18" charset="0"/>
            </a:endParaRPr>
          </a:p>
          <a:p>
            <a:pPr indent="457200" algn="just">
              <a:lnSpc>
                <a:spcPct val="115000"/>
              </a:lnSpc>
            </a:pPr>
            <a:r>
              <a:rPr lang="lt-LT" sz="2000" dirty="0">
                <a:effectLst/>
                <a:latin typeface="Times New Roman" panose="02020603050405020304" pitchFamily="18" charset="0"/>
                <a:ea typeface="Times New Roman" panose="02020603050405020304" pitchFamily="18" charset="0"/>
              </a:rPr>
              <a:t>6.7. Krizių ir ekstremaliųjų situacijų prevencijos vykdymo tvarkos aprašą;</a:t>
            </a:r>
            <a:endParaRPr lang="en-US" sz="2000" dirty="0">
              <a:effectLst/>
              <a:latin typeface="Times New Roman" panose="02020603050405020304" pitchFamily="18" charset="0"/>
              <a:ea typeface="Times New Roman" panose="02020603050405020304" pitchFamily="18" charset="0"/>
            </a:endParaRPr>
          </a:p>
          <a:p>
            <a:pPr indent="457200" algn="just">
              <a:lnSpc>
                <a:spcPct val="115000"/>
              </a:lnSpc>
            </a:pPr>
            <a:r>
              <a:rPr lang="lt-LT" sz="2000" dirty="0">
                <a:effectLst/>
                <a:latin typeface="Times New Roman" panose="02020603050405020304" pitchFamily="18" charset="0"/>
                <a:ea typeface="Times New Roman" panose="02020603050405020304" pitchFamily="18" charset="0"/>
              </a:rPr>
              <a:t>6.8. Materialinių išteklių teikimo ir kompensavimo už jų teikimą tvarkos aprašą;</a:t>
            </a:r>
            <a:endParaRPr lang="en-US" sz="2000" dirty="0">
              <a:effectLst/>
              <a:latin typeface="Times New Roman" panose="02020603050405020304" pitchFamily="18" charset="0"/>
              <a:ea typeface="Times New Roman" panose="02020603050405020304" pitchFamily="18" charset="0"/>
            </a:endParaRPr>
          </a:p>
          <a:p>
            <a:pPr indent="457200" algn="just">
              <a:lnSpc>
                <a:spcPct val="115000"/>
              </a:lnSpc>
            </a:pPr>
            <a:r>
              <a:rPr lang="lt-LT" sz="2000" dirty="0">
                <a:effectLst/>
                <a:latin typeface="Times New Roman" panose="02020603050405020304" pitchFamily="18" charset="0"/>
                <a:ea typeface="Times New Roman" panose="02020603050405020304" pitchFamily="18" charset="0"/>
              </a:rPr>
              <a:t>6.9. Parengties pareigūnų funkcijoms ir valstybinei (valstybės perduotai savivaldybėms) civilinės saugos funkcijai atlikti reikalingų valstybės biudžeto lėšų poreikio nustatymo tvarkos aprašą;</a:t>
            </a:r>
            <a:endParaRPr lang="en-US" sz="2000" dirty="0">
              <a:effectLst/>
              <a:latin typeface="Times New Roman" panose="02020603050405020304" pitchFamily="18" charset="0"/>
              <a:ea typeface="Times New Roman" panose="02020603050405020304" pitchFamily="18" charset="0"/>
            </a:endParaRPr>
          </a:p>
          <a:p>
            <a:pPr indent="457200" algn="just">
              <a:lnSpc>
                <a:spcPct val="115000"/>
              </a:lnSpc>
            </a:pPr>
            <a:r>
              <a:rPr lang="lt-LT" sz="2000" dirty="0">
                <a:effectLst/>
                <a:highlight>
                  <a:srgbClr val="00FFFF"/>
                </a:highlight>
                <a:latin typeface="Times New Roman" panose="02020603050405020304" pitchFamily="18" charset="0"/>
                <a:ea typeface="Times New Roman" panose="02020603050405020304" pitchFamily="18" charset="0"/>
              </a:rPr>
              <a:t>6.10. Pranešimo ir keitimosi informacija apie įvykį, ekstremalųjį įvykį, ypatingą įvykį, ekstremaliąją situaciją ar krizę tvarkos aprašą;</a:t>
            </a:r>
            <a:endParaRPr lang="en-US" sz="2000" dirty="0">
              <a:effectLst/>
              <a:highlight>
                <a:srgbClr val="00FFFF"/>
              </a:highlight>
              <a:latin typeface="Times New Roman" panose="02020603050405020304" pitchFamily="18" charset="0"/>
              <a:ea typeface="Times New Roman" panose="02020603050405020304" pitchFamily="18" charset="0"/>
            </a:endParaRPr>
          </a:p>
          <a:p>
            <a:pPr indent="457200" algn="just">
              <a:lnSpc>
                <a:spcPct val="115000"/>
              </a:lnSpc>
            </a:pPr>
            <a:r>
              <a:rPr lang="lt-LT" sz="2000" dirty="0">
                <a:effectLst/>
                <a:latin typeface="Times New Roman" panose="02020603050405020304" pitchFamily="18" charset="0"/>
                <a:ea typeface="Times New Roman" panose="02020603050405020304" pitchFamily="18" charset="0"/>
              </a:rPr>
              <a:t>6.11. Savanorių, tarptautinių humanitarinių organizacijų ir nevyriausybinių organizacijų pajėgų patirtų išlaidų kompensavimo sąlygų ir tvarkos aprašą;</a:t>
            </a:r>
            <a:endParaRPr lang="en-US" sz="2000" dirty="0">
              <a:effectLst/>
              <a:latin typeface="Times New Roman" panose="02020603050405020304" pitchFamily="18" charset="0"/>
              <a:ea typeface="Times New Roman" panose="02020603050405020304" pitchFamily="18" charset="0"/>
            </a:endParaRPr>
          </a:p>
          <a:p>
            <a:pPr indent="457200" algn="just">
              <a:lnSpc>
                <a:spcPct val="115000"/>
              </a:lnSpc>
            </a:pPr>
            <a:r>
              <a:rPr lang="lt-LT" sz="2000" dirty="0">
                <a:effectLst/>
                <a:highlight>
                  <a:srgbClr val="00FFFF"/>
                </a:highlight>
                <a:latin typeface="Times New Roman" panose="02020603050405020304" pitchFamily="18" charset="0"/>
                <a:ea typeface="Times New Roman" panose="02020603050405020304" pitchFamily="18" charset="0"/>
              </a:rPr>
              <a:t>6.12. Slėptuvių, kolektyvinės apsaugos statinių ir priedangų poreikio nustatymo, parinkimo, žymėjimo, jų parengties organizavimo ir naudojimo tvarkos aprašą;</a:t>
            </a:r>
            <a:endParaRPr lang="en-US" sz="2000" dirty="0">
              <a:effectLst/>
              <a:highlight>
                <a:srgbClr val="00FFFF"/>
              </a:highlight>
              <a:latin typeface="Times New Roman" panose="02020603050405020304" pitchFamily="18" charset="0"/>
              <a:ea typeface="Times New Roman" panose="02020603050405020304" pitchFamily="18" charset="0"/>
            </a:endParaRPr>
          </a:p>
          <a:p>
            <a:pPr indent="457200" algn="just">
              <a:lnSpc>
                <a:spcPct val="115000"/>
              </a:lnSpc>
            </a:pPr>
            <a:r>
              <a:rPr lang="lt-LT" sz="2000" dirty="0">
                <a:effectLst/>
                <a:highlight>
                  <a:srgbClr val="00FFFF"/>
                </a:highlight>
                <a:latin typeface="Times New Roman" panose="02020603050405020304" pitchFamily="18" charset="0"/>
                <a:ea typeface="Times New Roman" panose="02020603050405020304" pitchFamily="18" charset="0"/>
              </a:rPr>
              <a:t>6.13. Valstybės institucijų ir įstaigų, kurios rengia krizių ir ekstremaliųjų situacijų valdymo planus, sąrašą;</a:t>
            </a:r>
            <a:endParaRPr lang="en-US" sz="2000" dirty="0">
              <a:effectLst/>
              <a:highlight>
                <a:srgbClr val="00FFFF"/>
              </a:highlight>
              <a:latin typeface="Times New Roman" panose="02020603050405020304" pitchFamily="18" charset="0"/>
              <a:ea typeface="Times New Roman" panose="02020603050405020304" pitchFamily="18" charset="0"/>
            </a:endParaRPr>
          </a:p>
          <a:p>
            <a:pPr indent="457200" algn="just">
              <a:lnSpc>
                <a:spcPct val="115000"/>
              </a:lnSpc>
            </a:pPr>
            <a:r>
              <a:rPr lang="lt-LT" sz="2000" dirty="0">
                <a:effectLst/>
                <a:latin typeface="Times New Roman" panose="02020603050405020304" pitchFamily="18" charset="0"/>
                <a:ea typeface="Times New Roman" panose="02020603050405020304" pitchFamily="18" charset="0"/>
              </a:rPr>
              <a:t>6.14. Valstybės institucijų ir įstaigų, kuriose privaloma sudaryti ekstremaliųjų situacijų operacijų centrą, sąrašą;</a:t>
            </a:r>
            <a:endParaRPr lang="en-US" sz="2000" dirty="0">
              <a:effectLst/>
              <a:latin typeface="Times New Roman" panose="02020603050405020304" pitchFamily="18" charset="0"/>
              <a:ea typeface="Times New Roman" panose="02020603050405020304" pitchFamily="18" charset="0"/>
            </a:endParaRPr>
          </a:p>
          <a:p>
            <a:pPr indent="457200" algn="just">
              <a:lnSpc>
                <a:spcPct val="115000"/>
              </a:lnSpc>
            </a:pPr>
            <a:r>
              <a:rPr lang="lt-LT" sz="2000" dirty="0">
                <a:effectLst/>
                <a:latin typeface="Times New Roman" panose="02020603050405020304" pitchFamily="18" charset="0"/>
                <a:ea typeface="Times New Roman" panose="02020603050405020304" pitchFamily="18" charset="0"/>
              </a:rPr>
              <a:t>6.15. Valstybės ir savivaldybių institucijų ir įstaigų, kitų įstaigų, ūkio subjektų ir veiklos vykdytojų, kurie privalo kaupti jų nepertraukiamos veiklos vykdymui užtikrinti būtinas priemones ir asmenines apsaugos priemones, sąrašą;</a:t>
            </a:r>
            <a:endParaRPr lang="en-US" sz="2000" dirty="0">
              <a:effectLst/>
              <a:latin typeface="Times New Roman" panose="02020603050405020304" pitchFamily="18" charset="0"/>
              <a:ea typeface="Times New Roman" panose="02020603050405020304" pitchFamily="18" charset="0"/>
            </a:endParaRPr>
          </a:p>
          <a:p>
            <a:pPr indent="457200" algn="just">
              <a:lnSpc>
                <a:spcPct val="115000"/>
              </a:lnSpc>
            </a:pPr>
            <a:r>
              <a:rPr lang="lt-LT" sz="2000" dirty="0">
                <a:effectLst/>
                <a:highlight>
                  <a:srgbClr val="00FFFF"/>
                </a:highlight>
                <a:latin typeface="Times New Roman" panose="02020603050405020304" pitchFamily="18" charset="0"/>
                <a:ea typeface="Times New Roman" panose="02020603050405020304" pitchFamily="18" charset="0"/>
              </a:rPr>
              <a:t>6.16. Valstybės ir savivaldybių institucijų ir įstaigų, kitų įstaigų, ūkio subjektų ir veiklos vykdytojų kaupiamų jų nepertraukiamos veiklos vykdymui užtikrinti būtinų priemonių ir asmeninių apsaugos priemonių sąrašo, kiekio ir laikotarpio nustatymo tvarkos aprašą;</a:t>
            </a:r>
            <a:endParaRPr lang="lt-LT" sz="2000" dirty="0">
              <a:highlight>
                <a:srgbClr val="00FFFF"/>
              </a:highlight>
              <a:latin typeface="Times New Roman" panose="02020603050405020304" pitchFamily="18" charset="0"/>
              <a:ea typeface="Times New Roman" panose="02020603050405020304" pitchFamily="18" charset="0"/>
            </a:endParaRPr>
          </a:p>
          <a:p>
            <a:pPr indent="457200" algn="just">
              <a:lnSpc>
                <a:spcPct val="115000"/>
              </a:lnSpc>
            </a:pPr>
            <a:r>
              <a:rPr lang="lt-LT" sz="2000" dirty="0">
                <a:effectLst/>
                <a:latin typeface="Times New Roman" panose="02020603050405020304" pitchFamily="18" charset="0"/>
                <a:ea typeface="Times New Roman" panose="02020603050405020304" pitchFamily="18" charset="0"/>
              </a:rPr>
              <a:t>6.17. Valstybės paramos už žalą, patirtą dėl krizės ar ekstremaliosios situacijos, teikimo tvarkos aprašą.</a:t>
            </a:r>
            <a:endParaRPr lang="en-US" sz="2000" dirty="0"/>
          </a:p>
        </p:txBody>
      </p:sp>
    </p:spTree>
    <p:extLst>
      <p:ext uri="{BB962C8B-B14F-4D97-AF65-F5344CB8AC3E}">
        <p14:creationId xmlns:p14="http://schemas.microsoft.com/office/powerpoint/2010/main" val="1304770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1446585" y="105359"/>
            <a:ext cx="11789229" cy="676467"/>
          </a:xfrm>
          <a:prstGeom prst="rect">
            <a:avLst/>
          </a:prstGeom>
        </p:spPr>
        <p:txBody>
          <a:bodyPr lIns="0" tIns="0" rIns="0" bIns="0" rtlCol="0" anchor="t">
            <a:spAutoFit/>
          </a:bodyPr>
          <a:lstStyle/>
          <a:p>
            <a:pPr>
              <a:lnSpc>
                <a:spcPts val="5591"/>
              </a:lnSpc>
              <a:spcBef>
                <a:spcPct val="0"/>
              </a:spcBef>
            </a:pPr>
            <a:r>
              <a:rPr lang="en-US" sz="4301" spc="-44" dirty="0" err="1">
                <a:solidFill>
                  <a:srgbClr val="FBB900"/>
                </a:solidFill>
                <a:latin typeface="Roboto Bold"/>
              </a:rPr>
              <a:t>Ūkio</a:t>
            </a:r>
            <a:r>
              <a:rPr lang="en-US" sz="4301" spc="-44" dirty="0">
                <a:solidFill>
                  <a:srgbClr val="FBB900"/>
                </a:solidFill>
                <a:latin typeface="Roboto Bold"/>
              </a:rPr>
              <a:t> </a:t>
            </a:r>
            <a:r>
              <a:rPr lang="en-US" sz="4301" spc="-44" dirty="0" err="1">
                <a:solidFill>
                  <a:srgbClr val="FBB900"/>
                </a:solidFill>
                <a:latin typeface="Roboto Bold"/>
              </a:rPr>
              <a:t>subjektų</a:t>
            </a:r>
            <a:r>
              <a:rPr lang="en-US" sz="4301" spc="-44" dirty="0">
                <a:solidFill>
                  <a:srgbClr val="FBB900"/>
                </a:solidFill>
                <a:latin typeface="Roboto Bold"/>
              </a:rPr>
              <a:t> </a:t>
            </a:r>
            <a:r>
              <a:rPr lang="en-US" sz="4301" spc="-44" dirty="0" err="1">
                <a:solidFill>
                  <a:srgbClr val="FBB900"/>
                </a:solidFill>
                <a:latin typeface="Roboto Bold"/>
              </a:rPr>
              <a:t>funkcijos</a:t>
            </a:r>
            <a:endParaRPr lang="en-US" sz="4301" spc="-44" dirty="0">
              <a:solidFill>
                <a:srgbClr val="FBB900"/>
              </a:solidFill>
              <a:latin typeface="Roboto Bold"/>
            </a:endParaRPr>
          </a:p>
        </p:txBody>
      </p:sp>
      <p:sp>
        <p:nvSpPr>
          <p:cNvPr id="7" name="AutoShape 7"/>
          <p:cNvSpPr/>
          <p:nvPr/>
        </p:nvSpPr>
        <p:spPr>
          <a:xfrm>
            <a:off x="0" y="9532946"/>
            <a:ext cx="18288000" cy="754055"/>
          </a:xfrm>
          <a:prstGeom prst="rect">
            <a:avLst/>
          </a:prstGeom>
          <a:solidFill>
            <a:srgbClr val="FBB900"/>
          </a:solidFill>
        </p:spPr>
        <p:txBody>
          <a:bodyPr/>
          <a:lstStyle/>
          <a:p>
            <a:endParaRPr lang="en-US" sz="2700"/>
          </a:p>
        </p:txBody>
      </p:sp>
      <p:sp>
        <p:nvSpPr>
          <p:cNvPr id="8" name="TextBox 8"/>
          <p:cNvSpPr txBox="1"/>
          <p:nvPr/>
        </p:nvSpPr>
        <p:spPr>
          <a:xfrm>
            <a:off x="171464" y="9714394"/>
            <a:ext cx="7937664" cy="349455"/>
          </a:xfrm>
          <a:prstGeom prst="rect">
            <a:avLst/>
          </a:prstGeom>
        </p:spPr>
        <p:txBody>
          <a:bodyPr lIns="0" tIns="0" rIns="0" bIns="0" rtlCol="0" anchor="t">
            <a:spAutoFit/>
          </a:bodyPr>
          <a:lstStyle/>
          <a:p>
            <a:pPr algn="just">
              <a:lnSpc>
                <a:spcPts val="2859"/>
              </a:lnSpc>
              <a:spcBef>
                <a:spcPct val="0"/>
              </a:spcBef>
            </a:pPr>
            <a:r>
              <a:rPr lang="en-US" sz="2199" spc="-21">
                <a:solidFill>
                  <a:srgbClr val="545454"/>
                </a:solidFill>
                <a:latin typeface="Roboto"/>
              </a:rPr>
              <a:t>CIVILINĖ SAUGA • Ūkio subjektų funkcijos</a:t>
            </a:r>
          </a:p>
        </p:txBody>
      </p:sp>
      <p:grpSp>
        <p:nvGrpSpPr>
          <p:cNvPr id="30" name="Group 7">
            <a:extLst>
              <a:ext uri="{FF2B5EF4-FFF2-40B4-BE49-F238E27FC236}">
                <a16:creationId xmlns:a16="http://schemas.microsoft.com/office/drawing/2014/main" id="{5CAD256C-7E0F-4C38-6AFB-EC3FAC85C159}"/>
              </a:ext>
            </a:extLst>
          </p:cNvPr>
          <p:cNvGrpSpPr/>
          <p:nvPr/>
        </p:nvGrpSpPr>
        <p:grpSpPr>
          <a:xfrm>
            <a:off x="0" y="855109"/>
            <a:ext cx="18288000" cy="63521"/>
            <a:chOff x="0" y="0"/>
            <a:chExt cx="24384000" cy="84693"/>
          </a:xfrm>
        </p:grpSpPr>
        <p:sp>
          <p:nvSpPr>
            <p:cNvPr id="31" name="AutoShape 8">
              <a:extLst>
                <a:ext uri="{FF2B5EF4-FFF2-40B4-BE49-F238E27FC236}">
                  <a16:creationId xmlns:a16="http://schemas.microsoft.com/office/drawing/2014/main" id="{BEC20773-2DC6-B750-1C0A-789739E0FF78}"/>
                </a:ext>
              </a:extLst>
            </p:cNvPr>
            <p:cNvSpPr/>
            <p:nvPr/>
          </p:nvSpPr>
          <p:spPr>
            <a:xfrm>
              <a:off x="0" y="35963"/>
              <a:ext cx="24384000" cy="12766"/>
            </a:xfrm>
            <a:prstGeom prst="rect">
              <a:avLst/>
            </a:prstGeom>
            <a:solidFill>
              <a:srgbClr val="000000"/>
            </a:solidFill>
          </p:spPr>
          <p:txBody>
            <a:bodyPr/>
            <a:lstStyle/>
            <a:p>
              <a:endParaRPr lang="en-US" sz="2700"/>
            </a:p>
          </p:txBody>
        </p:sp>
        <p:sp>
          <p:nvSpPr>
            <p:cNvPr id="32" name="AutoShape 9">
              <a:extLst>
                <a:ext uri="{FF2B5EF4-FFF2-40B4-BE49-F238E27FC236}">
                  <a16:creationId xmlns:a16="http://schemas.microsoft.com/office/drawing/2014/main" id="{73AAA3AF-228F-0B34-7BD5-294A7A1CFC58}"/>
                </a:ext>
              </a:extLst>
            </p:cNvPr>
            <p:cNvSpPr/>
            <p:nvPr/>
          </p:nvSpPr>
          <p:spPr>
            <a:xfrm rot="-5400000">
              <a:off x="782383" y="-782383"/>
              <a:ext cx="84693" cy="1649458"/>
            </a:xfrm>
            <a:prstGeom prst="rect">
              <a:avLst/>
            </a:prstGeom>
            <a:solidFill>
              <a:srgbClr val="FFB923"/>
            </a:solidFill>
          </p:spPr>
          <p:txBody>
            <a:bodyPr/>
            <a:lstStyle/>
            <a:p>
              <a:endParaRPr lang="en-US" sz="2700"/>
            </a:p>
          </p:txBody>
        </p:sp>
      </p:grpSp>
      <p:pic>
        <p:nvPicPr>
          <p:cNvPr id="33" name="Picture 5">
            <a:extLst>
              <a:ext uri="{FF2B5EF4-FFF2-40B4-BE49-F238E27FC236}">
                <a16:creationId xmlns:a16="http://schemas.microsoft.com/office/drawing/2014/main" id="{ED211398-AE0D-E829-408F-CE0B4E4212BF}"/>
              </a:ext>
            </a:extLst>
          </p:cNvPr>
          <p:cNvPicPr>
            <a:picLocks noChangeAspect="1"/>
          </p:cNvPicPr>
          <p:nvPr/>
        </p:nvPicPr>
        <p:blipFill>
          <a:blip r:embed="rId2"/>
          <a:srcRect/>
          <a:stretch>
            <a:fillRect/>
          </a:stretch>
        </p:blipFill>
        <p:spPr>
          <a:xfrm>
            <a:off x="15773400" y="134195"/>
            <a:ext cx="2097339" cy="734400"/>
          </a:xfrm>
          <a:prstGeom prst="rect">
            <a:avLst/>
          </a:prstGeom>
        </p:spPr>
      </p:pic>
      <p:sp>
        <p:nvSpPr>
          <p:cNvPr id="34" name="TextBox 33">
            <a:extLst>
              <a:ext uri="{FF2B5EF4-FFF2-40B4-BE49-F238E27FC236}">
                <a16:creationId xmlns:a16="http://schemas.microsoft.com/office/drawing/2014/main" id="{84BE7492-F946-AEB3-E94F-25CE9E2D6A8E}"/>
              </a:ext>
            </a:extLst>
          </p:cNvPr>
          <p:cNvSpPr txBox="1"/>
          <p:nvPr/>
        </p:nvSpPr>
        <p:spPr>
          <a:xfrm>
            <a:off x="9326766" y="2825774"/>
            <a:ext cx="8616107" cy="6463308"/>
          </a:xfrm>
          <a:prstGeom prst="rect">
            <a:avLst/>
          </a:prstGeom>
          <a:noFill/>
        </p:spPr>
        <p:txBody>
          <a:bodyPr wrap="square">
            <a:spAutoFit/>
          </a:bodyPr>
          <a:lstStyle/>
          <a:p>
            <a:pPr indent="457200" algn="just"/>
            <a:r>
              <a:rPr lang="lt-LT" b="1" dirty="0">
                <a:latin typeface="Times New Roman" panose="02020603050405020304" pitchFamily="18" charset="0"/>
              </a:rPr>
              <a:t>4. Kitos įstaigos, ūkio subjekto vadovas arba jo įgaliotas asmuo:</a:t>
            </a:r>
            <a:endParaRPr lang="en-US" b="1" dirty="0">
              <a:latin typeface="Times New Roman" panose="02020603050405020304" pitchFamily="18" charset="0"/>
            </a:endParaRPr>
          </a:p>
          <a:p>
            <a:pPr indent="457200" algn="just"/>
            <a:r>
              <a:rPr lang="lt-LT" sz="1800" dirty="0">
                <a:effectLst/>
                <a:latin typeface="Times New Roman" panose="02020603050405020304" pitchFamily="18" charset="0"/>
                <a:ea typeface="Times New Roman" panose="02020603050405020304" pitchFamily="18" charset="0"/>
              </a:rPr>
              <a:t>1) nedelsdamas perspėja savo vadovaujamos įstaigos, ūkio subjekto darbuotojus apie gresiančią ar susidariusią ekstremaliąją situaciją, organizuoja vadovaujamos įstaigos, ūkio subjekto darbuotojų evakavimą, gelbėjimo darbus ir jiems vadovauja; </a:t>
            </a:r>
            <a:endParaRPr lang="en-US" sz="1800" dirty="0">
              <a:effectLst/>
              <a:latin typeface="Times New Roman" panose="02020603050405020304" pitchFamily="18" charset="0"/>
              <a:ea typeface="Times New Roman" panose="02020603050405020304" pitchFamily="18" charset="0"/>
            </a:endParaRPr>
          </a:p>
          <a:p>
            <a:pPr indent="457200" algn="just"/>
            <a:r>
              <a:rPr lang="lt-LT" sz="1800" dirty="0">
                <a:effectLst/>
                <a:latin typeface="Times New Roman" panose="02020603050405020304" pitchFamily="18" charset="0"/>
                <a:ea typeface="Times New Roman" panose="02020603050405020304" pitchFamily="18" charset="0"/>
              </a:rPr>
              <a:t>2) organizuoja savo vadovaujamos įstaigos, ūkio subjekto darbuotojų civilinės saugos mokymą; </a:t>
            </a:r>
            <a:endParaRPr lang="en-US" sz="1800" dirty="0">
              <a:effectLst/>
              <a:latin typeface="Times New Roman" panose="02020603050405020304" pitchFamily="18" charset="0"/>
              <a:ea typeface="Times New Roman" panose="02020603050405020304" pitchFamily="18" charset="0"/>
            </a:endParaRPr>
          </a:p>
          <a:p>
            <a:pPr indent="457200" algn="just"/>
            <a:r>
              <a:rPr lang="lt-LT" sz="1800" dirty="0">
                <a:effectLst/>
                <a:latin typeface="Times New Roman" panose="02020603050405020304" pitchFamily="18" charset="0"/>
                <a:ea typeface="Times New Roman" panose="02020603050405020304" pitchFamily="18" charset="0"/>
              </a:rPr>
              <a:t>3) užtikrina mero ar jo įgalioto asmens privalomų nurodymų įgyvendinimą;</a:t>
            </a:r>
            <a:endParaRPr lang="en-US" sz="1800" dirty="0">
              <a:effectLst/>
              <a:latin typeface="Times New Roman" panose="02020603050405020304" pitchFamily="18" charset="0"/>
              <a:ea typeface="Times New Roman" panose="02020603050405020304" pitchFamily="18" charset="0"/>
            </a:endParaRPr>
          </a:p>
          <a:p>
            <a:pPr indent="457200" algn="just"/>
            <a:r>
              <a:rPr lang="lt-LT" sz="1800" dirty="0">
                <a:effectLst/>
                <a:latin typeface="Times New Roman" panose="02020603050405020304" pitchFamily="18" charset="0"/>
                <a:ea typeface="Times New Roman" panose="02020603050405020304" pitchFamily="18" charset="0"/>
              </a:rPr>
              <a:t>4) prireikus aprūpina savo vadovaujamos įstaigos, ūkio subjekto darbuotojus būtinomis priemonėmis;</a:t>
            </a:r>
            <a:endParaRPr lang="en-US" sz="1800" dirty="0">
              <a:effectLst/>
              <a:latin typeface="Times New Roman" panose="02020603050405020304" pitchFamily="18" charset="0"/>
              <a:ea typeface="Times New Roman" panose="02020603050405020304" pitchFamily="18" charset="0"/>
            </a:endParaRPr>
          </a:p>
          <a:p>
            <a:pPr indent="457200" algn="just"/>
            <a:r>
              <a:rPr lang="lt-LT" sz="1800" dirty="0">
                <a:effectLst/>
                <a:latin typeface="Times New Roman" panose="02020603050405020304" pitchFamily="18" charset="0"/>
                <a:ea typeface="Times New Roman" panose="02020603050405020304" pitchFamily="18" charset="0"/>
              </a:rPr>
              <a:t>5) teikia merui, savivaldybės administracijos direktoriui ir reikiamai ministerijai pagal ministrui pavestą valdymo sritį duomenis, reikalingus krizių valdymo ir civilinės saugos sistemos uždaviniams įgyvendinti; </a:t>
            </a:r>
            <a:endParaRPr lang="en-US" sz="1800" dirty="0">
              <a:effectLst/>
              <a:latin typeface="Times New Roman" panose="02020603050405020304" pitchFamily="18" charset="0"/>
              <a:ea typeface="Times New Roman" panose="02020603050405020304" pitchFamily="18" charset="0"/>
            </a:endParaRPr>
          </a:p>
          <a:p>
            <a:pPr indent="457200" algn="just"/>
            <a:r>
              <a:rPr lang="lt-LT" sz="1800" dirty="0">
                <a:effectLst/>
                <a:latin typeface="Times New Roman" panose="02020603050405020304" pitchFamily="18" charset="0"/>
                <a:ea typeface="Times New Roman" panose="02020603050405020304" pitchFamily="18" charset="0"/>
              </a:rPr>
              <a:t>6) Vyriausybės nustatyta tvarka informuoja apie įvykį, ekstremalųjį įvykį, ypatingą įvykį, ekstremaliąją situaciją;</a:t>
            </a:r>
            <a:endParaRPr lang="en-US" sz="1800" dirty="0">
              <a:effectLst/>
              <a:latin typeface="Times New Roman" panose="02020603050405020304" pitchFamily="18" charset="0"/>
              <a:ea typeface="Times New Roman" panose="02020603050405020304" pitchFamily="18" charset="0"/>
            </a:endParaRPr>
          </a:p>
          <a:p>
            <a:pPr indent="457200" algn="just"/>
            <a:r>
              <a:rPr lang="lt-LT" sz="1800" dirty="0">
                <a:effectLst/>
                <a:latin typeface="Times New Roman" panose="02020603050405020304" pitchFamily="18" charset="0"/>
                <a:ea typeface="Times New Roman" panose="02020603050405020304" pitchFamily="18" charset="0"/>
              </a:rPr>
              <a:t>7) atlieka kitas šiame įstatyme ir kituose teisės aktuose nustatytas su krizių valdymo ir civilinės saugos sistemos uždavinių įgyvendinimu susijusias funkcijas.</a:t>
            </a:r>
          </a:p>
          <a:p>
            <a:pPr indent="457200" algn="just"/>
            <a:r>
              <a:rPr lang="lt-LT" sz="1800" dirty="0">
                <a:effectLst/>
                <a:latin typeface="Times New Roman" panose="02020603050405020304" pitchFamily="18" charset="0"/>
                <a:ea typeface="Times New Roman" panose="02020603050405020304" pitchFamily="18" charset="0"/>
              </a:rPr>
              <a:t>5. Veiklos vykdytojas arba jo įgaliotas asmuo atlieka šio straipsnio 4 dalies 2–6 punktuose nustatytas funkcijas, vykdo ekstremaliųjų situacijų prevenciją, sudaro operacijų centrą, organizuoja ekstremaliųjų situacijų valdymo plano rengimą ir Vyriausybės nustatyta tvarka atlieka funkcijas didelių pramoninių avarijų prevencijos, tyrimo ir likvidavimo srityse, užtikrina Priešgaisrinės apsaugos ir gelbėjimo departamento direktoriaus ar jo įgalioto asmens privalomų nurodymų įgyvendinimą.</a:t>
            </a:r>
            <a:endParaRPr lang="lt-LT" dirty="0">
              <a:highlight>
                <a:srgbClr val="FFFF00"/>
              </a:highlight>
              <a:latin typeface="Times New Roman" panose="02020603050405020304" pitchFamily="18" charset="0"/>
              <a:ea typeface="Times New Roman" panose="02020603050405020304" pitchFamily="18" charset="0"/>
            </a:endParaRPr>
          </a:p>
          <a:p>
            <a:pPr indent="457223" algn="just"/>
            <a:r>
              <a:rPr lang="lt-LT" dirty="0">
                <a:highlight>
                  <a:srgbClr val="FFFF00"/>
                </a:highlight>
                <a:latin typeface="Times New Roman" panose="02020603050405020304" pitchFamily="18" charset="0"/>
                <a:ea typeface="Times New Roman" panose="02020603050405020304" pitchFamily="18" charset="0"/>
              </a:rPr>
              <a:t>Nuo </a:t>
            </a:r>
            <a:r>
              <a:rPr lang="lt-LT" dirty="0">
                <a:solidFill>
                  <a:srgbClr val="000000"/>
                </a:solidFill>
                <a:highlight>
                  <a:srgbClr val="FFFF00"/>
                </a:highlight>
                <a:latin typeface="Times New Roman" panose="02020603050405020304" pitchFamily="18" charset="0"/>
              </a:rPr>
              <a:t>2023-04-01</a:t>
            </a:r>
            <a:endParaRPr lang="en-US" dirty="0">
              <a:solidFill>
                <a:srgbClr val="000000"/>
              </a:solidFill>
              <a:highlight>
                <a:srgbClr val="FFFF00"/>
              </a:highlight>
              <a:latin typeface="Times New Roman" panose="02020603050405020304" pitchFamily="18" charset="0"/>
            </a:endParaRPr>
          </a:p>
        </p:txBody>
      </p:sp>
      <p:sp>
        <p:nvSpPr>
          <p:cNvPr id="3" name="TextBox 2">
            <a:extLst>
              <a:ext uri="{FF2B5EF4-FFF2-40B4-BE49-F238E27FC236}">
                <a16:creationId xmlns:a16="http://schemas.microsoft.com/office/drawing/2014/main" id="{39CB09F4-0D89-3699-83A1-81E2682593F7}"/>
              </a:ext>
            </a:extLst>
          </p:cNvPr>
          <p:cNvSpPr txBox="1"/>
          <p:nvPr/>
        </p:nvSpPr>
        <p:spPr>
          <a:xfrm>
            <a:off x="123019" y="2825774"/>
            <a:ext cx="9144000" cy="6186309"/>
          </a:xfrm>
          <a:prstGeom prst="rect">
            <a:avLst/>
          </a:prstGeom>
          <a:noFill/>
        </p:spPr>
        <p:txBody>
          <a:bodyPr wrap="square">
            <a:spAutoFit/>
          </a:bodyPr>
          <a:lstStyle/>
          <a:p>
            <a:pPr indent="457200" algn="just"/>
            <a:r>
              <a:rPr lang="lt-LT" b="1" dirty="0">
                <a:latin typeface="Times New Roman" panose="02020603050405020304" pitchFamily="18" charset="0"/>
              </a:rPr>
              <a:t>3. Ūkio subjekto, kitos įstaigos vadovas arba jo įgaliotas asmuo:</a:t>
            </a:r>
            <a:endParaRPr lang="en-US" b="1" dirty="0">
              <a:latin typeface="Times New Roman" panose="02020603050405020304" pitchFamily="18" charset="0"/>
            </a:endParaRPr>
          </a:p>
          <a:p>
            <a:pPr indent="457200" algn="just"/>
            <a:r>
              <a:rPr lang="lt-LT" sz="1800" dirty="0">
                <a:solidFill>
                  <a:srgbClr val="000000"/>
                </a:solidFill>
                <a:effectLst/>
                <a:latin typeface="Times New Roman" panose="02020603050405020304" pitchFamily="18" charset="0"/>
                <a:ea typeface="Times New Roman" panose="02020603050405020304" pitchFamily="18" charset="0"/>
              </a:rPr>
              <a:t>1) nedelsdamas perspėja</a:t>
            </a:r>
            <a:r>
              <a:rPr lang="lt-LT" sz="1800" dirty="0">
                <a:effectLst/>
                <a:latin typeface="Times New Roman" panose="02020603050405020304" pitchFamily="18" charset="0"/>
                <a:ea typeface="Times New Roman" panose="02020603050405020304" pitchFamily="18" charset="0"/>
              </a:rPr>
              <a:t> darbuotojus</a:t>
            </a:r>
            <a:r>
              <a:rPr lang="lt-LT" sz="1800" dirty="0">
                <a:solidFill>
                  <a:srgbClr val="000000"/>
                </a:solidFill>
                <a:effectLst/>
                <a:latin typeface="Times New Roman" panose="02020603050405020304" pitchFamily="18" charset="0"/>
                <a:ea typeface="Times New Roman" panose="02020603050405020304" pitchFamily="18" charset="0"/>
              </a:rPr>
              <a:t> apie gresiančią ar susidariusią ekstremaliąją situaciją; </a:t>
            </a:r>
            <a:endParaRPr lang="en-US" sz="2000" dirty="0">
              <a:effectLst/>
              <a:latin typeface="Times New Roman" panose="02020603050405020304" pitchFamily="18" charset="0"/>
              <a:ea typeface="Times New Roman" panose="02020603050405020304" pitchFamily="18" charset="0"/>
            </a:endParaRPr>
          </a:p>
          <a:p>
            <a:pPr indent="457200" algn="just"/>
            <a:r>
              <a:rPr lang="lt-LT" sz="1800" dirty="0">
                <a:effectLst/>
                <a:latin typeface="Times New Roman" panose="02020603050405020304" pitchFamily="18" charset="0"/>
                <a:ea typeface="Times New Roman" panose="02020603050405020304" pitchFamily="18" charset="0"/>
              </a:rPr>
              <a:t>2) Vyriausybės nustatyta tvarka vykdo ekstremaliųjų situacijų prevenciją ir šalina trūkumus, kurie gali būti ekstremaliosios situacijos priežastis; </a:t>
            </a:r>
            <a:endParaRPr lang="en-US" sz="2000" dirty="0">
              <a:effectLst/>
              <a:latin typeface="Times New Roman" panose="02020603050405020304" pitchFamily="18" charset="0"/>
              <a:ea typeface="Times New Roman" panose="02020603050405020304" pitchFamily="18" charset="0"/>
            </a:endParaRPr>
          </a:p>
          <a:p>
            <a:pPr indent="457200" algn="just"/>
            <a:r>
              <a:rPr lang="lt-LT" sz="1800" dirty="0">
                <a:effectLst/>
                <a:latin typeface="Times New Roman" panose="02020603050405020304" pitchFamily="18" charset="0"/>
                <a:ea typeface="Times New Roman" panose="02020603050405020304" pitchFamily="18" charset="0"/>
              </a:rPr>
              <a:t>3) organizuoja darbuotojų evakavimą, gelbėjimo darbus ir jiems vadovauja; </a:t>
            </a:r>
            <a:endParaRPr lang="en-US" sz="2000" dirty="0">
              <a:effectLst/>
              <a:latin typeface="Times New Roman" panose="02020603050405020304" pitchFamily="18" charset="0"/>
              <a:ea typeface="Times New Roman" panose="02020603050405020304" pitchFamily="18" charset="0"/>
            </a:endParaRPr>
          </a:p>
          <a:p>
            <a:pPr indent="457200" algn="just"/>
            <a:r>
              <a:rPr lang="lt-LT" sz="1800" dirty="0">
                <a:effectLst/>
                <a:latin typeface="Times New Roman" panose="02020603050405020304" pitchFamily="18" charset="0"/>
                <a:ea typeface="Times New Roman" panose="02020603050405020304" pitchFamily="18" charset="0"/>
              </a:rPr>
              <a:t>4) Vyriausybės </a:t>
            </a:r>
            <a:r>
              <a:rPr lang="lt-LT" sz="1800" dirty="0">
                <a:solidFill>
                  <a:srgbClr val="000000"/>
                </a:solidFill>
                <a:effectLst/>
                <a:latin typeface="Times New Roman" panose="02020603050405020304" pitchFamily="18" charset="0"/>
                <a:ea typeface="Times New Roman" panose="02020603050405020304" pitchFamily="18" charset="0"/>
              </a:rPr>
              <a:t>nustatyta tvarka organizuoja ūkio subjekto, kitos įstaigos darbuotojų civilinės saugos pratybas ir</a:t>
            </a:r>
            <a:r>
              <a:rPr lang="lt-LT" sz="1800" dirty="0">
                <a:effectLst/>
                <a:latin typeface="Times New Roman" panose="02020603050405020304" pitchFamily="18" charset="0"/>
                <a:ea typeface="Times New Roman" panose="02020603050405020304" pitchFamily="18" charset="0"/>
              </a:rPr>
              <a:t> mokymą; </a:t>
            </a:r>
            <a:endParaRPr lang="en-US" sz="2000" dirty="0">
              <a:effectLst/>
              <a:latin typeface="Times New Roman" panose="02020603050405020304" pitchFamily="18" charset="0"/>
              <a:ea typeface="Times New Roman" panose="02020603050405020304" pitchFamily="18" charset="0"/>
            </a:endParaRPr>
          </a:p>
          <a:p>
            <a:pPr indent="457200" algn="just"/>
            <a:r>
              <a:rPr lang="lt-LT" sz="1800" dirty="0">
                <a:effectLst/>
                <a:latin typeface="Times New Roman" panose="02020603050405020304" pitchFamily="18" charset="0"/>
                <a:ea typeface="Times New Roman" panose="02020603050405020304" pitchFamily="18" charset="0"/>
              </a:rPr>
              <a:t>5) Vyriausybės nustatyta tvarka teikia duomenis apie valstybinės reikšmės ir pavojinguosius objektus Valstybinės reikšmės ir pavojingų objektų registro tvarkymo įstaigoms;</a:t>
            </a:r>
            <a:endParaRPr lang="en-US" sz="2000" dirty="0">
              <a:effectLst/>
              <a:latin typeface="Times New Roman" panose="02020603050405020304" pitchFamily="18" charset="0"/>
              <a:ea typeface="Times New Roman" panose="02020603050405020304" pitchFamily="18" charset="0"/>
            </a:endParaRPr>
          </a:p>
          <a:p>
            <a:pPr indent="457200" algn="just"/>
            <a:r>
              <a:rPr lang="lt-LT" sz="1800" dirty="0">
                <a:solidFill>
                  <a:srgbClr val="000000"/>
                </a:solidFill>
                <a:effectLst/>
                <a:latin typeface="Times New Roman" panose="02020603050405020304" pitchFamily="18" charset="0"/>
                <a:ea typeface="Times New Roman" panose="02020603050405020304" pitchFamily="18" charset="0"/>
              </a:rPr>
              <a:t>6) pagal poreikį aprūpina darbuotojus asmeninės apsaugos priemonėmis;</a:t>
            </a:r>
            <a:endParaRPr lang="en-US" sz="2000" dirty="0">
              <a:effectLst/>
              <a:latin typeface="Times New Roman" panose="02020603050405020304" pitchFamily="18" charset="0"/>
              <a:ea typeface="Times New Roman" panose="02020603050405020304" pitchFamily="18" charset="0"/>
            </a:endParaRPr>
          </a:p>
          <a:p>
            <a:pPr indent="457200" algn="just"/>
            <a:r>
              <a:rPr lang="lt-LT" sz="1800" dirty="0">
                <a:effectLst/>
                <a:latin typeface="Times New Roman" panose="02020603050405020304" pitchFamily="18" charset="0"/>
                <a:ea typeface="Times New Roman" panose="02020603050405020304" pitchFamily="18" charset="0"/>
              </a:rPr>
              <a:t>7) teikia savivaldybės administracijos direktoriui </a:t>
            </a:r>
            <a:r>
              <a:rPr lang="lt-LT" sz="1800" dirty="0">
                <a:solidFill>
                  <a:srgbClr val="000000"/>
                </a:solidFill>
                <a:effectLst/>
                <a:latin typeface="Times New Roman" panose="02020603050405020304" pitchFamily="18" charset="0"/>
                <a:ea typeface="Times New Roman" panose="02020603050405020304" pitchFamily="18" charset="0"/>
              </a:rPr>
              <a:t>duomenis, reikalingus civilinės saugos uždaviniams vykdyti;</a:t>
            </a:r>
            <a:endParaRPr lang="en-US" sz="2000" dirty="0">
              <a:effectLst/>
              <a:latin typeface="Times New Roman" panose="02020603050405020304" pitchFamily="18" charset="0"/>
              <a:ea typeface="Times New Roman" panose="02020603050405020304" pitchFamily="18" charset="0"/>
            </a:endParaRPr>
          </a:p>
          <a:p>
            <a:pPr indent="457200" algn="just"/>
            <a:r>
              <a:rPr lang="lt-LT" sz="1800" dirty="0">
                <a:effectLst/>
                <a:latin typeface="Times New Roman" panose="02020603050405020304" pitchFamily="18" charset="0"/>
                <a:ea typeface="Times New Roman" panose="02020603050405020304" pitchFamily="18" charset="0"/>
              </a:rPr>
              <a:t>8) sudaro ūkio subjekto operacijų centrą, kai ūkio subjektas atitinka Vyriausybės arba jos įgaliotos valstybės institucijos ar įstaigos patvirtintus kriterijus; </a:t>
            </a:r>
            <a:endParaRPr lang="en-US" sz="2000" dirty="0">
              <a:effectLst/>
              <a:latin typeface="Times New Roman" panose="02020603050405020304" pitchFamily="18" charset="0"/>
              <a:ea typeface="Times New Roman" panose="02020603050405020304" pitchFamily="18" charset="0"/>
            </a:endParaRPr>
          </a:p>
          <a:p>
            <a:pPr indent="457200" algn="just"/>
            <a:r>
              <a:rPr lang="lt-LT" sz="1800" dirty="0">
                <a:effectLst/>
                <a:latin typeface="Times New Roman" panose="02020603050405020304" pitchFamily="18" charset="0"/>
                <a:ea typeface="Times New Roman" panose="02020603050405020304" pitchFamily="18" charset="0"/>
              </a:rPr>
              <a:t>9) atlikęs galimų pavojų ir ekstremaliųjų situacijų rizikos analizę,</a:t>
            </a:r>
            <a:r>
              <a:rPr lang="lt-LT" sz="1800" dirty="0">
                <a:solidFill>
                  <a:srgbClr val="000000"/>
                </a:solidFill>
                <a:effectLst/>
                <a:latin typeface="Times New Roman" panose="02020603050405020304" pitchFamily="18" charset="0"/>
                <a:ea typeface="Times New Roman" panose="02020603050405020304" pitchFamily="18" charset="0"/>
              </a:rPr>
              <a:t> </a:t>
            </a:r>
            <a:r>
              <a:rPr lang="lt-LT" sz="1800" dirty="0">
                <a:effectLst/>
                <a:latin typeface="Times New Roman" panose="02020603050405020304" pitchFamily="18" charset="0"/>
                <a:ea typeface="Times New Roman" panose="02020603050405020304" pitchFamily="18" charset="0"/>
              </a:rPr>
              <a:t>organizuoja ūkio subjekto ir kitos įstaigos ekstremaliųjų situacijų valdymo planų rengimą, derinimą ir tvirtina šiuos planus, kai ūkio subjektas ar kita įstaiga atitinka Vyriausybės arba jos įgaliotos institucijos patvirtintus kriterijus;</a:t>
            </a:r>
            <a:r>
              <a:rPr lang="lt-LT" sz="1800" dirty="0">
                <a:solidFill>
                  <a:srgbClr val="000000"/>
                </a:solidFill>
                <a:effectLst/>
                <a:latin typeface="Times New Roman" panose="02020603050405020304" pitchFamily="18" charset="0"/>
                <a:ea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endParaRPr>
          </a:p>
          <a:p>
            <a:pPr indent="457200" algn="just"/>
            <a:r>
              <a:rPr lang="lt-LT" sz="1800" dirty="0">
                <a:solidFill>
                  <a:srgbClr val="000000"/>
                </a:solidFill>
                <a:effectLst/>
                <a:latin typeface="Times New Roman" panose="02020603050405020304" pitchFamily="18" charset="0"/>
                <a:ea typeface="Times New Roman" panose="02020603050405020304" pitchFamily="18" charset="0"/>
              </a:rPr>
              <a:t>10) Vidaus reikalų ministerijos nustatyta tvarka informuoja apie gresiančią ar susidariusią ekstremaliąją situaciją.</a:t>
            </a:r>
          </a:p>
          <a:p>
            <a:pPr indent="457200" algn="just"/>
            <a:endParaRPr lang="lt-LT" dirty="0">
              <a:solidFill>
                <a:srgbClr val="000000"/>
              </a:solidFill>
              <a:highlight>
                <a:srgbClr val="FFFF00"/>
              </a:highlight>
              <a:latin typeface="Times New Roman" panose="02020603050405020304" pitchFamily="18" charset="0"/>
              <a:ea typeface="Times New Roman" panose="02020603050405020304" pitchFamily="18" charset="0"/>
            </a:endParaRPr>
          </a:p>
          <a:p>
            <a:pPr indent="457200" algn="just"/>
            <a:r>
              <a:rPr lang="lt-LT" dirty="0">
                <a:solidFill>
                  <a:srgbClr val="000000"/>
                </a:solidFill>
                <a:highlight>
                  <a:srgbClr val="FFFF00"/>
                </a:highlight>
                <a:latin typeface="Times New Roman" panose="02020603050405020304" pitchFamily="18" charset="0"/>
                <a:ea typeface="Times New Roman" panose="02020603050405020304" pitchFamily="18" charset="0"/>
              </a:rPr>
              <a:t>Galiojo iki 2022-12-31</a:t>
            </a:r>
            <a:endParaRPr lang="en-US" sz="2000" dirty="0">
              <a:effectLst/>
              <a:highlight>
                <a:srgbClr val="FFFF00"/>
              </a:highlight>
              <a:latin typeface="Times New Roman" panose="02020603050405020304" pitchFamily="18" charset="0"/>
              <a:ea typeface="Times New Roman" panose="02020603050405020304" pitchFamily="18" charset="0"/>
            </a:endParaRPr>
          </a:p>
        </p:txBody>
      </p:sp>
      <p:sp>
        <p:nvSpPr>
          <p:cNvPr id="9" name="TextBox 8">
            <a:extLst>
              <a:ext uri="{FF2B5EF4-FFF2-40B4-BE49-F238E27FC236}">
                <a16:creationId xmlns:a16="http://schemas.microsoft.com/office/drawing/2014/main" id="{BB364884-B851-2DFD-71D0-F08AF8292737}"/>
              </a:ext>
            </a:extLst>
          </p:cNvPr>
          <p:cNvSpPr txBox="1"/>
          <p:nvPr/>
        </p:nvSpPr>
        <p:spPr>
          <a:xfrm>
            <a:off x="618546" y="2033566"/>
            <a:ext cx="8862145" cy="646331"/>
          </a:xfrm>
          <a:prstGeom prst="rect">
            <a:avLst/>
          </a:prstGeom>
          <a:noFill/>
        </p:spPr>
        <p:txBody>
          <a:bodyPr wrap="square">
            <a:spAutoFit/>
          </a:bodyPr>
          <a:lstStyle/>
          <a:p>
            <a:r>
              <a:rPr lang="lt-LT" sz="1800" b="1" dirty="0">
                <a:effectLst/>
                <a:highlight>
                  <a:srgbClr val="FFFF00"/>
                </a:highlight>
                <a:latin typeface="Times New Roman" panose="02020603050405020304" pitchFamily="18" charset="0"/>
                <a:ea typeface="Times New Roman" panose="02020603050405020304" pitchFamily="18" charset="0"/>
              </a:rPr>
              <a:t>16 straipsnis. Ūkio subjektų ir kitų įstaigų funkcijos, įgyvendinant civilinės saugos sistemos uždavinius</a:t>
            </a:r>
            <a:endParaRPr lang="en-US" dirty="0">
              <a:highlight>
                <a:srgbClr val="FFFF00"/>
              </a:highlight>
            </a:endParaRPr>
          </a:p>
        </p:txBody>
      </p:sp>
      <p:sp>
        <p:nvSpPr>
          <p:cNvPr id="35" name="TextBox 34">
            <a:extLst>
              <a:ext uri="{FF2B5EF4-FFF2-40B4-BE49-F238E27FC236}">
                <a16:creationId xmlns:a16="http://schemas.microsoft.com/office/drawing/2014/main" id="{A9C453A0-EF9C-BE28-7E92-8BD96B660F9B}"/>
              </a:ext>
            </a:extLst>
          </p:cNvPr>
          <p:cNvSpPr txBox="1"/>
          <p:nvPr/>
        </p:nvSpPr>
        <p:spPr>
          <a:xfrm>
            <a:off x="9829800" y="1600750"/>
            <a:ext cx="6629400" cy="369332"/>
          </a:xfrm>
          <a:prstGeom prst="rect">
            <a:avLst/>
          </a:prstGeom>
          <a:noFill/>
        </p:spPr>
        <p:txBody>
          <a:bodyPr wrap="square">
            <a:spAutoFit/>
          </a:bodyPr>
          <a:lstStyle/>
          <a:p>
            <a:r>
              <a:rPr lang="lt-LT" b="1" dirty="0">
                <a:highlight>
                  <a:srgbClr val="00FF00"/>
                </a:highlight>
                <a:latin typeface="Times New Roman" panose="02020603050405020304" pitchFamily="18" charset="0"/>
              </a:rPr>
              <a:t>KRIZIŲ VALDYMO IR CIVILINĖS SAUGOS ĮSTATYMAS</a:t>
            </a:r>
            <a:endParaRPr lang="en-US" dirty="0">
              <a:highlight>
                <a:srgbClr val="00FF00"/>
              </a:highlight>
            </a:endParaRPr>
          </a:p>
        </p:txBody>
      </p:sp>
      <p:sp>
        <p:nvSpPr>
          <p:cNvPr id="36" name="TextBox 35">
            <a:extLst>
              <a:ext uri="{FF2B5EF4-FFF2-40B4-BE49-F238E27FC236}">
                <a16:creationId xmlns:a16="http://schemas.microsoft.com/office/drawing/2014/main" id="{3D291AD5-FF18-333D-68DE-944813AA5436}"/>
              </a:ext>
            </a:extLst>
          </p:cNvPr>
          <p:cNvSpPr txBox="1"/>
          <p:nvPr/>
        </p:nvSpPr>
        <p:spPr>
          <a:xfrm>
            <a:off x="770946" y="1625559"/>
            <a:ext cx="3962401" cy="369332"/>
          </a:xfrm>
          <a:prstGeom prst="rect">
            <a:avLst/>
          </a:prstGeom>
          <a:noFill/>
        </p:spPr>
        <p:txBody>
          <a:bodyPr wrap="square">
            <a:spAutoFit/>
          </a:bodyPr>
          <a:lstStyle/>
          <a:p>
            <a:r>
              <a:rPr lang="lt-LT" b="1" dirty="0">
                <a:highlight>
                  <a:srgbClr val="00FF00"/>
                </a:highlight>
                <a:latin typeface="Times New Roman" panose="02020603050405020304" pitchFamily="18" charset="0"/>
              </a:rPr>
              <a:t>CIVILINĖS SAUGOS ĮSTATYMAS</a:t>
            </a:r>
            <a:endParaRPr lang="en-US" dirty="0">
              <a:highlight>
                <a:srgbClr val="00FF00"/>
              </a:highlight>
            </a:endParaRPr>
          </a:p>
        </p:txBody>
      </p:sp>
      <p:sp>
        <p:nvSpPr>
          <p:cNvPr id="38" name="TextBox 37">
            <a:extLst>
              <a:ext uri="{FF2B5EF4-FFF2-40B4-BE49-F238E27FC236}">
                <a16:creationId xmlns:a16="http://schemas.microsoft.com/office/drawing/2014/main" id="{F481159D-F0AE-09F4-2EF3-08C96522FEB2}"/>
              </a:ext>
            </a:extLst>
          </p:cNvPr>
          <p:cNvSpPr txBox="1"/>
          <p:nvPr/>
        </p:nvSpPr>
        <p:spPr>
          <a:xfrm>
            <a:off x="9326766" y="2037436"/>
            <a:ext cx="9144000" cy="369332"/>
          </a:xfrm>
          <a:prstGeom prst="rect">
            <a:avLst/>
          </a:prstGeom>
          <a:noFill/>
        </p:spPr>
        <p:txBody>
          <a:bodyPr wrap="square">
            <a:spAutoFit/>
          </a:bodyPr>
          <a:lstStyle/>
          <a:p>
            <a:pPr indent="457200" algn="just"/>
            <a:r>
              <a:rPr lang="lt-LT" sz="1800" b="1" dirty="0">
                <a:effectLst/>
                <a:highlight>
                  <a:srgbClr val="FFFF00"/>
                </a:highlight>
                <a:latin typeface="Times New Roman" panose="02020603050405020304" pitchFamily="18" charset="0"/>
                <a:ea typeface="Times New Roman" panose="02020603050405020304" pitchFamily="18" charset="0"/>
              </a:rPr>
              <a:t>14 straipsnis. Kitų įstaigų, ūkio subjektų ir veiklos vykdytojų kompetencija</a:t>
            </a:r>
            <a:endParaRPr lang="en-US" sz="2000" dirty="0">
              <a:effectLst/>
              <a:highlight>
                <a:srgbClr val="FFFF00"/>
              </a:highlight>
              <a:latin typeface="Times New Roman" panose="02020603050405020304" pitchFamily="18" charset="0"/>
              <a:ea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1446584" y="105357"/>
            <a:ext cx="13641016" cy="676467"/>
          </a:xfrm>
          <a:prstGeom prst="rect">
            <a:avLst/>
          </a:prstGeom>
        </p:spPr>
        <p:txBody>
          <a:bodyPr wrap="square" lIns="0" tIns="0" rIns="0" bIns="0" rtlCol="0" anchor="t">
            <a:spAutoFit/>
          </a:bodyPr>
          <a:lstStyle/>
          <a:p>
            <a:pPr marL="0" lvl="0" indent="0">
              <a:lnSpc>
                <a:spcPts val="5590"/>
              </a:lnSpc>
              <a:spcBef>
                <a:spcPct val="0"/>
              </a:spcBef>
            </a:pPr>
            <a:r>
              <a:rPr lang="lt-LT" sz="4300" spc="-43" dirty="0">
                <a:solidFill>
                  <a:srgbClr val="FBB900"/>
                </a:solidFill>
                <a:latin typeface="Roboto Bold"/>
              </a:rPr>
              <a:t>Įgaliotų asmenų </a:t>
            </a:r>
            <a:r>
              <a:rPr lang="en-US" sz="4300" spc="-43" dirty="0" err="1">
                <a:solidFill>
                  <a:srgbClr val="FBB900"/>
                </a:solidFill>
                <a:latin typeface="Roboto Bold"/>
              </a:rPr>
              <a:t>funkcijos</a:t>
            </a:r>
            <a:endParaRPr lang="en-US" sz="4300" spc="-43" dirty="0">
              <a:solidFill>
                <a:srgbClr val="FBB900"/>
              </a:solidFill>
              <a:latin typeface="Roboto Bold"/>
            </a:endParaRPr>
          </a:p>
        </p:txBody>
      </p:sp>
      <p:sp>
        <p:nvSpPr>
          <p:cNvPr id="7" name="AutoShape 7"/>
          <p:cNvSpPr/>
          <p:nvPr/>
        </p:nvSpPr>
        <p:spPr>
          <a:xfrm>
            <a:off x="0" y="9532946"/>
            <a:ext cx="18288000" cy="754054"/>
          </a:xfrm>
          <a:prstGeom prst="rect">
            <a:avLst/>
          </a:prstGeom>
          <a:solidFill>
            <a:srgbClr val="FBB900"/>
          </a:solidFill>
        </p:spPr>
        <p:txBody>
          <a:bodyPr/>
          <a:lstStyle/>
          <a:p>
            <a:endParaRPr lang="en-US"/>
          </a:p>
        </p:txBody>
      </p:sp>
      <p:sp>
        <p:nvSpPr>
          <p:cNvPr id="8" name="TextBox 8"/>
          <p:cNvSpPr txBox="1"/>
          <p:nvPr/>
        </p:nvSpPr>
        <p:spPr>
          <a:xfrm>
            <a:off x="171463" y="9714393"/>
            <a:ext cx="7937664" cy="362585"/>
          </a:xfrm>
          <a:prstGeom prst="rect">
            <a:avLst/>
          </a:prstGeom>
        </p:spPr>
        <p:txBody>
          <a:bodyPr lIns="0" tIns="0" rIns="0" bIns="0" rtlCol="0" anchor="t">
            <a:spAutoFit/>
          </a:bodyPr>
          <a:lstStyle/>
          <a:p>
            <a:pPr marL="0" lvl="0" indent="0" algn="just">
              <a:lnSpc>
                <a:spcPts val="2859"/>
              </a:lnSpc>
              <a:spcBef>
                <a:spcPct val="0"/>
              </a:spcBef>
            </a:pPr>
            <a:r>
              <a:rPr lang="en-US" sz="2199" spc="-21">
                <a:solidFill>
                  <a:srgbClr val="545454"/>
                </a:solidFill>
                <a:latin typeface="Roboto"/>
              </a:rPr>
              <a:t>CIVILINĖ SAUGA • Ūkio subjektų funkcijos</a:t>
            </a:r>
          </a:p>
        </p:txBody>
      </p:sp>
      <p:sp>
        <p:nvSpPr>
          <p:cNvPr id="28" name="TextBox 28"/>
          <p:cNvSpPr txBox="1"/>
          <p:nvPr/>
        </p:nvSpPr>
        <p:spPr>
          <a:xfrm>
            <a:off x="1003077" y="1235776"/>
            <a:ext cx="16281846" cy="436017"/>
          </a:xfrm>
          <a:prstGeom prst="rect">
            <a:avLst/>
          </a:prstGeom>
        </p:spPr>
        <p:txBody>
          <a:bodyPr wrap="square" lIns="0" tIns="0" rIns="0" bIns="0" rtlCol="0" anchor="t">
            <a:spAutoFit/>
          </a:bodyPr>
          <a:lstStyle/>
          <a:p>
            <a:pPr algn="just">
              <a:lnSpc>
                <a:spcPts val="3380"/>
              </a:lnSpc>
            </a:pPr>
            <a:r>
              <a:rPr lang="en-US" sz="3000" spc="-26" dirty="0" err="1">
                <a:solidFill>
                  <a:srgbClr val="14110F"/>
                </a:solidFill>
                <a:latin typeface="Roboto"/>
              </a:rPr>
              <a:t>Ūkio</a:t>
            </a:r>
            <a:r>
              <a:rPr lang="en-US" sz="3000" spc="-26" dirty="0">
                <a:solidFill>
                  <a:srgbClr val="14110F"/>
                </a:solidFill>
                <a:latin typeface="Roboto"/>
              </a:rPr>
              <a:t> </a:t>
            </a:r>
            <a:r>
              <a:rPr lang="en-US" sz="3000" spc="-26" dirty="0" err="1">
                <a:solidFill>
                  <a:srgbClr val="14110F"/>
                </a:solidFill>
                <a:latin typeface="Roboto"/>
              </a:rPr>
              <a:t>subjektų</a:t>
            </a:r>
            <a:r>
              <a:rPr lang="en-US" sz="3000" spc="-26" dirty="0">
                <a:solidFill>
                  <a:srgbClr val="14110F"/>
                </a:solidFill>
                <a:latin typeface="Roboto"/>
              </a:rPr>
              <a:t> </a:t>
            </a:r>
            <a:r>
              <a:rPr lang="en-US" sz="3000" spc="-26" dirty="0" err="1">
                <a:solidFill>
                  <a:srgbClr val="14110F"/>
                </a:solidFill>
                <a:latin typeface="Roboto"/>
              </a:rPr>
              <a:t>ir</a:t>
            </a:r>
            <a:r>
              <a:rPr lang="en-US" sz="3000" spc="-26" dirty="0">
                <a:solidFill>
                  <a:srgbClr val="14110F"/>
                </a:solidFill>
                <a:latin typeface="Roboto"/>
              </a:rPr>
              <a:t> </a:t>
            </a:r>
            <a:r>
              <a:rPr lang="en-US" sz="3000" spc="-26" dirty="0" err="1">
                <a:solidFill>
                  <a:srgbClr val="14110F"/>
                </a:solidFill>
                <a:latin typeface="Roboto"/>
              </a:rPr>
              <a:t>kitų</a:t>
            </a:r>
            <a:r>
              <a:rPr lang="en-US" sz="3000" spc="-26" dirty="0">
                <a:solidFill>
                  <a:srgbClr val="14110F"/>
                </a:solidFill>
                <a:latin typeface="Roboto"/>
              </a:rPr>
              <a:t> </a:t>
            </a:r>
            <a:r>
              <a:rPr lang="en-US" sz="3000" spc="-26" dirty="0" err="1">
                <a:solidFill>
                  <a:srgbClr val="14110F"/>
                </a:solidFill>
                <a:latin typeface="Roboto"/>
              </a:rPr>
              <a:t>įstaigų</a:t>
            </a:r>
            <a:r>
              <a:rPr lang="en-US" sz="3000" spc="-26" dirty="0">
                <a:solidFill>
                  <a:srgbClr val="14110F"/>
                </a:solidFill>
                <a:latin typeface="Roboto"/>
              </a:rPr>
              <a:t> </a:t>
            </a:r>
            <a:r>
              <a:rPr lang="en-US" sz="3000" spc="-26" dirty="0" err="1">
                <a:solidFill>
                  <a:srgbClr val="0066FF"/>
                </a:solidFill>
                <a:latin typeface="Roboto"/>
              </a:rPr>
              <a:t>vadovai</a:t>
            </a:r>
            <a:r>
              <a:rPr lang="en-US" sz="3000" spc="-26" dirty="0">
                <a:solidFill>
                  <a:srgbClr val="0066FF"/>
                </a:solidFill>
                <a:latin typeface="Roboto"/>
              </a:rPr>
              <a:t> </a:t>
            </a:r>
            <a:r>
              <a:rPr lang="en-US" sz="3000" spc="-26" dirty="0" err="1">
                <a:solidFill>
                  <a:srgbClr val="0066FF"/>
                </a:solidFill>
                <a:latin typeface="Roboto"/>
              </a:rPr>
              <a:t>atsako</a:t>
            </a:r>
            <a:r>
              <a:rPr lang="en-US" sz="3000" spc="-26" dirty="0">
                <a:solidFill>
                  <a:srgbClr val="14110F"/>
                </a:solidFill>
                <a:latin typeface="Roboto"/>
              </a:rPr>
              <a:t> </a:t>
            </a:r>
            <a:r>
              <a:rPr lang="en-US" sz="3000" spc="-26" dirty="0" err="1">
                <a:solidFill>
                  <a:srgbClr val="14110F"/>
                </a:solidFill>
                <a:latin typeface="Roboto"/>
              </a:rPr>
              <a:t>už</a:t>
            </a:r>
            <a:r>
              <a:rPr lang="en-US" sz="3000" spc="-26" dirty="0">
                <a:solidFill>
                  <a:srgbClr val="14110F"/>
                </a:solidFill>
                <a:latin typeface="Roboto"/>
              </a:rPr>
              <a:t> </a:t>
            </a:r>
            <a:r>
              <a:rPr lang="en-US" sz="3000" spc="-26" dirty="0" err="1">
                <a:solidFill>
                  <a:srgbClr val="14110F"/>
                </a:solidFill>
                <a:latin typeface="Roboto"/>
              </a:rPr>
              <a:t>civilinės</a:t>
            </a:r>
            <a:r>
              <a:rPr lang="en-US" sz="3000" spc="-26" dirty="0">
                <a:solidFill>
                  <a:srgbClr val="14110F"/>
                </a:solidFill>
                <a:latin typeface="Roboto"/>
              </a:rPr>
              <a:t> </a:t>
            </a:r>
            <a:r>
              <a:rPr lang="en-US" sz="3000" spc="-26" dirty="0" err="1">
                <a:solidFill>
                  <a:srgbClr val="14110F"/>
                </a:solidFill>
                <a:latin typeface="Roboto"/>
              </a:rPr>
              <a:t>saugos</a:t>
            </a:r>
            <a:r>
              <a:rPr lang="en-US" sz="3000" spc="-26" dirty="0">
                <a:solidFill>
                  <a:srgbClr val="14110F"/>
                </a:solidFill>
                <a:latin typeface="Roboto"/>
              </a:rPr>
              <a:t> </a:t>
            </a:r>
            <a:r>
              <a:rPr lang="en-US" sz="3000" spc="-26" dirty="0" err="1">
                <a:solidFill>
                  <a:srgbClr val="14110F"/>
                </a:solidFill>
                <a:latin typeface="Roboto"/>
              </a:rPr>
              <a:t>parengtį</a:t>
            </a:r>
            <a:r>
              <a:rPr lang="en-US" sz="3000" spc="-26" dirty="0">
                <a:solidFill>
                  <a:srgbClr val="14110F"/>
                </a:solidFill>
                <a:latin typeface="Roboto"/>
              </a:rPr>
              <a:t> </a:t>
            </a:r>
            <a:r>
              <a:rPr lang="en-US" sz="3000" spc="-26" dirty="0" err="1">
                <a:solidFill>
                  <a:srgbClr val="14110F"/>
                </a:solidFill>
                <a:latin typeface="Roboto"/>
              </a:rPr>
              <a:t>vadovaujamame</a:t>
            </a:r>
            <a:r>
              <a:rPr lang="en-US" sz="3000" spc="-26" dirty="0">
                <a:solidFill>
                  <a:srgbClr val="14110F"/>
                </a:solidFill>
                <a:latin typeface="Roboto"/>
              </a:rPr>
              <a:t> </a:t>
            </a:r>
            <a:r>
              <a:rPr lang="en-US" sz="3000" spc="-26" dirty="0" err="1">
                <a:solidFill>
                  <a:srgbClr val="14110F"/>
                </a:solidFill>
                <a:latin typeface="Roboto"/>
              </a:rPr>
              <a:t>objekte</a:t>
            </a:r>
            <a:r>
              <a:rPr lang="en-US" sz="3000" spc="-26" dirty="0">
                <a:solidFill>
                  <a:srgbClr val="14110F"/>
                </a:solidFill>
                <a:latin typeface="Roboto"/>
              </a:rPr>
              <a:t>.</a:t>
            </a:r>
          </a:p>
        </p:txBody>
      </p:sp>
      <p:sp>
        <p:nvSpPr>
          <p:cNvPr id="29" name="TextBox 13">
            <a:extLst>
              <a:ext uri="{FF2B5EF4-FFF2-40B4-BE49-F238E27FC236}">
                <a16:creationId xmlns:a16="http://schemas.microsoft.com/office/drawing/2014/main" id="{D6DA925B-7E65-4038-A753-D0BE0072097C}"/>
              </a:ext>
            </a:extLst>
          </p:cNvPr>
          <p:cNvSpPr txBox="1"/>
          <p:nvPr/>
        </p:nvSpPr>
        <p:spPr>
          <a:xfrm>
            <a:off x="9166943" y="8646765"/>
            <a:ext cx="7957671" cy="278923"/>
          </a:xfrm>
          <a:prstGeom prst="rect">
            <a:avLst/>
          </a:prstGeom>
        </p:spPr>
        <p:txBody>
          <a:bodyPr lIns="0" tIns="0" rIns="0" bIns="0" rtlCol="0" anchor="t">
            <a:spAutoFit/>
          </a:bodyPr>
          <a:lstStyle/>
          <a:p>
            <a:pPr algn="r">
              <a:lnSpc>
                <a:spcPts val="2339"/>
              </a:lnSpc>
            </a:pPr>
            <a:r>
              <a:rPr lang="lt-LT" sz="1799" dirty="0">
                <a:solidFill>
                  <a:srgbClr val="14110F"/>
                </a:solidFill>
                <a:latin typeface="Roboto Italics"/>
              </a:rPr>
              <a:t>Krizių valdymo ir c</a:t>
            </a:r>
            <a:r>
              <a:rPr lang="en-US" sz="1799" dirty="0" err="1">
                <a:solidFill>
                  <a:srgbClr val="14110F"/>
                </a:solidFill>
                <a:latin typeface="Roboto Italics"/>
              </a:rPr>
              <a:t>ivilinės</a:t>
            </a:r>
            <a:r>
              <a:rPr lang="en-US" sz="1799" dirty="0">
                <a:solidFill>
                  <a:srgbClr val="14110F"/>
                </a:solidFill>
                <a:latin typeface="Roboto Italics"/>
              </a:rPr>
              <a:t> </a:t>
            </a:r>
            <a:r>
              <a:rPr lang="en-US" sz="1799" dirty="0" err="1">
                <a:solidFill>
                  <a:srgbClr val="14110F"/>
                </a:solidFill>
                <a:latin typeface="Roboto Italics"/>
              </a:rPr>
              <a:t>saugos</a:t>
            </a:r>
            <a:r>
              <a:rPr lang="en-US" sz="1799" dirty="0">
                <a:solidFill>
                  <a:srgbClr val="14110F"/>
                </a:solidFill>
                <a:latin typeface="Roboto Italics"/>
              </a:rPr>
              <a:t> </a:t>
            </a:r>
            <a:r>
              <a:rPr lang="en-US" sz="1799" dirty="0" err="1">
                <a:solidFill>
                  <a:srgbClr val="14110F"/>
                </a:solidFill>
                <a:latin typeface="Roboto Italics"/>
              </a:rPr>
              <a:t>įstatymas</a:t>
            </a:r>
            <a:endParaRPr lang="en-US" sz="1799" dirty="0">
              <a:solidFill>
                <a:srgbClr val="14110F"/>
              </a:solidFill>
              <a:latin typeface="Roboto Italics"/>
            </a:endParaRPr>
          </a:p>
        </p:txBody>
      </p:sp>
      <p:grpSp>
        <p:nvGrpSpPr>
          <p:cNvPr id="30" name="Group 7">
            <a:extLst>
              <a:ext uri="{FF2B5EF4-FFF2-40B4-BE49-F238E27FC236}">
                <a16:creationId xmlns:a16="http://schemas.microsoft.com/office/drawing/2014/main" id="{5CAD256C-7E0F-4C38-6AFB-EC3FAC85C159}"/>
              </a:ext>
            </a:extLst>
          </p:cNvPr>
          <p:cNvGrpSpPr/>
          <p:nvPr/>
        </p:nvGrpSpPr>
        <p:grpSpPr>
          <a:xfrm>
            <a:off x="0" y="855108"/>
            <a:ext cx="18288000" cy="63520"/>
            <a:chOff x="0" y="0"/>
            <a:chExt cx="24384000" cy="84693"/>
          </a:xfrm>
        </p:grpSpPr>
        <p:sp>
          <p:nvSpPr>
            <p:cNvPr id="31" name="AutoShape 8">
              <a:extLst>
                <a:ext uri="{FF2B5EF4-FFF2-40B4-BE49-F238E27FC236}">
                  <a16:creationId xmlns:a16="http://schemas.microsoft.com/office/drawing/2014/main" id="{BEC20773-2DC6-B750-1C0A-789739E0FF78}"/>
                </a:ext>
              </a:extLst>
            </p:cNvPr>
            <p:cNvSpPr/>
            <p:nvPr/>
          </p:nvSpPr>
          <p:spPr>
            <a:xfrm>
              <a:off x="0" y="35963"/>
              <a:ext cx="24384000" cy="12766"/>
            </a:xfrm>
            <a:prstGeom prst="rect">
              <a:avLst/>
            </a:prstGeom>
            <a:solidFill>
              <a:srgbClr val="000000"/>
            </a:solidFill>
          </p:spPr>
          <p:txBody>
            <a:bodyPr/>
            <a:lstStyle/>
            <a:p>
              <a:endParaRPr lang="en-US"/>
            </a:p>
          </p:txBody>
        </p:sp>
        <p:sp>
          <p:nvSpPr>
            <p:cNvPr id="32" name="AutoShape 9">
              <a:extLst>
                <a:ext uri="{FF2B5EF4-FFF2-40B4-BE49-F238E27FC236}">
                  <a16:creationId xmlns:a16="http://schemas.microsoft.com/office/drawing/2014/main" id="{73AAA3AF-228F-0B34-7BD5-294A7A1CFC58}"/>
                </a:ext>
              </a:extLst>
            </p:cNvPr>
            <p:cNvSpPr/>
            <p:nvPr/>
          </p:nvSpPr>
          <p:spPr>
            <a:xfrm rot="-5400000">
              <a:off x="782383" y="-782383"/>
              <a:ext cx="84693" cy="1649458"/>
            </a:xfrm>
            <a:prstGeom prst="rect">
              <a:avLst/>
            </a:prstGeom>
            <a:solidFill>
              <a:srgbClr val="FFB923"/>
            </a:solidFill>
          </p:spPr>
          <p:txBody>
            <a:bodyPr/>
            <a:lstStyle/>
            <a:p>
              <a:endParaRPr lang="en-US"/>
            </a:p>
          </p:txBody>
        </p:sp>
      </p:grpSp>
      <p:pic>
        <p:nvPicPr>
          <p:cNvPr id="33" name="Picture 5">
            <a:extLst>
              <a:ext uri="{FF2B5EF4-FFF2-40B4-BE49-F238E27FC236}">
                <a16:creationId xmlns:a16="http://schemas.microsoft.com/office/drawing/2014/main" id="{ED211398-AE0D-E829-408F-CE0B4E4212BF}"/>
              </a:ext>
            </a:extLst>
          </p:cNvPr>
          <p:cNvPicPr>
            <a:picLocks noChangeAspect="1"/>
          </p:cNvPicPr>
          <p:nvPr/>
        </p:nvPicPr>
        <p:blipFill>
          <a:blip r:embed="rId2"/>
          <a:srcRect/>
          <a:stretch>
            <a:fillRect/>
          </a:stretch>
        </p:blipFill>
        <p:spPr>
          <a:xfrm>
            <a:off x="15773400" y="134194"/>
            <a:ext cx="2097339" cy="734400"/>
          </a:xfrm>
          <a:prstGeom prst="rect">
            <a:avLst/>
          </a:prstGeom>
        </p:spPr>
      </p:pic>
      <p:sp>
        <p:nvSpPr>
          <p:cNvPr id="34" name="TextBox 33">
            <a:extLst>
              <a:ext uri="{FF2B5EF4-FFF2-40B4-BE49-F238E27FC236}">
                <a16:creationId xmlns:a16="http://schemas.microsoft.com/office/drawing/2014/main" id="{84BE7492-F946-AEB3-E94F-25CE9E2D6A8E}"/>
              </a:ext>
            </a:extLst>
          </p:cNvPr>
          <p:cNvSpPr txBox="1"/>
          <p:nvPr/>
        </p:nvSpPr>
        <p:spPr>
          <a:xfrm>
            <a:off x="345727" y="2013079"/>
            <a:ext cx="17642432" cy="7109639"/>
          </a:xfrm>
          <a:prstGeom prst="rect">
            <a:avLst/>
          </a:prstGeom>
          <a:noFill/>
        </p:spPr>
        <p:txBody>
          <a:bodyPr wrap="square">
            <a:spAutoFit/>
          </a:bodyPr>
          <a:lstStyle/>
          <a:p>
            <a:pPr indent="457200" algn="just"/>
            <a:r>
              <a:rPr lang="lt-LT" sz="2600" b="1" dirty="0">
                <a:solidFill>
                  <a:srgbClr val="FF0000"/>
                </a:solidFill>
                <a:effectLst/>
                <a:latin typeface="Roboto" panose="02000000000000000000" pitchFamily="2" charset="0"/>
                <a:ea typeface="Roboto" panose="02000000000000000000" pitchFamily="2" charset="0"/>
                <a:cs typeface="Roboto" panose="02000000000000000000" pitchFamily="2" charset="0"/>
              </a:rPr>
              <a:t>14 STRAIPSNIS </a:t>
            </a:r>
            <a:r>
              <a:rPr lang="lt-LT" sz="2600" b="1" dirty="0">
                <a:effectLst/>
                <a:latin typeface="Roboto" panose="02000000000000000000" pitchFamily="2" charset="0"/>
                <a:ea typeface="Roboto" panose="02000000000000000000" pitchFamily="2" charset="0"/>
                <a:cs typeface="Roboto" panose="02000000000000000000" pitchFamily="2" charset="0"/>
              </a:rPr>
              <a:t>4. Kitos įstaigos, ūkio subjekto vadovas arba jo įgaliotas asmuo:</a:t>
            </a:r>
            <a:endParaRPr lang="en-US" sz="2600" b="1" dirty="0">
              <a:effectLst/>
              <a:latin typeface="Roboto" panose="02000000000000000000" pitchFamily="2" charset="0"/>
              <a:ea typeface="Roboto" panose="02000000000000000000" pitchFamily="2" charset="0"/>
              <a:cs typeface="Roboto" panose="02000000000000000000" pitchFamily="2" charset="0"/>
            </a:endParaRPr>
          </a:p>
          <a:p>
            <a:pPr indent="457200" algn="just"/>
            <a:r>
              <a:rPr lang="lt-LT" sz="2400" dirty="0">
                <a:effectLst/>
                <a:latin typeface="Times New Roman" panose="02020603050405020304" pitchFamily="18" charset="0"/>
                <a:ea typeface="Times New Roman" panose="02020603050405020304" pitchFamily="18" charset="0"/>
              </a:rPr>
              <a:t>1) nedelsdamas </a:t>
            </a:r>
            <a:r>
              <a:rPr lang="lt-LT" sz="2400" dirty="0">
                <a:effectLst/>
                <a:highlight>
                  <a:srgbClr val="FFFF00"/>
                </a:highlight>
                <a:latin typeface="Times New Roman" panose="02020603050405020304" pitchFamily="18" charset="0"/>
                <a:ea typeface="Times New Roman" panose="02020603050405020304" pitchFamily="18" charset="0"/>
              </a:rPr>
              <a:t>perspėja</a:t>
            </a:r>
            <a:r>
              <a:rPr lang="lt-LT" sz="2400" dirty="0">
                <a:effectLst/>
                <a:latin typeface="Times New Roman" panose="02020603050405020304" pitchFamily="18" charset="0"/>
                <a:ea typeface="Times New Roman" panose="02020603050405020304" pitchFamily="18" charset="0"/>
              </a:rPr>
              <a:t> savo vadovaujamos įstaigos, ūkio subjekto darbuotojus apie gresiančią ar susidariusią ekstremaliąją situaciją, organizuoja vadovaujamos įstaigos, ūkio subjekto darbuotojų evakavimą, gelbėjimo darbus ir jiems vadovauja; </a:t>
            </a:r>
            <a:endParaRPr lang="en-US" sz="2400" dirty="0">
              <a:effectLst/>
              <a:latin typeface="Times New Roman" panose="02020603050405020304" pitchFamily="18" charset="0"/>
              <a:ea typeface="Times New Roman" panose="02020603050405020304" pitchFamily="18" charset="0"/>
            </a:endParaRPr>
          </a:p>
          <a:p>
            <a:pPr indent="457200" algn="just"/>
            <a:r>
              <a:rPr lang="lt-LT" sz="2400" dirty="0">
                <a:effectLst/>
                <a:latin typeface="Times New Roman" panose="02020603050405020304" pitchFamily="18" charset="0"/>
                <a:ea typeface="Times New Roman" panose="02020603050405020304" pitchFamily="18" charset="0"/>
              </a:rPr>
              <a:t>2) </a:t>
            </a:r>
            <a:r>
              <a:rPr lang="lt-LT" sz="2400" dirty="0">
                <a:effectLst/>
                <a:highlight>
                  <a:srgbClr val="FFFF00"/>
                </a:highlight>
                <a:latin typeface="Times New Roman" panose="02020603050405020304" pitchFamily="18" charset="0"/>
                <a:ea typeface="Times New Roman" panose="02020603050405020304" pitchFamily="18" charset="0"/>
              </a:rPr>
              <a:t>organizuoja</a:t>
            </a:r>
            <a:r>
              <a:rPr lang="lt-LT" sz="2400" dirty="0">
                <a:effectLst/>
                <a:latin typeface="Times New Roman" panose="02020603050405020304" pitchFamily="18" charset="0"/>
                <a:ea typeface="Times New Roman" panose="02020603050405020304" pitchFamily="18" charset="0"/>
              </a:rPr>
              <a:t> savo vadovaujamos įstaigos, ūkio subjekto </a:t>
            </a:r>
            <a:r>
              <a:rPr lang="lt-LT" sz="2400" dirty="0">
                <a:effectLst/>
                <a:highlight>
                  <a:srgbClr val="FFFF00"/>
                </a:highlight>
                <a:latin typeface="Times New Roman" panose="02020603050405020304" pitchFamily="18" charset="0"/>
                <a:ea typeface="Times New Roman" panose="02020603050405020304" pitchFamily="18" charset="0"/>
              </a:rPr>
              <a:t>darbuotojų civilinės saugos mokymą</a:t>
            </a:r>
            <a:r>
              <a:rPr lang="lt-LT" sz="2400" dirty="0">
                <a:effectLst/>
                <a:latin typeface="Times New Roman" panose="02020603050405020304" pitchFamily="18" charset="0"/>
                <a:ea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endParaRPr>
          </a:p>
          <a:p>
            <a:pPr indent="457200" algn="just"/>
            <a:r>
              <a:rPr lang="lt-LT" sz="2400" dirty="0">
                <a:effectLst/>
                <a:latin typeface="Times New Roman" panose="02020603050405020304" pitchFamily="18" charset="0"/>
                <a:ea typeface="Times New Roman" panose="02020603050405020304" pitchFamily="18" charset="0"/>
              </a:rPr>
              <a:t>3) užtikrina mero ar jo įgalioto asmens privalomų nurodymų įgyvendinimą;</a:t>
            </a:r>
            <a:endParaRPr lang="en-US" sz="2400" dirty="0">
              <a:effectLst/>
              <a:latin typeface="Times New Roman" panose="02020603050405020304" pitchFamily="18" charset="0"/>
              <a:ea typeface="Times New Roman" panose="02020603050405020304" pitchFamily="18" charset="0"/>
            </a:endParaRPr>
          </a:p>
          <a:p>
            <a:pPr indent="457200" algn="just"/>
            <a:r>
              <a:rPr lang="lt-LT" sz="2400" dirty="0">
                <a:effectLst/>
                <a:latin typeface="Times New Roman" panose="02020603050405020304" pitchFamily="18" charset="0"/>
                <a:ea typeface="Times New Roman" panose="02020603050405020304" pitchFamily="18" charset="0"/>
              </a:rPr>
              <a:t>4) prireikus </a:t>
            </a:r>
            <a:r>
              <a:rPr lang="lt-LT" sz="2400" dirty="0">
                <a:effectLst/>
                <a:highlight>
                  <a:srgbClr val="FFFF00"/>
                </a:highlight>
                <a:latin typeface="Times New Roman" panose="02020603050405020304" pitchFamily="18" charset="0"/>
                <a:ea typeface="Times New Roman" panose="02020603050405020304" pitchFamily="18" charset="0"/>
              </a:rPr>
              <a:t>aprūpina </a:t>
            </a:r>
            <a:r>
              <a:rPr lang="lt-LT" sz="2400" dirty="0">
                <a:effectLst/>
                <a:latin typeface="Times New Roman" panose="02020603050405020304" pitchFamily="18" charset="0"/>
                <a:ea typeface="Times New Roman" panose="02020603050405020304" pitchFamily="18" charset="0"/>
              </a:rPr>
              <a:t>savo vadovaujamos įstaigos, ūkio subjekto </a:t>
            </a:r>
            <a:r>
              <a:rPr lang="lt-LT" sz="2400" dirty="0">
                <a:effectLst/>
                <a:highlight>
                  <a:srgbClr val="FFFF00"/>
                </a:highlight>
                <a:latin typeface="Times New Roman" panose="02020603050405020304" pitchFamily="18" charset="0"/>
                <a:ea typeface="Times New Roman" panose="02020603050405020304" pitchFamily="18" charset="0"/>
              </a:rPr>
              <a:t>darbuotojus būtinomis priemonėmis</a:t>
            </a:r>
            <a:r>
              <a:rPr lang="lt-LT" sz="2400" dirty="0">
                <a:effectLst/>
                <a:latin typeface="Times New Roman" panose="02020603050405020304" pitchFamily="18" charset="0"/>
                <a:ea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endParaRPr>
          </a:p>
          <a:p>
            <a:pPr indent="457200" algn="just"/>
            <a:r>
              <a:rPr lang="lt-LT" sz="2400" dirty="0">
                <a:effectLst/>
                <a:latin typeface="Times New Roman" panose="02020603050405020304" pitchFamily="18" charset="0"/>
                <a:ea typeface="Times New Roman" panose="02020603050405020304" pitchFamily="18" charset="0"/>
              </a:rPr>
              <a:t>5) teikia merui, savivaldybės administracijos direktoriui ir reikiamai ministerijai pagal ministrui pavestą valdymo sritį duomenis, reikalingus krizių valdymo ir civilinės saugos sistemos uždaviniams įgyvendinti; </a:t>
            </a:r>
            <a:endParaRPr lang="en-US" sz="2400" dirty="0">
              <a:effectLst/>
              <a:latin typeface="Times New Roman" panose="02020603050405020304" pitchFamily="18" charset="0"/>
              <a:ea typeface="Times New Roman" panose="02020603050405020304" pitchFamily="18" charset="0"/>
            </a:endParaRPr>
          </a:p>
          <a:p>
            <a:pPr indent="457200" algn="just"/>
            <a:r>
              <a:rPr lang="lt-LT" sz="2400" dirty="0">
                <a:effectLst/>
                <a:latin typeface="Times New Roman" panose="02020603050405020304" pitchFamily="18" charset="0"/>
                <a:ea typeface="Times New Roman" panose="02020603050405020304" pitchFamily="18" charset="0"/>
              </a:rPr>
              <a:t>6) Vyriausybės nustatyta tvarka </a:t>
            </a:r>
            <a:r>
              <a:rPr lang="lt-LT" sz="2400" dirty="0">
                <a:effectLst/>
                <a:highlight>
                  <a:srgbClr val="FFFF00"/>
                </a:highlight>
                <a:latin typeface="Times New Roman" panose="02020603050405020304" pitchFamily="18" charset="0"/>
                <a:ea typeface="Times New Roman" panose="02020603050405020304" pitchFamily="18" charset="0"/>
              </a:rPr>
              <a:t>informuoja apie įvykį</a:t>
            </a:r>
            <a:r>
              <a:rPr lang="lt-LT" sz="2400" dirty="0">
                <a:effectLst/>
                <a:latin typeface="Times New Roman" panose="02020603050405020304" pitchFamily="18" charset="0"/>
                <a:ea typeface="Times New Roman" panose="02020603050405020304" pitchFamily="18" charset="0"/>
              </a:rPr>
              <a:t>, ekstremalųjį įvykį, ypatingą įvykį, ekstremaliąją situaciją;</a:t>
            </a:r>
            <a:endParaRPr lang="en-US" sz="2400" dirty="0">
              <a:effectLst/>
              <a:latin typeface="Times New Roman" panose="02020603050405020304" pitchFamily="18" charset="0"/>
              <a:ea typeface="Times New Roman" panose="02020603050405020304" pitchFamily="18" charset="0"/>
            </a:endParaRPr>
          </a:p>
          <a:p>
            <a:pPr indent="457200" algn="just"/>
            <a:r>
              <a:rPr lang="lt-LT" sz="2400" dirty="0">
                <a:effectLst/>
                <a:latin typeface="Times New Roman" panose="02020603050405020304" pitchFamily="18" charset="0"/>
                <a:ea typeface="Times New Roman" panose="02020603050405020304" pitchFamily="18" charset="0"/>
              </a:rPr>
              <a:t>7) atlieka kitas šiame įstatyme ir kituose teisės aktuose nustatytas su krizių valdymo ir civilinės saugos sistemos uždavinių įgyvendinimu susijusias funkcijas.</a:t>
            </a:r>
          </a:p>
          <a:p>
            <a:pPr indent="457200" algn="just"/>
            <a:endParaRPr lang="en-US" sz="2400" dirty="0">
              <a:effectLst/>
              <a:latin typeface="Times New Roman" panose="02020603050405020304" pitchFamily="18" charset="0"/>
              <a:ea typeface="Times New Roman" panose="02020603050405020304" pitchFamily="18" charset="0"/>
            </a:endParaRPr>
          </a:p>
          <a:p>
            <a:r>
              <a:rPr lang="lt-LT" sz="2400" dirty="0">
                <a:effectLst/>
                <a:latin typeface="Times New Roman" panose="02020603050405020304" pitchFamily="18" charset="0"/>
                <a:ea typeface="Times New Roman" panose="02020603050405020304" pitchFamily="18" charset="0"/>
              </a:rPr>
              <a:t>5. Veiklos vykdytojas arba jo įgaliotas asmuo atlieka šio straipsnio 4 dalies 2–6 punktuose nustatytas funkcijas, </a:t>
            </a:r>
            <a:r>
              <a:rPr lang="lt-LT" sz="2400" dirty="0">
                <a:solidFill>
                  <a:srgbClr val="FF0000"/>
                </a:solidFill>
                <a:effectLst/>
                <a:latin typeface="Times New Roman" panose="02020603050405020304" pitchFamily="18" charset="0"/>
                <a:ea typeface="Times New Roman" panose="02020603050405020304" pitchFamily="18" charset="0"/>
              </a:rPr>
              <a:t>vykdo ekstremaliųjų situacijų prevenciją, sudaro operacijų centrą, organizuoja ekstremaliųjų situacijų valdymo plano rengimą </a:t>
            </a:r>
            <a:r>
              <a:rPr lang="lt-LT" sz="2400" dirty="0">
                <a:effectLst/>
                <a:latin typeface="Times New Roman" panose="02020603050405020304" pitchFamily="18" charset="0"/>
                <a:ea typeface="Times New Roman" panose="02020603050405020304" pitchFamily="18" charset="0"/>
              </a:rPr>
              <a:t>ir Vyriausybės nustatyta tvarka atlieka funkcijas didelių pramoninių avarijų prevencijos, tyrimo ir likvidavimo srityse, užtikrina Priešgaisrinės apsaugos ir gelbėjimo departamento direktoriaus ar jo įgalioto asmens privalomų nurodymų įgyvendinimą</a:t>
            </a:r>
            <a:r>
              <a:rPr lang="lt-LT" sz="1800" dirty="0">
                <a:effectLst/>
                <a:latin typeface="Times New Roman" panose="02020603050405020304" pitchFamily="18" charset="0"/>
                <a:ea typeface="Times New Roman" panose="02020603050405020304" pitchFamily="18" charset="0"/>
              </a:rPr>
              <a:t>. </a:t>
            </a:r>
          </a:p>
          <a:p>
            <a:endParaRPr lang="lt-LT" dirty="0">
              <a:highlight>
                <a:srgbClr val="FFFF00"/>
              </a:highlight>
              <a:latin typeface="Times New Roman" panose="02020603050405020304" pitchFamily="18" charset="0"/>
              <a:ea typeface="Roboto" panose="02000000000000000000" pitchFamily="2" charset="0"/>
              <a:cs typeface="Roboto" panose="02000000000000000000" pitchFamily="2" charset="0"/>
            </a:endParaRPr>
          </a:p>
          <a:p>
            <a:endParaRPr lang="lt-LT" sz="2600" dirty="0">
              <a:effectLst/>
              <a:highlight>
                <a:srgbClr val="FFFF00"/>
              </a:highlight>
              <a:latin typeface="Times New Roman" panose="02020603050405020304" pitchFamily="18" charset="0"/>
              <a:ea typeface="Roboto" panose="02000000000000000000" pitchFamily="2" charset="0"/>
              <a:cs typeface="Roboto" panose="02000000000000000000" pitchFamily="2" charset="0"/>
            </a:endParaRPr>
          </a:p>
          <a:p>
            <a:r>
              <a:rPr lang="lt-LT" sz="2600" dirty="0">
                <a:highlight>
                  <a:srgbClr val="FFFF00"/>
                </a:highlight>
                <a:latin typeface="Roboto" panose="02000000000000000000" pitchFamily="2" charset="0"/>
                <a:ea typeface="Roboto" panose="02000000000000000000" pitchFamily="2" charset="0"/>
                <a:cs typeface="Roboto" panose="02000000000000000000" pitchFamily="2" charset="0"/>
              </a:rPr>
              <a:t>Atnaujinta</a:t>
            </a:r>
            <a:r>
              <a:rPr lang="lt-LT" sz="2600" dirty="0">
                <a:effectLst/>
                <a:highlight>
                  <a:srgbClr val="FFFF00"/>
                </a:highlight>
                <a:latin typeface="Roboto" panose="02000000000000000000" pitchFamily="2" charset="0"/>
                <a:ea typeface="Roboto" panose="02000000000000000000" pitchFamily="2" charset="0"/>
                <a:cs typeface="Roboto" panose="02000000000000000000" pitchFamily="2" charset="0"/>
              </a:rPr>
              <a:t> suvestine redakcija Nuo 2023-04-01</a:t>
            </a:r>
            <a:endParaRPr lang="en-US" sz="2600" dirty="0">
              <a:effectLst/>
              <a:highlight>
                <a:srgbClr val="FFFF00"/>
              </a:highlight>
              <a:latin typeface="Roboto" panose="02000000000000000000" pitchFamily="2" charset="0"/>
              <a:ea typeface="Roboto" panose="02000000000000000000" pitchFamily="2" charset="0"/>
              <a:cs typeface="Roboto" panose="02000000000000000000" pitchFamily="2" charset="0"/>
            </a:endParaRPr>
          </a:p>
        </p:txBody>
      </p:sp>
      <p:pic>
        <p:nvPicPr>
          <p:cNvPr id="2" name="Picture 12">
            <a:extLst>
              <a:ext uri="{FF2B5EF4-FFF2-40B4-BE49-F238E27FC236}">
                <a16:creationId xmlns:a16="http://schemas.microsoft.com/office/drawing/2014/main" id="{A199532D-D04F-7568-54A4-8654F675F8E7}"/>
              </a:ext>
            </a:extLst>
          </p:cNvPr>
          <p:cNvPicPr>
            <a:picLocks noChangeAspect="1"/>
          </p:cNvPicPr>
          <p:nvPr/>
        </p:nvPicPr>
        <p:blipFill>
          <a:blip r:embed="rId3"/>
          <a:srcRect/>
          <a:stretch>
            <a:fillRect/>
          </a:stretch>
        </p:blipFill>
        <p:spPr>
          <a:xfrm>
            <a:off x="12538733" y="162565"/>
            <a:ext cx="2691240" cy="655989"/>
          </a:xfrm>
          <a:prstGeom prst="rect">
            <a:avLst/>
          </a:prstGeom>
        </p:spPr>
      </p:pic>
    </p:spTree>
    <p:extLst>
      <p:ext uri="{BB962C8B-B14F-4D97-AF65-F5344CB8AC3E}">
        <p14:creationId xmlns:p14="http://schemas.microsoft.com/office/powerpoint/2010/main" val="3241839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6"/>
          <p:cNvSpPr/>
          <p:nvPr/>
        </p:nvSpPr>
        <p:spPr>
          <a:xfrm>
            <a:off x="0" y="9532946"/>
            <a:ext cx="18288000" cy="754054"/>
          </a:xfrm>
          <a:prstGeom prst="rect">
            <a:avLst/>
          </a:prstGeom>
          <a:solidFill>
            <a:srgbClr val="FBB900"/>
          </a:solidFill>
        </p:spPr>
      </p:sp>
      <p:sp>
        <p:nvSpPr>
          <p:cNvPr id="8" name="TextBox 8"/>
          <p:cNvSpPr txBox="1"/>
          <p:nvPr/>
        </p:nvSpPr>
        <p:spPr>
          <a:xfrm>
            <a:off x="568194" y="4158052"/>
            <a:ext cx="433708" cy="390411"/>
          </a:xfrm>
          <a:prstGeom prst="rect">
            <a:avLst/>
          </a:prstGeom>
        </p:spPr>
        <p:txBody>
          <a:bodyPr lIns="0" tIns="0" rIns="0" bIns="0" rtlCol="0" anchor="t">
            <a:spAutoFit/>
          </a:bodyPr>
          <a:lstStyle/>
          <a:p>
            <a:pPr marL="0" lvl="0" indent="0" algn="ctr">
              <a:lnSpc>
                <a:spcPts val="3026"/>
              </a:lnSpc>
              <a:spcBef>
                <a:spcPct val="0"/>
              </a:spcBef>
            </a:pPr>
            <a:r>
              <a:rPr lang="en-US" sz="2327" u="none" spc="-23">
                <a:solidFill>
                  <a:srgbClr val="FFFFFF"/>
                </a:solidFill>
                <a:latin typeface="Roboto"/>
              </a:rPr>
              <a:t>1</a:t>
            </a:r>
          </a:p>
        </p:txBody>
      </p:sp>
      <p:sp>
        <p:nvSpPr>
          <p:cNvPr id="9" name="TextBox 9"/>
          <p:cNvSpPr txBox="1"/>
          <p:nvPr/>
        </p:nvSpPr>
        <p:spPr>
          <a:xfrm>
            <a:off x="1433336" y="93491"/>
            <a:ext cx="11789229" cy="697865"/>
          </a:xfrm>
          <a:prstGeom prst="rect">
            <a:avLst/>
          </a:prstGeom>
        </p:spPr>
        <p:txBody>
          <a:bodyPr lIns="0" tIns="0" rIns="0" bIns="0" rtlCol="0" anchor="t">
            <a:spAutoFit/>
          </a:bodyPr>
          <a:lstStyle/>
          <a:p>
            <a:pPr marL="0" lvl="0" indent="0">
              <a:lnSpc>
                <a:spcPts val="5590"/>
              </a:lnSpc>
              <a:spcBef>
                <a:spcPct val="0"/>
              </a:spcBef>
            </a:pPr>
            <a:r>
              <a:rPr lang="en-US" sz="4300" spc="-43" dirty="0" err="1">
                <a:solidFill>
                  <a:srgbClr val="FBB900"/>
                </a:solidFill>
                <a:latin typeface="Roboto Bold"/>
              </a:rPr>
              <a:t>Ūkio</a:t>
            </a:r>
            <a:r>
              <a:rPr lang="en-US" sz="4300" spc="-43" dirty="0">
                <a:solidFill>
                  <a:srgbClr val="FBB900"/>
                </a:solidFill>
                <a:latin typeface="Roboto Bold"/>
              </a:rPr>
              <a:t> </a:t>
            </a:r>
            <a:r>
              <a:rPr lang="en-US" sz="4300" spc="-43" dirty="0" err="1">
                <a:solidFill>
                  <a:srgbClr val="FBB900"/>
                </a:solidFill>
                <a:latin typeface="Roboto Bold"/>
              </a:rPr>
              <a:t>subjektų</a:t>
            </a:r>
            <a:r>
              <a:rPr lang="en-US" sz="4300" spc="-43" dirty="0">
                <a:solidFill>
                  <a:srgbClr val="FBB900"/>
                </a:solidFill>
                <a:latin typeface="Roboto Bold"/>
              </a:rPr>
              <a:t> </a:t>
            </a:r>
            <a:r>
              <a:rPr lang="en-US" sz="4300" spc="-43" dirty="0" err="1">
                <a:solidFill>
                  <a:srgbClr val="FBB900"/>
                </a:solidFill>
                <a:latin typeface="Roboto Bold"/>
              </a:rPr>
              <a:t>ir</a:t>
            </a:r>
            <a:r>
              <a:rPr lang="en-US" sz="4300" spc="-43" dirty="0">
                <a:solidFill>
                  <a:srgbClr val="FBB900"/>
                </a:solidFill>
                <a:latin typeface="Roboto Bold"/>
              </a:rPr>
              <a:t> </a:t>
            </a:r>
            <a:r>
              <a:rPr lang="en-US" sz="4300" spc="-43" dirty="0" err="1">
                <a:solidFill>
                  <a:srgbClr val="FBB900"/>
                </a:solidFill>
                <a:latin typeface="Roboto Bold"/>
              </a:rPr>
              <a:t>gyventojų</a:t>
            </a:r>
            <a:r>
              <a:rPr lang="en-US" sz="4300" spc="-43" dirty="0">
                <a:solidFill>
                  <a:srgbClr val="FBB900"/>
                </a:solidFill>
                <a:latin typeface="Roboto Bold"/>
              </a:rPr>
              <a:t> </a:t>
            </a:r>
            <a:r>
              <a:rPr lang="en-US" sz="4300" spc="-43" dirty="0" err="1">
                <a:solidFill>
                  <a:srgbClr val="FBB900"/>
                </a:solidFill>
                <a:latin typeface="Roboto Bold"/>
              </a:rPr>
              <a:t>pareigos</a:t>
            </a:r>
            <a:endParaRPr lang="en-US" sz="4300" spc="-43" dirty="0">
              <a:solidFill>
                <a:srgbClr val="FBB900"/>
              </a:solidFill>
              <a:latin typeface="Roboto Bold"/>
            </a:endParaRPr>
          </a:p>
        </p:txBody>
      </p:sp>
      <p:sp>
        <p:nvSpPr>
          <p:cNvPr id="10" name="TextBox 10"/>
          <p:cNvSpPr txBox="1"/>
          <p:nvPr/>
        </p:nvSpPr>
        <p:spPr>
          <a:xfrm>
            <a:off x="171463" y="9714393"/>
            <a:ext cx="7937664" cy="362585"/>
          </a:xfrm>
          <a:prstGeom prst="rect">
            <a:avLst/>
          </a:prstGeom>
        </p:spPr>
        <p:txBody>
          <a:bodyPr lIns="0" tIns="0" rIns="0" bIns="0" rtlCol="0" anchor="t">
            <a:spAutoFit/>
          </a:bodyPr>
          <a:lstStyle/>
          <a:p>
            <a:pPr marL="0" lvl="0" indent="0" algn="just">
              <a:lnSpc>
                <a:spcPts val="2859"/>
              </a:lnSpc>
              <a:spcBef>
                <a:spcPct val="0"/>
              </a:spcBef>
            </a:pPr>
            <a:r>
              <a:rPr lang="en-US" sz="2199" spc="-21">
                <a:solidFill>
                  <a:srgbClr val="545454"/>
                </a:solidFill>
                <a:latin typeface="Roboto"/>
              </a:rPr>
              <a:t>CIVILINĖ SAUGA • Ūkio subjektų ir gyventojų pareigos</a:t>
            </a:r>
          </a:p>
        </p:txBody>
      </p:sp>
      <p:grpSp>
        <p:nvGrpSpPr>
          <p:cNvPr id="21" name="Group 7">
            <a:extLst>
              <a:ext uri="{FF2B5EF4-FFF2-40B4-BE49-F238E27FC236}">
                <a16:creationId xmlns:a16="http://schemas.microsoft.com/office/drawing/2014/main" id="{AFA05D0E-62E8-D8A6-AC6E-C65F3C327790}"/>
              </a:ext>
            </a:extLst>
          </p:cNvPr>
          <p:cNvGrpSpPr/>
          <p:nvPr/>
        </p:nvGrpSpPr>
        <p:grpSpPr>
          <a:xfrm>
            <a:off x="0" y="855108"/>
            <a:ext cx="18288000" cy="63520"/>
            <a:chOff x="0" y="0"/>
            <a:chExt cx="24384000" cy="84693"/>
          </a:xfrm>
        </p:grpSpPr>
        <p:sp>
          <p:nvSpPr>
            <p:cNvPr id="22" name="AutoShape 8">
              <a:extLst>
                <a:ext uri="{FF2B5EF4-FFF2-40B4-BE49-F238E27FC236}">
                  <a16:creationId xmlns:a16="http://schemas.microsoft.com/office/drawing/2014/main" id="{956D6F4A-4E00-7A5F-E88E-3B23A1EDE386}"/>
                </a:ext>
              </a:extLst>
            </p:cNvPr>
            <p:cNvSpPr/>
            <p:nvPr/>
          </p:nvSpPr>
          <p:spPr>
            <a:xfrm>
              <a:off x="0" y="35963"/>
              <a:ext cx="24384000" cy="12766"/>
            </a:xfrm>
            <a:prstGeom prst="rect">
              <a:avLst/>
            </a:prstGeom>
            <a:solidFill>
              <a:srgbClr val="000000"/>
            </a:solidFill>
          </p:spPr>
        </p:sp>
        <p:sp>
          <p:nvSpPr>
            <p:cNvPr id="23" name="AutoShape 9">
              <a:extLst>
                <a:ext uri="{FF2B5EF4-FFF2-40B4-BE49-F238E27FC236}">
                  <a16:creationId xmlns:a16="http://schemas.microsoft.com/office/drawing/2014/main" id="{6295BCC0-775F-3344-19B9-29C8125A79F7}"/>
                </a:ext>
              </a:extLst>
            </p:cNvPr>
            <p:cNvSpPr/>
            <p:nvPr/>
          </p:nvSpPr>
          <p:spPr>
            <a:xfrm rot="-5400000">
              <a:off x="782383" y="-782383"/>
              <a:ext cx="84693" cy="1649458"/>
            </a:xfrm>
            <a:prstGeom prst="rect">
              <a:avLst/>
            </a:prstGeom>
            <a:solidFill>
              <a:srgbClr val="FFB923"/>
            </a:solidFill>
          </p:spPr>
        </p:sp>
      </p:grpSp>
      <p:pic>
        <p:nvPicPr>
          <p:cNvPr id="24" name="Picture 5">
            <a:extLst>
              <a:ext uri="{FF2B5EF4-FFF2-40B4-BE49-F238E27FC236}">
                <a16:creationId xmlns:a16="http://schemas.microsoft.com/office/drawing/2014/main" id="{77FF29FE-1779-196F-2217-F6669138A31D}"/>
              </a:ext>
            </a:extLst>
          </p:cNvPr>
          <p:cNvPicPr>
            <a:picLocks noChangeAspect="1"/>
          </p:cNvPicPr>
          <p:nvPr/>
        </p:nvPicPr>
        <p:blipFill>
          <a:blip r:embed="rId2"/>
          <a:srcRect/>
          <a:stretch>
            <a:fillRect/>
          </a:stretch>
        </p:blipFill>
        <p:spPr>
          <a:xfrm>
            <a:off x="15773400" y="134194"/>
            <a:ext cx="2097339" cy="734400"/>
          </a:xfrm>
          <a:prstGeom prst="rect">
            <a:avLst/>
          </a:prstGeom>
        </p:spPr>
      </p:pic>
      <p:sp>
        <p:nvSpPr>
          <p:cNvPr id="25" name="TextBox 24">
            <a:extLst>
              <a:ext uri="{FF2B5EF4-FFF2-40B4-BE49-F238E27FC236}">
                <a16:creationId xmlns:a16="http://schemas.microsoft.com/office/drawing/2014/main" id="{412EDA56-804B-A8D9-772D-321596856EC5}"/>
              </a:ext>
            </a:extLst>
          </p:cNvPr>
          <p:cNvSpPr txBox="1"/>
          <p:nvPr/>
        </p:nvSpPr>
        <p:spPr>
          <a:xfrm>
            <a:off x="846424" y="1409700"/>
            <a:ext cx="16772232" cy="7478970"/>
          </a:xfrm>
          <a:prstGeom prst="rect">
            <a:avLst/>
          </a:prstGeom>
          <a:noFill/>
        </p:spPr>
        <p:txBody>
          <a:bodyPr wrap="square">
            <a:spAutoFit/>
          </a:bodyPr>
          <a:lstStyle/>
          <a:p>
            <a:pPr marL="0" marR="0" indent="457200" algn="just">
              <a:spcBef>
                <a:spcPts val="0"/>
              </a:spcBef>
              <a:spcAft>
                <a:spcPts val="0"/>
              </a:spcAft>
            </a:pPr>
            <a:r>
              <a:rPr lang="lt-LT" sz="2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19 straipsnis. Gyventojų teisės ir pareigos</a:t>
            </a:r>
          </a:p>
          <a:p>
            <a:pPr marL="0" marR="0" indent="457200" algn="just">
              <a:spcBef>
                <a:spcPts val="0"/>
              </a:spcBef>
              <a:spcAft>
                <a:spcPts val="0"/>
              </a:spcAft>
            </a:pPr>
            <a:endParaRPr lang="lt-LT" sz="2400" b="0" i="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p>
            <a:pPr marL="0" marR="0" indent="457200" algn="just">
              <a:spcBef>
                <a:spcPts val="0"/>
              </a:spcBef>
              <a:spcAft>
                <a:spcPts val="0"/>
              </a:spcAft>
            </a:pPr>
            <a:r>
              <a:rPr lang="lt-LT" sz="2400" b="1" i="0" dirty="0">
                <a:solidFill>
                  <a:srgbClr val="000000"/>
                </a:solidFill>
                <a:effectLst/>
                <a:highlight>
                  <a:srgbClr val="FFFF00"/>
                </a:highlight>
                <a:latin typeface="Roboto" panose="02000000000000000000" pitchFamily="2" charset="0"/>
                <a:ea typeface="Roboto" panose="02000000000000000000" pitchFamily="2" charset="0"/>
                <a:cs typeface="Roboto" panose="02000000000000000000" pitchFamily="2" charset="0"/>
              </a:rPr>
              <a:t>1. Gyventojai turi teisę:</a:t>
            </a:r>
          </a:p>
          <a:p>
            <a:pPr marL="0" marR="0" indent="457200" algn="just">
              <a:spcBef>
                <a:spcPts val="0"/>
              </a:spcBef>
              <a:spcAft>
                <a:spcPts val="0"/>
              </a:spcAft>
            </a:pPr>
            <a:r>
              <a:rPr lang="lt-LT" sz="24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t>1) </a:t>
            </a:r>
            <a:r>
              <a:rPr lang="lt-LT" sz="2400" spc="48" dirty="0">
                <a:solidFill>
                  <a:srgbClr val="0066FF"/>
                </a:solidFill>
                <a:latin typeface="Roboto"/>
              </a:rPr>
              <a:t>būti perspėti </a:t>
            </a:r>
            <a:r>
              <a:rPr lang="lt-LT" sz="24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t>apie gresiančią ar susidariusią krizę ar ekstremaliąją situaciją, gauti informaciją apie įvykusius įvykius, ekstremaliuosius įvykius, susidariusią krizę ar ekstremaliąją situaciją ir rekomendacijas, kaip elgtis;</a:t>
            </a:r>
          </a:p>
          <a:p>
            <a:pPr marL="0" marR="0" indent="457200" algn="just">
              <a:spcBef>
                <a:spcPts val="0"/>
              </a:spcBef>
              <a:spcAft>
                <a:spcPts val="0"/>
              </a:spcAft>
            </a:pPr>
            <a:r>
              <a:rPr lang="lt-LT" sz="24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t>2) įvykių, ekstremaliųjų įvykių, krizių ir ekstremaliųjų situacijų metu </a:t>
            </a:r>
            <a:r>
              <a:rPr lang="lt-LT" sz="2400" spc="48" dirty="0">
                <a:solidFill>
                  <a:srgbClr val="0066FF"/>
                </a:solidFill>
                <a:latin typeface="Roboto"/>
              </a:rPr>
              <a:t>gauti reikalingą pagalbą </a:t>
            </a:r>
            <a:r>
              <a:rPr lang="lt-LT" sz="24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t>pagal krizių valdymo ir civilinės saugos sistemos subjektų galimybes.</a:t>
            </a:r>
          </a:p>
          <a:p>
            <a:pPr marL="0" marR="0" indent="457200" algn="just">
              <a:spcBef>
                <a:spcPts val="0"/>
              </a:spcBef>
              <a:spcAft>
                <a:spcPts val="0"/>
              </a:spcAft>
            </a:pPr>
            <a:endParaRPr lang="lt-LT" sz="2400" b="0" i="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p>
            <a:pPr marL="0" marR="0" indent="457200" algn="just">
              <a:spcBef>
                <a:spcPts val="0"/>
              </a:spcBef>
              <a:spcAft>
                <a:spcPts val="0"/>
              </a:spcAft>
            </a:pPr>
            <a:r>
              <a:rPr lang="lt-LT" sz="2400" b="1" i="0" dirty="0">
                <a:solidFill>
                  <a:srgbClr val="000000"/>
                </a:solidFill>
                <a:effectLst/>
                <a:highlight>
                  <a:srgbClr val="FFFF00"/>
                </a:highlight>
                <a:latin typeface="Roboto" panose="02000000000000000000" pitchFamily="2" charset="0"/>
                <a:ea typeface="Roboto" panose="02000000000000000000" pitchFamily="2" charset="0"/>
                <a:cs typeface="Roboto" panose="02000000000000000000" pitchFamily="2" charset="0"/>
              </a:rPr>
              <a:t>2. Gyventojai privalo:</a:t>
            </a:r>
          </a:p>
          <a:p>
            <a:pPr marL="0" marR="0" indent="457200" algn="just">
              <a:spcBef>
                <a:spcPts val="0"/>
              </a:spcBef>
              <a:spcAft>
                <a:spcPts val="0"/>
              </a:spcAft>
            </a:pPr>
            <a:r>
              <a:rPr lang="lt-LT" sz="24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t>1) </a:t>
            </a:r>
            <a:r>
              <a:rPr lang="lt-LT" sz="2400" spc="48" dirty="0">
                <a:solidFill>
                  <a:srgbClr val="0066FF"/>
                </a:solidFill>
                <a:latin typeface="Roboto"/>
              </a:rPr>
              <a:t>rūpintis</a:t>
            </a:r>
            <a:r>
              <a:rPr lang="lt-LT" sz="24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t>, kad savo veikla nesukeltų pavojaus gyventojų gyvybei ar sveikatai, turtui, aplinkai ir nesutrikdytų valstybės valdymo, viešosios tvarkos;</a:t>
            </a:r>
          </a:p>
          <a:p>
            <a:pPr marL="0" marR="0" indent="457200" algn="just">
              <a:spcBef>
                <a:spcPts val="0"/>
              </a:spcBef>
              <a:spcAft>
                <a:spcPts val="0"/>
              </a:spcAft>
            </a:pPr>
            <a:r>
              <a:rPr lang="lt-LT" sz="24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t>2) </a:t>
            </a:r>
            <a:r>
              <a:rPr lang="lt-LT" sz="2400" spc="48" dirty="0">
                <a:solidFill>
                  <a:srgbClr val="0066FF"/>
                </a:solidFill>
                <a:latin typeface="Roboto"/>
              </a:rPr>
              <a:t>pranešti</a:t>
            </a:r>
            <a:r>
              <a:rPr lang="lt-LT" sz="24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t> skubiosios pagalbos tarnybų ryšio numeriu 112 apie įvykį, ekstremalųjį įvykį, gresiančią ar susidariusią ekstremaliąją situaciją;</a:t>
            </a:r>
          </a:p>
          <a:p>
            <a:pPr marL="0" marR="0" indent="457200" algn="just">
              <a:spcBef>
                <a:spcPts val="0"/>
              </a:spcBef>
              <a:spcAft>
                <a:spcPts val="0"/>
              </a:spcAft>
            </a:pPr>
            <a:r>
              <a:rPr lang="lt-LT" sz="24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t>3) </a:t>
            </a:r>
            <a:r>
              <a:rPr lang="lt-LT" sz="2400" spc="48" dirty="0">
                <a:solidFill>
                  <a:srgbClr val="0066FF"/>
                </a:solidFill>
                <a:latin typeface="Roboto"/>
              </a:rPr>
              <a:t>pasirengti ekstremaliosioms situacijoms</a:t>
            </a:r>
            <a:r>
              <a:rPr lang="lt-LT" sz="24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t>, vadovaudamiesi valstybės ir savivaldybių institucijų ir įstaigų viešai skelbiamomis rekomendacijomis gyventojams;</a:t>
            </a:r>
          </a:p>
          <a:p>
            <a:pPr marL="0" marR="0" indent="457200" algn="just">
              <a:spcBef>
                <a:spcPts val="0"/>
              </a:spcBef>
              <a:spcAft>
                <a:spcPts val="0"/>
              </a:spcAft>
            </a:pPr>
            <a:r>
              <a:rPr lang="lt-LT" sz="24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t>4) </a:t>
            </a:r>
            <a:r>
              <a:rPr lang="lt-LT" sz="2400" spc="48" dirty="0">
                <a:solidFill>
                  <a:srgbClr val="0066FF"/>
                </a:solidFill>
                <a:latin typeface="Roboto"/>
              </a:rPr>
              <a:t>vykdyti</a:t>
            </a:r>
            <a:r>
              <a:rPr lang="lt-LT" sz="24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t> gelbėjimo darbų vadovo, operacijų vadovo, Vyriausybės ir savivaldybės administracijos direktoriaus </a:t>
            </a:r>
            <a:r>
              <a:rPr lang="lt-LT" sz="2400" spc="48" dirty="0">
                <a:solidFill>
                  <a:srgbClr val="0066FF"/>
                </a:solidFill>
                <a:latin typeface="Roboto"/>
              </a:rPr>
              <a:t>sprendimus</a:t>
            </a:r>
            <a:r>
              <a:rPr lang="lt-LT" sz="24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t>, reikalingus įvykiui, ekstremaliajam įvykiui, krizei ir ekstremaliajai situacijai likviduoti, jų padariniams šalinti.</a:t>
            </a:r>
          </a:p>
          <a:p>
            <a:pPr marL="0" marR="0" indent="457200" algn="just">
              <a:spcBef>
                <a:spcPts val="0"/>
              </a:spcBef>
              <a:spcAft>
                <a:spcPts val="0"/>
              </a:spcAft>
            </a:pPr>
            <a:endParaRPr lang="lt-LT" sz="2400" b="0" i="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p>
            <a:pPr marL="0" marR="0" indent="457200" algn="just">
              <a:spcBef>
                <a:spcPts val="0"/>
              </a:spcBef>
              <a:spcAft>
                <a:spcPts val="0"/>
              </a:spcAft>
            </a:pPr>
            <a:r>
              <a:rPr lang="lt-LT" sz="2400" b="1" i="0" dirty="0">
                <a:solidFill>
                  <a:srgbClr val="000000"/>
                </a:solidFill>
                <a:effectLst/>
                <a:highlight>
                  <a:srgbClr val="FFFF00"/>
                </a:highlight>
                <a:latin typeface="Roboto" panose="02000000000000000000" pitchFamily="2" charset="0"/>
                <a:ea typeface="Roboto" panose="02000000000000000000" pitchFamily="2" charset="0"/>
                <a:cs typeface="Roboto" panose="02000000000000000000" pitchFamily="2" charset="0"/>
              </a:rPr>
              <a:t>3. Gyventojai gali turėti ir kitų šiame įstatyme ir kituose teisės aktuose nustatytų teisių ir pareigų krizių valdymo ir civilinės saugos srityje.</a:t>
            </a:r>
          </a:p>
        </p:txBody>
      </p:sp>
      <p:pic>
        <p:nvPicPr>
          <p:cNvPr id="2" name="Picture 12">
            <a:extLst>
              <a:ext uri="{FF2B5EF4-FFF2-40B4-BE49-F238E27FC236}">
                <a16:creationId xmlns:a16="http://schemas.microsoft.com/office/drawing/2014/main" id="{C2F665A4-F9A8-C8DE-3FED-D310A5B281DB}"/>
              </a:ext>
            </a:extLst>
          </p:cNvPr>
          <p:cNvPicPr>
            <a:picLocks noChangeAspect="1"/>
          </p:cNvPicPr>
          <p:nvPr/>
        </p:nvPicPr>
        <p:blipFill>
          <a:blip r:embed="rId3"/>
          <a:srcRect/>
          <a:stretch>
            <a:fillRect/>
          </a:stretch>
        </p:blipFill>
        <p:spPr>
          <a:xfrm>
            <a:off x="12538733" y="162565"/>
            <a:ext cx="2691240" cy="655989"/>
          </a:xfrm>
          <a:prstGeom prst="rect">
            <a:avLst/>
          </a:prstGeom>
        </p:spPr>
      </p:pic>
      <p:sp>
        <p:nvSpPr>
          <p:cNvPr id="3" name="TextBox 13">
            <a:extLst>
              <a:ext uri="{FF2B5EF4-FFF2-40B4-BE49-F238E27FC236}">
                <a16:creationId xmlns:a16="http://schemas.microsoft.com/office/drawing/2014/main" id="{655C192B-9C89-3D3F-CBF9-4BAC68AD68C9}"/>
              </a:ext>
            </a:extLst>
          </p:cNvPr>
          <p:cNvSpPr txBox="1"/>
          <p:nvPr/>
        </p:nvSpPr>
        <p:spPr>
          <a:xfrm>
            <a:off x="9243729" y="8618818"/>
            <a:ext cx="7957671" cy="278923"/>
          </a:xfrm>
          <a:prstGeom prst="rect">
            <a:avLst/>
          </a:prstGeom>
        </p:spPr>
        <p:txBody>
          <a:bodyPr lIns="0" tIns="0" rIns="0" bIns="0" rtlCol="0" anchor="t">
            <a:spAutoFit/>
          </a:bodyPr>
          <a:lstStyle/>
          <a:p>
            <a:pPr algn="r">
              <a:lnSpc>
                <a:spcPts val="2339"/>
              </a:lnSpc>
            </a:pPr>
            <a:r>
              <a:rPr lang="lt-LT" sz="1799" dirty="0">
                <a:solidFill>
                  <a:srgbClr val="14110F"/>
                </a:solidFill>
                <a:latin typeface="Roboto Italics"/>
              </a:rPr>
              <a:t>Krizių valdymo ir c</a:t>
            </a:r>
            <a:r>
              <a:rPr lang="en-US" sz="1799" dirty="0" err="1">
                <a:solidFill>
                  <a:srgbClr val="14110F"/>
                </a:solidFill>
                <a:latin typeface="Roboto Italics"/>
              </a:rPr>
              <a:t>ivilinės</a:t>
            </a:r>
            <a:r>
              <a:rPr lang="en-US" sz="1799" dirty="0">
                <a:solidFill>
                  <a:srgbClr val="14110F"/>
                </a:solidFill>
                <a:latin typeface="Roboto Italics"/>
              </a:rPr>
              <a:t> </a:t>
            </a:r>
            <a:r>
              <a:rPr lang="en-US" sz="1799" dirty="0" err="1">
                <a:solidFill>
                  <a:srgbClr val="14110F"/>
                </a:solidFill>
                <a:latin typeface="Roboto Italics"/>
              </a:rPr>
              <a:t>saugos</a:t>
            </a:r>
            <a:r>
              <a:rPr lang="en-US" sz="1799" dirty="0">
                <a:solidFill>
                  <a:srgbClr val="14110F"/>
                </a:solidFill>
                <a:latin typeface="Roboto Italics"/>
              </a:rPr>
              <a:t> </a:t>
            </a:r>
            <a:r>
              <a:rPr lang="en-US" sz="1799" dirty="0" err="1">
                <a:solidFill>
                  <a:srgbClr val="14110F"/>
                </a:solidFill>
                <a:latin typeface="Roboto Italics"/>
              </a:rPr>
              <a:t>įstatymas</a:t>
            </a:r>
            <a:endParaRPr lang="en-US" sz="1799" dirty="0">
              <a:solidFill>
                <a:srgbClr val="14110F"/>
              </a:solidFill>
              <a:latin typeface="Roboto Italics"/>
            </a:endParaRPr>
          </a:p>
        </p:txBody>
      </p:sp>
    </p:spTree>
    <p:extLst>
      <p:ext uri="{BB962C8B-B14F-4D97-AF65-F5344CB8AC3E}">
        <p14:creationId xmlns:p14="http://schemas.microsoft.com/office/powerpoint/2010/main" val="455551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7"/>
          <p:cNvSpPr/>
          <p:nvPr/>
        </p:nvSpPr>
        <p:spPr>
          <a:xfrm>
            <a:off x="0" y="9532946"/>
            <a:ext cx="18288000" cy="754054"/>
          </a:xfrm>
          <a:prstGeom prst="rect">
            <a:avLst/>
          </a:prstGeom>
          <a:solidFill>
            <a:srgbClr val="FBB900"/>
          </a:solidFill>
        </p:spPr>
        <p:txBody>
          <a:bodyPr/>
          <a:lstStyle/>
          <a:p>
            <a:endParaRPr lang="en-US" dirty="0"/>
          </a:p>
        </p:txBody>
      </p:sp>
      <p:sp>
        <p:nvSpPr>
          <p:cNvPr id="13" name="TextBox 13"/>
          <p:cNvSpPr txBox="1"/>
          <p:nvPr/>
        </p:nvSpPr>
        <p:spPr>
          <a:xfrm>
            <a:off x="1622768" y="93491"/>
            <a:ext cx="12972718" cy="697865"/>
          </a:xfrm>
          <a:prstGeom prst="rect">
            <a:avLst/>
          </a:prstGeom>
        </p:spPr>
        <p:txBody>
          <a:bodyPr lIns="0" tIns="0" rIns="0" bIns="0" rtlCol="0" anchor="t">
            <a:spAutoFit/>
          </a:bodyPr>
          <a:lstStyle/>
          <a:p>
            <a:pPr marL="0" lvl="0" indent="0" algn="l">
              <a:lnSpc>
                <a:spcPts val="5589"/>
              </a:lnSpc>
              <a:spcBef>
                <a:spcPct val="0"/>
              </a:spcBef>
            </a:pPr>
            <a:r>
              <a:rPr lang="en-US" sz="4299" spc="-42" dirty="0" err="1">
                <a:solidFill>
                  <a:srgbClr val="FBB900"/>
                </a:solidFill>
                <a:latin typeface="Roboto Bold"/>
              </a:rPr>
              <a:t>Civilinės</a:t>
            </a:r>
            <a:r>
              <a:rPr lang="en-US" sz="4299" spc="-42" dirty="0">
                <a:solidFill>
                  <a:srgbClr val="FBB900"/>
                </a:solidFill>
                <a:latin typeface="Roboto Bold"/>
              </a:rPr>
              <a:t> </a:t>
            </a:r>
            <a:r>
              <a:rPr lang="en-US" sz="4299" spc="-42" dirty="0" err="1">
                <a:solidFill>
                  <a:srgbClr val="FBB900"/>
                </a:solidFill>
                <a:latin typeface="Roboto Bold"/>
              </a:rPr>
              <a:t>saugos</a:t>
            </a:r>
            <a:r>
              <a:rPr lang="en-US" sz="4299" spc="-42" dirty="0">
                <a:solidFill>
                  <a:srgbClr val="FBB900"/>
                </a:solidFill>
                <a:latin typeface="Roboto Bold"/>
              </a:rPr>
              <a:t> </a:t>
            </a:r>
            <a:r>
              <a:rPr lang="lt-LT" sz="4299" spc="-42" dirty="0">
                <a:solidFill>
                  <a:srgbClr val="FBB900"/>
                </a:solidFill>
                <a:latin typeface="Roboto Bold"/>
              </a:rPr>
              <a:t>organizavimas ūkio subjekte</a:t>
            </a:r>
            <a:endParaRPr lang="en-US" sz="4299" u="none" spc="-42" dirty="0">
              <a:solidFill>
                <a:srgbClr val="FBB900"/>
              </a:solidFill>
              <a:latin typeface="Roboto Bold"/>
            </a:endParaRPr>
          </a:p>
        </p:txBody>
      </p:sp>
      <p:sp>
        <p:nvSpPr>
          <p:cNvPr id="18" name="TextBox 18"/>
          <p:cNvSpPr txBox="1"/>
          <p:nvPr/>
        </p:nvSpPr>
        <p:spPr>
          <a:xfrm>
            <a:off x="171463" y="9714393"/>
            <a:ext cx="7937664" cy="362585"/>
          </a:xfrm>
          <a:prstGeom prst="rect">
            <a:avLst/>
          </a:prstGeom>
        </p:spPr>
        <p:txBody>
          <a:bodyPr lIns="0" tIns="0" rIns="0" bIns="0" rtlCol="0" anchor="t">
            <a:spAutoFit/>
          </a:bodyPr>
          <a:lstStyle/>
          <a:p>
            <a:pPr marL="0" lvl="0" indent="0" algn="just">
              <a:lnSpc>
                <a:spcPts val="2859"/>
              </a:lnSpc>
              <a:spcBef>
                <a:spcPct val="0"/>
              </a:spcBef>
            </a:pPr>
            <a:r>
              <a:rPr lang="en-US" sz="2199" spc="-21" dirty="0">
                <a:solidFill>
                  <a:srgbClr val="545454"/>
                </a:solidFill>
                <a:latin typeface="Roboto"/>
              </a:rPr>
              <a:t>CIVILINĖ SAUGA  </a:t>
            </a:r>
          </a:p>
        </p:txBody>
      </p:sp>
      <p:sp>
        <p:nvSpPr>
          <p:cNvPr id="8" name="Stačiakampis 7">
            <a:extLst>
              <a:ext uri="{FF2B5EF4-FFF2-40B4-BE49-F238E27FC236}">
                <a16:creationId xmlns:a16="http://schemas.microsoft.com/office/drawing/2014/main" id="{47EB6886-2C7C-4A31-95C2-737A30A6E47A}"/>
              </a:ext>
            </a:extLst>
          </p:cNvPr>
          <p:cNvSpPr/>
          <p:nvPr/>
        </p:nvSpPr>
        <p:spPr>
          <a:xfrm>
            <a:off x="874515" y="2781300"/>
            <a:ext cx="16916400" cy="3970318"/>
          </a:xfrm>
          <a:prstGeom prst="rect">
            <a:avLst/>
          </a:prstGeom>
        </p:spPr>
        <p:txBody>
          <a:bodyPr wrap="square">
            <a:spAutoFit/>
          </a:bodyPr>
          <a:lstStyle/>
          <a:p>
            <a:pPr marL="771525" indent="-771525" algn="just">
              <a:buAutoNum type="arabicPeriod"/>
            </a:pPr>
            <a:r>
              <a:rPr lang="lt-LT" sz="3600" dirty="0">
                <a:latin typeface="Roboto" panose="02000000000000000000" pitchFamily="2" charset="0"/>
                <a:ea typeface="Roboto" panose="02000000000000000000" pitchFamily="2" charset="0"/>
              </a:rPr>
              <a:t>Civilinės saugos mokymai asmenims atsakingiems už civilinę saugą</a:t>
            </a:r>
          </a:p>
          <a:p>
            <a:pPr marL="771525" indent="-771525" algn="just">
              <a:buAutoNum type="arabicPeriod"/>
            </a:pPr>
            <a:r>
              <a:rPr lang="lt-LT" sz="3600" dirty="0">
                <a:latin typeface="Roboto" panose="02000000000000000000" pitchFamily="2" charset="0"/>
                <a:ea typeface="Roboto" panose="02000000000000000000" pitchFamily="2" charset="0"/>
              </a:rPr>
              <a:t>Ekstremaliųjų situacijų prevencijos priemonių planas (3 metams)</a:t>
            </a:r>
          </a:p>
          <a:p>
            <a:pPr marL="771525" indent="-771525" algn="just">
              <a:buAutoNum type="arabicPeriod"/>
            </a:pPr>
            <a:r>
              <a:rPr lang="lt-LT" sz="3600" dirty="0">
                <a:latin typeface="Roboto" panose="02000000000000000000" pitchFamily="2" charset="0"/>
                <a:ea typeface="Roboto" panose="02000000000000000000" pitchFamily="2" charset="0"/>
              </a:rPr>
              <a:t>Civilinės saugos metinis mokymo planas</a:t>
            </a:r>
          </a:p>
          <a:p>
            <a:pPr marL="771525" indent="-771525" algn="just">
              <a:buAutoNum type="arabicPeriod"/>
            </a:pPr>
            <a:r>
              <a:rPr lang="lt-LT" sz="3600" dirty="0">
                <a:latin typeface="Roboto" panose="02000000000000000000" pitchFamily="2" charset="0"/>
                <a:ea typeface="Roboto" panose="02000000000000000000" pitchFamily="2" charset="0"/>
              </a:rPr>
              <a:t>Civilinės saugos mokymo tvarkos aprašas</a:t>
            </a:r>
          </a:p>
          <a:p>
            <a:pPr marL="771525" indent="-771525" algn="just">
              <a:buAutoNum type="arabicPeriod"/>
            </a:pPr>
            <a:r>
              <a:rPr lang="lt-LT" sz="3600" dirty="0">
                <a:latin typeface="Roboto" panose="02000000000000000000" pitchFamily="2" charset="0"/>
                <a:ea typeface="Roboto" panose="02000000000000000000" pitchFamily="2" charset="0"/>
              </a:rPr>
              <a:t>Civilinės saugos mokymai darbuotojams</a:t>
            </a:r>
          </a:p>
          <a:p>
            <a:pPr marL="771525" indent="-771525" algn="just">
              <a:buAutoNum type="arabicPeriod"/>
            </a:pPr>
            <a:r>
              <a:rPr lang="lt-LT" sz="3600" dirty="0">
                <a:latin typeface="Roboto" panose="02000000000000000000" pitchFamily="2" charset="0"/>
                <a:ea typeface="Roboto" panose="02000000000000000000" pitchFamily="2" charset="0"/>
              </a:rPr>
              <a:t>Ekstremaliųjų situacijų valdymo planas</a:t>
            </a:r>
          </a:p>
          <a:p>
            <a:pPr marL="771525" indent="-771525">
              <a:buAutoNum type="arabicPeriod"/>
            </a:pPr>
            <a:r>
              <a:rPr lang="lt-LT" sz="3600" dirty="0">
                <a:latin typeface="Roboto" panose="02000000000000000000" pitchFamily="2" charset="0"/>
                <a:ea typeface="Roboto" panose="02000000000000000000" pitchFamily="2" charset="0"/>
              </a:rPr>
              <a:t>Civilinės saugos pratybos (STALO/FUNKCINĖS)</a:t>
            </a:r>
          </a:p>
        </p:txBody>
      </p:sp>
      <p:grpSp>
        <p:nvGrpSpPr>
          <p:cNvPr id="3" name="Group 7">
            <a:extLst>
              <a:ext uri="{FF2B5EF4-FFF2-40B4-BE49-F238E27FC236}">
                <a16:creationId xmlns:a16="http://schemas.microsoft.com/office/drawing/2014/main" id="{47AE6969-86F1-57F4-65E0-DA2D48976638}"/>
              </a:ext>
            </a:extLst>
          </p:cNvPr>
          <p:cNvGrpSpPr/>
          <p:nvPr/>
        </p:nvGrpSpPr>
        <p:grpSpPr>
          <a:xfrm>
            <a:off x="0" y="855108"/>
            <a:ext cx="18288000" cy="63520"/>
            <a:chOff x="0" y="0"/>
            <a:chExt cx="24384000" cy="84693"/>
          </a:xfrm>
        </p:grpSpPr>
        <p:sp>
          <p:nvSpPr>
            <p:cNvPr id="4" name="AutoShape 8">
              <a:extLst>
                <a:ext uri="{FF2B5EF4-FFF2-40B4-BE49-F238E27FC236}">
                  <a16:creationId xmlns:a16="http://schemas.microsoft.com/office/drawing/2014/main" id="{AE858BCB-4B5B-0E72-3450-A863E21B833F}"/>
                </a:ext>
              </a:extLst>
            </p:cNvPr>
            <p:cNvSpPr/>
            <p:nvPr/>
          </p:nvSpPr>
          <p:spPr>
            <a:xfrm>
              <a:off x="0" y="35963"/>
              <a:ext cx="24384000" cy="12766"/>
            </a:xfrm>
            <a:prstGeom prst="rect">
              <a:avLst/>
            </a:prstGeom>
            <a:solidFill>
              <a:srgbClr val="000000"/>
            </a:solidFill>
          </p:spPr>
        </p:sp>
        <p:sp>
          <p:nvSpPr>
            <p:cNvPr id="5" name="AutoShape 9">
              <a:extLst>
                <a:ext uri="{FF2B5EF4-FFF2-40B4-BE49-F238E27FC236}">
                  <a16:creationId xmlns:a16="http://schemas.microsoft.com/office/drawing/2014/main" id="{510FE6C9-F62E-2650-2F8E-371EA17AD3E7}"/>
                </a:ext>
              </a:extLst>
            </p:cNvPr>
            <p:cNvSpPr/>
            <p:nvPr/>
          </p:nvSpPr>
          <p:spPr>
            <a:xfrm rot="-5400000">
              <a:off x="782383" y="-782383"/>
              <a:ext cx="84693" cy="1649458"/>
            </a:xfrm>
            <a:prstGeom prst="rect">
              <a:avLst/>
            </a:prstGeom>
            <a:solidFill>
              <a:srgbClr val="FFB923"/>
            </a:solidFill>
          </p:spPr>
        </p:sp>
      </p:grpSp>
      <p:pic>
        <p:nvPicPr>
          <p:cNvPr id="6" name="Picture 5">
            <a:extLst>
              <a:ext uri="{FF2B5EF4-FFF2-40B4-BE49-F238E27FC236}">
                <a16:creationId xmlns:a16="http://schemas.microsoft.com/office/drawing/2014/main" id="{512780D8-978B-EF1E-DAE2-61235134A655}"/>
              </a:ext>
            </a:extLst>
          </p:cNvPr>
          <p:cNvPicPr>
            <a:picLocks noChangeAspect="1"/>
          </p:cNvPicPr>
          <p:nvPr/>
        </p:nvPicPr>
        <p:blipFill>
          <a:blip r:embed="rId2"/>
          <a:srcRect/>
          <a:stretch>
            <a:fillRect/>
          </a:stretch>
        </p:blipFill>
        <p:spPr>
          <a:xfrm>
            <a:off x="15773400" y="134194"/>
            <a:ext cx="2097339" cy="734400"/>
          </a:xfrm>
          <a:prstGeom prst="rect">
            <a:avLst/>
          </a:prstGeom>
        </p:spPr>
      </p:pic>
    </p:spTree>
    <p:extLst>
      <p:ext uri="{BB962C8B-B14F-4D97-AF65-F5344CB8AC3E}">
        <p14:creationId xmlns:p14="http://schemas.microsoft.com/office/powerpoint/2010/main" val="2294295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7"/>
          <p:cNvSpPr/>
          <p:nvPr/>
        </p:nvSpPr>
        <p:spPr>
          <a:xfrm>
            <a:off x="0" y="9532946"/>
            <a:ext cx="18288000" cy="754054"/>
          </a:xfrm>
          <a:prstGeom prst="rect">
            <a:avLst/>
          </a:prstGeom>
          <a:solidFill>
            <a:srgbClr val="FBB900"/>
          </a:solidFill>
        </p:spPr>
      </p:sp>
      <p:sp>
        <p:nvSpPr>
          <p:cNvPr id="13" name="TextBox 13"/>
          <p:cNvSpPr txBox="1"/>
          <p:nvPr/>
        </p:nvSpPr>
        <p:spPr>
          <a:xfrm>
            <a:off x="780157" y="1100075"/>
            <a:ext cx="16727685" cy="676467"/>
          </a:xfrm>
          <a:prstGeom prst="rect">
            <a:avLst/>
          </a:prstGeom>
        </p:spPr>
        <p:txBody>
          <a:bodyPr wrap="square" lIns="0" tIns="0" rIns="0" bIns="0" rtlCol="0" anchor="t">
            <a:spAutoFit/>
          </a:bodyPr>
          <a:lstStyle/>
          <a:p>
            <a:pPr marL="0" lvl="0" indent="0" algn="l">
              <a:lnSpc>
                <a:spcPts val="5589"/>
              </a:lnSpc>
              <a:spcBef>
                <a:spcPct val="0"/>
              </a:spcBef>
            </a:pPr>
            <a:r>
              <a:rPr lang="lt-LT" sz="4299" spc="-42" dirty="0">
                <a:solidFill>
                  <a:srgbClr val="FBB900"/>
                </a:solidFill>
                <a:latin typeface="Roboto Bold"/>
              </a:rPr>
              <a:t>Civilinės saugos mokymai asmenims atsakingiems už civilinę saugą</a:t>
            </a:r>
            <a:endParaRPr lang="en-US" sz="4299" u="none" spc="-42" dirty="0">
              <a:solidFill>
                <a:srgbClr val="FBB900"/>
              </a:solidFill>
              <a:latin typeface="Roboto Bold"/>
            </a:endParaRPr>
          </a:p>
        </p:txBody>
      </p:sp>
      <p:sp>
        <p:nvSpPr>
          <p:cNvPr id="18" name="TextBox 18"/>
          <p:cNvSpPr txBox="1"/>
          <p:nvPr/>
        </p:nvSpPr>
        <p:spPr>
          <a:xfrm>
            <a:off x="171463" y="9714393"/>
            <a:ext cx="7937664" cy="362585"/>
          </a:xfrm>
          <a:prstGeom prst="rect">
            <a:avLst/>
          </a:prstGeom>
        </p:spPr>
        <p:txBody>
          <a:bodyPr lIns="0" tIns="0" rIns="0" bIns="0" rtlCol="0" anchor="t">
            <a:spAutoFit/>
          </a:bodyPr>
          <a:lstStyle/>
          <a:p>
            <a:pPr marL="0" lvl="0" indent="0" algn="just">
              <a:lnSpc>
                <a:spcPts val="2859"/>
              </a:lnSpc>
              <a:spcBef>
                <a:spcPct val="0"/>
              </a:spcBef>
            </a:pPr>
            <a:r>
              <a:rPr lang="en-US" sz="2199" spc="-21" dirty="0">
                <a:solidFill>
                  <a:srgbClr val="545454"/>
                </a:solidFill>
                <a:latin typeface="Roboto"/>
              </a:rPr>
              <a:t>CIVILINĖ SAUGA </a:t>
            </a:r>
          </a:p>
        </p:txBody>
      </p:sp>
      <p:sp>
        <p:nvSpPr>
          <p:cNvPr id="8" name="Stačiakampis 7">
            <a:extLst>
              <a:ext uri="{FF2B5EF4-FFF2-40B4-BE49-F238E27FC236}">
                <a16:creationId xmlns:a16="http://schemas.microsoft.com/office/drawing/2014/main" id="{272F4F5A-203A-4FA3-854A-360015027951}"/>
              </a:ext>
            </a:extLst>
          </p:cNvPr>
          <p:cNvSpPr/>
          <p:nvPr/>
        </p:nvSpPr>
        <p:spPr>
          <a:xfrm>
            <a:off x="649925" y="2576351"/>
            <a:ext cx="17373600" cy="3754874"/>
          </a:xfrm>
          <a:prstGeom prst="rect">
            <a:avLst/>
          </a:prstGeom>
        </p:spPr>
        <p:txBody>
          <a:bodyPr wrap="square">
            <a:spAutoFit/>
          </a:bodyPr>
          <a:lstStyle/>
          <a:p>
            <a:r>
              <a:rPr lang="lt-LT" sz="2600" b="1" spc="52" dirty="0">
                <a:solidFill>
                  <a:srgbClr val="14110F"/>
                </a:solidFill>
                <a:latin typeface="Roboto"/>
              </a:rPr>
              <a:t>25 straipsnis. Civilinės saugos mokymas</a:t>
            </a:r>
          </a:p>
          <a:p>
            <a:endParaRPr lang="lt-LT" sz="2600" b="1" spc="52" dirty="0">
              <a:solidFill>
                <a:srgbClr val="14110F"/>
              </a:solidFill>
              <a:latin typeface="Roboto"/>
            </a:endParaRPr>
          </a:p>
          <a:p>
            <a:pPr indent="457200" algn="just"/>
            <a:r>
              <a:rPr lang="lt-LT" sz="2600" spc="52" dirty="0">
                <a:solidFill>
                  <a:srgbClr val="14110F"/>
                </a:solidFill>
                <a:latin typeface="Roboto"/>
              </a:rPr>
              <a:t> 2. Valstybės ir savivaldybių institucijų ir įstaigų, kitų įstaigų, ūkio subjektų ir veiklos vykdytojų </a:t>
            </a:r>
            <a:r>
              <a:rPr lang="lt-LT" sz="2600" spc="52" dirty="0">
                <a:solidFill>
                  <a:srgbClr val="FF0000"/>
                </a:solidFill>
                <a:latin typeface="Roboto"/>
              </a:rPr>
              <a:t>vadovai privalo siųsti Vyriausybės nustatytų kategorijų asmenis</a:t>
            </a:r>
            <a:r>
              <a:rPr lang="lt-LT" sz="2600" spc="52" dirty="0">
                <a:solidFill>
                  <a:srgbClr val="14110F"/>
                </a:solidFill>
                <a:latin typeface="Roboto"/>
              </a:rPr>
              <a:t>, dirbančius jų vadovaujamose valstybės ir savivaldybių institucijose ir įstaigose, kitose įstaigose, ūkio subjektuose, </a:t>
            </a:r>
            <a:r>
              <a:rPr lang="lt-LT" sz="2600" spc="52" dirty="0">
                <a:solidFill>
                  <a:srgbClr val="FF0000"/>
                </a:solidFill>
                <a:latin typeface="Roboto"/>
              </a:rPr>
              <a:t>išklausyti Priešgaisrinės apsaugos ir gelbėjimo departamento direktoriaus patvirtintos civilinės saugos mokymo programos kurso</a:t>
            </a:r>
            <a:r>
              <a:rPr lang="lt-LT" sz="2600" spc="52" dirty="0">
                <a:solidFill>
                  <a:srgbClr val="14110F"/>
                </a:solidFill>
                <a:latin typeface="Roboto"/>
              </a:rPr>
              <a:t>. Šie asmenys mokomi ir jų kvalifikacija civilinės saugos srityje tobulinama Vyriausybės nustatyta tvarka. </a:t>
            </a:r>
            <a:endParaRPr lang="en-US" sz="2600" spc="52" dirty="0">
              <a:solidFill>
                <a:srgbClr val="14110F"/>
              </a:solidFill>
              <a:latin typeface="Roboto"/>
            </a:endParaRPr>
          </a:p>
          <a:p>
            <a:pPr algn="just"/>
            <a:endParaRPr lang="lt-LT" sz="2600" spc="52" dirty="0">
              <a:solidFill>
                <a:srgbClr val="14110F"/>
              </a:solidFill>
              <a:latin typeface="Roboto"/>
            </a:endParaRPr>
          </a:p>
          <a:p>
            <a:pPr algn="just"/>
            <a:endParaRPr lang="lt-LT" sz="3000" b="1" dirty="0">
              <a:solidFill>
                <a:srgbClr val="7030A0"/>
              </a:solidFill>
            </a:endParaRPr>
          </a:p>
        </p:txBody>
      </p:sp>
      <p:grpSp>
        <p:nvGrpSpPr>
          <p:cNvPr id="3" name="Group 7">
            <a:extLst>
              <a:ext uri="{FF2B5EF4-FFF2-40B4-BE49-F238E27FC236}">
                <a16:creationId xmlns:a16="http://schemas.microsoft.com/office/drawing/2014/main" id="{AE08E83A-DFF2-4C48-E211-B858C5D6DE38}"/>
              </a:ext>
            </a:extLst>
          </p:cNvPr>
          <p:cNvGrpSpPr/>
          <p:nvPr/>
        </p:nvGrpSpPr>
        <p:grpSpPr>
          <a:xfrm>
            <a:off x="0" y="855108"/>
            <a:ext cx="18288000" cy="63520"/>
            <a:chOff x="0" y="0"/>
            <a:chExt cx="24384000" cy="84693"/>
          </a:xfrm>
        </p:grpSpPr>
        <p:sp>
          <p:nvSpPr>
            <p:cNvPr id="4" name="AutoShape 8">
              <a:extLst>
                <a:ext uri="{FF2B5EF4-FFF2-40B4-BE49-F238E27FC236}">
                  <a16:creationId xmlns:a16="http://schemas.microsoft.com/office/drawing/2014/main" id="{43B21B27-FF42-AD0D-F0F9-3292B9E6D17A}"/>
                </a:ext>
              </a:extLst>
            </p:cNvPr>
            <p:cNvSpPr/>
            <p:nvPr/>
          </p:nvSpPr>
          <p:spPr>
            <a:xfrm>
              <a:off x="0" y="35963"/>
              <a:ext cx="24384000" cy="12766"/>
            </a:xfrm>
            <a:prstGeom prst="rect">
              <a:avLst/>
            </a:prstGeom>
            <a:solidFill>
              <a:srgbClr val="000000"/>
            </a:solidFill>
          </p:spPr>
        </p:sp>
        <p:sp>
          <p:nvSpPr>
            <p:cNvPr id="5" name="AutoShape 9">
              <a:extLst>
                <a:ext uri="{FF2B5EF4-FFF2-40B4-BE49-F238E27FC236}">
                  <a16:creationId xmlns:a16="http://schemas.microsoft.com/office/drawing/2014/main" id="{454815A4-94EF-1A7A-81E5-E2651DC0C6EB}"/>
                </a:ext>
              </a:extLst>
            </p:cNvPr>
            <p:cNvSpPr/>
            <p:nvPr/>
          </p:nvSpPr>
          <p:spPr>
            <a:xfrm rot="-5400000">
              <a:off x="782383" y="-782383"/>
              <a:ext cx="84693" cy="1649458"/>
            </a:xfrm>
            <a:prstGeom prst="rect">
              <a:avLst/>
            </a:prstGeom>
            <a:solidFill>
              <a:srgbClr val="FFB923"/>
            </a:solidFill>
          </p:spPr>
        </p:sp>
      </p:grpSp>
      <p:pic>
        <p:nvPicPr>
          <p:cNvPr id="6" name="Picture 5">
            <a:extLst>
              <a:ext uri="{FF2B5EF4-FFF2-40B4-BE49-F238E27FC236}">
                <a16:creationId xmlns:a16="http://schemas.microsoft.com/office/drawing/2014/main" id="{EB5206E9-CB9E-C93F-9FF2-E3054E188A4B}"/>
              </a:ext>
            </a:extLst>
          </p:cNvPr>
          <p:cNvPicPr>
            <a:picLocks noChangeAspect="1"/>
          </p:cNvPicPr>
          <p:nvPr/>
        </p:nvPicPr>
        <p:blipFill>
          <a:blip r:embed="rId2"/>
          <a:srcRect/>
          <a:stretch>
            <a:fillRect/>
          </a:stretch>
        </p:blipFill>
        <p:spPr>
          <a:xfrm>
            <a:off x="15773400" y="134194"/>
            <a:ext cx="2097339" cy="734400"/>
          </a:xfrm>
          <a:prstGeom prst="rect">
            <a:avLst/>
          </a:prstGeom>
        </p:spPr>
      </p:pic>
      <p:sp>
        <p:nvSpPr>
          <p:cNvPr id="9" name="TextBox 8">
            <a:extLst>
              <a:ext uri="{FF2B5EF4-FFF2-40B4-BE49-F238E27FC236}">
                <a16:creationId xmlns:a16="http://schemas.microsoft.com/office/drawing/2014/main" id="{F447DDD3-676F-0F07-64E9-BF6565033D80}"/>
              </a:ext>
            </a:extLst>
          </p:cNvPr>
          <p:cNvSpPr txBox="1"/>
          <p:nvPr/>
        </p:nvSpPr>
        <p:spPr>
          <a:xfrm>
            <a:off x="8726739" y="8648700"/>
            <a:ext cx="9144000" cy="371255"/>
          </a:xfrm>
          <a:prstGeom prst="rect">
            <a:avLst/>
          </a:prstGeom>
          <a:noFill/>
        </p:spPr>
        <p:txBody>
          <a:bodyPr wrap="square">
            <a:spAutoFit/>
          </a:bodyPr>
          <a:lstStyle/>
          <a:p>
            <a:pPr algn="r">
              <a:lnSpc>
                <a:spcPts val="2339"/>
              </a:lnSpc>
            </a:pPr>
            <a:r>
              <a:rPr lang="lt-LT" sz="1799" dirty="0">
                <a:solidFill>
                  <a:srgbClr val="14110F"/>
                </a:solidFill>
                <a:latin typeface="Roboto Italics"/>
              </a:rPr>
              <a:t>Krizių valdymo ir c</a:t>
            </a:r>
            <a:r>
              <a:rPr lang="en-US" sz="1799" dirty="0" err="1">
                <a:solidFill>
                  <a:srgbClr val="14110F"/>
                </a:solidFill>
                <a:latin typeface="Roboto Italics"/>
              </a:rPr>
              <a:t>ivilinės</a:t>
            </a:r>
            <a:r>
              <a:rPr lang="en-US" sz="1799" dirty="0">
                <a:solidFill>
                  <a:srgbClr val="14110F"/>
                </a:solidFill>
                <a:latin typeface="Roboto Italics"/>
              </a:rPr>
              <a:t> </a:t>
            </a:r>
            <a:r>
              <a:rPr lang="en-US" sz="1799" dirty="0" err="1">
                <a:solidFill>
                  <a:srgbClr val="14110F"/>
                </a:solidFill>
                <a:latin typeface="Roboto Italics"/>
              </a:rPr>
              <a:t>saugos</a:t>
            </a:r>
            <a:r>
              <a:rPr lang="en-US" sz="1799" dirty="0">
                <a:solidFill>
                  <a:srgbClr val="14110F"/>
                </a:solidFill>
                <a:latin typeface="Roboto Italics"/>
              </a:rPr>
              <a:t> </a:t>
            </a:r>
            <a:r>
              <a:rPr lang="en-US" sz="1799" dirty="0" err="1">
                <a:solidFill>
                  <a:srgbClr val="14110F"/>
                </a:solidFill>
                <a:latin typeface="Roboto Italics"/>
              </a:rPr>
              <a:t>įstatymas</a:t>
            </a:r>
            <a:endParaRPr lang="en-US" sz="1799" dirty="0">
              <a:solidFill>
                <a:srgbClr val="14110F"/>
              </a:solidFill>
              <a:latin typeface="Roboto Italics"/>
            </a:endParaRPr>
          </a:p>
        </p:txBody>
      </p:sp>
    </p:spTree>
    <p:extLst>
      <p:ext uri="{BB962C8B-B14F-4D97-AF65-F5344CB8AC3E}">
        <p14:creationId xmlns:p14="http://schemas.microsoft.com/office/powerpoint/2010/main" val="1123961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7"/>
          <p:cNvSpPr/>
          <p:nvPr/>
        </p:nvSpPr>
        <p:spPr>
          <a:xfrm>
            <a:off x="0" y="9532946"/>
            <a:ext cx="18288000" cy="754054"/>
          </a:xfrm>
          <a:prstGeom prst="rect">
            <a:avLst/>
          </a:prstGeom>
          <a:solidFill>
            <a:srgbClr val="FBB900"/>
          </a:solidFill>
        </p:spPr>
      </p:sp>
      <p:sp>
        <p:nvSpPr>
          <p:cNvPr id="13" name="TextBox 13"/>
          <p:cNvSpPr txBox="1"/>
          <p:nvPr/>
        </p:nvSpPr>
        <p:spPr>
          <a:xfrm>
            <a:off x="1447800" y="93491"/>
            <a:ext cx="12972718" cy="697865"/>
          </a:xfrm>
          <a:prstGeom prst="rect">
            <a:avLst/>
          </a:prstGeom>
        </p:spPr>
        <p:txBody>
          <a:bodyPr lIns="0" tIns="0" rIns="0" bIns="0" rtlCol="0" anchor="t">
            <a:spAutoFit/>
          </a:bodyPr>
          <a:lstStyle/>
          <a:p>
            <a:pPr marL="0" lvl="0" indent="0" algn="l">
              <a:lnSpc>
                <a:spcPts val="5589"/>
              </a:lnSpc>
              <a:spcBef>
                <a:spcPct val="0"/>
              </a:spcBef>
            </a:pPr>
            <a:r>
              <a:rPr lang="en-US" sz="4299" spc="-42" dirty="0" err="1">
                <a:solidFill>
                  <a:srgbClr val="FBB900"/>
                </a:solidFill>
                <a:latin typeface="Roboto Bold"/>
              </a:rPr>
              <a:t>Civilinės</a:t>
            </a:r>
            <a:r>
              <a:rPr lang="en-US" sz="4299" spc="-42" dirty="0">
                <a:solidFill>
                  <a:srgbClr val="FBB900"/>
                </a:solidFill>
                <a:latin typeface="Roboto Bold"/>
              </a:rPr>
              <a:t> </a:t>
            </a:r>
            <a:r>
              <a:rPr lang="en-US" sz="4299" spc="-42" dirty="0" err="1">
                <a:solidFill>
                  <a:srgbClr val="FBB900"/>
                </a:solidFill>
                <a:latin typeface="Roboto Bold"/>
              </a:rPr>
              <a:t>saugos</a:t>
            </a:r>
            <a:r>
              <a:rPr lang="en-US" sz="4299" spc="-42" dirty="0">
                <a:solidFill>
                  <a:srgbClr val="FBB900"/>
                </a:solidFill>
                <a:latin typeface="Roboto Bold"/>
              </a:rPr>
              <a:t> </a:t>
            </a:r>
            <a:r>
              <a:rPr lang="lt-LT" sz="4299" spc="-42" dirty="0">
                <a:solidFill>
                  <a:srgbClr val="FBB900"/>
                </a:solidFill>
                <a:latin typeface="Roboto Bold"/>
              </a:rPr>
              <a:t>organizavimas ūkio subjekte</a:t>
            </a:r>
            <a:endParaRPr lang="en-US" sz="4299" u="none" spc="-42" dirty="0">
              <a:solidFill>
                <a:srgbClr val="FBB900"/>
              </a:solidFill>
              <a:latin typeface="Roboto Bold"/>
            </a:endParaRPr>
          </a:p>
        </p:txBody>
      </p:sp>
      <p:sp>
        <p:nvSpPr>
          <p:cNvPr id="18" name="TextBox 18"/>
          <p:cNvSpPr txBox="1"/>
          <p:nvPr/>
        </p:nvSpPr>
        <p:spPr>
          <a:xfrm>
            <a:off x="171463" y="9714393"/>
            <a:ext cx="7937664" cy="362585"/>
          </a:xfrm>
          <a:prstGeom prst="rect">
            <a:avLst/>
          </a:prstGeom>
        </p:spPr>
        <p:txBody>
          <a:bodyPr lIns="0" tIns="0" rIns="0" bIns="0" rtlCol="0" anchor="t">
            <a:spAutoFit/>
          </a:bodyPr>
          <a:lstStyle/>
          <a:p>
            <a:pPr marL="0" lvl="0" indent="0" algn="just">
              <a:lnSpc>
                <a:spcPts val="2859"/>
              </a:lnSpc>
              <a:spcBef>
                <a:spcPct val="0"/>
              </a:spcBef>
            </a:pPr>
            <a:r>
              <a:rPr lang="en-US" sz="2199" spc="-21" dirty="0">
                <a:solidFill>
                  <a:srgbClr val="545454"/>
                </a:solidFill>
                <a:latin typeface="Roboto"/>
              </a:rPr>
              <a:t>CIVILINĖ SAUGA</a:t>
            </a:r>
          </a:p>
        </p:txBody>
      </p:sp>
      <p:sp>
        <p:nvSpPr>
          <p:cNvPr id="8" name="Stačiakampis 7">
            <a:extLst>
              <a:ext uri="{FF2B5EF4-FFF2-40B4-BE49-F238E27FC236}">
                <a16:creationId xmlns:a16="http://schemas.microsoft.com/office/drawing/2014/main" id="{9F389F04-E9A8-4499-9BDC-7ED44C9782DB}"/>
              </a:ext>
            </a:extLst>
          </p:cNvPr>
          <p:cNvSpPr/>
          <p:nvPr/>
        </p:nvSpPr>
        <p:spPr>
          <a:xfrm>
            <a:off x="934160" y="2474599"/>
            <a:ext cx="16515640" cy="4524315"/>
          </a:xfrm>
          <a:prstGeom prst="rect">
            <a:avLst/>
          </a:prstGeom>
        </p:spPr>
        <p:txBody>
          <a:bodyPr wrap="square">
            <a:spAutoFit/>
          </a:bodyPr>
          <a:lstStyle/>
          <a:p>
            <a:r>
              <a:rPr lang="lt-LT" sz="3200" cap="all" dirty="0">
                <a:latin typeface="Roboto" panose="02000000000000000000" pitchFamily="2" charset="0"/>
                <a:ea typeface="Roboto" panose="02000000000000000000" pitchFamily="2" charset="0"/>
              </a:rPr>
              <a:t>Patvirtint</a:t>
            </a:r>
            <a:br>
              <a:rPr lang="lt-LT" sz="3200" dirty="0">
                <a:latin typeface="Roboto" panose="02000000000000000000" pitchFamily="2" charset="0"/>
                <a:ea typeface="Roboto" panose="02000000000000000000" pitchFamily="2" charset="0"/>
              </a:rPr>
            </a:br>
            <a:r>
              <a:rPr lang="lt-LT" sz="3200" dirty="0">
                <a:latin typeface="Roboto" panose="02000000000000000000" pitchFamily="2" charset="0"/>
                <a:ea typeface="Roboto" panose="02000000000000000000" pitchFamily="2" charset="0"/>
              </a:rPr>
              <a:t>Lietuvos Respublikos Vyriausybės</a:t>
            </a:r>
            <a:br>
              <a:rPr lang="lt-LT" sz="3200" dirty="0">
                <a:latin typeface="Roboto" panose="02000000000000000000" pitchFamily="2" charset="0"/>
                <a:ea typeface="Roboto" panose="02000000000000000000" pitchFamily="2" charset="0"/>
              </a:rPr>
            </a:br>
            <a:r>
              <a:rPr lang="lt-LT" sz="3200" dirty="0">
                <a:latin typeface="Roboto" panose="02000000000000000000" pitchFamily="2" charset="0"/>
                <a:ea typeface="Roboto" panose="02000000000000000000" pitchFamily="2" charset="0"/>
              </a:rPr>
              <a:t>2010 m. birželio 7 d. nutarimu Nr. 718</a:t>
            </a:r>
          </a:p>
          <a:p>
            <a:r>
              <a:rPr lang="lt-LT" sz="3200" b="1" cap="all" dirty="0">
                <a:latin typeface="Roboto" panose="02000000000000000000" pitchFamily="2" charset="0"/>
                <a:ea typeface="Roboto" panose="02000000000000000000" pitchFamily="2" charset="0"/>
              </a:rPr>
              <a:t>civilinės saugos mokymo </a:t>
            </a:r>
            <a:r>
              <a:rPr lang="lt-LT" sz="3200" b="1" cap="all" dirty="0" err="1">
                <a:latin typeface="Roboto" panose="02000000000000000000" pitchFamily="2" charset="0"/>
                <a:ea typeface="Roboto" panose="02000000000000000000" pitchFamily="2" charset="0"/>
              </a:rPr>
              <a:t>tvarkoS</a:t>
            </a:r>
            <a:r>
              <a:rPr lang="lt-LT" sz="3200" b="1" cap="all" dirty="0">
                <a:latin typeface="Roboto" panose="02000000000000000000" pitchFamily="2" charset="0"/>
                <a:ea typeface="Roboto" panose="02000000000000000000" pitchFamily="2" charset="0"/>
              </a:rPr>
              <a:t> APRAŠAS</a:t>
            </a:r>
          </a:p>
          <a:p>
            <a:endParaRPr lang="lt-LT" sz="3200" b="1" cap="all" dirty="0">
              <a:latin typeface="Roboto" panose="02000000000000000000" pitchFamily="2" charset="0"/>
              <a:ea typeface="Roboto" panose="02000000000000000000" pitchFamily="2" charset="0"/>
            </a:endParaRPr>
          </a:p>
          <a:p>
            <a:endParaRPr lang="lt-LT" sz="3200" b="1" cap="all" dirty="0">
              <a:latin typeface="Roboto" panose="02000000000000000000" pitchFamily="2" charset="0"/>
              <a:ea typeface="Roboto" panose="02000000000000000000" pitchFamily="2" charset="0"/>
            </a:endParaRPr>
          </a:p>
          <a:p>
            <a:r>
              <a:rPr lang="lt-LT" sz="3200" dirty="0">
                <a:latin typeface="Roboto" panose="02000000000000000000" pitchFamily="2" charset="0"/>
                <a:ea typeface="Roboto" panose="02000000000000000000" pitchFamily="2" charset="0"/>
              </a:rPr>
              <a:t>23. Asmenys, paskirti į Aprašo prieduose išvardytas pareigas, privalo baigti nurodytos trukmės civilinės saugos mokymo programos kursą. Sėkmingai baigusiems šį kursą, išduodami pažymėjimai.</a:t>
            </a:r>
          </a:p>
        </p:txBody>
      </p:sp>
      <p:grpSp>
        <p:nvGrpSpPr>
          <p:cNvPr id="3" name="Group 7">
            <a:extLst>
              <a:ext uri="{FF2B5EF4-FFF2-40B4-BE49-F238E27FC236}">
                <a16:creationId xmlns:a16="http://schemas.microsoft.com/office/drawing/2014/main" id="{4242DBF8-9741-EFDC-1675-8C6BADC8B9F8}"/>
              </a:ext>
            </a:extLst>
          </p:cNvPr>
          <p:cNvGrpSpPr/>
          <p:nvPr/>
        </p:nvGrpSpPr>
        <p:grpSpPr>
          <a:xfrm>
            <a:off x="0" y="855108"/>
            <a:ext cx="18288000" cy="63520"/>
            <a:chOff x="0" y="0"/>
            <a:chExt cx="24384000" cy="84693"/>
          </a:xfrm>
        </p:grpSpPr>
        <p:sp>
          <p:nvSpPr>
            <p:cNvPr id="4" name="AutoShape 8">
              <a:extLst>
                <a:ext uri="{FF2B5EF4-FFF2-40B4-BE49-F238E27FC236}">
                  <a16:creationId xmlns:a16="http://schemas.microsoft.com/office/drawing/2014/main" id="{BE242617-9808-02E4-ACB4-3ABA8EC1628A}"/>
                </a:ext>
              </a:extLst>
            </p:cNvPr>
            <p:cNvSpPr/>
            <p:nvPr/>
          </p:nvSpPr>
          <p:spPr>
            <a:xfrm>
              <a:off x="0" y="35963"/>
              <a:ext cx="24384000" cy="12766"/>
            </a:xfrm>
            <a:prstGeom prst="rect">
              <a:avLst/>
            </a:prstGeom>
            <a:solidFill>
              <a:srgbClr val="000000"/>
            </a:solidFill>
          </p:spPr>
        </p:sp>
        <p:sp>
          <p:nvSpPr>
            <p:cNvPr id="5" name="AutoShape 9">
              <a:extLst>
                <a:ext uri="{FF2B5EF4-FFF2-40B4-BE49-F238E27FC236}">
                  <a16:creationId xmlns:a16="http://schemas.microsoft.com/office/drawing/2014/main" id="{96496211-A603-AECE-3BE5-96CEA98A3EE7}"/>
                </a:ext>
              </a:extLst>
            </p:cNvPr>
            <p:cNvSpPr/>
            <p:nvPr/>
          </p:nvSpPr>
          <p:spPr>
            <a:xfrm rot="-5400000">
              <a:off x="782383" y="-782383"/>
              <a:ext cx="84693" cy="1649458"/>
            </a:xfrm>
            <a:prstGeom prst="rect">
              <a:avLst/>
            </a:prstGeom>
            <a:solidFill>
              <a:srgbClr val="FFB923"/>
            </a:solidFill>
          </p:spPr>
        </p:sp>
      </p:grpSp>
      <p:pic>
        <p:nvPicPr>
          <p:cNvPr id="6" name="Picture 5">
            <a:extLst>
              <a:ext uri="{FF2B5EF4-FFF2-40B4-BE49-F238E27FC236}">
                <a16:creationId xmlns:a16="http://schemas.microsoft.com/office/drawing/2014/main" id="{F26AEE31-8206-142D-E21A-937AC792718F}"/>
              </a:ext>
            </a:extLst>
          </p:cNvPr>
          <p:cNvPicPr>
            <a:picLocks noChangeAspect="1"/>
          </p:cNvPicPr>
          <p:nvPr/>
        </p:nvPicPr>
        <p:blipFill>
          <a:blip r:embed="rId2"/>
          <a:srcRect/>
          <a:stretch>
            <a:fillRect/>
          </a:stretch>
        </p:blipFill>
        <p:spPr>
          <a:xfrm>
            <a:off x="15773400" y="134194"/>
            <a:ext cx="2097339" cy="734400"/>
          </a:xfrm>
          <a:prstGeom prst="rect">
            <a:avLst/>
          </a:prstGeom>
        </p:spPr>
      </p:pic>
      <p:sp>
        <p:nvSpPr>
          <p:cNvPr id="9" name="TextBox 8">
            <a:extLst>
              <a:ext uri="{FF2B5EF4-FFF2-40B4-BE49-F238E27FC236}">
                <a16:creationId xmlns:a16="http://schemas.microsoft.com/office/drawing/2014/main" id="{AE6EDF36-ADEC-6502-93B9-109F51B7451D}"/>
              </a:ext>
            </a:extLst>
          </p:cNvPr>
          <p:cNvSpPr txBox="1"/>
          <p:nvPr/>
        </p:nvSpPr>
        <p:spPr>
          <a:xfrm>
            <a:off x="934160" y="7429032"/>
            <a:ext cx="9144000" cy="369332"/>
          </a:xfrm>
          <a:prstGeom prst="rect">
            <a:avLst/>
          </a:prstGeom>
          <a:noFill/>
        </p:spPr>
        <p:txBody>
          <a:bodyPr wrap="square">
            <a:spAutoFit/>
          </a:bodyPr>
          <a:lstStyle/>
          <a:p>
            <a:r>
              <a:rPr lang="lt-LT" b="1" i="1" dirty="0">
                <a:solidFill>
                  <a:srgbClr val="000000"/>
                </a:solidFill>
                <a:effectLst/>
                <a:latin typeface="Times New Roman" panose="02020603050405020304" pitchFamily="18" charset="0"/>
              </a:rPr>
              <a:t>Suvestinė redakcija nuo 2019-01-01</a:t>
            </a:r>
            <a:endParaRPr lang="en-US" dirty="0"/>
          </a:p>
        </p:txBody>
      </p:sp>
    </p:spTree>
    <p:extLst>
      <p:ext uri="{BB962C8B-B14F-4D97-AF65-F5344CB8AC3E}">
        <p14:creationId xmlns:p14="http://schemas.microsoft.com/office/powerpoint/2010/main" val="1025234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7"/>
          <p:cNvSpPr/>
          <p:nvPr/>
        </p:nvSpPr>
        <p:spPr>
          <a:xfrm>
            <a:off x="0" y="9532946"/>
            <a:ext cx="18288000" cy="754054"/>
          </a:xfrm>
          <a:prstGeom prst="rect">
            <a:avLst/>
          </a:prstGeom>
          <a:solidFill>
            <a:srgbClr val="FBB900"/>
          </a:solidFill>
        </p:spPr>
      </p:sp>
      <p:sp>
        <p:nvSpPr>
          <p:cNvPr id="13" name="TextBox 13"/>
          <p:cNvSpPr txBox="1"/>
          <p:nvPr/>
        </p:nvSpPr>
        <p:spPr>
          <a:xfrm>
            <a:off x="1447800" y="93491"/>
            <a:ext cx="12972718" cy="697865"/>
          </a:xfrm>
          <a:prstGeom prst="rect">
            <a:avLst/>
          </a:prstGeom>
        </p:spPr>
        <p:txBody>
          <a:bodyPr lIns="0" tIns="0" rIns="0" bIns="0" rtlCol="0" anchor="t">
            <a:spAutoFit/>
          </a:bodyPr>
          <a:lstStyle/>
          <a:p>
            <a:pPr marL="0" lvl="0" indent="0" algn="l">
              <a:lnSpc>
                <a:spcPts val="5589"/>
              </a:lnSpc>
              <a:spcBef>
                <a:spcPct val="0"/>
              </a:spcBef>
            </a:pPr>
            <a:r>
              <a:rPr lang="en-US" sz="4299" spc="-42" dirty="0" err="1">
                <a:solidFill>
                  <a:srgbClr val="FBB900"/>
                </a:solidFill>
                <a:latin typeface="Roboto Bold"/>
              </a:rPr>
              <a:t>Civilinės</a:t>
            </a:r>
            <a:r>
              <a:rPr lang="en-US" sz="4299" spc="-42" dirty="0">
                <a:solidFill>
                  <a:srgbClr val="FBB900"/>
                </a:solidFill>
                <a:latin typeface="Roboto Bold"/>
              </a:rPr>
              <a:t> </a:t>
            </a:r>
            <a:r>
              <a:rPr lang="en-US" sz="4299" spc="-42" dirty="0" err="1">
                <a:solidFill>
                  <a:srgbClr val="FBB900"/>
                </a:solidFill>
                <a:latin typeface="Roboto Bold"/>
              </a:rPr>
              <a:t>saugos</a:t>
            </a:r>
            <a:r>
              <a:rPr lang="en-US" sz="4299" spc="-42" dirty="0">
                <a:solidFill>
                  <a:srgbClr val="FBB900"/>
                </a:solidFill>
                <a:latin typeface="Roboto Bold"/>
              </a:rPr>
              <a:t> </a:t>
            </a:r>
            <a:r>
              <a:rPr lang="lt-LT" sz="4299" spc="-42" dirty="0">
                <a:solidFill>
                  <a:srgbClr val="FBB900"/>
                </a:solidFill>
                <a:latin typeface="Roboto Bold"/>
              </a:rPr>
              <a:t>organizavimas ūkio subjekte</a:t>
            </a:r>
            <a:endParaRPr lang="en-US" sz="4299" u="none" spc="-42" dirty="0">
              <a:solidFill>
                <a:srgbClr val="FBB900"/>
              </a:solidFill>
              <a:latin typeface="Roboto Bold"/>
            </a:endParaRPr>
          </a:p>
        </p:txBody>
      </p:sp>
      <p:sp>
        <p:nvSpPr>
          <p:cNvPr id="18" name="TextBox 18"/>
          <p:cNvSpPr txBox="1"/>
          <p:nvPr/>
        </p:nvSpPr>
        <p:spPr>
          <a:xfrm>
            <a:off x="171463" y="9714393"/>
            <a:ext cx="7937664" cy="362585"/>
          </a:xfrm>
          <a:prstGeom prst="rect">
            <a:avLst/>
          </a:prstGeom>
        </p:spPr>
        <p:txBody>
          <a:bodyPr lIns="0" tIns="0" rIns="0" bIns="0" rtlCol="0" anchor="t">
            <a:spAutoFit/>
          </a:bodyPr>
          <a:lstStyle/>
          <a:p>
            <a:pPr marL="0" lvl="0" indent="0" algn="just">
              <a:lnSpc>
                <a:spcPts val="2859"/>
              </a:lnSpc>
              <a:spcBef>
                <a:spcPct val="0"/>
              </a:spcBef>
            </a:pPr>
            <a:r>
              <a:rPr lang="en-US" sz="2199" spc="-21" dirty="0">
                <a:solidFill>
                  <a:srgbClr val="545454"/>
                </a:solidFill>
                <a:latin typeface="Roboto"/>
              </a:rPr>
              <a:t>CIVILINĖ SAUGA</a:t>
            </a:r>
          </a:p>
        </p:txBody>
      </p:sp>
      <p:grpSp>
        <p:nvGrpSpPr>
          <p:cNvPr id="3" name="Group 7">
            <a:extLst>
              <a:ext uri="{FF2B5EF4-FFF2-40B4-BE49-F238E27FC236}">
                <a16:creationId xmlns:a16="http://schemas.microsoft.com/office/drawing/2014/main" id="{4242DBF8-9741-EFDC-1675-8C6BADC8B9F8}"/>
              </a:ext>
            </a:extLst>
          </p:cNvPr>
          <p:cNvGrpSpPr/>
          <p:nvPr/>
        </p:nvGrpSpPr>
        <p:grpSpPr>
          <a:xfrm>
            <a:off x="0" y="855108"/>
            <a:ext cx="18288000" cy="63520"/>
            <a:chOff x="0" y="0"/>
            <a:chExt cx="24384000" cy="84693"/>
          </a:xfrm>
        </p:grpSpPr>
        <p:sp>
          <p:nvSpPr>
            <p:cNvPr id="4" name="AutoShape 8">
              <a:extLst>
                <a:ext uri="{FF2B5EF4-FFF2-40B4-BE49-F238E27FC236}">
                  <a16:creationId xmlns:a16="http://schemas.microsoft.com/office/drawing/2014/main" id="{BE242617-9808-02E4-ACB4-3ABA8EC1628A}"/>
                </a:ext>
              </a:extLst>
            </p:cNvPr>
            <p:cNvSpPr/>
            <p:nvPr/>
          </p:nvSpPr>
          <p:spPr>
            <a:xfrm>
              <a:off x="0" y="35963"/>
              <a:ext cx="24384000" cy="12766"/>
            </a:xfrm>
            <a:prstGeom prst="rect">
              <a:avLst/>
            </a:prstGeom>
            <a:solidFill>
              <a:srgbClr val="000000"/>
            </a:solidFill>
          </p:spPr>
        </p:sp>
        <p:sp>
          <p:nvSpPr>
            <p:cNvPr id="5" name="AutoShape 9">
              <a:extLst>
                <a:ext uri="{FF2B5EF4-FFF2-40B4-BE49-F238E27FC236}">
                  <a16:creationId xmlns:a16="http://schemas.microsoft.com/office/drawing/2014/main" id="{96496211-A603-AECE-3BE5-96CEA98A3EE7}"/>
                </a:ext>
              </a:extLst>
            </p:cNvPr>
            <p:cNvSpPr/>
            <p:nvPr/>
          </p:nvSpPr>
          <p:spPr>
            <a:xfrm rot="-5400000">
              <a:off x="782383" y="-782383"/>
              <a:ext cx="84693" cy="1649458"/>
            </a:xfrm>
            <a:prstGeom prst="rect">
              <a:avLst/>
            </a:prstGeom>
            <a:solidFill>
              <a:srgbClr val="FFB923"/>
            </a:solidFill>
          </p:spPr>
        </p:sp>
      </p:grpSp>
      <p:pic>
        <p:nvPicPr>
          <p:cNvPr id="6" name="Picture 5">
            <a:extLst>
              <a:ext uri="{FF2B5EF4-FFF2-40B4-BE49-F238E27FC236}">
                <a16:creationId xmlns:a16="http://schemas.microsoft.com/office/drawing/2014/main" id="{F26AEE31-8206-142D-E21A-937AC792718F}"/>
              </a:ext>
            </a:extLst>
          </p:cNvPr>
          <p:cNvPicPr>
            <a:picLocks noChangeAspect="1"/>
          </p:cNvPicPr>
          <p:nvPr/>
        </p:nvPicPr>
        <p:blipFill>
          <a:blip r:embed="rId2"/>
          <a:srcRect/>
          <a:stretch>
            <a:fillRect/>
          </a:stretch>
        </p:blipFill>
        <p:spPr>
          <a:xfrm>
            <a:off x="15773400" y="134194"/>
            <a:ext cx="2097339" cy="734400"/>
          </a:xfrm>
          <a:prstGeom prst="rect">
            <a:avLst/>
          </a:prstGeom>
        </p:spPr>
      </p:pic>
      <p:pic>
        <p:nvPicPr>
          <p:cNvPr id="8" name="Paveikslėlis 7">
            <a:extLst>
              <a:ext uri="{FF2B5EF4-FFF2-40B4-BE49-F238E27FC236}">
                <a16:creationId xmlns:a16="http://schemas.microsoft.com/office/drawing/2014/main" id="{CBC34C3C-07AD-C015-B980-DADFCA05DB68}"/>
              </a:ext>
            </a:extLst>
          </p:cNvPr>
          <p:cNvPicPr>
            <a:picLocks noChangeAspect="1"/>
          </p:cNvPicPr>
          <p:nvPr/>
        </p:nvPicPr>
        <p:blipFill>
          <a:blip r:embed="rId3"/>
          <a:stretch>
            <a:fillRect/>
          </a:stretch>
        </p:blipFill>
        <p:spPr>
          <a:xfrm>
            <a:off x="1676400" y="972803"/>
            <a:ext cx="14204570" cy="8492768"/>
          </a:xfrm>
          <a:prstGeom prst="rect">
            <a:avLst/>
          </a:prstGeom>
        </p:spPr>
      </p:pic>
    </p:spTree>
    <p:extLst>
      <p:ext uri="{BB962C8B-B14F-4D97-AF65-F5344CB8AC3E}">
        <p14:creationId xmlns:p14="http://schemas.microsoft.com/office/powerpoint/2010/main" val="1405412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aveikslėlis 12">
            <a:extLst>
              <a:ext uri="{FF2B5EF4-FFF2-40B4-BE49-F238E27FC236}">
                <a16:creationId xmlns:a16="http://schemas.microsoft.com/office/drawing/2014/main" id="{0A876A76-CEF9-4CDB-9F3C-7F0F02A5AA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97773" y="1046806"/>
            <a:ext cx="3892454" cy="949765"/>
          </a:xfrm>
          <a:prstGeom prst="rect">
            <a:avLst/>
          </a:prstGeom>
        </p:spPr>
      </p:pic>
      <p:pic>
        <p:nvPicPr>
          <p:cNvPr id="5" name="Paveikslėlis 4">
            <a:extLst>
              <a:ext uri="{FF2B5EF4-FFF2-40B4-BE49-F238E27FC236}">
                <a16:creationId xmlns:a16="http://schemas.microsoft.com/office/drawing/2014/main" id="{F1CC181D-7010-4778-8D75-17DEC96348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5000" y="1996571"/>
            <a:ext cx="14095371" cy="8290429"/>
          </a:xfrm>
          <a:prstGeom prst="rect">
            <a:avLst/>
          </a:prstGeom>
        </p:spPr>
      </p:pic>
      <p:grpSp>
        <p:nvGrpSpPr>
          <p:cNvPr id="2" name="Group 7">
            <a:extLst>
              <a:ext uri="{FF2B5EF4-FFF2-40B4-BE49-F238E27FC236}">
                <a16:creationId xmlns:a16="http://schemas.microsoft.com/office/drawing/2014/main" id="{11652F7C-2E8D-9039-A452-33408E9D144A}"/>
              </a:ext>
            </a:extLst>
          </p:cNvPr>
          <p:cNvGrpSpPr/>
          <p:nvPr/>
        </p:nvGrpSpPr>
        <p:grpSpPr>
          <a:xfrm>
            <a:off x="0" y="855108"/>
            <a:ext cx="18288000" cy="63520"/>
            <a:chOff x="0" y="0"/>
            <a:chExt cx="24384000" cy="84693"/>
          </a:xfrm>
        </p:grpSpPr>
        <p:sp>
          <p:nvSpPr>
            <p:cNvPr id="3" name="AutoShape 8">
              <a:extLst>
                <a:ext uri="{FF2B5EF4-FFF2-40B4-BE49-F238E27FC236}">
                  <a16:creationId xmlns:a16="http://schemas.microsoft.com/office/drawing/2014/main" id="{2D6D6C46-8987-C4B5-DA79-1E3CF71AA706}"/>
                </a:ext>
              </a:extLst>
            </p:cNvPr>
            <p:cNvSpPr/>
            <p:nvPr/>
          </p:nvSpPr>
          <p:spPr>
            <a:xfrm>
              <a:off x="0" y="35963"/>
              <a:ext cx="24384000" cy="12766"/>
            </a:xfrm>
            <a:prstGeom prst="rect">
              <a:avLst/>
            </a:prstGeom>
            <a:solidFill>
              <a:srgbClr val="000000"/>
            </a:solidFill>
          </p:spPr>
        </p:sp>
        <p:sp>
          <p:nvSpPr>
            <p:cNvPr id="4" name="AutoShape 9">
              <a:extLst>
                <a:ext uri="{FF2B5EF4-FFF2-40B4-BE49-F238E27FC236}">
                  <a16:creationId xmlns:a16="http://schemas.microsoft.com/office/drawing/2014/main" id="{09E3CC57-4F75-6DC2-B1FA-1D9C9D055CB6}"/>
                </a:ext>
              </a:extLst>
            </p:cNvPr>
            <p:cNvSpPr/>
            <p:nvPr/>
          </p:nvSpPr>
          <p:spPr>
            <a:xfrm rot="-5400000">
              <a:off x="782383" y="-782383"/>
              <a:ext cx="84693" cy="1649458"/>
            </a:xfrm>
            <a:prstGeom prst="rect">
              <a:avLst/>
            </a:prstGeom>
            <a:solidFill>
              <a:srgbClr val="FFB923"/>
            </a:solidFill>
          </p:spPr>
        </p:sp>
      </p:grpSp>
      <p:pic>
        <p:nvPicPr>
          <p:cNvPr id="6" name="Picture 5">
            <a:extLst>
              <a:ext uri="{FF2B5EF4-FFF2-40B4-BE49-F238E27FC236}">
                <a16:creationId xmlns:a16="http://schemas.microsoft.com/office/drawing/2014/main" id="{26E9B3CF-4E63-A924-E6FB-6C39A1897705}"/>
              </a:ext>
            </a:extLst>
          </p:cNvPr>
          <p:cNvPicPr>
            <a:picLocks noChangeAspect="1"/>
          </p:cNvPicPr>
          <p:nvPr/>
        </p:nvPicPr>
        <p:blipFill>
          <a:blip r:embed="rId4"/>
          <a:srcRect/>
          <a:stretch>
            <a:fillRect/>
          </a:stretch>
        </p:blipFill>
        <p:spPr>
          <a:xfrm>
            <a:off x="15773400" y="134194"/>
            <a:ext cx="2097339" cy="734400"/>
          </a:xfrm>
          <a:prstGeom prst="rect">
            <a:avLst/>
          </a:prstGeom>
        </p:spPr>
      </p:pic>
    </p:spTree>
    <p:extLst>
      <p:ext uri="{BB962C8B-B14F-4D97-AF65-F5344CB8AC3E}">
        <p14:creationId xmlns:p14="http://schemas.microsoft.com/office/powerpoint/2010/main" val="1719268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8788" y="2991415"/>
            <a:ext cx="4036949" cy="2154231"/>
            <a:chOff x="0" y="0"/>
            <a:chExt cx="1524593" cy="813566"/>
          </a:xfrm>
        </p:grpSpPr>
        <p:sp>
          <p:nvSpPr>
            <p:cNvPr id="3" name="Freeform 3"/>
            <p:cNvSpPr/>
            <p:nvPr/>
          </p:nvSpPr>
          <p:spPr>
            <a:xfrm>
              <a:off x="0" y="0"/>
              <a:ext cx="1524593" cy="813566"/>
            </a:xfrm>
            <a:custGeom>
              <a:avLst/>
              <a:gdLst/>
              <a:ahLst/>
              <a:cxnLst/>
              <a:rect l="l" t="t" r="r" b="b"/>
              <a:pathLst>
                <a:path w="1524593" h="813566">
                  <a:moveTo>
                    <a:pt x="1400133" y="813566"/>
                  </a:moveTo>
                  <a:lnTo>
                    <a:pt x="124460" y="813566"/>
                  </a:lnTo>
                  <a:cubicBezTo>
                    <a:pt x="55880" y="813566"/>
                    <a:pt x="0" y="757686"/>
                    <a:pt x="0" y="689106"/>
                  </a:cubicBezTo>
                  <a:lnTo>
                    <a:pt x="0" y="124460"/>
                  </a:lnTo>
                  <a:cubicBezTo>
                    <a:pt x="0" y="55880"/>
                    <a:pt x="55880" y="0"/>
                    <a:pt x="124460" y="0"/>
                  </a:cubicBezTo>
                  <a:lnTo>
                    <a:pt x="1400133" y="0"/>
                  </a:lnTo>
                  <a:cubicBezTo>
                    <a:pt x="1468713" y="0"/>
                    <a:pt x="1524593" y="55880"/>
                    <a:pt x="1524593" y="124460"/>
                  </a:cubicBezTo>
                  <a:lnTo>
                    <a:pt x="1524593" y="689106"/>
                  </a:lnTo>
                  <a:cubicBezTo>
                    <a:pt x="1524593" y="757686"/>
                    <a:pt x="1468713" y="813566"/>
                    <a:pt x="1400133" y="813566"/>
                  </a:cubicBezTo>
                  <a:close/>
                </a:path>
              </a:pathLst>
            </a:custGeom>
            <a:solidFill>
              <a:srgbClr val="D43030"/>
            </a:solidFill>
          </p:spPr>
        </p:sp>
      </p:grpSp>
      <p:grpSp>
        <p:nvGrpSpPr>
          <p:cNvPr id="4" name="Group 4"/>
          <p:cNvGrpSpPr/>
          <p:nvPr/>
        </p:nvGrpSpPr>
        <p:grpSpPr>
          <a:xfrm>
            <a:off x="4946673" y="2991415"/>
            <a:ext cx="4036949" cy="2154231"/>
            <a:chOff x="0" y="0"/>
            <a:chExt cx="1524593" cy="813566"/>
          </a:xfrm>
        </p:grpSpPr>
        <p:sp>
          <p:nvSpPr>
            <p:cNvPr id="5" name="Freeform 5"/>
            <p:cNvSpPr/>
            <p:nvPr/>
          </p:nvSpPr>
          <p:spPr>
            <a:xfrm>
              <a:off x="0" y="0"/>
              <a:ext cx="1524593" cy="813566"/>
            </a:xfrm>
            <a:custGeom>
              <a:avLst/>
              <a:gdLst/>
              <a:ahLst/>
              <a:cxnLst/>
              <a:rect l="l" t="t" r="r" b="b"/>
              <a:pathLst>
                <a:path w="1524593" h="813566">
                  <a:moveTo>
                    <a:pt x="1400133" y="813566"/>
                  </a:moveTo>
                  <a:lnTo>
                    <a:pt x="124460" y="813566"/>
                  </a:lnTo>
                  <a:cubicBezTo>
                    <a:pt x="55880" y="813566"/>
                    <a:pt x="0" y="757686"/>
                    <a:pt x="0" y="689106"/>
                  </a:cubicBezTo>
                  <a:lnTo>
                    <a:pt x="0" y="124460"/>
                  </a:lnTo>
                  <a:cubicBezTo>
                    <a:pt x="0" y="55880"/>
                    <a:pt x="55880" y="0"/>
                    <a:pt x="124460" y="0"/>
                  </a:cubicBezTo>
                  <a:lnTo>
                    <a:pt x="1400133" y="0"/>
                  </a:lnTo>
                  <a:cubicBezTo>
                    <a:pt x="1468713" y="0"/>
                    <a:pt x="1524593" y="55880"/>
                    <a:pt x="1524593" y="124460"/>
                  </a:cubicBezTo>
                  <a:lnTo>
                    <a:pt x="1524593" y="689106"/>
                  </a:lnTo>
                  <a:cubicBezTo>
                    <a:pt x="1524593" y="757686"/>
                    <a:pt x="1468713" y="813566"/>
                    <a:pt x="1400133" y="813566"/>
                  </a:cubicBezTo>
                  <a:close/>
                </a:path>
              </a:pathLst>
            </a:custGeom>
            <a:solidFill>
              <a:srgbClr val="FF5757"/>
            </a:solidFill>
          </p:spPr>
        </p:sp>
      </p:grpSp>
      <p:grpSp>
        <p:nvGrpSpPr>
          <p:cNvPr id="6" name="Group 6"/>
          <p:cNvGrpSpPr/>
          <p:nvPr/>
        </p:nvGrpSpPr>
        <p:grpSpPr>
          <a:xfrm>
            <a:off x="9437700" y="3020676"/>
            <a:ext cx="3953825" cy="2154231"/>
            <a:chOff x="0" y="0"/>
            <a:chExt cx="1493201" cy="813566"/>
          </a:xfrm>
        </p:grpSpPr>
        <p:sp>
          <p:nvSpPr>
            <p:cNvPr id="7" name="Freeform 7"/>
            <p:cNvSpPr/>
            <p:nvPr/>
          </p:nvSpPr>
          <p:spPr>
            <a:xfrm>
              <a:off x="0" y="0"/>
              <a:ext cx="1493201" cy="813566"/>
            </a:xfrm>
            <a:custGeom>
              <a:avLst/>
              <a:gdLst/>
              <a:ahLst/>
              <a:cxnLst/>
              <a:rect l="l" t="t" r="r" b="b"/>
              <a:pathLst>
                <a:path w="1493201" h="813566">
                  <a:moveTo>
                    <a:pt x="1368740" y="813566"/>
                  </a:moveTo>
                  <a:lnTo>
                    <a:pt x="124460" y="813566"/>
                  </a:lnTo>
                  <a:cubicBezTo>
                    <a:pt x="55880" y="813566"/>
                    <a:pt x="0" y="757686"/>
                    <a:pt x="0" y="689106"/>
                  </a:cubicBezTo>
                  <a:lnTo>
                    <a:pt x="0" y="124460"/>
                  </a:lnTo>
                  <a:cubicBezTo>
                    <a:pt x="0" y="55880"/>
                    <a:pt x="55880" y="0"/>
                    <a:pt x="124460" y="0"/>
                  </a:cubicBezTo>
                  <a:lnTo>
                    <a:pt x="1368741" y="0"/>
                  </a:lnTo>
                  <a:cubicBezTo>
                    <a:pt x="1437321" y="0"/>
                    <a:pt x="1493201" y="55880"/>
                    <a:pt x="1493201" y="124460"/>
                  </a:cubicBezTo>
                  <a:lnTo>
                    <a:pt x="1493201" y="689106"/>
                  </a:lnTo>
                  <a:cubicBezTo>
                    <a:pt x="1493201" y="757686"/>
                    <a:pt x="1437321" y="813566"/>
                    <a:pt x="1368741" y="813566"/>
                  </a:cubicBezTo>
                  <a:close/>
                </a:path>
              </a:pathLst>
            </a:custGeom>
            <a:solidFill>
              <a:srgbClr val="FF5D5D"/>
            </a:solidFill>
          </p:spPr>
        </p:sp>
      </p:grpSp>
      <p:grpSp>
        <p:nvGrpSpPr>
          <p:cNvPr id="8" name="Group 8"/>
          <p:cNvGrpSpPr/>
          <p:nvPr/>
        </p:nvGrpSpPr>
        <p:grpSpPr>
          <a:xfrm>
            <a:off x="13833854" y="3020676"/>
            <a:ext cx="3953825" cy="2154231"/>
            <a:chOff x="0" y="0"/>
            <a:chExt cx="1493201" cy="813566"/>
          </a:xfrm>
        </p:grpSpPr>
        <p:sp>
          <p:nvSpPr>
            <p:cNvPr id="9" name="Freeform 9"/>
            <p:cNvSpPr/>
            <p:nvPr/>
          </p:nvSpPr>
          <p:spPr>
            <a:xfrm>
              <a:off x="0" y="0"/>
              <a:ext cx="1493201" cy="813566"/>
            </a:xfrm>
            <a:custGeom>
              <a:avLst/>
              <a:gdLst/>
              <a:ahLst/>
              <a:cxnLst/>
              <a:rect l="l" t="t" r="r" b="b"/>
              <a:pathLst>
                <a:path w="1493201" h="813566">
                  <a:moveTo>
                    <a:pt x="1368740" y="813566"/>
                  </a:moveTo>
                  <a:lnTo>
                    <a:pt x="124460" y="813566"/>
                  </a:lnTo>
                  <a:cubicBezTo>
                    <a:pt x="55880" y="813566"/>
                    <a:pt x="0" y="757686"/>
                    <a:pt x="0" y="689106"/>
                  </a:cubicBezTo>
                  <a:lnTo>
                    <a:pt x="0" y="124460"/>
                  </a:lnTo>
                  <a:cubicBezTo>
                    <a:pt x="0" y="55880"/>
                    <a:pt x="55880" y="0"/>
                    <a:pt x="124460" y="0"/>
                  </a:cubicBezTo>
                  <a:lnTo>
                    <a:pt x="1368741" y="0"/>
                  </a:lnTo>
                  <a:cubicBezTo>
                    <a:pt x="1437321" y="0"/>
                    <a:pt x="1493201" y="55880"/>
                    <a:pt x="1493201" y="124460"/>
                  </a:cubicBezTo>
                  <a:lnTo>
                    <a:pt x="1493201" y="689106"/>
                  </a:lnTo>
                  <a:cubicBezTo>
                    <a:pt x="1493201" y="757686"/>
                    <a:pt x="1437321" y="813566"/>
                    <a:pt x="1368741" y="813566"/>
                  </a:cubicBezTo>
                  <a:close/>
                </a:path>
              </a:pathLst>
            </a:custGeom>
            <a:solidFill>
              <a:srgbClr val="FA6868"/>
            </a:solidFill>
          </p:spPr>
        </p:sp>
      </p:grpSp>
      <p:grpSp>
        <p:nvGrpSpPr>
          <p:cNvPr id="10" name="Group 10"/>
          <p:cNvGrpSpPr/>
          <p:nvPr/>
        </p:nvGrpSpPr>
        <p:grpSpPr>
          <a:xfrm>
            <a:off x="500321" y="5863569"/>
            <a:ext cx="4036949" cy="2154231"/>
            <a:chOff x="0" y="0"/>
            <a:chExt cx="1524593" cy="813566"/>
          </a:xfrm>
        </p:grpSpPr>
        <p:sp>
          <p:nvSpPr>
            <p:cNvPr id="11" name="Freeform 11"/>
            <p:cNvSpPr/>
            <p:nvPr/>
          </p:nvSpPr>
          <p:spPr>
            <a:xfrm>
              <a:off x="0" y="0"/>
              <a:ext cx="1524593" cy="813566"/>
            </a:xfrm>
            <a:custGeom>
              <a:avLst/>
              <a:gdLst/>
              <a:ahLst/>
              <a:cxnLst/>
              <a:rect l="l" t="t" r="r" b="b"/>
              <a:pathLst>
                <a:path w="1524593" h="813566">
                  <a:moveTo>
                    <a:pt x="1400133" y="813566"/>
                  </a:moveTo>
                  <a:lnTo>
                    <a:pt x="124460" y="813566"/>
                  </a:lnTo>
                  <a:cubicBezTo>
                    <a:pt x="55880" y="813566"/>
                    <a:pt x="0" y="757686"/>
                    <a:pt x="0" y="689106"/>
                  </a:cubicBezTo>
                  <a:lnTo>
                    <a:pt x="0" y="124460"/>
                  </a:lnTo>
                  <a:cubicBezTo>
                    <a:pt x="0" y="55880"/>
                    <a:pt x="55880" y="0"/>
                    <a:pt x="124460" y="0"/>
                  </a:cubicBezTo>
                  <a:lnTo>
                    <a:pt x="1400133" y="0"/>
                  </a:lnTo>
                  <a:cubicBezTo>
                    <a:pt x="1468713" y="0"/>
                    <a:pt x="1524593" y="55880"/>
                    <a:pt x="1524593" y="124460"/>
                  </a:cubicBezTo>
                  <a:lnTo>
                    <a:pt x="1524593" y="689106"/>
                  </a:lnTo>
                  <a:cubicBezTo>
                    <a:pt x="1524593" y="757686"/>
                    <a:pt x="1468713" y="813566"/>
                    <a:pt x="1400133" y="813566"/>
                  </a:cubicBezTo>
                  <a:close/>
                </a:path>
              </a:pathLst>
            </a:custGeom>
            <a:solidFill>
              <a:srgbClr val="FF6D6D"/>
            </a:solidFill>
          </p:spPr>
        </p:sp>
      </p:grpSp>
      <p:grpSp>
        <p:nvGrpSpPr>
          <p:cNvPr id="12" name="Group 12"/>
          <p:cNvGrpSpPr/>
          <p:nvPr/>
        </p:nvGrpSpPr>
        <p:grpSpPr>
          <a:xfrm>
            <a:off x="4968206" y="5863569"/>
            <a:ext cx="4036949" cy="2154231"/>
            <a:chOff x="0" y="0"/>
            <a:chExt cx="1524593" cy="813566"/>
          </a:xfrm>
        </p:grpSpPr>
        <p:sp>
          <p:nvSpPr>
            <p:cNvPr id="13" name="Freeform 13"/>
            <p:cNvSpPr/>
            <p:nvPr/>
          </p:nvSpPr>
          <p:spPr>
            <a:xfrm>
              <a:off x="0" y="0"/>
              <a:ext cx="1524593" cy="813566"/>
            </a:xfrm>
            <a:custGeom>
              <a:avLst/>
              <a:gdLst/>
              <a:ahLst/>
              <a:cxnLst/>
              <a:rect l="l" t="t" r="r" b="b"/>
              <a:pathLst>
                <a:path w="1524593" h="813566">
                  <a:moveTo>
                    <a:pt x="1400133" y="813566"/>
                  </a:moveTo>
                  <a:lnTo>
                    <a:pt x="124460" y="813566"/>
                  </a:lnTo>
                  <a:cubicBezTo>
                    <a:pt x="55880" y="813566"/>
                    <a:pt x="0" y="757686"/>
                    <a:pt x="0" y="689106"/>
                  </a:cubicBezTo>
                  <a:lnTo>
                    <a:pt x="0" y="124460"/>
                  </a:lnTo>
                  <a:cubicBezTo>
                    <a:pt x="0" y="55880"/>
                    <a:pt x="55880" y="0"/>
                    <a:pt x="124460" y="0"/>
                  </a:cubicBezTo>
                  <a:lnTo>
                    <a:pt x="1400133" y="0"/>
                  </a:lnTo>
                  <a:cubicBezTo>
                    <a:pt x="1468713" y="0"/>
                    <a:pt x="1524593" y="55880"/>
                    <a:pt x="1524593" y="124460"/>
                  </a:cubicBezTo>
                  <a:lnTo>
                    <a:pt x="1524593" y="689106"/>
                  </a:lnTo>
                  <a:cubicBezTo>
                    <a:pt x="1524593" y="757686"/>
                    <a:pt x="1468713" y="813566"/>
                    <a:pt x="1400133" y="813566"/>
                  </a:cubicBezTo>
                  <a:close/>
                </a:path>
              </a:pathLst>
            </a:custGeom>
            <a:solidFill>
              <a:srgbClr val="FF8484"/>
            </a:solidFill>
          </p:spPr>
        </p:sp>
      </p:grpSp>
      <p:grpSp>
        <p:nvGrpSpPr>
          <p:cNvPr id="14" name="Group 14"/>
          <p:cNvGrpSpPr/>
          <p:nvPr/>
        </p:nvGrpSpPr>
        <p:grpSpPr>
          <a:xfrm>
            <a:off x="9459233" y="5892830"/>
            <a:ext cx="3953825" cy="2154231"/>
            <a:chOff x="0" y="0"/>
            <a:chExt cx="1493201" cy="813566"/>
          </a:xfrm>
        </p:grpSpPr>
        <p:sp>
          <p:nvSpPr>
            <p:cNvPr id="15" name="Freeform 15"/>
            <p:cNvSpPr/>
            <p:nvPr/>
          </p:nvSpPr>
          <p:spPr>
            <a:xfrm>
              <a:off x="0" y="0"/>
              <a:ext cx="1493201" cy="813566"/>
            </a:xfrm>
            <a:custGeom>
              <a:avLst/>
              <a:gdLst/>
              <a:ahLst/>
              <a:cxnLst/>
              <a:rect l="l" t="t" r="r" b="b"/>
              <a:pathLst>
                <a:path w="1493201" h="813566">
                  <a:moveTo>
                    <a:pt x="1368740" y="813566"/>
                  </a:moveTo>
                  <a:lnTo>
                    <a:pt x="124460" y="813566"/>
                  </a:lnTo>
                  <a:cubicBezTo>
                    <a:pt x="55880" y="813566"/>
                    <a:pt x="0" y="757686"/>
                    <a:pt x="0" y="689106"/>
                  </a:cubicBezTo>
                  <a:lnTo>
                    <a:pt x="0" y="124460"/>
                  </a:lnTo>
                  <a:cubicBezTo>
                    <a:pt x="0" y="55880"/>
                    <a:pt x="55880" y="0"/>
                    <a:pt x="124460" y="0"/>
                  </a:cubicBezTo>
                  <a:lnTo>
                    <a:pt x="1368741" y="0"/>
                  </a:lnTo>
                  <a:cubicBezTo>
                    <a:pt x="1437321" y="0"/>
                    <a:pt x="1493201" y="55880"/>
                    <a:pt x="1493201" y="124460"/>
                  </a:cubicBezTo>
                  <a:lnTo>
                    <a:pt x="1493201" y="689106"/>
                  </a:lnTo>
                  <a:cubicBezTo>
                    <a:pt x="1493201" y="757686"/>
                    <a:pt x="1437321" y="813566"/>
                    <a:pt x="1368741" y="813566"/>
                  </a:cubicBezTo>
                  <a:close/>
                </a:path>
              </a:pathLst>
            </a:custGeom>
            <a:solidFill>
              <a:srgbClr val="FF9F9F"/>
            </a:solidFill>
          </p:spPr>
        </p:sp>
      </p:grpSp>
      <p:grpSp>
        <p:nvGrpSpPr>
          <p:cNvPr id="16" name="Group 16"/>
          <p:cNvGrpSpPr/>
          <p:nvPr/>
        </p:nvGrpSpPr>
        <p:grpSpPr>
          <a:xfrm>
            <a:off x="13855387" y="5892830"/>
            <a:ext cx="3953825" cy="2154231"/>
            <a:chOff x="0" y="0"/>
            <a:chExt cx="1493201" cy="813566"/>
          </a:xfrm>
        </p:grpSpPr>
        <p:sp>
          <p:nvSpPr>
            <p:cNvPr id="17" name="Freeform 17"/>
            <p:cNvSpPr/>
            <p:nvPr/>
          </p:nvSpPr>
          <p:spPr>
            <a:xfrm>
              <a:off x="0" y="0"/>
              <a:ext cx="1493201" cy="813566"/>
            </a:xfrm>
            <a:custGeom>
              <a:avLst/>
              <a:gdLst/>
              <a:ahLst/>
              <a:cxnLst/>
              <a:rect l="l" t="t" r="r" b="b"/>
              <a:pathLst>
                <a:path w="1493201" h="813566">
                  <a:moveTo>
                    <a:pt x="1368740" y="813566"/>
                  </a:moveTo>
                  <a:lnTo>
                    <a:pt x="124460" y="813566"/>
                  </a:lnTo>
                  <a:cubicBezTo>
                    <a:pt x="55880" y="813566"/>
                    <a:pt x="0" y="757686"/>
                    <a:pt x="0" y="689106"/>
                  </a:cubicBezTo>
                  <a:lnTo>
                    <a:pt x="0" y="124460"/>
                  </a:lnTo>
                  <a:cubicBezTo>
                    <a:pt x="0" y="55880"/>
                    <a:pt x="55880" y="0"/>
                    <a:pt x="124460" y="0"/>
                  </a:cubicBezTo>
                  <a:lnTo>
                    <a:pt x="1368741" y="0"/>
                  </a:lnTo>
                  <a:cubicBezTo>
                    <a:pt x="1437321" y="0"/>
                    <a:pt x="1493201" y="55880"/>
                    <a:pt x="1493201" y="124460"/>
                  </a:cubicBezTo>
                  <a:lnTo>
                    <a:pt x="1493201" y="689106"/>
                  </a:lnTo>
                  <a:cubicBezTo>
                    <a:pt x="1493201" y="757686"/>
                    <a:pt x="1437321" y="813566"/>
                    <a:pt x="1368741" y="813566"/>
                  </a:cubicBezTo>
                  <a:close/>
                </a:path>
              </a:pathLst>
            </a:custGeom>
            <a:solidFill>
              <a:srgbClr val="FFBBBB"/>
            </a:solidFill>
          </p:spPr>
        </p:sp>
      </p:grpSp>
      <p:pic>
        <p:nvPicPr>
          <p:cNvPr id="18" name="Picture 18"/>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2208887" y="2703039"/>
            <a:ext cx="576751" cy="576751"/>
          </a:xfrm>
          <a:prstGeom prst="rect">
            <a:avLst/>
          </a:prstGeom>
        </p:spPr>
      </p:pic>
      <p:pic>
        <p:nvPicPr>
          <p:cNvPr id="19" name="Picture 19"/>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6676772" y="2703039"/>
            <a:ext cx="576751" cy="576751"/>
          </a:xfrm>
          <a:prstGeom prst="rect">
            <a:avLst/>
          </a:prstGeom>
        </p:spPr>
      </p:pic>
      <p:pic>
        <p:nvPicPr>
          <p:cNvPr id="20" name="Picture 20"/>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1126237" y="2732300"/>
            <a:ext cx="576751" cy="576751"/>
          </a:xfrm>
          <a:prstGeom prst="rect">
            <a:avLst/>
          </a:prstGeom>
        </p:spPr>
      </p:pic>
      <p:sp>
        <p:nvSpPr>
          <p:cNvPr id="21" name="TextBox 21"/>
          <p:cNvSpPr txBox="1"/>
          <p:nvPr/>
        </p:nvSpPr>
        <p:spPr>
          <a:xfrm>
            <a:off x="642380" y="3839346"/>
            <a:ext cx="3709765" cy="469265"/>
          </a:xfrm>
          <a:prstGeom prst="rect">
            <a:avLst/>
          </a:prstGeom>
        </p:spPr>
        <p:txBody>
          <a:bodyPr lIns="0" tIns="0" rIns="0" bIns="0" rtlCol="0" anchor="t">
            <a:spAutoFit/>
          </a:bodyPr>
          <a:lstStyle/>
          <a:p>
            <a:pPr algn="ctr">
              <a:lnSpc>
                <a:spcPts val="3640"/>
              </a:lnSpc>
              <a:spcBef>
                <a:spcPct val="0"/>
              </a:spcBef>
            </a:pPr>
            <a:r>
              <a:rPr lang="en-US" sz="2800" spc="55">
                <a:solidFill>
                  <a:srgbClr val="FFFFFF"/>
                </a:solidFill>
                <a:latin typeface="Roboto"/>
              </a:rPr>
              <a:t>GAISRAI</a:t>
            </a:r>
          </a:p>
        </p:txBody>
      </p:sp>
      <p:sp>
        <p:nvSpPr>
          <p:cNvPr id="22" name="TextBox 22"/>
          <p:cNvSpPr txBox="1"/>
          <p:nvPr/>
        </p:nvSpPr>
        <p:spPr>
          <a:xfrm>
            <a:off x="5110265" y="3440808"/>
            <a:ext cx="3709765" cy="1383665"/>
          </a:xfrm>
          <a:prstGeom prst="rect">
            <a:avLst/>
          </a:prstGeom>
        </p:spPr>
        <p:txBody>
          <a:bodyPr lIns="0" tIns="0" rIns="0" bIns="0" rtlCol="0" anchor="t">
            <a:spAutoFit/>
          </a:bodyPr>
          <a:lstStyle/>
          <a:p>
            <a:pPr algn="ctr">
              <a:lnSpc>
                <a:spcPts val="3640"/>
              </a:lnSpc>
              <a:spcBef>
                <a:spcPct val="0"/>
              </a:spcBef>
            </a:pPr>
            <a:r>
              <a:rPr lang="en-US" sz="2800" spc="55">
                <a:solidFill>
                  <a:srgbClr val="FFFFFF"/>
                </a:solidFill>
                <a:latin typeface="Roboto"/>
              </a:rPr>
              <a:t>PAVOJINGOS UŽKREČIAMOS LIGOS (pvz., Covid-19)</a:t>
            </a:r>
          </a:p>
        </p:txBody>
      </p:sp>
      <p:sp>
        <p:nvSpPr>
          <p:cNvPr id="23" name="TextBox 23"/>
          <p:cNvSpPr txBox="1"/>
          <p:nvPr/>
        </p:nvSpPr>
        <p:spPr>
          <a:xfrm>
            <a:off x="9559730" y="3440808"/>
            <a:ext cx="3709765" cy="1383665"/>
          </a:xfrm>
          <a:prstGeom prst="rect">
            <a:avLst/>
          </a:prstGeom>
        </p:spPr>
        <p:txBody>
          <a:bodyPr lIns="0" tIns="0" rIns="0" bIns="0" rtlCol="0" anchor="t">
            <a:spAutoFit/>
          </a:bodyPr>
          <a:lstStyle/>
          <a:p>
            <a:pPr algn="ctr">
              <a:lnSpc>
                <a:spcPts val="3640"/>
              </a:lnSpc>
              <a:spcBef>
                <a:spcPct val="0"/>
              </a:spcBef>
            </a:pPr>
            <a:r>
              <a:rPr lang="en-US" sz="2800" spc="55">
                <a:solidFill>
                  <a:srgbClr val="FFFFFF"/>
                </a:solidFill>
                <a:latin typeface="Roboto"/>
              </a:rPr>
              <a:t>RADIACINĖ TARŠA (Baltarusijos AE, Ignalinos AE)</a:t>
            </a:r>
          </a:p>
        </p:txBody>
      </p:sp>
      <p:sp>
        <p:nvSpPr>
          <p:cNvPr id="24" name="AutoShape 24"/>
          <p:cNvSpPr/>
          <p:nvPr/>
        </p:nvSpPr>
        <p:spPr>
          <a:xfrm>
            <a:off x="0" y="9532946"/>
            <a:ext cx="18288000" cy="754054"/>
          </a:xfrm>
          <a:prstGeom prst="rect">
            <a:avLst/>
          </a:prstGeom>
          <a:solidFill>
            <a:srgbClr val="FBB900"/>
          </a:solidFill>
        </p:spPr>
      </p:sp>
      <p:sp>
        <p:nvSpPr>
          <p:cNvPr id="25" name="TextBox 25"/>
          <p:cNvSpPr txBox="1"/>
          <p:nvPr/>
        </p:nvSpPr>
        <p:spPr>
          <a:xfrm>
            <a:off x="171463" y="9714393"/>
            <a:ext cx="7937664" cy="362585"/>
          </a:xfrm>
          <a:prstGeom prst="rect">
            <a:avLst/>
          </a:prstGeom>
        </p:spPr>
        <p:txBody>
          <a:bodyPr lIns="0" tIns="0" rIns="0" bIns="0" rtlCol="0" anchor="t">
            <a:spAutoFit/>
          </a:bodyPr>
          <a:lstStyle/>
          <a:p>
            <a:pPr marL="0" lvl="0" indent="0" algn="just">
              <a:lnSpc>
                <a:spcPts val="2859"/>
              </a:lnSpc>
              <a:spcBef>
                <a:spcPct val="0"/>
              </a:spcBef>
            </a:pPr>
            <a:r>
              <a:rPr lang="en-US" sz="2199" spc="-21">
                <a:solidFill>
                  <a:srgbClr val="545454"/>
                </a:solidFill>
                <a:latin typeface="Roboto"/>
              </a:rPr>
              <a:t>CIVILINĖ SAUGA • Pavojai</a:t>
            </a:r>
          </a:p>
        </p:txBody>
      </p:sp>
      <p:sp>
        <p:nvSpPr>
          <p:cNvPr id="26" name="TextBox 26"/>
          <p:cNvSpPr txBox="1"/>
          <p:nvPr/>
        </p:nvSpPr>
        <p:spPr>
          <a:xfrm>
            <a:off x="2254483" y="114530"/>
            <a:ext cx="12972718" cy="697865"/>
          </a:xfrm>
          <a:prstGeom prst="rect">
            <a:avLst/>
          </a:prstGeom>
        </p:spPr>
        <p:txBody>
          <a:bodyPr lIns="0" tIns="0" rIns="0" bIns="0" rtlCol="0" anchor="t">
            <a:spAutoFit/>
          </a:bodyPr>
          <a:lstStyle/>
          <a:p>
            <a:pPr marL="0" lvl="0" indent="0" algn="ctr">
              <a:lnSpc>
                <a:spcPts val="5589"/>
              </a:lnSpc>
              <a:spcBef>
                <a:spcPct val="0"/>
              </a:spcBef>
            </a:pPr>
            <a:r>
              <a:rPr lang="en-US" sz="4299" spc="-42" dirty="0" err="1">
                <a:solidFill>
                  <a:srgbClr val="FBB900"/>
                </a:solidFill>
                <a:latin typeface="Roboto Bold"/>
              </a:rPr>
              <a:t>Didžiausi</a:t>
            </a:r>
            <a:r>
              <a:rPr lang="en-US" sz="4299" spc="-42" dirty="0">
                <a:solidFill>
                  <a:srgbClr val="FBB900"/>
                </a:solidFill>
                <a:latin typeface="Roboto Bold"/>
              </a:rPr>
              <a:t> </a:t>
            </a:r>
            <a:r>
              <a:rPr lang="en-US" sz="4299" spc="-42" dirty="0" err="1">
                <a:solidFill>
                  <a:srgbClr val="FBB900"/>
                </a:solidFill>
                <a:latin typeface="Roboto Bold"/>
              </a:rPr>
              <a:t>pavojai</a:t>
            </a:r>
            <a:r>
              <a:rPr lang="en-US" sz="4299" spc="-42" dirty="0">
                <a:solidFill>
                  <a:srgbClr val="FBB900"/>
                </a:solidFill>
                <a:latin typeface="Roboto Bold"/>
              </a:rPr>
              <a:t> </a:t>
            </a:r>
            <a:r>
              <a:rPr lang="en-US" sz="4299" spc="-42" dirty="0" err="1">
                <a:solidFill>
                  <a:srgbClr val="FBB900"/>
                </a:solidFill>
                <a:latin typeface="Roboto Bold"/>
              </a:rPr>
              <a:t>Lietuvoje</a:t>
            </a:r>
            <a:endParaRPr lang="en-US" sz="4299" spc="-42" dirty="0">
              <a:solidFill>
                <a:srgbClr val="FBB900"/>
              </a:solidFill>
              <a:latin typeface="Roboto Bold"/>
            </a:endParaRPr>
          </a:p>
        </p:txBody>
      </p:sp>
      <p:pic>
        <p:nvPicPr>
          <p:cNvPr id="28" name="Picture 28"/>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5522391" y="2732300"/>
            <a:ext cx="576751" cy="576751"/>
          </a:xfrm>
          <a:prstGeom prst="rect">
            <a:avLst/>
          </a:prstGeom>
        </p:spPr>
      </p:pic>
      <p:sp>
        <p:nvSpPr>
          <p:cNvPr id="29" name="TextBox 29"/>
          <p:cNvSpPr txBox="1"/>
          <p:nvPr/>
        </p:nvSpPr>
        <p:spPr>
          <a:xfrm>
            <a:off x="13955884" y="3669408"/>
            <a:ext cx="3709765" cy="926465"/>
          </a:xfrm>
          <a:prstGeom prst="rect">
            <a:avLst/>
          </a:prstGeom>
        </p:spPr>
        <p:txBody>
          <a:bodyPr lIns="0" tIns="0" rIns="0" bIns="0" rtlCol="0" anchor="t">
            <a:spAutoFit/>
          </a:bodyPr>
          <a:lstStyle/>
          <a:p>
            <a:pPr algn="ctr">
              <a:lnSpc>
                <a:spcPts val="3639"/>
              </a:lnSpc>
            </a:pPr>
            <a:r>
              <a:rPr lang="en-US" sz="2799" spc="24">
                <a:solidFill>
                  <a:srgbClr val="FFFFFF"/>
                </a:solidFill>
                <a:latin typeface="Arimo"/>
              </a:rPr>
              <a:t>GAMTINIAI</a:t>
            </a:r>
          </a:p>
          <a:p>
            <a:pPr algn="ctr">
              <a:lnSpc>
                <a:spcPts val="3640"/>
              </a:lnSpc>
              <a:spcBef>
                <a:spcPct val="0"/>
              </a:spcBef>
            </a:pPr>
            <a:r>
              <a:rPr lang="en-US" sz="2800" spc="24">
                <a:solidFill>
                  <a:srgbClr val="FFFFFF"/>
                </a:solidFill>
                <a:latin typeface="Arimo"/>
              </a:rPr>
              <a:t>PAVOJAI</a:t>
            </a:r>
          </a:p>
        </p:txBody>
      </p:sp>
      <p:pic>
        <p:nvPicPr>
          <p:cNvPr id="30" name="Picture 30"/>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2230420" y="5575193"/>
            <a:ext cx="576751" cy="576751"/>
          </a:xfrm>
          <a:prstGeom prst="rect">
            <a:avLst/>
          </a:prstGeom>
        </p:spPr>
      </p:pic>
      <p:pic>
        <p:nvPicPr>
          <p:cNvPr id="31" name="Picture 3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6698305" y="5575193"/>
            <a:ext cx="576751" cy="576751"/>
          </a:xfrm>
          <a:prstGeom prst="rect">
            <a:avLst/>
          </a:prstGeom>
        </p:spPr>
      </p:pic>
      <p:pic>
        <p:nvPicPr>
          <p:cNvPr id="32" name="Picture 3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1147770" y="5604454"/>
            <a:ext cx="576751" cy="576751"/>
          </a:xfrm>
          <a:prstGeom prst="rect">
            <a:avLst/>
          </a:prstGeom>
        </p:spPr>
      </p:pic>
      <p:sp>
        <p:nvSpPr>
          <p:cNvPr id="33" name="TextBox 33"/>
          <p:cNvSpPr txBox="1"/>
          <p:nvPr/>
        </p:nvSpPr>
        <p:spPr>
          <a:xfrm>
            <a:off x="663913" y="6711500"/>
            <a:ext cx="3709765" cy="469265"/>
          </a:xfrm>
          <a:prstGeom prst="rect">
            <a:avLst/>
          </a:prstGeom>
        </p:spPr>
        <p:txBody>
          <a:bodyPr lIns="0" tIns="0" rIns="0" bIns="0" rtlCol="0" anchor="t">
            <a:spAutoFit/>
          </a:bodyPr>
          <a:lstStyle/>
          <a:p>
            <a:pPr algn="ctr">
              <a:lnSpc>
                <a:spcPts val="3640"/>
              </a:lnSpc>
              <a:spcBef>
                <a:spcPct val="0"/>
              </a:spcBef>
            </a:pPr>
            <a:r>
              <a:rPr lang="en-US" sz="2800" spc="55">
                <a:solidFill>
                  <a:srgbClr val="FFFFFF"/>
                </a:solidFill>
                <a:latin typeface="Roboto"/>
              </a:rPr>
              <a:t>POTVYNIS</a:t>
            </a:r>
          </a:p>
        </p:txBody>
      </p:sp>
      <p:sp>
        <p:nvSpPr>
          <p:cNvPr id="34" name="TextBox 34"/>
          <p:cNvSpPr txBox="1"/>
          <p:nvPr/>
        </p:nvSpPr>
        <p:spPr>
          <a:xfrm>
            <a:off x="5131798" y="6770162"/>
            <a:ext cx="3709765" cy="469265"/>
          </a:xfrm>
          <a:prstGeom prst="rect">
            <a:avLst/>
          </a:prstGeom>
        </p:spPr>
        <p:txBody>
          <a:bodyPr lIns="0" tIns="0" rIns="0" bIns="0" rtlCol="0" anchor="t">
            <a:spAutoFit/>
          </a:bodyPr>
          <a:lstStyle/>
          <a:p>
            <a:pPr algn="ctr">
              <a:lnSpc>
                <a:spcPts val="3640"/>
              </a:lnSpc>
              <a:spcBef>
                <a:spcPct val="0"/>
              </a:spcBef>
            </a:pPr>
            <a:r>
              <a:rPr lang="en-US" sz="2800" spc="24">
                <a:solidFill>
                  <a:srgbClr val="FFFFFF"/>
                </a:solidFill>
                <a:latin typeface="Arimo"/>
              </a:rPr>
              <a:t>CHEMINĖ TARŠA</a:t>
            </a:r>
          </a:p>
        </p:txBody>
      </p:sp>
      <p:sp>
        <p:nvSpPr>
          <p:cNvPr id="35" name="TextBox 35"/>
          <p:cNvSpPr txBox="1"/>
          <p:nvPr/>
        </p:nvSpPr>
        <p:spPr>
          <a:xfrm>
            <a:off x="9581263" y="6541562"/>
            <a:ext cx="3709765" cy="926465"/>
          </a:xfrm>
          <a:prstGeom prst="rect">
            <a:avLst/>
          </a:prstGeom>
        </p:spPr>
        <p:txBody>
          <a:bodyPr lIns="0" tIns="0" rIns="0" bIns="0" rtlCol="0" anchor="t">
            <a:spAutoFit/>
          </a:bodyPr>
          <a:lstStyle/>
          <a:p>
            <a:pPr algn="ctr">
              <a:lnSpc>
                <a:spcPts val="3640"/>
              </a:lnSpc>
              <a:spcBef>
                <a:spcPct val="0"/>
              </a:spcBef>
            </a:pPr>
            <a:r>
              <a:rPr lang="en-US" sz="2800" spc="24">
                <a:solidFill>
                  <a:srgbClr val="FFFFFF"/>
                </a:solidFill>
                <a:latin typeface="Arimo"/>
              </a:rPr>
              <a:t>TERORISTINIS IŠPUOLIS</a:t>
            </a:r>
          </a:p>
        </p:txBody>
      </p:sp>
      <p:pic>
        <p:nvPicPr>
          <p:cNvPr id="36" name="Picture 3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5543924" y="5604454"/>
            <a:ext cx="576751" cy="576751"/>
          </a:xfrm>
          <a:prstGeom prst="rect">
            <a:avLst/>
          </a:prstGeom>
        </p:spPr>
      </p:pic>
      <p:sp>
        <p:nvSpPr>
          <p:cNvPr id="37" name="TextBox 37"/>
          <p:cNvSpPr txBox="1"/>
          <p:nvPr/>
        </p:nvSpPr>
        <p:spPr>
          <a:xfrm>
            <a:off x="13977417" y="6770162"/>
            <a:ext cx="3709765" cy="469265"/>
          </a:xfrm>
          <a:prstGeom prst="rect">
            <a:avLst/>
          </a:prstGeom>
        </p:spPr>
        <p:txBody>
          <a:bodyPr lIns="0" tIns="0" rIns="0" bIns="0" rtlCol="0" anchor="t">
            <a:spAutoFit/>
          </a:bodyPr>
          <a:lstStyle/>
          <a:p>
            <a:pPr algn="ctr">
              <a:lnSpc>
                <a:spcPts val="3640"/>
              </a:lnSpc>
              <a:spcBef>
                <a:spcPct val="0"/>
              </a:spcBef>
            </a:pPr>
            <a:r>
              <a:rPr lang="en-US" sz="2800" spc="24">
                <a:solidFill>
                  <a:srgbClr val="FFFFFF"/>
                </a:solidFill>
                <a:latin typeface="Arimo"/>
              </a:rPr>
              <a:t>KARO VEIKSMAI</a:t>
            </a:r>
          </a:p>
        </p:txBody>
      </p:sp>
      <p:grpSp>
        <p:nvGrpSpPr>
          <p:cNvPr id="38" name="Group 7">
            <a:extLst>
              <a:ext uri="{FF2B5EF4-FFF2-40B4-BE49-F238E27FC236}">
                <a16:creationId xmlns:a16="http://schemas.microsoft.com/office/drawing/2014/main" id="{F7CA8568-8A74-48C4-7C0F-500735059C6C}"/>
              </a:ext>
            </a:extLst>
          </p:cNvPr>
          <p:cNvGrpSpPr/>
          <p:nvPr/>
        </p:nvGrpSpPr>
        <p:grpSpPr>
          <a:xfrm>
            <a:off x="0" y="855108"/>
            <a:ext cx="18288000" cy="63520"/>
            <a:chOff x="0" y="0"/>
            <a:chExt cx="24384000" cy="84693"/>
          </a:xfrm>
        </p:grpSpPr>
        <p:sp>
          <p:nvSpPr>
            <p:cNvPr id="39" name="AutoShape 8">
              <a:extLst>
                <a:ext uri="{FF2B5EF4-FFF2-40B4-BE49-F238E27FC236}">
                  <a16:creationId xmlns:a16="http://schemas.microsoft.com/office/drawing/2014/main" id="{4DEFC39E-F509-DAE4-40D8-5AD315A0E34C}"/>
                </a:ext>
              </a:extLst>
            </p:cNvPr>
            <p:cNvSpPr/>
            <p:nvPr/>
          </p:nvSpPr>
          <p:spPr>
            <a:xfrm>
              <a:off x="0" y="35963"/>
              <a:ext cx="24384000" cy="12766"/>
            </a:xfrm>
            <a:prstGeom prst="rect">
              <a:avLst/>
            </a:prstGeom>
            <a:solidFill>
              <a:srgbClr val="000000"/>
            </a:solidFill>
          </p:spPr>
        </p:sp>
        <p:sp>
          <p:nvSpPr>
            <p:cNvPr id="40" name="AutoShape 9">
              <a:extLst>
                <a:ext uri="{FF2B5EF4-FFF2-40B4-BE49-F238E27FC236}">
                  <a16:creationId xmlns:a16="http://schemas.microsoft.com/office/drawing/2014/main" id="{DBDEF7D3-E061-DEA3-DD87-436AE96C62AE}"/>
                </a:ext>
              </a:extLst>
            </p:cNvPr>
            <p:cNvSpPr/>
            <p:nvPr/>
          </p:nvSpPr>
          <p:spPr>
            <a:xfrm rot="-5400000">
              <a:off x="782383" y="-782383"/>
              <a:ext cx="84693" cy="1649458"/>
            </a:xfrm>
            <a:prstGeom prst="rect">
              <a:avLst/>
            </a:prstGeom>
            <a:solidFill>
              <a:srgbClr val="FFB923"/>
            </a:solidFill>
          </p:spPr>
        </p:sp>
      </p:grpSp>
      <p:pic>
        <p:nvPicPr>
          <p:cNvPr id="41" name="Picture 5">
            <a:extLst>
              <a:ext uri="{FF2B5EF4-FFF2-40B4-BE49-F238E27FC236}">
                <a16:creationId xmlns:a16="http://schemas.microsoft.com/office/drawing/2014/main" id="{00FF2850-E68F-217E-3338-15AD8DDFFD5C}"/>
              </a:ext>
            </a:extLst>
          </p:cNvPr>
          <p:cNvPicPr>
            <a:picLocks noChangeAspect="1"/>
          </p:cNvPicPr>
          <p:nvPr/>
        </p:nvPicPr>
        <p:blipFill>
          <a:blip r:embed="rId4"/>
          <a:srcRect/>
          <a:stretch>
            <a:fillRect/>
          </a:stretch>
        </p:blipFill>
        <p:spPr>
          <a:xfrm>
            <a:off x="15773400" y="134194"/>
            <a:ext cx="2097339" cy="7344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8778938" y="0"/>
            <a:ext cx="9644855" cy="10287000"/>
          </a:xfrm>
          <a:prstGeom prst="rect">
            <a:avLst/>
          </a:prstGeom>
          <a:solidFill>
            <a:srgbClr val="14110F"/>
          </a:solidFill>
        </p:spPr>
      </p:sp>
      <p:grpSp>
        <p:nvGrpSpPr>
          <p:cNvPr id="3" name="Group 3"/>
          <p:cNvGrpSpPr>
            <a:grpSpLocks noChangeAspect="1"/>
          </p:cNvGrpSpPr>
          <p:nvPr/>
        </p:nvGrpSpPr>
        <p:grpSpPr>
          <a:xfrm>
            <a:off x="6754187" y="1028700"/>
            <a:ext cx="4049502" cy="8229600"/>
            <a:chOff x="0" y="0"/>
            <a:chExt cx="5001260" cy="10163810"/>
          </a:xfrm>
        </p:grpSpPr>
        <p:sp>
          <p:nvSpPr>
            <p:cNvPr id="4" name="Freeform 4"/>
            <p:cNvSpPr/>
            <p:nvPr/>
          </p:nvSpPr>
          <p:spPr>
            <a:xfrm>
              <a:off x="0" y="0"/>
              <a:ext cx="5000993" cy="10163632"/>
            </a:xfrm>
            <a:custGeom>
              <a:avLst/>
              <a:gdLst/>
              <a:ahLst/>
              <a:cxnLst/>
              <a:rect l="l" t="t" r="r" b="b"/>
              <a:pathLst>
                <a:path w="5000993" h="10163632">
                  <a:moveTo>
                    <a:pt x="0" y="0"/>
                  </a:moveTo>
                  <a:lnTo>
                    <a:pt x="5000993" y="0"/>
                  </a:lnTo>
                  <a:lnTo>
                    <a:pt x="5000993" y="10163632"/>
                  </a:lnTo>
                  <a:lnTo>
                    <a:pt x="0" y="10163632"/>
                  </a:lnTo>
                  <a:close/>
                </a:path>
              </a:pathLst>
            </a:custGeom>
            <a:blipFill>
              <a:blip r:embed="rId2"/>
              <a:stretch>
                <a:fillRect l="-45" r="-45"/>
              </a:stretch>
            </a:blipFill>
          </p:spPr>
        </p:sp>
        <p:sp>
          <p:nvSpPr>
            <p:cNvPr id="5" name="Freeform 5"/>
            <p:cNvSpPr/>
            <p:nvPr/>
          </p:nvSpPr>
          <p:spPr>
            <a:xfrm>
              <a:off x="338760" y="288798"/>
              <a:ext cx="4330776" cy="9398000"/>
            </a:xfrm>
            <a:custGeom>
              <a:avLst/>
              <a:gdLst/>
              <a:ahLst/>
              <a:cxnLst/>
              <a:rect l="l" t="t" r="r" b="b"/>
              <a:pathLst>
                <a:path w="4330776" h="9398000">
                  <a:moveTo>
                    <a:pt x="3894366" y="9398000"/>
                  </a:moveTo>
                  <a:lnTo>
                    <a:pt x="436410" y="9398000"/>
                  </a:lnTo>
                  <a:cubicBezTo>
                    <a:pt x="195389" y="9398000"/>
                    <a:pt x="0" y="9202610"/>
                    <a:pt x="0" y="8961590"/>
                  </a:cubicBezTo>
                  <a:lnTo>
                    <a:pt x="0" y="436410"/>
                  </a:lnTo>
                  <a:cubicBezTo>
                    <a:pt x="0" y="195390"/>
                    <a:pt x="195389" y="0"/>
                    <a:pt x="436410" y="0"/>
                  </a:cubicBezTo>
                  <a:lnTo>
                    <a:pt x="861580" y="0"/>
                  </a:lnTo>
                  <a:cubicBezTo>
                    <a:pt x="902373" y="0"/>
                    <a:pt x="935444" y="33071"/>
                    <a:pt x="935444" y="73863"/>
                  </a:cubicBezTo>
                  <a:lnTo>
                    <a:pt x="935444" y="73863"/>
                  </a:lnTo>
                  <a:cubicBezTo>
                    <a:pt x="935444" y="225019"/>
                    <a:pt x="1057745" y="347688"/>
                    <a:pt x="1208913" y="348120"/>
                  </a:cubicBezTo>
                  <a:lnTo>
                    <a:pt x="3105874" y="353619"/>
                  </a:lnTo>
                  <a:cubicBezTo>
                    <a:pt x="3257651" y="354063"/>
                    <a:pt x="3380930" y="231140"/>
                    <a:pt x="3380930" y="79362"/>
                  </a:cubicBezTo>
                  <a:lnTo>
                    <a:pt x="3380930" y="73863"/>
                  </a:lnTo>
                  <a:cubicBezTo>
                    <a:pt x="3380930" y="33071"/>
                    <a:pt x="3414001" y="0"/>
                    <a:pt x="3454794" y="0"/>
                  </a:cubicBezTo>
                  <a:lnTo>
                    <a:pt x="3894366" y="0"/>
                  </a:lnTo>
                  <a:cubicBezTo>
                    <a:pt x="4135387" y="0"/>
                    <a:pt x="4330776" y="195390"/>
                    <a:pt x="4330776" y="436410"/>
                  </a:cubicBezTo>
                  <a:lnTo>
                    <a:pt x="4330776" y="8961603"/>
                  </a:lnTo>
                  <a:cubicBezTo>
                    <a:pt x="4330776" y="9202610"/>
                    <a:pt x="4135387" y="9398000"/>
                    <a:pt x="3894366" y="9398000"/>
                  </a:cubicBezTo>
                  <a:close/>
                </a:path>
              </a:pathLst>
            </a:custGeom>
            <a:blipFill>
              <a:blip r:embed="rId3"/>
              <a:stretch>
                <a:fillRect l="-3605" r="-3605"/>
              </a:stretch>
            </a:blipFill>
          </p:spPr>
        </p:sp>
      </p:grpSp>
      <p:grpSp>
        <p:nvGrpSpPr>
          <p:cNvPr id="6" name="Group 6"/>
          <p:cNvGrpSpPr>
            <a:grpSpLocks noChangeAspect="1"/>
          </p:cNvGrpSpPr>
          <p:nvPr/>
        </p:nvGrpSpPr>
        <p:grpSpPr>
          <a:xfrm>
            <a:off x="11597813" y="1028700"/>
            <a:ext cx="4049502" cy="8229600"/>
            <a:chOff x="0" y="0"/>
            <a:chExt cx="5001260" cy="10163810"/>
          </a:xfrm>
        </p:grpSpPr>
        <p:sp>
          <p:nvSpPr>
            <p:cNvPr id="7" name="Freeform 7"/>
            <p:cNvSpPr/>
            <p:nvPr/>
          </p:nvSpPr>
          <p:spPr>
            <a:xfrm>
              <a:off x="0" y="0"/>
              <a:ext cx="5000993" cy="10163632"/>
            </a:xfrm>
            <a:custGeom>
              <a:avLst/>
              <a:gdLst/>
              <a:ahLst/>
              <a:cxnLst/>
              <a:rect l="l" t="t" r="r" b="b"/>
              <a:pathLst>
                <a:path w="5000993" h="10163632">
                  <a:moveTo>
                    <a:pt x="0" y="0"/>
                  </a:moveTo>
                  <a:lnTo>
                    <a:pt x="5000993" y="0"/>
                  </a:lnTo>
                  <a:lnTo>
                    <a:pt x="5000993" y="10163632"/>
                  </a:lnTo>
                  <a:lnTo>
                    <a:pt x="0" y="10163632"/>
                  </a:lnTo>
                  <a:close/>
                </a:path>
              </a:pathLst>
            </a:custGeom>
            <a:blipFill>
              <a:blip r:embed="rId2"/>
              <a:stretch>
                <a:fillRect l="-45" r="-45"/>
              </a:stretch>
            </a:blipFill>
          </p:spPr>
        </p:sp>
        <p:sp>
          <p:nvSpPr>
            <p:cNvPr id="8" name="Freeform 8"/>
            <p:cNvSpPr/>
            <p:nvPr/>
          </p:nvSpPr>
          <p:spPr>
            <a:xfrm>
              <a:off x="338760" y="288798"/>
              <a:ext cx="4330776" cy="9398000"/>
            </a:xfrm>
            <a:custGeom>
              <a:avLst/>
              <a:gdLst/>
              <a:ahLst/>
              <a:cxnLst/>
              <a:rect l="l" t="t" r="r" b="b"/>
              <a:pathLst>
                <a:path w="4330776" h="9398000">
                  <a:moveTo>
                    <a:pt x="3894366" y="9398000"/>
                  </a:moveTo>
                  <a:lnTo>
                    <a:pt x="436410" y="9398000"/>
                  </a:lnTo>
                  <a:cubicBezTo>
                    <a:pt x="195389" y="9398000"/>
                    <a:pt x="0" y="9202610"/>
                    <a:pt x="0" y="8961590"/>
                  </a:cubicBezTo>
                  <a:lnTo>
                    <a:pt x="0" y="436410"/>
                  </a:lnTo>
                  <a:cubicBezTo>
                    <a:pt x="0" y="195390"/>
                    <a:pt x="195389" y="0"/>
                    <a:pt x="436410" y="0"/>
                  </a:cubicBezTo>
                  <a:lnTo>
                    <a:pt x="861580" y="0"/>
                  </a:lnTo>
                  <a:cubicBezTo>
                    <a:pt x="902373" y="0"/>
                    <a:pt x="935444" y="33071"/>
                    <a:pt x="935444" y="73863"/>
                  </a:cubicBezTo>
                  <a:lnTo>
                    <a:pt x="935444" y="73863"/>
                  </a:lnTo>
                  <a:cubicBezTo>
                    <a:pt x="935444" y="225019"/>
                    <a:pt x="1057745" y="347688"/>
                    <a:pt x="1208913" y="348120"/>
                  </a:cubicBezTo>
                  <a:lnTo>
                    <a:pt x="3105874" y="353619"/>
                  </a:lnTo>
                  <a:cubicBezTo>
                    <a:pt x="3257651" y="354063"/>
                    <a:pt x="3380930" y="231140"/>
                    <a:pt x="3380930" y="79362"/>
                  </a:cubicBezTo>
                  <a:lnTo>
                    <a:pt x="3380930" y="73863"/>
                  </a:lnTo>
                  <a:cubicBezTo>
                    <a:pt x="3380930" y="33071"/>
                    <a:pt x="3414001" y="0"/>
                    <a:pt x="3454794" y="0"/>
                  </a:cubicBezTo>
                  <a:lnTo>
                    <a:pt x="3894366" y="0"/>
                  </a:lnTo>
                  <a:cubicBezTo>
                    <a:pt x="4135387" y="0"/>
                    <a:pt x="4330776" y="195390"/>
                    <a:pt x="4330776" y="436410"/>
                  </a:cubicBezTo>
                  <a:lnTo>
                    <a:pt x="4330776" y="8961603"/>
                  </a:lnTo>
                  <a:cubicBezTo>
                    <a:pt x="4330776" y="9202610"/>
                    <a:pt x="4135387" y="9398000"/>
                    <a:pt x="3894366" y="9398000"/>
                  </a:cubicBezTo>
                  <a:close/>
                </a:path>
              </a:pathLst>
            </a:custGeom>
            <a:blipFill>
              <a:blip r:embed="rId4"/>
              <a:stretch>
                <a:fillRect l="-3605" r="-3605"/>
              </a:stretch>
            </a:blipFill>
          </p:spPr>
        </p:sp>
      </p:grpSp>
      <p:grpSp>
        <p:nvGrpSpPr>
          <p:cNvPr id="9" name="Group 9"/>
          <p:cNvGrpSpPr>
            <a:grpSpLocks noChangeAspect="1"/>
          </p:cNvGrpSpPr>
          <p:nvPr/>
        </p:nvGrpSpPr>
        <p:grpSpPr>
          <a:xfrm>
            <a:off x="16441438" y="1028700"/>
            <a:ext cx="4049502" cy="8229600"/>
            <a:chOff x="0" y="0"/>
            <a:chExt cx="5001260" cy="10163810"/>
          </a:xfrm>
        </p:grpSpPr>
        <p:sp>
          <p:nvSpPr>
            <p:cNvPr id="10" name="Freeform 10"/>
            <p:cNvSpPr/>
            <p:nvPr/>
          </p:nvSpPr>
          <p:spPr>
            <a:xfrm>
              <a:off x="0" y="0"/>
              <a:ext cx="5000993" cy="10163632"/>
            </a:xfrm>
            <a:custGeom>
              <a:avLst/>
              <a:gdLst/>
              <a:ahLst/>
              <a:cxnLst/>
              <a:rect l="l" t="t" r="r" b="b"/>
              <a:pathLst>
                <a:path w="5000993" h="10163632">
                  <a:moveTo>
                    <a:pt x="0" y="0"/>
                  </a:moveTo>
                  <a:lnTo>
                    <a:pt x="5000993" y="0"/>
                  </a:lnTo>
                  <a:lnTo>
                    <a:pt x="5000993" y="10163632"/>
                  </a:lnTo>
                  <a:lnTo>
                    <a:pt x="0" y="10163632"/>
                  </a:lnTo>
                  <a:close/>
                </a:path>
              </a:pathLst>
            </a:custGeom>
            <a:blipFill>
              <a:blip r:embed="rId2"/>
              <a:stretch>
                <a:fillRect l="-45" r="-45"/>
              </a:stretch>
            </a:blipFill>
          </p:spPr>
        </p:sp>
        <p:sp>
          <p:nvSpPr>
            <p:cNvPr id="11" name="Freeform 11"/>
            <p:cNvSpPr/>
            <p:nvPr/>
          </p:nvSpPr>
          <p:spPr>
            <a:xfrm>
              <a:off x="338760" y="288798"/>
              <a:ext cx="4330776" cy="9398000"/>
            </a:xfrm>
            <a:custGeom>
              <a:avLst/>
              <a:gdLst/>
              <a:ahLst/>
              <a:cxnLst/>
              <a:rect l="l" t="t" r="r" b="b"/>
              <a:pathLst>
                <a:path w="4330776" h="9398000">
                  <a:moveTo>
                    <a:pt x="3894366" y="9398000"/>
                  </a:moveTo>
                  <a:lnTo>
                    <a:pt x="436410" y="9398000"/>
                  </a:lnTo>
                  <a:cubicBezTo>
                    <a:pt x="195389" y="9398000"/>
                    <a:pt x="0" y="9202610"/>
                    <a:pt x="0" y="8961590"/>
                  </a:cubicBezTo>
                  <a:lnTo>
                    <a:pt x="0" y="436410"/>
                  </a:lnTo>
                  <a:cubicBezTo>
                    <a:pt x="0" y="195390"/>
                    <a:pt x="195389" y="0"/>
                    <a:pt x="436410" y="0"/>
                  </a:cubicBezTo>
                  <a:lnTo>
                    <a:pt x="861580" y="0"/>
                  </a:lnTo>
                  <a:cubicBezTo>
                    <a:pt x="902373" y="0"/>
                    <a:pt x="935444" y="33071"/>
                    <a:pt x="935444" y="73863"/>
                  </a:cubicBezTo>
                  <a:lnTo>
                    <a:pt x="935444" y="73863"/>
                  </a:lnTo>
                  <a:cubicBezTo>
                    <a:pt x="935444" y="225019"/>
                    <a:pt x="1057745" y="347688"/>
                    <a:pt x="1208913" y="348120"/>
                  </a:cubicBezTo>
                  <a:lnTo>
                    <a:pt x="3105874" y="353619"/>
                  </a:lnTo>
                  <a:cubicBezTo>
                    <a:pt x="3257651" y="354063"/>
                    <a:pt x="3380930" y="231140"/>
                    <a:pt x="3380930" y="79362"/>
                  </a:cubicBezTo>
                  <a:lnTo>
                    <a:pt x="3380930" y="73863"/>
                  </a:lnTo>
                  <a:cubicBezTo>
                    <a:pt x="3380930" y="33071"/>
                    <a:pt x="3414001" y="0"/>
                    <a:pt x="3454794" y="0"/>
                  </a:cubicBezTo>
                  <a:lnTo>
                    <a:pt x="3894366" y="0"/>
                  </a:lnTo>
                  <a:cubicBezTo>
                    <a:pt x="4135387" y="0"/>
                    <a:pt x="4330776" y="195390"/>
                    <a:pt x="4330776" y="436410"/>
                  </a:cubicBezTo>
                  <a:lnTo>
                    <a:pt x="4330776" y="8961603"/>
                  </a:lnTo>
                  <a:cubicBezTo>
                    <a:pt x="4330776" y="9202610"/>
                    <a:pt x="4135387" y="9398000"/>
                    <a:pt x="3894366" y="9398000"/>
                  </a:cubicBezTo>
                  <a:close/>
                </a:path>
              </a:pathLst>
            </a:custGeom>
            <a:blipFill>
              <a:blip r:embed="rId5"/>
              <a:stretch>
                <a:fillRect l="-3605" r="-3605"/>
              </a:stretch>
            </a:blipFill>
          </p:spPr>
        </p:sp>
      </p:grpSp>
      <p:sp>
        <p:nvSpPr>
          <p:cNvPr id="12" name="AutoShape 12"/>
          <p:cNvSpPr/>
          <p:nvPr/>
        </p:nvSpPr>
        <p:spPr>
          <a:xfrm>
            <a:off x="0" y="9532946"/>
            <a:ext cx="18288000" cy="754054"/>
          </a:xfrm>
          <a:prstGeom prst="rect">
            <a:avLst/>
          </a:prstGeom>
          <a:solidFill>
            <a:srgbClr val="FBB900"/>
          </a:solidFill>
        </p:spPr>
      </p:sp>
      <p:sp>
        <p:nvSpPr>
          <p:cNvPr id="13" name="TextBox 13"/>
          <p:cNvSpPr txBox="1"/>
          <p:nvPr/>
        </p:nvSpPr>
        <p:spPr>
          <a:xfrm>
            <a:off x="171463" y="9714393"/>
            <a:ext cx="7937664" cy="362585"/>
          </a:xfrm>
          <a:prstGeom prst="rect">
            <a:avLst/>
          </a:prstGeom>
        </p:spPr>
        <p:txBody>
          <a:bodyPr lIns="0" tIns="0" rIns="0" bIns="0" rtlCol="0" anchor="t">
            <a:spAutoFit/>
          </a:bodyPr>
          <a:lstStyle/>
          <a:p>
            <a:pPr marL="0" lvl="0" indent="0" algn="just">
              <a:lnSpc>
                <a:spcPts val="2859"/>
              </a:lnSpc>
              <a:spcBef>
                <a:spcPct val="0"/>
              </a:spcBef>
            </a:pPr>
            <a:r>
              <a:rPr lang="en-US" sz="2199" spc="-21">
                <a:solidFill>
                  <a:srgbClr val="545454"/>
                </a:solidFill>
                <a:latin typeface="Roboto"/>
              </a:rPr>
              <a:t>CIVILINĖ SAUGA • Informacinė interneto svetainė  </a:t>
            </a:r>
          </a:p>
        </p:txBody>
      </p:sp>
      <p:sp>
        <p:nvSpPr>
          <p:cNvPr id="14" name="TextBox 14"/>
          <p:cNvSpPr txBox="1"/>
          <p:nvPr/>
        </p:nvSpPr>
        <p:spPr>
          <a:xfrm>
            <a:off x="670626" y="4134525"/>
            <a:ext cx="5646439" cy="1578610"/>
          </a:xfrm>
          <a:prstGeom prst="rect">
            <a:avLst/>
          </a:prstGeom>
        </p:spPr>
        <p:txBody>
          <a:bodyPr lIns="0" tIns="0" rIns="0" bIns="0" rtlCol="0" anchor="t">
            <a:spAutoFit/>
          </a:bodyPr>
          <a:lstStyle/>
          <a:p>
            <a:pPr marL="0" lvl="0" indent="0" algn="just">
              <a:lnSpc>
                <a:spcPts val="4160"/>
              </a:lnSpc>
              <a:spcBef>
                <a:spcPct val="0"/>
              </a:spcBef>
            </a:pPr>
            <a:r>
              <a:rPr lang="en-US" sz="3200" spc="-32">
                <a:solidFill>
                  <a:srgbClr val="0066FF"/>
                </a:solidFill>
                <a:latin typeface="Roboto Bold"/>
              </a:rPr>
              <a:t>LT72.lt</a:t>
            </a:r>
            <a:r>
              <a:rPr lang="en-US" sz="3200" spc="-32">
                <a:solidFill>
                  <a:srgbClr val="FBB900"/>
                </a:solidFill>
                <a:latin typeface="Roboto Bold"/>
              </a:rPr>
              <a:t> </a:t>
            </a:r>
            <a:r>
              <a:rPr lang="en-US" sz="3200" spc="-32">
                <a:solidFill>
                  <a:srgbClr val="14110F"/>
                </a:solidFill>
                <a:latin typeface="Roboto"/>
              </a:rPr>
              <a:t> – Lietuvos pasiruošimo ekstremaliosioms situacijoms svetainė.</a:t>
            </a:r>
          </a:p>
        </p:txBody>
      </p:sp>
      <p:pic>
        <p:nvPicPr>
          <p:cNvPr id="15" name="Picture 15"/>
          <p:cNvPicPr>
            <a:picLocks noChangeAspect="1"/>
          </p:cNvPicPr>
          <p:nvPr/>
        </p:nvPicPr>
        <p:blipFill>
          <a:blip r:embed="rId6"/>
          <a:srcRect/>
          <a:stretch>
            <a:fillRect/>
          </a:stretch>
        </p:blipFill>
        <p:spPr>
          <a:xfrm>
            <a:off x="206774" y="107115"/>
            <a:ext cx="2062726" cy="722279"/>
          </a:xfrm>
          <a:prstGeom prst="rect">
            <a:avLst/>
          </a:prstGeom>
        </p:spPr>
      </p:pic>
      <p:grpSp>
        <p:nvGrpSpPr>
          <p:cNvPr id="16" name="Group 7">
            <a:extLst>
              <a:ext uri="{FF2B5EF4-FFF2-40B4-BE49-F238E27FC236}">
                <a16:creationId xmlns:a16="http://schemas.microsoft.com/office/drawing/2014/main" id="{32407CB8-6335-7B4D-41E2-5974AB03B076}"/>
              </a:ext>
            </a:extLst>
          </p:cNvPr>
          <p:cNvGrpSpPr/>
          <p:nvPr/>
        </p:nvGrpSpPr>
        <p:grpSpPr>
          <a:xfrm>
            <a:off x="0" y="855108"/>
            <a:ext cx="18288000" cy="63520"/>
            <a:chOff x="0" y="0"/>
            <a:chExt cx="24384000" cy="84693"/>
          </a:xfrm>
        </p:grpSpPr>
        <p:sp>
          <p:nvSpPr>
            <p:cNvPr id="17" name="AutoShape 8">
              <a:extLst>
                <a:ext uri="{FF2B5EF4-FFF2-40B4-BE49-F238E27FC236}">
                  <a16:creationId xmlns:a16="http://schemas.microsoft.com/office/drawing/2014/main" id="{E9433299-0857-CDB1-9763-3CBEF75C5D68}"/>
                </a:ext>
              </a:extLst>
            </p:cNvPr>
            <p:cNvSpPr/>
            <p:nvPr/>
          </p:nvSpPr>
          <p:spPr>
            <a:xfrm>
              <a:off x="0" y="35963"/>
              <a:ext cx="24384000" cy="12766"/>
            </a:xfrm>
            <a:prstGeom prst="rect">
              <a:avLst/>
            </a:prstGeom>
            <a:solidFill>
              <a:srgbClr val="000000"/>
            </a:solidFill>
          </p:spPr>
        </p:sp>
        <p:sp>
          <p:nvSpPr>
            <p:cNvPr id="18" name="AutoShape 9">
              <a:extLst>
                <a:ext uri="{FF2B5EF4-FFF2-40B4-BE49-F238E27FC236}">
                  <a16:creationId xmlns:a16="http://schemas.microsoft.com/office/drawing/2014/main" id="{3B31D4E4-5FFF-D59E-D905-90B349B761EA}"/>
                </a:ext>
              </a:extLst>
            </p:cNvPr>
            <p:cNvSpPr/>
            <p:nvPr/>
          </p:nvSpPr>
          <p:spPr>
            <a:xfrm rot="-5400000">
              <a:off x="782383" y="-782383"/>
              <a:ext cx="84693" cy="1649458"/>
            </a:xfrm>
            <a:prstGeom prst="rect">
              <a:avLst/>
            </a:prstGeom>
            <a:solidFill>
              <a:srgbClr val="FFB923"/>
            </a:solidFill>
          </p:spPr>
        </p:sp>
      </p:grpSp>
    </p:spTree>
    <p:extLst>
      <p:ext uri="{BB962C8B-B14F-4D97-AF65-F5344CB8AC3E}">
        <p14:creationId xmlns:p14="http://schemas.microsoft.com/office/powerpoint/2010/main" val="1728823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9555" y="3572516"/>
            <a:ext cx="4036949" cy="2154231"/>
            <a:chOff x="0" y="0"/>
            <a:chExt cx="1524593" cy="813566"/>
          </a:xfrm>
        </p:grpSpPr>
        <p:sp>
          <p:nvSpPr>
            <p:cNvPr id="3" name="Freeform 3"/>
            <p:cNvSpPr/>
            <p:nvPr/>
          </p:nvSpPr>
          <p:spPr>
            <a:xfrm>
              <a:off x="0" y="0"/>
              <a:ext cx="1524593" cy="813566"/>
            </a:xfrm>
            <a:custGeom>
              <a:avLst/>
              <a:gdLst/>
              <a:ahLst/>
              <a:cxnLst/>
              <a:rect l="l" t="t" r="r" b="b"/>
              <a:pathLst>
                <a:path w="1524593" h="813566">
                  <a:moveTo>
                    <a:pt x="1400133" y="813566"/>
                  </a:moveTo>
                  <a:lnTo>
                    <a:pt x="124460" y="813566"/>
                  </a:lnTo>
                  <a:cubicBezTo>
                    <a:pt x="55880" y="813566"/>
                    <a:pt x="0" y="757686"/>
                    <a:pt x="0" y="689106"/>
                  </a:cubicBezTo>
                  <a:lnTo>
                    <a:pt x="0" y="124460"/>
                  </a:lnTo>
                  <a:cubicBezTo>
                    <a:pt x="0" y="55880"/>
                    <a:pt x="55880" y="0"/>
                    <a:pt x="124460" y="0"/>
                  </a:cubicBezTo>
                  <a:lnTo>
                    <a:pt x="1400133" y="0"/>
                  </a:lnTo>
                  <a:cubicBezTo>
                    <a:pt x="1468713" y="0"/>
                    <a:pt x="1524593" y="55880"/>
                    <a:pt x="1524593" y="124460"/>
                  </a:cubicBezTo>
                  <a:lnTo>
                    <a:pt x="1524593" y="689106"/>
                  </a:lnTo>
                  <a:cubicBezTo>
                    <a:pt x="1524593" y="757686"/>
                    <a:pt x="1468713" y="813566"/>
                    <a:pt x="1400133" y="813566"/>
                  </a:cubicBezTo>
                  <a:close/>
                </a:path>
              </a:pathLst>
            </a:custGeom>
            <a:solidFill>
              <a:srgbClr val="D43030"/>
            </a:solidFill>
          </p:spPr>
        </p:sp>
      </p:grpSp>
      <p:grpSp>
        <p:nvGrpSpPr>
          <p:cNvPr id="4" name="Group 4"/>
          <p:cNvGrpSpPr/>
          <p:nvPr/>
        </p:nvGrpSpPr>
        <p:grpSpPr>
          <a:xfrm>
            <a:off x="4957439" y="3572516"/>
            <a:ext cx="4036949" cy="2154231"/>
            <a:chOff x="0" y="0"/>
            <a:chExt cx="1524593" cy="813566"/>
          </a:xfrm>
        </p:grpSpPr>
        <p:sp>
          <p:nvSpPr>
            <p:cNvPr id="5" name="Freeform 5"/>
            <p:cNvSpPr/>
            <p:nvPr/>
          </p:nvSpPr>
          <p:spPr>
            <a:xfrm>
              <a:off x="0" y="0"/>
              <a:ext cx="1524593" cy="813566"/>
            </a:xfrm>
            <a:custGeom>
              <a:avLst/>
              <a:gdLst/>
              <a:ahLst/>
              <a:cxnLst/>
              <a:rect l="l" t="t" r="r" b="b"/>
              <a:pathLst>
                <a:path w="1524593" h="813566">
                  <a:moveTo>
                    <a:pt x="1400133" y="813566"/>
                  </a:moveTo>
                  <a:lnTo>
                    <a:pt x="124460" y="813566"/>
                  </a:lnTo>
                  <a:cubicBezTo>
                    <a:pt x="55880" y="813566"/>
                    <a:pt x="0" y="757686"/>
                    <a:pt x="0" y="689106"/>
                  </a:cubicBezTo>
                  <a:lnTo>
                    <a:pt x="0" y="124460"/>
                  </a:lnTo>
                  <a:cubicBezTo>
                    <a:pt x="0" y="55880"/>
                    <a:pt x="55880" y="0"/>
                    <a:pt x="124460" y="0"/>
                  </a:cubicBezTo>
                  <a:lnTo>
                    <a:pt x="1400133" y="0"/>
                  </a:lnTo>
                  <a:cubicBezTo>
                    <a:pt x="1468713" y="0"/>
                    <a:pt x="1524593" y="55880"/>
                    <a:pt x="1524593" y="124460"/>
                  </a:cubicBezTo>
                  <a:lnTo>
                    <a:pt x="1524593" y="689106"/>
                  </a:lnTo>
                  <a:cubicBezTo>
                    <a:pt x="1524593" y="757686"/>
                    <a:pt x="1468713" y="813566"/>
                    <a:pt x="1400133" y="813566"/>
                  </a:cubicBezTo>
                  <a:close/>
                </a:path>
              </a:pathLst>
            </a:custGeom>
            <a:solidFill>
              <a:srgbClr val="FF5757"/>
            </a:solidFill>
          </p:spPr>
        </p:sp>
      </p:grpSp>
      <p:grpSp>
        <p:nvGrpSpPr>
          <p:cNvPr id="6" name="Group 6"/>
          <p:cNvGrpSpPr/>
          <p:nvPr/>
        </p:nvGrpSpPr>
        <p:grpSpPr>
          <a:xfrm>
            <a:off x="9448466" y="3601777"/>
            <a:ext cx="3953825" cy="2154231"/>
            <a:chOff x="0" y="0"/>
            <a:chExt cx="1493201" cy="813566"/>
          </a:xfrm>
        </p:grpSpPr>
        <p:sp>
          <p:nvSpPr>
            <p:cNvPr id="7" name="Freeform 7"/>
            <p:cNvSpPr/>
            <p:nvPr/>
          </p:nvSpPr>
          <p:spPr>
            <a:xfrm>
              <a:off x="0" y="0"/>
              <a:ext cx="1493201" cy="813566"/>
            </a:xfrm>
            <a:custGeom>
              <a:avLst/>
              <a:gdLst/>
              <a:ahLst/>
              <a:cxnLst/>
              <a:rect l="l" t="t" r="r" b="b"/>
              <a:pathLst>
                <a:path w="1493201" h="813566">
                  <a:moveTo>
                    <a:pt x="1368740" y="813566"/>
                  </a:moveTo>
                  <a:lnTo>
                    <a:pt x="124460" y="813566"/>
                  </a:lnTo>
                  <a:cubicBezTo>
                    <a:pt x="55880" y="813566"/>
                    <a:pt x="0" y="757686"/>
                    <a:pt x="0" y="689106"/>
                  </a:cubicBezTo>
                  <a:lnTo>
                    <a:pt x="0" y="124460"/>
                  </a:lnTo>
                  <a:cubicBezTo>
                    <a:pt x="0" y="55880"/>
                    <a:pt x="55880" y="0"/>
                    <a:pt x="124460" y="0"/>
                  </a:cubicBezTo>
                  <a:lnTo>
                    <a:pt x="1368741" y="0"/>
                  </a:lnTo>
                  <a:cubicBezTo>
                    <a:pt x="1437321" y="0"/>
                    <a:pt x="1493201" y="55880"/>
                    <a:pt x="1493201" y="124460"/>
                  </a:cubicBezTo>
                  <a:lnTo>
                    <a:pt x="1493201" y="689106"/>
                  </a:lnTo>
                  <a:cubicBezTo>
                    <a:pt x="1493201" y="757686"/>
                    <a:pt x="1437321" y="813566"/>
                    <a:pt x="1368741" y="813566"/>
                  </a:cubicBezTo>
                  <a:close/>
                </a:path>
              </a:pathLst>
            </a:custGeom>
            <a:solidFill>
              <a:srgbClr val="FF5D5D"/>
            </a:solidFill>
          </p:spPr>
        </p:sp>
      </p:grpSp>
      <p:grpSp>
        <p:nvGrpSpPr>
          <p:cNvPr id="8" name="Group 8"/>
          <p:cNvGrpSpPr/>
          <p:nvPr/>
        </p:nvGrpSpPr>
        <p:grpSpPr>
          <a:xfrm>
            <a:off x="13844620" y="3601777"/>
            <a:ext cx="3953825" cy="2154231"/>
            <a:chOff x="0" y="0"/>
            <a:chExt cx="1493201" cy="813566"/>
          </a:xfrm>
        </p:grpSpPr>
        <p:sp>
          <p:nvSpPr>
            <p:cNvPr id="9" name="Freeform 9"/>
            <p:cNvSpPr/>
            <p:nvPr/>
          </p:nvSpPr>
          <p:spPr>
            <a:xfrm>
              <a:off x="0" y="0"/>
              <a:ext cx="1493201" cy="813566"/>
            </a:xfrm>
            <a:custGeom>
              <a:avLst/>
              <a:gdLst/>
              <a:ahLst/>
              <a:cxnLst/>
              <a:rect l="l" t="t" r="r" b="b"/>
              <a:pathLst>
                <a:path w="1493201" h="813566">
                  <a:moveTo>
                    <a:pt x="1368740" y="813566"/>
                  </a:moveTo>
                  <a:lnTo>
                    <a:pt x="124460" y="813566"/>
                  </a:lnTo>
                  <a:cubicBezTo>
                    <a:pt x="55880" y="813566"/>
                    <a:pt x="0" y="757686"/>
                    <a:pt x="0" y="689106"/>
                  </a:cubicBezTo>
                  <a:lnTo>
                    <a:pt x="0" y="124460"/>
                  </a:lnTo>
                  <a:cubicBezTo>
                    <a:pt x="0" y="55880"/>
                    <a:pt x="55880" y="0"/>
                    <a:pt x="124460" y="0"/>
                  </a:cubicBezTo>
                  <a:lnTo>
                    <a:pt x="1368741" y="0"/>
                  </a:lnTo>
                  <a:cubicBezTo>
                    <a:pt x="1437321" y="0"/>
                    <a:pt x="1493201" y="55880"/>
                    <a:pt x="1493201" y="124460"/>
                  </a:cubicBezTo>
                  <a:lnTo>
                    <a:pt x="1493201" y="689106"/>
                  </a:lnTo>
                  <a:cubicBezTo>
                    <a:pt x="1493201" y="757686"/>
                    <a:pt x="1437321" y="813566"/>
                    <a:pt x="1368741" y="813566"/>
                  </a:cubicBezTo>
                  <a:close/>
                </a:path>
              </a:pathLst>
            </a:custGeom>
            <a:solidFill>
              <a:srgbClr val="FA6868"/>
            </a:solidFill>
          </p:spPr>
        </p:sp>
      </p:grpSp>
      <p:grpSp>
        <p:nvGrpSpPr>
          <p:cNvPr id="10" name="Group 10"/>
          <p:cNvGrpSpPr/>
          <p:nvPr/>
        </p:nvGrpSpPr>
        <p:grpSpPr>
          <a:xfrm>
            <a:off x="2698398" y="6633135"/>
            <a:ext cx="4036949" cy="2154231"/>
            <a:chOff x="0" y="0"/>
            <a:chExt cx="1524593" cy="813566"/>
          </a:xfrm>
        </p:grpSpPr>
        <p:sp>
          <p:nvSpPr>
            <p:cNvPr id="11" name="Freeform 11"/>
            <p:cNvSpPr/>
            <p:nvPr/>
          </p:nvSpPr>
          <p:spPr>
            <a:xfrm>
              <a:off x="0" y="0"/>
              <a:ext cx="1524593" cy="813566"/>
            </a:xfrm>
            <a:custGeom>
              <a:avLst/>
              <a:gdLst/>
              <a:ahLst/>
              <a:cxnLst/>
              <a:rect l="l" t="t" r="r" b="b"/>
              <a:pathLst>
                <a:path w="1524593" h="813566">
                  <a:moveTo>
                    <a:pt x="1400133" y="813566"/>
                  </a:moveTo>
                  <a:lnTo>
                    <a:pt x="124460" y="813566"/>
                  </a:lnTo>
                  <a:cubicBezTo>
                    <a:pt x="55880" y="813566"/>
                    <a:pt x="0" y="757686"/>
                    <a:pt x="0" y="689106"/>
                  </a:cubicBezTo>
                  <a:lnTo>
                    <a:pt x="0" y="124460"/>
                  </a:lnTo>
                  <a:cubicBezTo>
                    <a:pt x="0" y="55880"/>
                    <a:pt x="55880" y="0"/>
                    <a:pt x="124460" y="0"/>
                  </a:cubicBezTo>
                  <a:lnTo>
                    <a:pt x="1400133" y="0"/>
                  </a:lnTo>
                  <a:cubicBezTo>
                    <a:pt x="1468713" y="0"/>
                    <a:pt x="1524593" y="55880"/>
                    <a:pt x="1524593" y="124460"/>
                  </a:cubicBezTo>
                  <a:lnTo>
                    <a:pt x="1524593" y="689106"/>
                  </a:lnTo>
                  <a:cubicBezTo>
                    <a:pt x="1524593" y="757686"/>
                    <a:pt x="1468713" y="813566"/>
                    <a:pt x="1400133" y="813566"/>
                  </a:cubicBezTo>
                  <a:close/>
                </a:path>
              </a:pathLst>
            </a:custGeom>
            <a:solidFill>
              <a:srgbClr val="FF6D6D"/>
            </a:solidFill>
          </p:spPr>
        </p:sp>
      </p:grpSp>
      <p:grpSp>
        <p:nvGrpSpPr>
          <p:cNvPr id="12" name="Group 12"/>
          <p:cNvGrpSpPr/>
          <p:nvPr/>
        </p:nvGrpSpPr>
        <p:grpSpPr>
          <a:xfrm>
            <a:off x="7166283" y="6633135"/>
            <a:ext cx="4036949" cy="2154231"/>
            <a:chOff x="0" y="0"/>
            <a:chExt cx="1524593" cy="813566"/>
          </a:xfrm>
        </p:grpSpPr>
        <p:sp>
          <p:nvSpPr>
            <p:cNvPr id="13" name="Freeform 13"/>
            <p:cNvSpPr/>
            <p:nvPr/>
          </p:nvSpPr>
          <p:spPr>
            <a:xfrm>
              <a:off x="0" y="0"/>
              <a:ext cx="1524593" cy="813566"/>
            </a:xfrm>
            <a:custGeom>
              <a:avLst/>
              <a:gdLst/>
              <a:ahLst/>
              <a:cxnLst/>
              <a:rect l="l" t="t" r="r" b="b"/>
              <a:pathLst>
                <a:path w="1524593" h="813566">
                  <a:moveTo>
                    <a:pt x="1400133" y="813566"/>
                  </a:moveTo>
                  <a:lnTo>
                    <a:pt x="124460" y="813566"/>
                  </a:lnTo>
                  <a:cubicBezTo>
                    <a:pt x="55880" y="813566"/>
                    <a:pt x="0" y="757686"/>
                    <a:pt x="0" y="689106"/>
                  </a:cubicBezTo>
                  <a:lnTo>
                    <a:pt x="0" y="124460"/>
                  </a:lnTo>
                  <a:cubicBezTo>
                    <a:pt x="0" y="55880"/>
                    <a:pt x="55880" y="0"/>
                    <a:pt x="124460" y="0"/>
                  </a:cubicBezTo>
                  <a:lnTo>
                    <a:pt x="1400133" y="0"/>
                  </a:lnTo>
                  <a:cubicBezTo>
                    <a:pt x="1468713" y="0"/>
                    <a:pt x="1524593" y="55880"/>
                    <a:pt x="1524593" y="124460"/>
                  </a:cubicBezTo>
                  <a:lnTo>
                    <a:pt x="1524593" y="689106"/>
                  </a:lnTo>
                  <a:cubicBezTo>
                    <a:pt x="1524593" y="757686"/>
                    <a:pt x="1468713" y="813566"/>
                    <a:pt x="1400133" y="813566"/>
                  </a:cubicBezTo>
                  <a:close/>
                </a:path>
              </a:pathLst>
            </a:custGeom>
            <a:solidFill>
              <a:srgbClr val="FF8484"/>
            </a:solidFill>
          </p:spPr>
        </p:sp>
      </p:grpSp>
      <p:grpSp>
        <p:nvGrpSpPr>
          <p:cNvPr id="14" name="Group 14"/>
          <p:cNvGrpSpPr/>
          <p:nvPr/>
        </p:nvGrpSpPr>
        <p:grpSpPr>
          <a:xfrm>
            <a:off x="11657310" y="6662396"/>
            <a:ext cx="3953825" cy="2154231"/>
            <a:chOff x="0" y="0"/>
            <a:chExt cx="1493201" cy="813566"/>
          </a:xfrm>
        </p:grpSpPr>
        <p:sp>
          <p:nvSpPr>
            <p:cNvPr id="15" name="Freeform 15"/>
            <p:cNvSpPr/>
            <p:nvPr/>
          </p:nvSpPr>
          <p:spPr>
            <a:xfrm>
              <a:off x="0" y="0"/>
              <a:ext cx="1493201" cy="813566"/>
            </a:xfrm>
            <a:custGeom>
              <a:avLst/>
              <a:gdLst/>
              <a:ahLst/>
              <a:cxnLst/>
              <a:rect l="l" t="t" r="r" b="b"/>
              <a:pathLst>
                <a:path w="1493201" h="813566">
                  <a:moveTo>
                    <a:pt x="1368740" y="813566"/>
                  </a:moveTo>
                  <a:lnTo>
                    <a:pt x="124460" y="813566"/>
                  </a:lnTo>
                  <a:cubicBezTo>
                    <a:pt x="55880" y="813566"/>
                    <a:pt x="0" y="757686"/>
                    <a:pt x="0" y="689106"/>
                  </a:cubicBezTo>
                  <a:lnTo>
                    <a:pt x="0" y="124460"/>
                  </a:lnTo>
                  <a:cubicBezTo>
                    <a:pt x="0" y="55880"/>
                    <a:pt x="55880" y="0"/>
                    <a:pt x="124460" y="0"/>
                  </a:cubicBezTo>
                  <a:lnTo>
                    <a:pt x="1368741" y="0"/>
                  </a:lnTo>
                  <a:cubicBezTo>
                    <a:pt x="1437321" y="0"/>
                    <a:pt x="1493201" y="55880"/>
                    <a:pt x="1493201" y="124460"/>
                  </a:cubicBezTo>
                  <a:lnTo>
                    <a:pt x="1493201" y="689106"/>
                  </a:lnTo>
                  <a:cubicBezTo>
                    <a:pt x="1493201" y="757686"/>
                    <a:pt x="1437321" y="813566"/>
                    <a:pt x="1368741" y="813566"/>
                  </a:cubicBezTo>
                  <a:close/>
                </a:path>
              </a:pathLst>
            </a:custGeom>
            <a:solidFill>
              <a:srgbClr val="FF9F9F"/>
            </a:solidFill>
          </p:spPr>
        </p:sp>
      </p:grpSp>
      <p:pic>
        <p:nvPicPr>
          <p:cNvPr id="16" name="Picture 1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2219654" y="3284140"/>
            <a:ext cx="576751" cy="576751"/>
          </a:xfrm>
          <a:prstGeom prst="rect">
            <a:avLst/>
          </a:prstGeom>
        </p:spPr>
      </p:pic>
      <p:pic>
        <p:nvPicPr>
          <p:cNvPr id="17" name="Picture 17"/>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6687538" y="3284140"/>
            <a:ext cx="576751" cy="576751"/>
          </a:xfrm>
          <a:prstGeom prst="rect">
            <a:avLst/>
          </a:prstGeom>
        </p:spPr>
      </p:pic>
      <p:pic>
        <p:nvPicPr>
          <p:cNvPr id="18" name="Picture 18"/>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1137004" y="3313402"/>
            <a:ext cx="576751" cy="576751"/>
          </a:xfrm>
          <a:prstGeom prst="rect">
            <a:avLst/>
          </a:prstGeom>
        </p:spPr>
      </p:pic>
      <p:sp>
        <p:nvSpPr>
          <p:cNvPr id="19" name="TextBox 19"/>
          <p:cNvSpPr txBox="1"/>
          <p:nvPr/>
        </p:nvSpPr>
        <p:spPr>
          <a:xfrm>
            <a:off x="653147" y="4420447"/>
            <a:ext cx="3709765" cy="469265"/>
          </a:xfrm>
          <a:prstGeom prst="rect">
            <a:avLst/>
          </a:prstGeom>
        </p:spPr>
        <p:txBody>
          <a:bodyPr lIns="0" tIns="0" rIns="0" bIns="0" rtlCol="0" anchor="t">
            <a:spAutoFit/>
          </a:bodyPr>
          <a:lstStyle/>
          <a:p>
            <a:pPr algn="ctr">
              <a:lnSpc>
                <a:spcPts val="3640"/>
              </a:lnSpc>
              <a:spcBef>
                <a:spcPct val="0"/>
              </a:spcBef>
            </a:pPr>
            <a:r>
              <a:rPr lang="en-US" sz="2800" spc="55">
                <a:solidFill>
                  <a:srgbClr val="FFFFFF"/>
                </a:solidFill>
                <a:latin typeface="Roboto"/>
              </a:rPr>
              <a:t>Radiacinis pavojus!</a:t>
            </a:r>
          </a:p>
        </p:txBody>
      </p:sp>
      <p:sp>
        <p:nvSpPr>
          <p:cNvPr id="20" name="TextBox 20"/>
          <p:cNvSpPr txBox="1"/>
          <p:nvPr/>
        </p:nvSpPr>
        <p:spPr>
          <a:xfrm>
            <a:off x="5121031" y="4479109"/>
            <a:ext cx="3709765" cy="469265"/>
          </a:xfrm>
          <a:prstGeom prst="rect">
            <a:avLst/>
          </a:prstGeom>
        </p:spPr>
        <p:txBody>
          <a:bodyPr lIns="0" tIns="0" rIns="0" bIns="0" rtlCol="0" anchor="t">
            <a:spAutoFit/>
          </a:bodyPr>
          <a:lstStyle/>
          <a:p>
            <a:pPr algn="ctr">
              <a:lnSpc>
                <a:spcPts val="3640"/>
              </a:lnSpc>
              <a:spcBef>
                <a:spcPct val="0"/>
              </a:spcBef>
            </a:pPr>
            <a:r>
              <a:rPr lang="en-US" sz="2800" spc="55">
                <a:solidFill>
                  <a:srgbClr val="FFFFFF"/>
                </a:solidFill>
                <a:latin typeface="Roboto"/>
              </a:rPr>
              <a:t>Cheminis pavojus!</a:t>
            </a:r>
          </a:p>
        </p:txBody>
      </p:sp>
      <p:sp>
        <p:nvSpPr>
          <p:cNvPr id="21" name="TextBox 21"/>
          <p:cNvSpPr txBox="1"/>
          <p:nvPr/>
        </p:nvSpPr>
        <p:spPr>
          <a:xfrm>
            <a:off x="9570496" y="4250509"/>
            <a:ext cx="3709765" cy="926465"/>
          </a:xfrm>
          <a:prstGeom prst="rect">
            <a:avLst/>
          </a:prstGeom>
        </p:spPr>
        <p:txBody>
          <a:bodyPr lIns="0" tIns="0" rIns="0" bIns="0" rtlCol="0" anchor="t">
            <a:spAutoFit/>
          </a:bodyPr>
          <a:lstStyle/>
          <a:p>
            <a:pPr algn="ctr">
              <a:lnSpc>
                <a:spcPts val="3640"/>
              </a:lnSpc>
              <a:spcBef>
                <a:spcPct val="0"/>
              </a:spcBef>
            </a:pPr>
            <a:r>
              <a:rPr lang="en-US" sz="2800" spc="55">
                <a:solidFill>
                  <a:srgbClr val="FFFFFF"/>
                </a:solidFill>
                <a:latin typeface="Roboto"/>
              </a:rPr>
              <a:t>Katastrofinis užtvindymas!</a:t>
            </a:r>
          </a:p>
        </p:txBody>
      </p:sp>
      <p:sp>
        <p:nvSpPr>
          <p:cNvPr id="22" name="AutoShape 22"/>
          <p:cNvSpPr/>
          <p:nvPr/>
        </p:nvSpPr>
        <p:spPr>
          <a:xfrm>
            <a:off x="0" y="9532946"/>
            <a:ext cx="18288000" cy="754054"/>
          </a:xfrm>
          <a:prstGeom prst="rect">
            <a:avLst/>
          </a:prstGeom>
          <a:solidFill>
            <a:srgbClr val="FBB900"/>
          </a:solidFill>
        </p:spPr>
      </p:sp>
      <p:sp>
        <p:nvSpPr>
          <p:cNvPr id="23" name="TextBox 23"/>
          <p:cNvSpPr txBox="1"/>
          <p:nvPr/>
        </p:nvSpPr>
        <p:spPr>
          <a:xfrm>
            <a:off x="171463" y="9714393"/>
            <a:ext cx="7937664" cy="362585"/>
          </a:xfrm>
          <a:prstGeom prst="rect">
            <a:avLst/>
          </a:prstGeom>
        </p:spPr>
        <p:txBody>
          <a:bodyPr lIns="0" tIns="0" rIns="0" bIns="0" rtlCol="0" anchor="t">
            <a:spAutoFit/>
          </a:bodyPr>
          <a:lstStyle/>
          <a:p>
            <a:pPr marL="0" lvl="0" indent="0" algn="just">
              <a:lnSpc>
                <a:spcPts val="2859"/>
              </a:lnSpc>
              <a:spcBef>
                <a:spcPct val="0"/>
              </a:spcBef>
            </a:pPr>
            <a:r>
              <a:rPr lang="en-US" sz="2199" spc="-21">
                <a:solidFill>
                  <a:srgbClr val="545454"/>
                </a:solidFill>
                <a:latin typeface="Roboto"/>
              </a:rPr>
              <a:t>CIVILINĖ SAUGA • Pavojaus signalai</a:t>
            </a:r>
          </a:p>
        </p:txBody>
      </p:sp>
      <p:pic>
        <p:nvPicPr>
          <p:cNvPr id="25" name="Picture 2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5533157" y="3313402"/>
            <a:ext cx="576751" cy="576751"/>
          </a:xfrm>
          <a:prstGeom prst="rect">
            <a:avLst/>
          </a:prstGeom>
        </p:spPr>
      </p:pic>
      <p:sp>
        <p:nvSpPr>
          <p:cNvPr id="26" name="TextBox 26"/>
          <p:cNvSpPr txBox="1"/>
          <p:nvPr/>
        </p:nvSpPr>
        <p:spPr>
          <a:xfrm>
            <a:off x="13966650" y="4479109"/>
            <a:ext cx="3709765" cy="469265"/>
          </a:xfrm>
          <a:prstGeom prst="rect">
            <a:avLst/>
          </a:prstGeom>
        </p:spPr>
        <p:txBody>
          <a:bodyPr lIns="0" tIns="0" rIns="0" bIns="0" rtlCol="0" anchor="t">
            <a:spAutoFit/>
          </a:bodyPr>
          <a:lstStyle/>
          <a:p>
            <a:pPr algn="ctr">
              <a:lnSpc>
                <a:spcPts val="3640"/>
              </a:lnSpc>
              <a:spcBef>
                <a:spcPct val="0"/>
              </a:spcBef>
            </a:pPr>
            <a:r>
              <a:rPr lang="en-US" sz="2800" spc="55">
                <a:solidFill>
                  <a:srgbClr val="FFFFFF"/>
                </a:solidFill>
                <a:latin typeface="Roboto"/>
              </a:rPr>
              <a:t>Potvynio pavojus!</a:t>
            </a:r>
          </a:p>
        </p:txBody>
      </p:sp>
      <p:pic>
        <p:nvPicPr>
          <p:cNvPr id="27" name="Picture 27"/>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4428497" y="6344760"/>
            <a:ext cx="576751" cy="576751"/>
          </a:xfrm>
          <a:prstGeom prst="rect">
            <a:avLst/>
          </a:prstGeom>
        </p:spPr>
      </p:pic>
      <p:pic>
        <p:nvPicPr>
          <p:cNvPr id="28" name="Picture 28"/>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8896382" y="6344760"/>
            <a:ext cx="576751" cy="576751"/>
          </a:xfrm>
          <a:prstGeom prst="rect">
            <a:avLst/>
          </a:prstGeom>
        </p:spPr>
      </p:pic>
      <p:pic>
        <p:nvPicPr>
          <p:cNvPr id="29" name="Picture 29"/>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3345847" y="6374021"/>
            <a:ext cx="576751" cy="576751"/>
          </a:xfrm>
          <a:prstGeom prst="rect">
            <a:avLst/>
          </a:prstGeom>
        </p:spPr>
      </p:pic>
      <p:sp>
        <p:nvSpPr>
          <p:cNvPr id="30" name="TextBox 30"/>
          <p:cNvSpPr txBox="1"/>
          <p:nvPr/>
        </p:nvSpPr>
        <p:spPr>
          <a:xfrm>
            <a:off x="2861990" y="7481066"/>
            <a:ext cx="3709765" cy="469265"/>
          </a:xfrm>
          <a:prstGeom prst="rect">
            <a:avLst/>
          </a:prstGeom>
        </p:spPr>
        <p:txBody>
          <a:bodyPr lIns="0" tIns="0" rIns="0" bIns="0" rtlCol="0" anchor="t">
            <a:spAutoFit/>
          </a:bodyPr>
          <a:lstStyle/>
          <a:p>
            <a:pPr algn="ctr">
              <a:lnSpc>
                <a:spcPts val="3640"/>
              </a:lnSpc>
              <a:spcBef>
                <a:spcPct val="0"/>
              </a:spcBef>
            </a:pPr>
            <a:r>
              <a:rPr lang="en-US" sz="2800" spc="55">
                <a:solidFill>
                  <a:srgbClr val="FFFFFF"/>
                </a:solidFill>
                <a:latin typeface="Roboto"/>
              </a:rPr>
              <a:t>Uragano pavojus!</a:t>
            </a:r>
          </a:p>
        </p:txBody>
      </p:sp>
      <p:sp>
        <p:nvSpPr>
          <p:cNvPr id="31" name="TextBox 31"/>
          <p:cNvSpPr txBox="1"/>
          <p:nvPr/>
        </p:nvSpPr>
        <p:spPr>
          <a:xfrm>
            <a:off x="7329875" y="7311128"/>
            <a:ext cx="3709765" cy="926465"/>
          </a:xfrm>
          <a:prstGeom prst="rect">
            <a:avLst/>
          </a:prstGeom>
        </p:spPr>
        <p:txBody>
          <a:bodyPr lIns="0" tIns="0" rIns="0" bIns="0" rtlCol="0" anchor="t">
            <a:spAutoFit/>
          </a:bodyPr>
          <a:lstStyle/>
          <a:p>
            <a:pPr algn="ctr">
              <a:lnSpc>
                <a:spcPts val="3640"/>
              </a:lnSpc>
              <a:spcBef>
                <a:spcPct val="0"/>
              </a:spcBef>
            </a:pPr>
            <a:r>
              <a:rPr lang="en-US" sz="2800" spc="24">
                <a:solidFill>
                  <a:srgbClr val="FFFFFF"/>
                </a:solidFill>
                <a:latin typeface="Arimo"/>
              </a:rPr>
              <a:t>Oro pavojus! / Oro pavojaus atšaukimas</a:t>
            </a:r>
          </a:p>
        </p:txBody>
      </p:sp>
      <p:sp>
        <p:nvSpPr>
          <p:cNvPr id="32" name="TextBox 32"/>
          <p:cNvSpPr txBox="1"/>
          <p:nvPr/>
        </p:nvSpPr>
        <p:spPr>
          <a:xfrm>
            <a:off x="11779340" y="7311128"/>
            <a:ext cx="3709765" cy="926465"/>
          </a:xfrm>
          <a:prstGeom prst="rect">
            <a:avLst/>
          </a:prstGeom>
        </p:spPr>
        <p:txBody>
          <a:bodyPr lIns="0" tIns="0" rIns="0" bIns="0" rtlCol="0" anchor="t">
            <a:spAutoFit/>
          </a:bodyPr>
          <a:lstStyle/>
          <a:p>
            <a:pPr algn="ctr">
              <a:lnSpc>
                <a:spcPts val="3640"/>
              </a:lnSpc>
              <a:spcBef>
                <a:spcPct val="0"/>
              </a:spcBef>
            </a:pPr>
            <a:r>
              <a:rPr lang="en-US" sz="2800" spc="24" dirty="0" err="1">
                <a:solidFill>
                  <a:srgbClr val="FFFFFF"/>
                </a:solidFill>
                <a:latin typeface="Arimo"/>
              </a:rPr>
              <a:t>Perspėjimo</a:t>
            </a:r>
            <a:r>
              <a:rPr lang="en-US" sz="2800" spc="24" dirty="0">
                <a:solidFill>
                  <a:srgbClr val="FFFFFF"/>
                </a:solidFill>
                <a:latin typeface="Arimo"/>
              </a:rPr>
              <a:t> </a:t>
            </a:r>
            <a:r>
              <a:rPr lang="en-US" sz="2800" spc="24" dirty="0" err="1">
                <a:solidFill>
                  <a:srgbClr val="FFFFFF"/>
                </a:solidFill>
                <a:latin typeface="Arimo"/>
              </a:rPr>
              <a:t>sistemos</a:t>
            </a:r>
            <a:r>
              <a:rPr lang="en-US" sz="2800" spc="24" dirty="0">
                <a:solidFill>
                  <a:srgbClr val="FFFFFF"/>
                </a:solidFill>
                <a:latin typeface="Arimo"/>
              </a:rPr>
              <a:t> </a:t>
            </a:r>
            <a:r>
              <a:rPr lang="en-US" sz="2800" spc="24" dirty="0" err="1">
                <a:solidFill>
                  <a:srgbClr val="FFFFFF"/>
                </a:solidFill>
                <a:latin typeface="Arimo"/>
              </a:rPr>
              <a:t>patikrinimas</a:t>
            </a:r>
            <a:endParaRPr lang="en-US" sz="2800" spc="24" dirty="0">
              <a:solidFill>
                <a:srgbClr val="FFFFFF"/>
              </a:solidFill>
              <a:latin typeface="Arimo"/>
            </a:endParaRPr>
          </a:p>
        </p:txBody>
      </p:sp>
      <p:sp>
        <p:nvSpPr>
          <p:cNvPr id="33" name="TextBox 33"/>
          <p:cNvSpPr txBox="1"/>
          <p:nvPr/>
        </p:nvSpPr>
        <p:spPr>
          <a:xfrm>
            <a:off x="1138638" y="1591102"/>
            <a:ext cx="15853524" cy="926465"/>
          </a:xfrm>
          <a:prstGeom prst="rect">
            <a:avLst/>
          </a:prstGeom>
        </p:spPr>
        <p:txBody>
          <a:bodyPr lIns="0" tIns="0" rIns="0" bIns="0" rtlCol="0" anchor="t">
            <a:spAutoFit/>
          </a:bodyPr>
          <a:lstStyle/>
          <a:p>
            <a:pPr algn="just">
              <a:lnSpc>
                <a:spcPts val="3639"/>
              </a:lnSpc>
              <a:spcBef>
                <a:spcPct val="0"/>
              </a:spcBef>
            </a:pPr>
            <a:r>
              <a:rPr lang="en-US" sz="2799" spc="-27">
                <a:solidFill>
                  <a:srgbClr val="14110F"/>
                </a:solidFill>
                <a:latin typeface="Roboto"/>
              </a:rPr>
              <a:t>Gyventojai perspėjami šiais civilinės saugos signalais: įspėjamuoju garsiniu signalu </a:t>
            </a:r>
            <a:r>
              <a:rPr lang="en-US" sz="2799" spc="-27">
                <a:solidFill>
                  <a:srgbClr val="0066FF"/>
                </a:solidFill>
                <a:latin typeface="Roboto"/>
              </a:rPr>
              <a:t>„Dėmesio visiems“</a:t>
            </a:r>
            <a:r>
              <a:rPr lang="en-US" sz="2799" spc="-27">
                <a:solidFill>
                  <a:srgbClr val="14110F"/>
                </a:solidFill>
                <a:latin typeface="Roboto"/>
              </a:rPr>
              <a:t> ir įspėjamaisiais, balsu skelbiamais signalais:</a:t>
            </a:r>
          </a:p>
        </p:txBody>
      </p:sp>
      <p:grpSp>
        <p:nvGrpSpPr>
          <p:cNvPr id="34" name="Group 7">
            <a:extLst>
              <a:ext uri="{FF2B5EF4-FFF2-40B4-BE49-F238E27FC236}">
                <a16:creationId xmlns:a16="http://schemas.microsoft.com/office/drawing/2014/main" id="{60BDE573-6A40-6D17-AA26-42732E41E45E}"/>
              </a:ext>
            </a:extLst>
          </p:cNvPr>
          <p:cNvGrpSpPr/>
          <p:nvPr/>
        </p:nvGrpSpPr>
        <p:grpSpPr>
          <a:xfrm>
            <a:off x="0" y="855108"/>
            <a:ext cx="18288000" cy="63520"/>
            <a:chOff x="0" y="0"/>
            <a:chExt cx="24384000" cy="84693"/>
          </a:xfrm>
        </p:grpSpPr>
        <p:sp>
          <p:nvSpPr>
            <p:cNvPr id="35" name="AutoShape 8">
              <a:extLst>
                <a:ext uri="{FF2B5EF4-FFF2-40B4-BE49-F238E27FC236}">
                  <a16:creationId xmlns:a16="http://schemas.microsoft.com/office/drawing/2014/main" id="{885F7E56-118A-8C04-B60B-6494A1DDD95A}"/>
                </a:ext>
              </a:extLst>
            </p:cNvPr>
            <p:cNvSpPr/>
            <p:nvPr/>
          </p:nvSpPr>
          <p:spPr>
            <a:xfrm>
              <a:off x="0" y="35963"/>
              <a:ext cx="24384000" cy="12766"/>
            </a:xfrm>
            <a:prstGeom prst="rect">
              <a:avLst/>
            </a:prstGeom>
            <a:solidFill>
              <a:srgbClr val="000000"/>
            </a:solidFill>
          </p:spPr>
        </p:sp>
        <p:sp>
          <p:nvSpPr>
            <p:cNvPr id="36" name="AutoShape 9">
              <a:extLst>
                <a:ext uri="{FF2B5EF4-FFF2-40B4-BE49-F238E27FC236}">
                  <a16:creationId xmlns:a16="http://schemas.microsoft.com/office/drawing/2014/main" id="{EA90E50C-E3E2-5EED-3D95-AF650BA524A4}"/>
                </a:ext>
              </a:extLst>
            </p:cNvPr>
            <p:cNvSpPr/>
            <p:nvPr/>
          </p:nvSpPr>
          <p:spPr>
            <a:xfrm rot="-5400000">
              <a:off x="782383" y="-782383"/>
              <a:ext cx="84693" cy="1649458"/>
            </a:xfrm>
            <a:prstGeom prst="rect">
              <a:avLst/>
            </a:prstGeom>
            <a:solidFill>
              <a:srgbClr val="FFB923"/>
            </a:solidFill>
          </p:spPr>
        </p:sp>
      </p:grpSp>
      <p:pic>
        <p:nvPicPr>
          <p:cNvPr id="37" name="Picture 5">
            <a:extLst>
              <a:ext uri="{FF2B5EF4-FFF2-40B4-BE49-F238E27FC236}">
                <a16:creationId xmlns:a16="http://schemas.microsoft.com/office/drawing/2014/main" id="{78AC5A9A-65DD-9FE3-20AF-0CE73C9D4975}"/>
              </a:ext>
            </a:extLst>
          </p:cNvPr>
          <p:cNvPicPr>
            <a:picLocks noChangeAspect="1"/>
          </p:cNvPicPr>
          <p:nvPr/>
        </p:nvPicPr>
        <p:blipFill>
          <a:blip r:embed="rId4"/>
          <a:srcRect/>
          <a:stretch>
            <a:fillRect/>
          </a:stretch>
        </p:blipFill>
        <p:spPr>
          <a:xfrm>
            <a:off x="15773400" y="134194"/>
            <a:ext cx="2097339" cy="734400"/>
          </a:xfrm>
          <a:prstGeom prst="rect">
            <a:avLst/>
          </a:prstGeom>
        </p:spPr>
      </p:pic>
    </p:spTree>
    <p:extLst>
      <p:ext uri="{BB962C8B-B14F-4D97-AF65-F5344CB8AC3E}">
        <p14:creationId xmlns:p14="http://schemas.microsoft.com/office/powerpoint/2010/main" val="3484137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9532946"/>
            <a:ext cx="18288000" cy="754054"/>
          </a:xfrm>
          <a:prstGeom prst="rect">
            <a:avLst/>
          </a:prstGeom>
          <a:solidFill>
            <a:srgbClr val="FBB900"/>
          </a:solidFill>
        </p:spPr>
      </p:sp>
      <p:grpSp>
        <p:nvGrpSpPr>
          <p:cNvPr id="4" name="Group 4"/>
          <p:cNvGrpSpPr>
            <a:grpSpLocks noChangeAspect="1"/>
          </p:cNvGrpSpPr>
          <p:nvPr/>
        </p:nvGrpSpPr>
        <p:grpSpPr>
          <a:xfrm>
            <a:off x="10962886" y="1916063"/>
            <a:ext cx="6176129" cy="6176129"/>
            <a:chOff x="0" y="0"/>
            <a:chExt cx="6350000" cy="6350000"/>
          </a:xfrm>
        </p:grpSpPr>
        <p:sp>
          <p:nvSpPr>
            <p:cNvPr id="5" name="Freeform 5"/>
            <p:cNvSpPr/>
            <p:nvPr/>
          </p:nvSpPr>
          <p:spPr>
            <a:xfrm>
              <a:off x="0" y="0"/>
              <a:ext cx="6350000" cy="6351270"/>
            </a:xfrm>
            <a:custGeom>
              <a:avLst/>
              <a:gdLst/>
              <a:ahLst/>
              <a:cxnLst/>
              <a:rect l="l" t="t" r="r" b="b"/>
              <a:pathLst>
                <a:path w="6350000" h="6351270">
                  <a:moveTo>
                    <a:pt x="0" y="5955030"/>
                  </a:moveTo>
                  <a:lnTo>
                    <a:pt x="0" y="394970"/>
                  </a:lnTo>
                  <a:cubicBezTo>
                    <a:pt x="0" y="176530"/>
                    <a:pt x="176530" y="0"/>
                    <a:pt x="394970" y="0"/>
                  </a:cubicBezTo>
                  <a:lnTo>
                    <a:pt x="5956300" y="0"/>
                  </a:lnTo>
                  <a:cubicBezTo>
                    <a:pt x="6173470" y="0"/>
                    <a:pt x="6350000" y="176530"/>
                    <a:pt x="6350000" y="394970"/>
                  </a:cubicBezTo>
                  <a:cubicBezTo>
                    <a:pt x="6350000" y="394970"/>
                    <a:pt x="6350000" y="394970"/>
                    <a:pt x="6350000" y="394970"/>
                  </a:cubicBezTo>
                  <a:lnTo>
                    <a:pt x="6350000" y="5956300"/>
                  </a:lnTo>
                  <a:cubicBezTo>
                    <a:pt x="6350000" y="6174740"/>
                    <a:pt x="6173470" y="6351270"/>
                    <a:pt x="5955030" y="6351270"/>
                  </a:cubicBezTo>
                  <a:lnTo>
                    <a:pt x="5955030" y="6351270"/>
                  </a:lnTo>
                  <a:lnTo>
                    <a:pt x="394970" y="6351270"/>
                  </a:lnTo>
                  <a:cubicBezTo>
                    <a:pt x="176530" y="6350000"/>
                    <a:pt x="0" y="6173470"/>
                    <a:pt x="0" y="5955030"/>
                  </a:cubicBezTo>
                  <a:cubicBezTo>
                    <a:pt x="0" y="5955030"/>
                    <a:pt x="0" y="5955030"/>
                    <a:pt x="0" y="5955030"/>
                  </a:cubicBezTo>
                  <a:close/>
                </a:path>
              </a:pathLst>
            </a:custGeom>
            <a:blipFill>
              <a:blip r:embed="rId2"/>
              <a:stretch>
                <a:fillRect t="-2163" b="-2163"/>
              </a:stretch>
            </a:blipFill>
          </p:spPr>
        </p:sp>
      </p:grpSp>
      <p:sp>
        <p:nvSpPr>
          <p:cNvPr id="6" name="TextBox 6"/>
          <p:cNvSpPr txBox="1"/>
          <p:nvPr/>
        </p:nvSpPr>
        <p:spPr>
          <a:xfrm>
            <a:off x="873454" y="979357"/>
            <a:ext cx="9336672" cy="7784465"/>
          </a:xfrm>
          <a:prstGeom prst="rect">
            <a:avLst/>
          </a:prstGeom>
        </p:spPr>
        <p:txBody>
          <a:bodyPr lIns="0" tIns="0" rIns="0" bIns="0" rtlCol="0" anchor="t">
            <a:spAutoFit/>
          </a:bodyPr>
          <a:lstStyle/>
          <a:p>
            <a:pPr marL="0" marR="0" lvl="0" indent="0" algn="just" defTabSz="914400" rtl="0" eaLnBrk="1" fontAlgn="auto" latinLnBrk="0" hangingPunct="1">
              <a:lnSpc>
                <a:spcPts val="3639"/>
              </a:lnSpc>
              <a:spcBef>
                <a:spcPts val="0"/>
              </a:spcBef>
              <a:spcAft>
                <a:spcPts val="0"/>
              </a:spcAft>
              <a:buClrTx/>
              <a:buSzTx/>
              <a:buFontTx/>
              <a:buNone/>
              <a:tabLst/>
              <a:defRPr/>
            </a:pPr>
            <a:r>
              <a:rPr kumimoji="0" lang="en-US" sz="2799" b="0" i="0" u="none" strike="noStrike" kern="1200" cap="none" spc="-27" normalizeH="0" baseline="0" noProof="0">
                <a:ln>
                  <a:noFill/>
                </a:ln>
                <a:solidFill>
                  <a:srgbClr val="14110F"/>
                </a:solidFill>
                <a:effectLst/>
                <a:uLnTx/>
                <a:uFillTx/>
                <a:latin typeface="Roboto"/>
                <a:ea typeface="+mn-ea"/>
                <a:cs typeface="+mn-cs"/>
              </a:rPr>
              <a:t>Šiuo metu šalyje yra </a:t>
            </a:r>
            <a:r>
              <a:rPr kumimoji="0" lang="en-US" sz="2799" b="0" i="0" u="none" strike="noStrike" kern="1200" cap="none" spc="-27" normalizeH="0" baseline="0" noProof="0">
                <a:ln>
                  <a:noFill/>
                </a:ln>
                <a:solidFill>
                  <a:srgbClr val="0066FF"/>
                </a:solidFill>
                <a:effectLst/>
                <a:uLnTx/>
                <a:uFillTx/>
                <a:latin typeface="Roboto"/>
                <a:ea typeface="+mn-ea"/>
                <a:cs typeface="+mn-cs"/>
              </a:rPr>
              <a:t>891</a:t>
            </a:r>
            <a:r>
              <a:rPr kumimoji="0" lang="en-US" sz="2799" b="0" i="0" u="none" strike="noStrike" kern="1200" cap="none" spc="-27" normalizeH="0" baseline="0" noProof="0">
                <a:ln>
                  <a:noFill/>
                </a:ln>
                <a:solidFill>
                  <a:srgbClr val="0066FF"/>
                </a:solidFill>
                <a:effectLst/>
                <a:uLnTx/>
                <a:uFillTx/>
                <a:latin typeface="Roboto Bold"/>
                <a:ea typeface="+mn-ea"/>
                <a:cs typeface="+mn-cs"/>
              </a:rPr>
              <a:t> </a:t>
            </a:r>
            <a:r>
              <a:rPr kumimoji="0" lang="en-US" sz="2799" b="0" i="0" u="none" strike="noStrike" kern="1200" cap="none" spc="-27" normalizeH="0" baseline="0" noProof="0">
                <a:ln>
                  <a:noFill/>
                </a:ln>
                <a:solidFill>
                  <a:srgbClr val="14110F"/>
                </a:solidFill>
                <a:effectLst/>
                <a:uLnTx/>
                <a:uFillTx/>
                <a:latin typeface="Roboto"/>
                <a:ea typeface="+mn-ea"/>
                <a:cs typeface="+mn-cs"/>
              </a:rPr>
              <a:t>sirena, kuriomis perspėjama apie 55 proc. Lietuvos gyventojų. Jų skaičių papildo įsigytos ir savivaldybėms perduodamos 40 modernių mobiliųjų sirenų, iš jų – 13 automobilinių ir 27 pastatomosios. Pastarosios sirenos įsigytos įvertinant analogiškų perspėjimo sistemų naudojimo patirtį Šveicarijoje ir Vokietijoje. </a:t>
            </a:r>
          </a:p>
          <a:p>
            <a:pPr marL="0" marR="0" lvl="0" indent="0" algn="just" defTabSz="914400" rtl="0" eaLnBrk="1" fontAlgn="auto" latinLnBrk="0" hangingPunct="1">
              <a:lnSpc>
                <a:spcPts val="3639"/>
              </a:lnSpc>
              <a:spcBef>
                <a:spcPts val="0"/>
              </a:spcBef>
              <a:spcAft>
                <a:spcPts val="0"/>
              </a:spcAft>
              <a:buClrTx/>
              <a:buSzTx/>
              <a:buFontTx/>
              <a:buNone/>
              <a:tabLst/>
              <a:defRPr/>
            </a:pPr>
            <a:endParaRPr kumimoji="0" lang="en-US" sz="2799" b="0" i="0" u="none" strike="noStrike" kern="1200" cap="none" spc="-27" normalizeH="0" baseline="0" noProof="0">
              <a:ln>
                <a:noFill/>
              </a:ln>
              <a:solidFill>
                <a:srgbClr val="14110F"/>
              </a:solidFill>
              <a:effectLst/>
              <a:uLnTx/>
              <a:uFillTx/>
              <a:latin typeface="Roboto"/>
              <a:ea typeface="+mn-ea"/>
              <a:cs typeface="+mn-cs"/>
            </a:endParaRPr>
          </a:p>
          <a:p>
            <a:pPr marL="0" marR="0" lvl="0" indent="0" algn="just" defTabSz="914400" rtl="0" eaLnBrk="1" fontAlgn="auto" latinLnBrk="0" hangingPunct="1">
              <a:lnSpc>
                <a:spcPts val="3639"/>
              </a:lnSpc>
              <a:spcBef>
                <a:spcPts val="0"/>
              </a:spcBef>
              <a:spcAft>
                <a:spcPts val="0"/>
              </a:spcAft>
              <a:buClrTx/>
              <a:buSzTx/>
              <a:buFontTx/>
              <a:buNone/>
              <a:tabLst/>
              <a:defRPr/>
            </a:pPr>
            <a:r>
              <a:rPr kumimoji="0" lang="en-US" sz="2799" b="0" i="0" u="none" strike="noStrike" kern="1200" cap="none" spc="-27" normalizeH="0" baseline="0" noProof="0">
                <a:ln>
                  <a:noFill/>
                </a:ln>
                <a:solidFill>
                  <a:srgbClr val="14110F"/>
                </a:solidFill>
                <a:effectLst/>
                <a:uLnTx/>
                <a:uFillTx/>
                <a:latin typeface="Arimo"/>
                <a:ea typeface="+mn-ea"/>
                <a:cs typeface="+mn-cs"/>
              </a:rPr>
              <a:t>Pastatomosios mobiliosios sirenos turi autonominį elektros energijos šaltinį, todėl gali būti montuojamos bet kurioje vietovėje ir veiks net nesant elektros energijos tiekimo.</a:t>
            </a:r>
          </a:p>
          <a:p>
            <a:pPr marL="0" marR="0" lvl="0" indent="0" algn="just" defTabSz="914400" rtl="0" eaLnBrk="1" fontAlgn="auto" latinLnBrk="0" hangingPunct="1">
              <a:lnSpc>
                <a:spcPts val="3639"/>
              </a:lnSpc>
              <a:spcBef>
                <a:spcPts val="0"/>
              </a:spcBef>
              <a:spcAft>
                <a:spcPts val="0"/>
              </a:spcAft>
              <a:buClrTx/>
              <a:buSzTx/>
              <a:buFontTx/>
              <a:buNone/>
              <a:tabLst/>
              <a:defRPr/>
            </a:pPr>
            <a:endParaRPr kumimoji="0" lang="en-US" sz="2799" b="0" i="0" u="none" strike="noStrike" kern="1200" cap="none" spc="-27" normalizeH="0" baseline="0" noProof="0">
              <a:ln>
                <a:noFill/>
              </a:ln>
              <a:solidFill>
                <a:srgbClr val="14110F"/>
              </a:solidFill>
              <a:effectLst/>
              <a:uLnTx/>
              <a:uFillTx/>
              <a:latin typeface="Arimo"/>
              <a:ea typeface="+mn-ea"/>
              <a:cs typeface="+mn-cs"/>
            </a:endParaRPr>
          </a:p>
          <a:p>
            <a:pPr marL="0" marR="0" lvl="0" indent="0" algn="just" defTabSz="914400" rtl="0" eaLnBrk="1" fontAlgn="auto" latinLnBrk="0" hangingPunct="1">
              <a:lnSpc>
                <a:spcPts val="3639"/>
              </a:lnSpc>
              <a:spcBef>
                <a:spcPct val="0"/>
              </a:spcBef>
              <a:spcAft>
                <a:spcPts val="0"/>
              </a:spcAft>
              <a:buClrTx/>
              <a:buSzTx/>
              <a:buFontTx/>
              <a:buNone/>
              <a:tabLst/>
              <a:defRPr/>
            </a:pPr>
            <a:r>
              <a:rPr kumimoji="0" lang="en-US" sz="2799" b="0" i="0" u="none" strike="noStrike" kern="1200" cap="none" spc="-27" normalizeH="0" baseline="0" noProof="0">
                <a:ln>
                  <a:noFill/>
                </a:ln>
                <a:solidFill>
                  <a:srgbClr val="14110F"/>
                </a:solidFill>
                <a:effectLst/>
                <a:uLnTx/>
                <a:uFillTx/>
                <a:latin typeface="Arimo"/>
                <a:ea typeface="+mn-ea"/>
                <a:cs typeface="+mn-cs"/>
              </a:rPr>
              <a:t>Lietuvos iniciatyva perspėjimo sistemų plėtros praktika buvo apibendrinta Europos Komisijos Jungtinių tyrimų centro analizėje, jos pagrindu strateginio planavimo ir civilinės saugos teisės aktuose įtvirtintas siekis perspėjimo sirenų sistemą plėtoti iki tokio lygio, kad vienu metu būtų perspėjama </a:t>
            </a:r>
            <a:r>
              <a:rPr kumimoji="0" lang="en-US" sz="2799" b="0" i="0" u="none" strike="noStrike" kern="1200" cap="none" spc="-27" normalizeH="0" baseline="0" noProof="0">
                <a:ln>
                  <a:noFill/>
                </a:ln>
                <a:solidFill>
                  <a:srgbClr val="0066FF"/>
                </a:solidFill>
                <a:effectLst/>
                <a:uLnTx/>
                <a:uFillTx/>
                <a:latin typeface="Arimo"/>
                <a:ea typeface="+mn-ea"/>
                <a:cs typeface="+mn-cs"/>
              </a:rPr>
              <a:t>ne mažiau kaip 75 proc. šalies gyventojų</a:t>
            </a:r>
            <a:r>
              <a:rPr kumimoji="0" lang="en-US" sz="2799" b="0" i="0" u="none" strike="noStrike" kern="1200" cap="none" spc="-27" normalizeH="0" baseline="0" noProof="0">
                <a:ln>
                  <a:noFill/>
                </a:ln>
                <a:solidFill>
                  <a:srgbClr val="14110F"/>
                </a:solidFill>
                <a:effectLst/>
                <a:uLnTx/>
                <a:uFillTx/>
                <a:latin typeface="Arimo"/>
                <a:ea typeface="+mn-ea"/>
                <a:cs typeface="+mn-cs"/>
              </a:rPr>
              <a:t>.</a:t>
            </a:r>
          </a:p>
        </p:txBody>
      </p:sp>
      <p:sp>
        <p:nvSpPr>
          <p:cNvPr id="7" name="TextBox 7"/>
          <p:cNvSpPr txBox="1"/>
          <p:nvPr/>
        </p:nvSpPr>
        <p:spPr>
          <a:xfrm>
            <a:off x="171463" y="9714393"/>
            <a:ext cx="8972537" cy="362585"/>
          </a:xfrm>
          <a:prstGeom prst="rect">
            <a:avLst/>
          </a:prstGeom>
        </p:spPr>
        <p:txBody>
          <a:bodyPr lIns="0" tIns="0" rIns="0" bIns="0" rtlCol="0" anchor="t">
            <a:spAutoFit/>
          </a:bodyPr>
          <a:lstStyle/>
          <a:p>
            <a:pPr marL="0" marR="0" lvl="0" indent="0" algn="just" defTabSz="914400" rtl="0" eaLnBrk="1" fontAlgn="auto" latinLnBrk="0" hangingPunct="1">
              <a:lnSpc>
                <a:spcPts val="2859"/>
              </a:lnSpc>
              <a:spcBef>
                <a:spcPct val="0"/>
              </a:spcBef>
              <a:spcAft>
                <a:spcPts val="0"/>
              </a:spcAft>
              <a:buClrTx/>
              <a:buSzTx/>
              <a:buFontTx/>
              <a:buNone/>
              <a:tabLst/>
              <a:defRPr/>
            </a:pPr>
            <a:r>
              <a:rPr kumimoji="0" lang="en-US" sz="2199" b="0" i="0" u="none" strike="noStrike" kern="1200" cap="none" spc="-21" normalizeH="0" baseline="0" noProof="0">
                <a:ln>
                  <a:noFill/>
                </a:ln>
                <a:solidFill>
                  <a:srgbClr val="545454"/>
                </a:solidFill>
                <a:effectLst/>
                <a:uLnTx/>
                <a:uFillTx/>
                <a:latin typeface="Roboto"/>
                <a:ea typeface="+mn-ea"/>
                <a:cs typeface="+mn-cs"/>
              </a:rPr>
              <a:t>CIVILINĖ SAUGA • Gyventojų perspėjimo ir informavimo sistema • Sirenos</a:t>
            </a:r>
          </a:p>
        </p:txBody>
      </p:sp>
      <p:sp>
        <p:nvSpPr>
          <p:cNvPr id="8" name="TextBox 8"/>
          <p:cNvSpPr txBox="1"/>
          <p:nvPr/>
        </p:nvSpPr>
        <p:spPr>
          <a:xfrm>
            <a:off x="12040833" y="8167557"/>
            <a:ext cx="4278071" cy="596265"/>
          </a:xfrm>
          <a:prstGeom prst="rect">
            <a:avLst/>
          </a:prstGeom>
        </p:spPr>
        <p:txBody>
          <a:bodyPr lIns="0" tIns="0" rIns="0" bIns="0" rtlCol="0" anchor="t">
            <a:spAutoFit/>
          </a:bodyPr>
          <a:lstStyle/>
          <a:p>
            <a:pPr marL="0" marR="0" lvl="0" indent="0" algn="ctr" defTabSz="914400" rtl="0" eaLnBrk="1" fontAlgn="auto" latinLnBrk="0" hangingPunct="1">
              <a:lnSpc>
                <a:spcPts val="2339"/>
              </a:lnSpc>
              <a:spcBef>
                <a:spcPts val="0"/>
              </a:spcBef>
              <a:spcAft>
                <a:spcPts val="0"/>
              </a:spcAft>
              <a:buClrTx/>
              <a:buSzTx/>
              <a:buFontTx/>
              <a:buNone/>
              <a:tabLst/>
              <a:defRPr/>
            </a:pPr>
            <a:r>
              <a:rPr kumimoji="0" lang="en-US" sz="1799" b="0" i="0" u="none" strike="noStrike" kern="1200" cap="none" spc="0" normalizeH="0" baseline="0" noProof="0">
                <a:ln>
                  <a:noFill/>
                </a:ln>
                <a:solidFill>
                  <a:srgbClr val="14110F"/>
                </a:solidFill>
                <a:effectLst/>
                <a:uLnTx/>
                <a:uFillTx/>
                <a:latin typeface="Roboto"/>
                <a:ea typeface="+mn-ea"/>
                <a:cs typeface="+mn-cs"/>
              </a:rPr>
              <a:t>Gyventojų perspėjimo sirenų padengimo zonos Kaune</a:t>
            </a:r>
          </a:p>
        </p:txBody>
      </p:sp>
      <p:grpSp>
        <p:nvGrpSpPr>
          <p:cNvPr id="9" name="Group 7">
            <a:extLst>
              <a:ext uri="{FF2B5EF4-FFF2-40B4-BE49-F238E27FC236}">
                <a16:creationId xmlns:a16="http://schemas.microsoft.com/office/drawing/2014/main" id="{F5A72C90-2EC2-C9BF-8EA8-F7E322851C1B}"/>
              </a:ext>
            </a:extLst>
          </p:cNvPr>
          <p:cNvGrpSpPr/>
          <p:nvPr/>
        </p:nvGrpSpPr>
        <p:grpSpPr>
          <a:xfrm>
            <a:off x="0" y="855108"/>
            <a:ext cx="18288000" cy="63520"/>
            <a:chOff x="0" y="0"/>
            <a:chExt cx="24384000" cy="84693"/>
          </a:xfrm>
        </p:grpSpPr>
        <p:sp>
          <p:nvSpPr>
            <p:cNvPr id="10" name="AutoShape 8">
              <a:extLst>
                <a:ext uri="{FF2B5EF4-FFF2-40B4-BE49-F238E27FC236}">
                  <a16:creationId xmlns:a16="http://schemas.microsoft.com/office/drawing/2014/main" id="{DA489B34-40D3-12BA-EBC6-7A7E575BF320}"/>
                </a:ext>
              </a:extLst>
            </p:cNvPr>
            <p:cNvSpPr/>
            <p:nvPr/>
          </p:nvSpPr>
          <p:spPr>
            <a:xfrm>
              <a:off x="0" y="35963"/>
              <a:ext cx="24384000" cy="12766"/>
            </a:xfrm>
            <a:prstGeom prst="rect">
              <a:avLst/>
            </a:prstGeom>
            <a:solidFill>
              <a:srgbClr val="000000"/>
            </a:solidFill>
          </p:spPr>
        </p:sp>
        <p:sp>
          <p:nvSpPr>
            <p:cNvPr id="11" name="AutoShape 9">
              <a:extLst>
                <a:ext uri="{FF2B5EF4-FFF2-40B4-BE49-F238E27FC236}">
                  <a16:creationId xmlns:a16="http://schemas.microsoft.com/office/drawing/2014/main" id="{4844C6AB-2DA4-9D39-85E8-C3D92363E30B}"/>
                </a:ext>
              </a:extLst>
            </p:cNvPr>
            <p:cNvSpPr/>
            <p:nvPr/>
          </p:nvSpPr>
          <p:spPr>
            <a:xfrm rot="-5400000">
              <a:off x="782383" y="-782383"/>
              <a:ext cx="84693" cy="1649458"/>
            </a:xfrm>
            <a:prstGeom prst="rect">
              <a:avLst/>
            </a:prstGeom>
            <a:solidFill>
              <a:srgbClr val="FFB923"/>
            </a:solidFill>
          </p:spPr>
        </p:sp>
      </p:grpSp>
      <p:pic>
        <p:nvPicPr>
          <p:cNvPr id="12" name="Picture 5">
            <a:extLst>
              <a:ext uri="{FF2B5EF4-FFF2-40B4-BE49-F238E27FC236}">
                <a16:creationId xmlns:a16="http://schemas.microsoft.com/office/drawing/2014/main" id="{E7D13BA6-8F72-1644-7F62-4981723C9330}"/>
              </a:ext>
            </a:extLst>
          </p:cNvPr>
          <p:cNvPicPr>
            <a:picLocks noChangeAspect="1"/>
          </p:cNvPicPr>
          <p:nvPr/>
        </p:nvPicPr>
        <p:blipFill>
          <a:blip r:embed="rId3"/>
          <a:srcRect/>
          <a:stretch>
            <a:fillRect/>
          </a:stretch>
        </p:blipFill>
        <p:spPr>
          <a:xfrm>
            <a:off x="15773400" y="134194"/>
            <a:ext cx="2097339" cy="734400"/>
          </a:xfrm>
          <a:prstGeom prst="rect">
            <a:avLst/>
          </a:prstGeom>
        </p:spPr>
      </p:pic>
    </p:spTree>
    <p:extLst>
      <p:ext uri="{BB962C8B-B14F-4D97-AF65-F5344CB8AC3E}">
        <p14:creationId xmlns:p14="http://schemas.microsoft.com/office/powerpoint/2010/main" val="3277948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70177" y="2654452"/>
            <a:ext cx="14912234" cy="6742132"/>
            <a:chOff x="0" y="0"/>
            <a:chExt cx="19882979" cy="8989510"/>
          </a:xfrm>
        </p:grpSpPr>
        <p:grpSp>
          <p:nvGrpSpPr>
            <p:cNvPr id="3" name="Group 3"/>
            <p:cNvGrpSpPr/>
            <p:nvPr/>
          </p:nvGrpSpPr>
          <p:grpSpPr>
            <a:xfrm>
              <a:off x="0" y="0"/>
              <a:ext cx="19882979" cy="8989510"/>
              <a:chOff x="0" y="0"/>
              <a:chExt cx="5044385" cy="2417092"/>
            </a:xfrm>
          </p:grpSpPr>
          <p:sp>
            <p:nvSpPr>
              <p:cNvPr id="4" name="Freeform 4"/>
              <p:cNvSpPr/>
              <p:nvPr/>
            </p:nvSpPr>
            <p:spPr>
              <a:xfrm>
                <a:off x="0" y="0"/>
                <a:ext cx="5044386" cy="2417092"/>
              </a:xfrm>
              <a:custGeom>
                <a:avLst/>
                <a:gdLst/>
                <a:ahLst/>
                <a:cxnLst/>
                <a:rect l="l" t="t" r="r" b="b"/>
                <a:pathLst>
                  <a:path w="5044386" h="2417092">
                    <a:moveTo>
                      <a:pt x="4919925" y="2417092"/>
                    </a:moveTo>
                    <a:lnTo>
                      <a:pt x="124460" y="2417092"/>
                    </a:lnTo>
                    <a:cubicBezTo>
                      <a:pt x="55880" y="2417092"/>
                      <a:pt x="0" y="2361212"/>
                      <a:pt x="0" y="2292632"/>
                    </a:cubicBezTo>
                    <a:lnTo>
                      <a:pt x="0" y="124460"/>
                    </a:lnTo>
                    <a:cubicBezTo>
                      <a:pt x="0" y="55880"/>
                      <a:pt x="55880" y="0"/>
                      <a:pt x="124460" y="0"/>
                    </a:cubicBezTo>
                    <a:lnTo>
                      <a:pt x="4919926" y="0"/>
                    </a:lnTo>
                    <a:cubicBezTo>
                      <a:pt x="4988506" y="0"/>
                      <a:pt x="5044386" y="55880"/>
                      <a:pt x="5044386" y="124460"/>
                    </a:cubicBezTo>
                    <a:lnTo>
                      <a:pt x="5044386" y="2292632"/>
                    </a:lnTo>
                    <a:cubicBezTo>
                      <a:pt x="5044386" y="2361212"/>
                      <a:pt x="4988506" y="2417092"/>
                      <a:pt x="4919926" y="2417092"/>
                    </a:cubicBezTo>
                    <a:close/>
                  </a:path>
                </a:pathLst>
              </a:custGeom>
              <a:solidFill>
                <a:srgbClr val="FFFFFF"/>
              </a:solidFill>
            </p:spPr>
          </p:sp>
        </p:grpSp>
        <p:sp>
          <p:nvSpPr>
            <p:cNvPr id="5" name="TextBox 5"/>
            <p:cNvSpPr txBox="1"/>
            <p:nvPr/>
          </p:nvSpPr>
          <p:spPr>
            <a:xfrm>
              <a:off x="794965" y="956916"/>
              <a:ext cx="17794321" cy="7066153"/>
            </a:xfrm>
            <a:prstGeom prst="rect">
              <a:avLst/>
            </a:prstGeom>
          </p:spPr>
          <p:txBody>
            <a:bodyPr lIns="0" tIns="0" rIns="0" bIns="0" rtlCol="0" anchor="t">
              <a:spAutoFit/>
            </a:bodyPr>
            <a:lstStyle/>
            <a:p>
              <a:pPr algn="just">
                <a:lnSpc>
                  <a:spcPts val="2832"/>
                </a:lnSpc>
              </a:pPr>
              <a:r>
                <a:rPr lang="en-US" sz="2400" spc="48">
                  <a:solidFill>
                    <a:srgbClr val="14110F"/>
                  </a:solidFill>
                  <a:latin typeface="Roboto"/>
                </a:rPr>
                <a:t>  Kur galima būtų slėptis pavojaus atveju?</a:t>
              </a:r>
            </a:p>
            <a:p>
              <a:pPr algn="just">
                <a:lnSpc>
                  <a:spcPts val="2832"/>
                </a:lnSpc>
              </a:pPr>
              <a:endParaRPr lang="en-US" sz="2400" spc="48">
                <a:solidFill>
                  <a:srgbClr val="14110F"/>
                </a:solidFill>
                <a:latin typeface="Roboto"/>
              </a:endParaRPr>
            </a:p>
            <a:p>
              <a:pPr algn="just">
                <a:lnSpc>
                  <a:spcPts val="2832"/>
                </a:lnSpc>
              </a:pPr>
              <a:r>
                <a:rPr lang="en-US" sz="2400" spc="48">
                  <a:solidFill>
                    <a:srgbClr val="14110F"/>
                  </a:solidFill>
                  <a:latin typeface="Roboto"/>
                </a:rPr>
                <a:t>  Kaip nuspręsite evakuotis, jeigu likti vietoje negalima (automobiliu, traukiniu, autobusu)?</a:t>
              </a:r>
            </a:p>
            <a:p>
              <a:pPr algn="just">
                <a:lnSpc>
                  <a:spcPts val="2832"/>
                </a:lnSpc>
              </a:pPr>
              <a:endParaRPr lang="en-US" sz="2400" spc="48">
                <a:solidFill>
                  <a:srgbClr val="14110F"/>
                </a:solidFill>
                <a:latin typeface="Roboto"/>
              </a:endParaRPr>
            </a:p>
            <a:p>
              <a:pPr algn="just">
                <a:lnSpc>
                  <a:spcPts val="2832"/>
                </a:lnSpc>
              </a:pPr>
              <a:r>
                <a:rPr lang="en-US" sz="2400" spc="48">
                  <a:solidFill>
                    <a:srgbClr val="14110F"/>
                  </a:solidFill>
                  <a:latin typeface="Roboto"/>
                </a:rPr>
                <a:t>  Ką darysite, jei suges ar sulūš jūsų automobilis?</a:t>
              </a:r>
            </a:p>
            <a:p>
              <a:pPr algn="just">
                <a:lnSpc>
                  <a:spcPts val="2832"/>
                </a:lnSpc>
              </a:pPr>
              <a:endParaRPr lang="en-US" sz="2400" spc="48">
                <a:solidFill>
                  <a:srgbClr val="14110F"/>
                </a:solidFill>
                <a:latin typeface="Roboto"/>
              </a:endParaRPr>
            </a:p>
            <a:p>
              <a:pPr algn="just">
                <a:lnSpc>
                  <a:spcPts val="2832"/>
                </a:lnSpc>
              </a:pPr>
              <a:r>
                <a:rPr lang="en-US" sz="2400" spc="48">
                  <a:solidFill>
                    <a:srgbClr val="14110F"/>
                  </a:solidFill>
                  <a:latin typeface="Roboto"/>
                </a:rPr>
                <a:t>  Kokie yra kiti evakavimosi keliai, jei pasirinktasis užblokuotas?</a:t>
              </a:r>
            </a:p>
            <a:p>
              <a:pPr algn="just">
                <a:lnSpc>
                  <a:spcPts val="2832"/>
                </a:lnSpc>
              </a:pPr>
              <a:endParaRPr lang="en-US" sz="2400" spc="48">
                <a:solidFill>
                  <a:srgbClr val="14110F"/>
                </a:solidFill>
                <a:latin typeface="Roboto"/>
              </a:endParaRPr>
            </a:p>
            <a:p>
              <a:pPr algn="just">
                <a:lnSpc>
                  <a:spcPts val="2832"/>
                </a:lnSpc>
              </a:pPr>
              <a:r>
                <a:rPr lang="en-US" sz="2400" spc="48">
                  <a:solidFill>
                    <a:srgbClr val="14110F"/>
                  </a:solidFill>
                  <a:latin typeface="Roboto"/>
                </a:rPr>
                <a:t>  Kokius daiktus pasiimsite, jeigu reikės slėptis to paties namo slėptuvėje? Kitoje slėptuvėje?</a:t>
              </a:r>
            </a:p>
            <a:p>
              <a:pPr algn="just">
                <a:lnSpc>
                  <a:spcPts val="2832"/>
                </a:lnSpc>
              </a:pPr>
              <a:endParaRPr lang="en-US" sz="2400" spc="48">
                <a:solidFill>
                  <a:srgbClr val="14110F"/>
                </a:solidFill>
                <a:latin typeface="Roboto"/>
              </a:endParaRPr>
            </a:p>
            <a:p>
              <a:pPr algn="just">
                <a:lnSpc>
                  <a:spcPts val="2832"/>
                </a:lnSpc>
              </a:pPr>
              <a:r>
                <a:rPr lang="en-US" sz="2400" spc="48">
                  <a:solidFill>
                    <a:srgbClr val="14110F"/>
                  </a:solidFill>
                  <a:latin typeface="Roboto"/>
                </a:rPr>
                <a:t>  Kokius daiktus pasiimsite, jei teks evakuotis?</a:t>
              </a:r>
            </a:p>
            <a:p>
              <a:pPr algn="just">
                <a:lnSpc>
                  <a:spcPts val="2832"/>
                </a:lnSpc>
              </a:pPr>
              <a:endParaRPr lang="en-US" sz="2400" spc="48">
                <a:solidFill>
                  <a:srgbClr val="14110F"/>
                </a:solidFill>
                <a:latin typeface="Roboto"/>
              </a:endParaRPr>
            </a:p>
            <a:p>
              <a:pPr algn="just">
                <a:lnSpc>
                  <a:spcPts val="2832"/>
                </a:lnSpc>
              </a:pPr>
              <a:r>
                <a:rPr lang="en-US" sz="2400" spc="48">
                  <a:solidFill>
                    <a:srgbClr val="14110F"/>
                  </a:solidFill>
                  <a:latin typeface="Roboto"/>
                </a:rPr>
                <a:t>  Kokioje vietoje susitiksite su šeimos nariais įvykus nelaimei?</a:t>
              </a:r>
            </a:p>
            <a:p>
              <a:pPr algn="just">
                <a:lnSpc>
                  <a:spcPts val="2832"/>
                </a:lnSpc>
              </a:pPr>
              <a:endParaRPr lang="en-US" sz="2400" spc="48">
                <a:solidFill>
                  <a:srgbClr val="14110F"/>
                </a:solidFill>
                <a:latin typeface="Roboto"/>
              </a:endParaRPr>
            </a:p>
            <a:p>
              <a:pPr algn="just">
                <a:lnSpc>
                  <a:spcPts val="2832"/>
                </a:lnSpc>
              </a:pPr>
              <a:r>
                <a:rPr lang="en-US" sz="2400" spc="48">
                  <a:solidFill>
                    <a:srgbClr val="14110F"/>
                  </a:solidFill>
                  <a:latin typeface="Roboto"/>
                </a:rPr>
                <a:t>  Į ką galite kreiptis nelaimės atveju?</a:t>
              </a:r>
            </a:p>
          </p:txBody>
        </p:sp>
      </p:grpSp>
      <p:sp>
        <p:nvSpPr>
          <p:cNvPr id="6" name="AutoShape 6"/>
          <p:cNvSpPr/>
          <p:nvPr/>
        </p:nvSpPr>
        <p:spPr>
          <a:xfrm>
            <a:off x="0" y="9532946"/>
            <a:ext cx="18288000" cy="754054"/>
          </a:xfrm>
          <a:prstGeom prst="rect">
            <a:avLst/>
          </a:prstGeom>
          <a:solidFill>
            <a:srgbClr val="FBB900"/>
          </a:solidFill>
        </p:spPr>
      </p:sp>
      <p:grpSp>
        <p:nvGrpSpPr>
          <p:cNvPr id="8" name="Group 8"/>
          <p:cNvGrpSpPr/>
          <p:nvPr/>
        </p:nvGrpSpPr>
        <p:grpSpPr>
          <a:xfrm>
            <a:off x="894766" y="3348458"/>
            <a:ext cx="471160" cy="471160"/>
            <a:chOff x="0" y="0"/>
            <a:chExt cx="628214" cy="628214"/>
          </a:xfrm>
        </p:grpSpPr>
        <p:pic>
          <p:nvPicPr>
            <p:cNvPr id="9" name="Picture 9"/>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0" y="0"/>
              <a:ext cx="628214" cy="628214"/>
            </a:xfrm>
            <a:prstGeom prst="rect">
              <a:avLst/>
            </a:prstGeom>
          </p:spPr>
        </p:pic>
        <p:sp>
          <p:nvSpPr>
            <p:cNvPr id="10" name="TextBox 10"/>
            <p:cNvSpPr txBox="1"/>
            <p:nvPr/>
          </p:nvSpPr>
          <p:spPr>
            <a:xfrm>
              <a:off x="91607" y="104790"/>
              <a:ext cx="445001" cy="390060"/>
            </a:xfrm>
            <a:prstGeom prst="rect">
              <a:avLst/>
            </a:prstGeom>
          </p:spPr>
          <p:txBody>
            <a:bodyPr lIns="0" tIns="0" rIns="0" bIns="0" rtlCol="0" anchor="t">
              <a:spAutoFit/>
            </a:bodyPr>
            <a:lstStyle/>
            <a:p>
              <a:pPr marL="0" lvl="0" indent="0" algn="ctr">
                <a:lnSpc>
                  <a:spcPts val="2328"/>
                </a:lnSpc>
                <a:spcBef>
                  <a:spcPct val="0"/>
                </a:spcBef>
              </a:pPr>
              <a:r>
                <a:rPr lang="en-US" sz="1791" u="none" spc="-17">
                  <a:solidFill>
                    <a:srgbClr val="FFFFFF"/>
                  </a:solidFill>
                  <a:latin typeface="Roboto"/>
                </a:rPr>
                <a:t>1</a:t>
              </a:r>
            </a:p>
          </p:txBody>
        </p:sp>
      </p:grpSp>
      <p:grpSp>
        <p:nvGrpSpPr>
          <p:cNvPr id="11" name="Group 11"/>
          <p:cNvGrpSpPr/>
          <p:nvPr/>
        </p:nvGrpSpPr>
        <p:grpSpPr>
          <a:xfrm>
            <a:off x="894766" y="4031073"/>
            <a:ext cx="471160" cy="471160"/>
            <a:chOff x="0" y="0"/>
            <a:chExt cx="628214" cy="628214"/>
          </a:xfrm>
        </p:grpSpPr>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0" y="0"/>
              <a:ext cx="628214" cy="628214"/>
            </a:xfrm>
            <a:prstGeom prst="rect">
              <a:avLst/>
            </a:prstGeom>
          </p:spPr>
        </p:pic>
        <p:sp>
          <p:nvSpPr>
            <p:cNvPr id="13" name="TextBox 13"/>
            <p:cNvSpPr txBox="1"/>
            <p:nvPr/>
          </p:nvSpPr>
          <p:spPr>
            <a:xfrm>
              <a:off x="91607" y="104790"/>
              <a:ext cx="445001" cy="390060"/>
            </a:xfrm>
            <a:prstGeom prst="rect">
              <a:avLst/>
            </a:prstGeom>
          </p:spPr>
          <p:txBody>
            <a:bodyPr lIns="0" tIns="0" rIns="0" bIns="0" rtlCol="0" anchor="t">
              <a:spAutoFit/>
            </a:bodyPr>
            <a:lstStyle/>
            <a:p>
              <a:pPr marL="0" lvl="0" indent="0" algn="ctr">
                <a:lnSpc>
                  <a:spcPts val="2328"/>
                </a:lnSpc>
                <a:spcBef>
                  <a:spcPct val="0"/>
                </a:spcBef>
              </a:pPr>
              <a:r>
                <a:rPr lang="en-US" sz="1791" spc="-17">
                  <a:solidFill>
                    <a:srgbClr val="FFFFFF"/>
                  </a:solidFill>
                  <a:latin typeface="Roboto"/>
                </a:rPr>
                <a:t>2</a:t>
              </a:r>
            </a:p>
          </p:txBody>
        </p:sp>
      </p:grpSp>
      <p:grpSp>
        <p:nvGrpSpPr>
          <p:cNvPr id="14" name="Group 14"/>
          <p:cNvGrpSpPr/>
          <p:nvPr/>
        </p:nvGrpSpPr>
        <p:grpSpPr>
          <a:xfrm>
            <a:off x="894766" y="4715071"/>
            <a:ext cx="471160" cy="471160"/>
            <a:chOff x="0" y="0"/>
            <a:chExt cx="628214" cy="628214"/>
          </a:xfrm>
        </p:grpSpPr>
        <p:pic>
          <p:nvPicPr>
            <p:cNvPr id="15" name="Picture 1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0" y="0"/>
              <a:ext cx="628214" cy="628214"/>
            </a:xfrm>
            <a:prstGeom prst="rect">
              <a:avLst/>
            </a:prstGeom>
          </p:spPr>
        </p:pic>
        <p:sp>
          <p:nvSpPr>
            <p:cNvPr id="16" name="TextBox 16"/>
            <p:cNvSpPr txBox="1"/>
            <p:nvPr/>
          </p:nvSpPr>
          <p:spPr>
            <a:xfrm>
              <a:off x="91607" y="104790"/>
              <a:ext cx="445001" cy="390060"/>
            </a:xfrm>
            <a:prstGeom prst="rect">
              <a:avLst/>
            </a:prstGeom>
          </p:spPr>
          <p:txBody>
            <a:bodyPr lIns="0" tIns="0" rIns="0" bIns="0" rtlCol="0" anchor="t">
              <a:spAutoFit/>
            </a:bodyPr>
            <a:lstStyle/>
            <a:p>
              <a:pPr marL="0" lvl="0" indent="0" algn="ctr">
                <a:lnSpc>
                  <a:spcPts val="2328"/>
                </a:lnSpc>
                <a:spcBef>
                  <a:spcPct val="0"/>
                </a:spcBef>
              </a:pPr>
              <a:r>
                <a:rPr lang="en-US" sz="1791" spc="-17">
                  <a:solidFill>
                    <a:srgbClr val="FFFFFF"/>
                  </a:solidFill>
                  <a:latin typeface="Roboto"/>
                </a:rPr>
                <a:t>3</a:t>
              </a:r>
            </a:p>
          </p:txBody>
        </p:sp>
      </p:grpSp>
      <p:grpSp>
        <p:nvGrpSpPr>
          <p:cNvPr id="17" name="Group 17"/>
          <p:cNvGrpSpPr/>
          <p:nvPr/>
        </p:nvGrpSpPr>
        <p:grpSpPr>
          <a:xfrm>
            <a:off x="894766" y="5418549"/>
            <a:ext cx="471160" cy="471160"/>
            <a:chOff x="0" y="0"/>
            <a:chExt cx="628214" cy="628214"/>
          </a:xfrm>
        </p:grpSpPr>
        <p:pic>
          <p:nvPicPr>
            <p:cNvPr id="18" name="Picture 18"/>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0" y="0"/>
              <a:ext cx="628214" cy="628214"/>
            </a:xfrm>
            <a:prstGeom prst="rect">
              <a:avLst/>
            </a:prstGeom>
          </p:spPr>
        </p:pic>
        <p:sp>
          <p:nvSpPr>
            <p:cNvPr id="19" name="TextBox 19"/>
            <p:cNvSpPr txBox="1"/>
            <p:nvPr/>
          </p:nvSpPr>
          <p:spPr>
            <a:xfrm>
              <a:off x="91607" y="104790"/>
              <a:ext cx="445001" cy="390060"/>
            </a:xfrm>
            <a:prstGeom prst="rect">
              <a:avLst/>
            </a:prstGeom>
          </p:spPr>
          <p:txBody>
            <a:bodyPr lIns="0" tIns="0" rIns="0" bIns="0" rtlCol="0" anchor="t">
              <a:spAutoFit/>
            </a:bodyPr>
            <a:lstStyle/>
            <a:p>
              <a:pPr marL="0" lvl="0" indent="0" algn="ctr">
                <a:lnSpc>
                  <a:spcPts val="2328"/>
                </a:lnSpc>
                <a:spcBef>
                  <a:spcPct val="0"/>
                </a:spcBef>
              </a:pPr>
              <a:r>
                <a:rPr lang="en-US" sz="1791" spc="-17">
                  <a:solidFill>
                    <a:srgbClr val="FFFFFF"/>
                  </a:solidFill>
                  <a:latin typeface="Roboto"/>
                </a:rPr>
                <a:t>4</a:t>
              </a:r>
            </a:p>
          </p:txBody>
        </p:sp>
      </p:grpSp>
      <p:grpSp>
        <p:nvGrpSpPr>
          <p:cNvPr id="20" name="Group 20"/>
          <p:cNvGrpSpPr/>
          <p:nvPr/>
        </p:nvGrpSpPr>
        <p:grpSpPr>
          <a:xfrm>
            <a:off x="894766" y="6126228"/>
            <a:ext cx="471160" cy="471160"/>
            <a:chOff x="0" y="0"/>
            <a:chExt cx="628214" cy="628214"/>
          </a:xfrm>
        </p:grpSpPr>
        <p:pic>
          <p:nvPicPr>
            <p:cNvPr id="21" name="Picture 2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0" y="0"/>
              <a:ext cx="628214" cy="628214"/>
            </a:xfrm>
            <a:prstGeom prst="rect">
              <a:avLst/>
            </a:prstGeom>
          </p:spPr>
        </p:pic>
        <p:sp>
          <p:nvSpPr>
            <p:cNvPr id="22" name="TextBox 22"/>
            <p:cNvSpPr txBox="1"/>
            <p:nvPr/>
          </p:nvSpPr>
          <p:spPr>
            <a:xfrm>
              <a:off x="91607" y="104790"/>
              <a:ext cx="445001" cy="390060"/>
            </a:xfrm>
            <a:prstGeom prst="rect">
              <a:avLst/>
            </a:prstGeom>
          </p:spPr>
          <p:txBody>
            <a:bodyPr lIns="0" tIns="0" rIns="0" bIns="0" rtlCol="0" anchor="t">
              <a:spAutoFit/>
            </a:bodyPr>
            <a:lstStyle/>
            <a:p>
              <a:pPr marL="0" lvl="0" indent="0" algn="ctr">
                <a:lnSpc>
                  <a:spcPts val="2328"/>
                </a:lnSpc>
                <a:spcBef>
                  <a:spcPct val="0"/>
                </a:spcBef>
              </a:pPr>
              <a:r>
                <a:rPr lang="en-US" sz="1791" spc="-17">
                  <a:solidFill>
                    <a:srgbClr val="FFFFFF"/>
                  </a:solidFill>
                  <a:latin typeface="Roboto"/>
                </a:rPr>
                <a:t>5</a:t>
              </a:r>
            </a:p>
          </p:txBody>
        </p:sp>
      </p:grpSp>
      <p:grpSp>
        <p:nvGrpSpPr>
          <p:cNvPr id="23" name="Group 23"/>
          <p:cNvGrpSpPr/>
          <p:nvPr/>
        </p:nvGrpSpPr>
        <p:grpSpPr>
          <a:xfrm>
            <a:off x="894766" y="6829642"/>
            <a:ext cx="471160" cy="471160"/>
            <a:chOff x="0" y="0"/>
            <a:chExt cx="628214" cy="628214"/>
          </a:xfrm>
        </p:grpSpPr>
        <p:pic>
          <p:nvPicPr>
            <p:cNvPr id="24" name="Picture 2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0" y="0"/>
              <a:ext cx="628214" cy="628214"/>
            </a:xfrm>
            <a:prstGeom prst="rect">
              <a:avLst/>
            </a:prstGeom>
          </p:spPr>
        </p:pic>
        <p:sp>
          <p:nvSpPr>
            <p:cNvPr id="25" name="TextBox 25"/>
            <p:cNvSpPr txBox="1"/>
            <p:nvPr/>
          </p:nvSpPr>
          <p:spPr>
            <a:xfrm>
              <a:off x="91607" y="104790"/>
              <a:ext cx="445001" cy="390060"/>
            </a:xfrm>
            <a:prstGeom prst="rect">
              <a:avLst/>
            </a:prstGeom>
          </p:spPr>
          <p:txBody>
            <a:bodyPr lIns="0" tIns="0" rIns="0" bIns="0" rtlCol="0" anchor="t">
              <a:spAutoFit/>
            </a:bodyPr>
            <a:lstStyle/>
            <a:p>
              <a:pPr marL="0" lvl="0" indent="0" algn="ctr">
                <a:lnSpc>
                  <a:spcPts val="2328"/>
                </a:lnSpc>
                <a:spcBef>
                  <a:spcPct val="0"/>
                </a:spcBef>
              </a:pPr>
              <a:r>
                <a:rPr lang="en-US" sz="1791" spc="-17">
                  <a:solidFill>
                    <a:srgbClr val="FFFFFF"/>
                  </a:solidFill>
                  <a:latin typeface="Roboto"/>
                </a:rPr>
                <a:t>6</a:t>
              </a:r>
            </a:p>
          </p:txBody>
        </p:sp>
      </p:grpSp>
      <p:sp>
        <p:nvSpPr>
          <p:cNvPr id="26" name="TextBox 26"/>
          <p:cNvSpPr txBox="1"/>
          <p:nvPr/>
        </p:nvSpPr>
        <p:spPr>
          <a:xfrm>
            <a:off x="1401236" y="232059"/>
            <a:ext cx="15296608" cy="530860"/>
          </a:xfrm>
          <a:prstGeom prst="rect">
            <a:avLst/>
          </a:prstGeom>
        </p:spPr>
        <p:txBody>
          <a:bodyPr lIns="0" tIns="0" rIns="0" bIns="0" rtlCol="0" anchor="t">
            <a:spAutoFit/>
          </a:bodyPr>
          <a:lstStyle/>
          <a:p>
            <a:pPr marL="0" lvl="0" indent="0" algn="just">
              <a:lnSpc>
                <a:spcPts val="4160"/>
              </a:lnSpc>
              <a:spcBef>
                <a:spcPct val="0"/>
              </a:spcBef>
            </a:pPr>
            <a:r>
              <a:rPr lang="en-US" sz="3200" spc="-32" dirty="0" err="1">
                <a:solidFill>
                  <a:srgbClr val="FBB900"/>
                </a:solidFill>
                <a:latin typeface="Roboto Bold"/>
              </a:rPr>
              <a:t>Šeimos</a:t>
            </a:r>
            <a:r>
              <a:rPr lang="en-US" sz="3200" spc="-32" dirty="0">
                <a:solidFill>
                  <a:srgbClr val="FBB900"/>
                </a:solidFill>
                <a:latin typeface="Roboto Bold"/>
              </a:rPr>
              <a:t> </a:t>
            </a:r>
            <a:r>
              <a:rPr lang="en-US" sz="3200" spc="-32" dirty="0" err="1">
                <a:solidFill>
                  <a:srgbClr val="FBB900"/>
                </a:solidFill>
                <a:latin typeface="Roboto Bold"/>
              </a:rPr>
              <a:t>planas</a:t>
            </a:r>
            <a:r>
              <a:rPr lang="en-US" sz="3200" spc="-32" dirty="0">
                <a:solidFill>
                  <a:srgbClr val="FBB900"/>
                </a:solidFill>
                <a:latin typeface="Roboto Bold"/>
              </a:rPr>
              <a:t>:</a:t>
            </a:r>
            <a:r>
              <a:rPr lang="en-US" sz="3200" spc="-32" dirty="0">
                <a:solidFill>
                  <a:srgbClr val="0066FF"/>
                </a:solidFill>
                <a:latin typeface="Roboto Bold"/>
              </a:rPr>
              <a:t> </a:t>
            </a:r>
            <a:r>
              <a:rPr lang="en-US" sz="3200" spc="-32" dirty="0" err="1">
                <a:solidFill>
                  <a:srgbClr val="0066FF"/>
                </a:solidFill>
                <a:latin typeface="Roboto"/>
              </a:rPr>
              <a:t>kaip</a:t>
            </a:r>
            <a:r>
              <a:rPr lang="en-US" sz="3200" spc="-32" dirty="0">
                <a:solidFill>
                  <a:srgbClr val="0066FF"/>
                </a:solidFill>
                <a:latin typeface="Roboto"/>
              </a:rPr>
              <a:t> </a:t>
            </a:r>
            <a:r>
              <a:rPr lang="en-US" sz="3200" spc="-32" dirty="0" err="1">
                <a:solidFill>
                  <a:srgbClr val="0066FF"/>
                </a:solidFill>
                <a:latin typeface="Roboto"/>
              </a:rPr>
              <a:t>išgyventi</a:t>
            </a:r>
            <a:r>
              <a:rPr lang="en-US" sz="3200" spc="-32" dirty="0">
                <a:solidFill>
                  <a:srgbClr val="0066FF"/>
                </a:solidFill>
                <a:latin typeface="Roboto"/>
              </a:rPr>
              <a:t> 72 </a:t>
            </a:r>
            <a:r>
              <a:rPr lang="en-US" sz="3200" spc="-32" dirty="0" err="1">
                <a:solidFill>
                  <a:srgbClr val="0066FF"/>
                </a:solidFill>
                <a:latin typeface="Roboto"/>
              </a:rPr>
              <a:t>valandas</a:t>
            </a:r>
            <a:endParaRPr lang="en-US" sz="3200" spc="-32" dirty="0">
              <a:solidFill>
                <a:srgbClr val="0066FF"/>
              </a:solidFill>
              <a:latin typeface="Roboto"/>
            </a:endParaRPr>
          </a:p>
        </p:txBody>
      </p:sp>
      <p:sp>
        <p:nvSpPr>
          <p:cNvPr id="27" name="TextBox 27"/>
          <p:cNvSpPr txBox="1"/>
          <p:nvPr/>
        </p:nvSpPr>
        <p:spPr>
          <a:xfrm>
            <a:off x="171463" y="9714393"/>
            <a:ext cx="8972537" cy="362585"/>
          </a:xfrm>
          <a:prstGeom prst="rect">
            <a:avLst/>
          </a:prstGeom>
        </p:spPr>
        <p:txBody>
          <a:bodyPr lIns="0" tIns="0" rIns="0" bIns="0" rtlCol="0" anchor="t">
            <a:spAutoFit/>
          </a:bodyPr>
          <a:lstStyle/>
          <a:p>
            <a:pPr marL="0" lvl="0" indent="0" algn="just">
              <a:lnSpc>
                <a:spcPts val="2859"/>
              </a:lnSpc>
              <a:spcBef>
                <a:spcPct val="0"/>
              </a:spcBef>
            </a:pPr>
            <a:r>
              <a:rPr lang="en-US" sz="2199" spc="-21">
                <a:solidFill>
                  <a:srgbClr val="545454"/>
                </a:solidFill>
                <a:latin typeface="Roboto"/>
              </a:rPr>
              <a:t>CIVILINĖ SAUGA • Šeimos planas</a:t>
            </a:r>
          </a:p>
        </p:txBody>
      </p:sp>
      <p:sp>
        <p:nvSpPr>
          <p:cNvPr id="28" name="TextBox 28"/>
          <p:cNvSpPr txBox="1"/>
          <p:nvPr/>
        </p:nvSpPr>
        <p:spPr>
          <a:xfrm>
            <a:off x="1130346" y="1643063"/>
            <a:ext cx="15838389" cy="852805"/>
          </a:xfrm>
          <a:prstGeom prst="rect">
            <a:avLst/>
          </a:prstGeom>
        </p:spPr>
        <p:txBody>
          <a:bodyPr lIns="0" tIns="0" rIns="0" bIns="0" rtlCol="0" anchor="t">
            <a:spAutoFit/>
          </a:bodyPr>
          <a:lstStyle/>
          <a:p>
            <a:pPr algn="just">
              <a:lnSpc>
                <a:spcPts val="3380"/>
              </a:lnSpc>
            </a:pPr>
            <a:r>
              <a:rPr lang="en-US" sz="2600" spc="-26">
                <a:solidFill>
                  <a:srgbClr val="14110F"/>
                </a:solidFill>
                <a:latin typeface="Roboto"/>
              </a:rPr>
              <a:t>Jei pasiruošite netikėtoms situacijoms šiandien, ir jūs, ir jūsų artimieji būsite saugūs rytoj!</a:t>
            </a:r>
          </a:p>
          <a:p>
            <a:pPr marL="0" lvl="0" indent="0" algn="just">
              <a:lnSpc>
                <a:spcPts val="3380"/>
              </a:lnSpc>
              <a:spcBef>
                <a:spcPct val="0"/>
              </a:spcBef>
            </a:pPr>
            <a:r>
              <a:rPr lang="en-US" sz="2600" spc="-26">
                <a:solidFill>
                  <a:srgbClr val="14110F"/>
                </a:solidFill>
                <a:latin typeface="Roboto"/>
              </a:rPr>
              <a:t>Rekomenduojame kiekvienai šeimai sudaryti planą. Pagalvokite:</a:t>
            </a:r>
          </a:p>
        </p:txBody>
      </p:sp>
      <p:grpSp>
        <p:nvGrpSpPr>
          <p:cNvPr id="29" name="Group 29"/>
          <p:cNvGrpSpPr/>
          <p:nvPr/>
        </p:nvGrpSpPr>
        <p:grpSpPr>
          <a:xfrm>
            <a:off x="894766" y="7528423"/>
            <a:ext cx="471160" cy="471160"/>
            <a:chOff x="0" y="0"/>
            <a:chExt cx="628214" cy="628214"/>
          </a:xfrm>
        </p:grpSpPr>
        <p:pic>
          <p:nvPicPr>
            <p:cNvPr id="30" name="Picture 30"/>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0" y="0"/>
              <a:ext cx="628214" cy="628214"/>
            </a:xfrm>
            <a:prstGeom prst="rect">
              <a:avLst/>
            </a:prstGeom>
          </p:spPr>
        </p:pic>
        <p:sp>
          <p:nvSpPr>
            <p:cNvPr id="31" name="TextBox 31"/>
            <p:cNvSpPr txBox="1"/>
            <p:nvPr/>
          </p:nvSpPr>
          <p:spPr>
            <a:xfrm>
              <a:off x="91607" y="104790"/>
              <a:ext cx="445001" cy="390060"/>
            </a:xfrm>
            <a:prstGeom prst="rect">
              <a:avLst/>
            </a:prstGeom>
          </p:spPr>
          <p:txBody>
            <a:bodyPr lIns="0" tIns="0" rIns="0" bIns="0" rtlCol="0" anchor="t">
              <a:spAutoFit/>
            </a:bodyPr>
            <a:lstStyle/>
            <a:p>
              <a:pPr marL="0" lvl="0" indent="0" algn="ctr">
                <a:lnSpc>
                  <a:spcPts val="2328"/>
                </a:lnSpc>
                <a:spcBef>
                  <a:spcPct val="0"/>
                </a:spcBef>
              </a:pPr>
              <a:r>
                <a:rPr lang="en-US" sz="1791" spc="-17">
                  <a:solidFill>
                    <a:srgbClr val="FFFFFF"/>
                  </a:solidFill>
                  <a:latin typeface="Roboto"/>
                </a:rPr>
                <a:t>7</a:t>
              </a:r>
            </a:p>
          </p:txBody>
        </p:sp>
      </p:grpSp>
      <p:grpSp>
        <p:nvGrpSpPr>
          <p:cNvPr id="32" name="Group 32"/>
          <p:cNvGrpSpPr/>
          <p:nvPr/>
        </p:nvGrpSpPr>
        <p:grpSpPr>
          <a:xfrm>
            <a:off x="894766" y="8237905"/>
            <a:ext cx="471160" cy="471160"/>
            <a:chOff x="0" y="0"/>
            <a:chExt cx="628214" cy="628214"/>
          </a:xfrm>
        </p:grpSpPr>
        <p:pic>
          <p:nvPicPr>
            <p:cNvPr id="33" name="Picture 3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0" y="0"/>
              <a:ext cx="628214" cy="628214"/>
            </a:xfrm>
            <a:prstGeom prst="rect">
              <a:avLst/>
            </a:prstGeom>
          </p:spPr>
        </p:pic>
        <p:sp>
          <p:nvSpPr>
            <p:cNvPr id="34" name="TextBox 34"/>
            <p:cNvSpPr txBox="1"/>
            <p:nvPr/>
          </p:nvSpPr>
          <p:spPr>
            <a:xfrm>
              <a:off x="91607" y="104790"/>
              <a:ext cx="445001" cy="390060"/>
            </a:xfrm>
            <a:prstGeom prst="rect">
              <a:avLst/>
            </a:prstGeom>
          </p:spPr>
          <p:txBody>
            <a:bodyPr lIns="0" tIns="0" rIns="0" bIns="0" rtlCol="0" anchor="t">
              <a:spAutoFit/>
            </a:bodyPr>
            <a:lstStyle/>
            <a:p>
              <a:pPr marL="0" lvl="0" indent="0" algn="ctr">
                <a:lnSpc>
                  <a:spcPts val="2328"/>
                </a:lnSpc>
                <a:spcBef>
                  <a:spcPct val="0"/>
                </a:spcBef>
              </a:pPr>
              <a:r>
                <a:rPr lang="en-US" sz="1791" spc="-17">
                  <a:solidFill>
                    <a:srgbClr val="FFFFFF"/>
                  </a:solidFill>
                  <a:latin typeface="Roboto"/>
                </a:rPr>
                <a:t>8</a:t>
              </a:r>
            </a:p>
          </p:txBody>
        </p:sp>
      </p:grpSp>
      <p:grpSp>
        <p:nvGrpSpPr>
          <p:cNvPr id="35" name="Group 7">
            <a:extLst>
              <a:ext uri="{FF2B5EF4-FFF2-40B4-BE49-F238E27FC236}">
                <a16:creationId xmlns:a16="http://schemas.microsoft.com/office/drawing/2014/main" id="{696B3636-F4FF-3101-7498-D06D83E87428}"/>
              </a:ext>
            </a:extLst>
          </p:cNvPr>
          <p:cNvGrpSpPr/>
          <p:nvPr/>
        </p:nvGrpSpPr>
        <p:grpSpPr>
          <a:xfrm>
            <a:off x="0" y="855108"/>
            <a:ext cx="18288000" cy="63520"/>
            <a:chOff x="0" y="0"/>
            <a:chExt cx="24384000" cy="84693"/>
          </a:xfrm>
        </p:grpSpPr>
        <p:sp>
          <p:nvSpPr>
            <p:cNvPr id="36" name="AutoShape 8">
              <a:extLst>
                <a:ext uri="{FF2B5EF4-FFF2-40B4-BE49-F238E27FC236}">
                  <a16:creationId xmlns:a16="http://schemas.microsoft.com/office/drawing/2014/main" id="{ACDDB079-B845-70B2-DF28-D0D0501B2FDB}"/>
                </a:ext>
              </a:extLst>
            </p:cNvPr>
            <p:cNvSpPr/>
            <p:nvPr/>
          </p:nvSpPr>
          <p:spPr>
            <a:xfrm>
              <a:off x="0" y="35963"/>
              <a:ext cx="24384000" cy="12766"/>
            </a:xfrm>
            <a:prstGeom prst="rect">
              <a:avLst/>
            </a:prstGeom>
            <a:solidFill>
              <a:srgbClr val="000000"/>
            </a:solidFill>
          </p:spPr>
        </p:sp>
        <p:sp>
          <p:nvSpPr>
            <p:cNvPr id="37" name="AutoShape 9">
              <a:extLst>
                <a:ext uri="{FF2B5EF4-FFF2-40B4-BE49-F238E27FC236}">
                  <a16:creationId xmlns:a16="http://schemas.microsoft.com/office/drawing/2014/main" id="{3C20166B-347B-855E-EA1C-2CE75E6564C0}"/>
                </a:ext>
              </a:extLst>
            </p:cNvPr>
            <p:cNvSpPr/>
            <p:nvPr/>
          </p:nvSpPr>
          <p:spPr>
            <a:xfrm rot="-5400000">
              <a:off x="782383" y="-782383"/>
              <a:ext cx="84693" cy="1649458"/>
            </a:xfrm>
            <a:prstGeom prst="rect">
              <a:avLst/>
            </a:prstGeom>
            <a:solidFill>
              <a:srgbClr val="FFB923"/>
            </a:solidFill>
          </p:spPr>
        </p:sp>
      </p:grpSp>
      <p:pic>
        <p:nvPicPr>
          <p:cNvPr id="38" name="Picture 5">
            <a:extLst>
              <a:ext uri="{FF2B5EF4-FFF2-40B4-BE49-F238E27FC236}">
                <a16:creationId xmlns:a16="http://schemas.microsoft.com/office/drawing/2014/main" id="{4B082CC6-F607-CEA7-55C9-94E3ACA0A771}"/>
              </a:ext>
            </a:extLst>
          </p:cNvPr>
          <p:cNvPicPr>
            <a:picLocks noChangeAspect="1"/>
          </p:cNvPicPr>
          <p:nvPr/>
        </p:nvPicPr>
        <p:blipFill>
          <a:blip r:embed="rId6"/>
          <a:srcRect/>
          <a:stretch>
            <a:fillRect/>
          </a:stretch>
        </p:blipFill>
        <p:spPr>
          <a:xfrm>
            <a:off x="15773400" y="134194"/>
            <a:ext cx="2097339" cy="7344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9532946"/>
            <a:ext cx="18288000" cy="754054"/>
          </a:xfrm>
          <a:prstGeom prst="rect">
            <a:avLst/>
          </a:prstGeom>
          <a:solidFill>
            <a:srgbClr val="FBB900"/>
          </a:solidFill>
        </p:spPr>
      </p:sp>
      <p:grpSp>
        <p:nvGrpSpPr>
          <p:cNvPr id="4" name="Group 4"/>
          <p:cNvGrpSpPr/>
          <p:nvPr/>
        </p:nvGrpSpPr>
        <p:grpSpPr>
          <a:xfrm>
            <a:off x="966164" y="1141709"/>
            <a:ext cx="16835244" cy="7162333"/>
            <a:chOff x="0" y="0"/>
            <a:chExt cx="22446992" cy="9549777"/>
          </a:xfrm>
        </p:grpSpPr>
        <p:grpSp>
          <p:nvGrpSpPr>
            <p:cNvPr id="5" name="Group 5"/>
            <p:cNvGrpSpPr/>
            <p:nvPr/>
          </p:nvGrpSpPr>
          <p:grpSpPr>
            <a:xfrm>
              <a:off x="0" y="0"/>
              <a:ext cx="22446992" cy="9549777"/>
              <a:chOff x="0" y="0"/>
              <a:chExt cx="5725646" cy="2435901"/>
            </a:xfrm>
          </p:grpSpPr>
          <p:sp>
            <p:nvSpPr>
              <p:cNvPr id="6" name="Freeform 6"/>
              <p:cNvSpPr/>
              <p:nvPr/>
            </p:nvSpPr>
            <p:spPr>
              <a:xfrm>
                <a:off x="0" y="0"/>
                <a:ext cx="5725646" cy="2435901"/>
              </a:xfrm>
              <a:custGeom>
                <a:avLst/>
                <a:gdLst/>
                <a:ahLst/>
                <a:cxnLst/>
                <a:rect l="l" t="t" r="r" b="b"/>
                <a:pathLst>
                  <a:path w="5725646" h="2435901">
                    <a:moveTo>
                      <a:pt x="5601186" y="2435901"/>
                    </a:moveTo>
                    <a:lnTo>
                      <a:pt x="124460" y="2435901"/>
                    </a:lnTo>
                    <a:cubicBezTo>
                      <a:pt x="55880" y="2435901"/>
                      <a:pt x="0" y="2380021"/>
                      <a:pt x="0" y="2311441"/>
                    </a:cubicBezTo>
                    <a:lnTo>
                      <a:pt x="0" y="124460"/>
                    </a:lnTo>
                    <a:cubicBezTo>
                      <a:pt x="0" y="55880"/>
                      <a:pt x="55880" y="0"/>
                      <a:pt x="124460" y="0"/>
                    </a:cubicBezTo>
                    <a:lnTo>
                      <a:pt x="5601186" y="0"/>
                    </a:lnTo>
                    <a:cubicBezTo>
                      <a:pt x="5669766" y="0"/>
                      <a:pt x="5725646" y="55880"/>
                      <a:pt x="5725646" y="124460"/>
                    </a:cubicBezTo>
                    <a:lnTo>
                      <a:pt x="5725646" y="2311441"/>
                    </a:lnTo>
                    <a:cubicBezTo>
                      <a:pt x="5725646" y="2380021"/>
                      <a:pt x="5669766" y="2435901"/>
                      <a:pt x="5601186" y="2435901"/>
                    </a:cubicBezTo>
                    <a:close/>
                  </a:path>
                </a:pathLst>
              </a:custGeom>
              <a:solidFill>
                <a:srgbClr val="FFFFFF"/>
              </a:solidFill>
            </p:spPr>
          </p:sp>
        </p:grpSp>
        <p:sp>
          <p:nvSpPr>
            <p:cNvPr id="7" name="TextBox 7"/>
            <p:cNvSpPr txBox="1"/>
            <p:nvPr/>
          </p:nvSpPr>
          <p:spPr>
            <a:xfrm>
              <a:off x="897480" y="875524"/>
              <a:ext cx="20088990" cy="7713005"/>
            </a:xfrm>
            <a:prstGeom prst="rect">
              <a:avLst/>
            </a:prstGeom>
          </p:spPr>
          <p:txBody>
            <a:bodyPr lIns="0" tIns="0" rIns="0" bIns="0" rtlCol="0" anchor="t">
              <a:spAutoFit/>
            </a:bodyPr>
            <a:lstStyle/>
            <a:p>
              <a:pPr marL="496575" lvl="1" indent="-248288" algn="just">
                <a:lnSpc>
                  <a:spcPts val="3542"/>
                </a:lnSpc>
                <a:buFont typeface="Arial"/>
                <a:buChar char="•"/>
              </a:pPr>
              <a:r>
                <a:rPr lang="en-US" sz="2300" spc="46">
                  <a:solidFill>
                    <a:srgbClr val="14110F"/>
                  </a:solidFill>
                  <a:latin typeface="Roboto"/>
                </a:rPr>
                <a:t>Žibintuvėlis su papildomais elementais;</a:t>
              </a:r>
            </a:p>
            <a:p>
              <a:pPr marL="496575" lvl="1" indent="-248288" algn="just">
                <a:lnSpc>
                  <a:spcPts val="3542"/>
                </a:lnSpc>
                <a:buFont typeface="Arial"/>
                <a:buChar char="•"/>
              </a:pPr>
              <a:r>
                <a:rPr lang="en-US" sz="2300" spc="46">
                  <a:solidFill>
                    <a:srgbClr val="14110F"/>
                  </a:solidFill>
                  <a:latin typeface="Roboto"/>
                </a:rPr>
                <a:t>Svarbūs dokumentai – gimimo ir (ar) santuokos liudijimai, pasai, vairuotojo teisės, draudimo dokumentai, turto nuosavybės dokumentai, artimųjų nuotraukos (jų gali prireikti ieškant artimųjų);</a:t>
              </a:r>
            </a:p>
            <a:p>
              <a:pPr marL="496575" lvl="1" indent="-248288" algn="just">
                <a:lnSpc>
                  <a:spcPts val="3542"/>
                </a:lnSpc>
                <a:buFont typeface="Arial"/>
                <a:buChar char="•"/>
              </a:pPr>
              <a:r>
                <a:rPr lang="en-US" sz="2300" spc="46">
                  <a:solidFill>
                    <a:srgbClr val="14110F"/>
                  </a:solidFill>
                  <a:latin typeface="Roboto"/>
                </a:rPr>
                <a:t>Grynieji pinigai ir juvelyriniai dirbiniai (išskirstykite ir saugiai paslėpkite tarp kitų daiktų);</a:t>
              </a:r>
            </a:p>
            <a:p>
              <a:pPr marL="496575" lvl="1" indent="-248288" algn="just">
                <a:lnSpc>
                  <a:spcPts val="3542"/>
                </a:lnSpc>
                <a:buFont typeface="Arial"/>
                <a:buChar char="•"/>
              </a:pPr>
              <a:r>
                <a:rPr lang="en-US" sz="2300" spc="46">
                  <a:solidFill>
                    <a:srgbClr val="14110F"/>
                  </a:solidFill>
                  <a:latin typeface="Roboto"/>
                </a:rPr>
                <a:t>Radijo imtuvas su papildomais elementais;</a:t>
              </a:r>
            </a:p>
            <a:p>
              <a:pPr marL="496575" lvl="1" indent="-248288" algn="just">
                <a:lnSpc>
                  <a:spcPts val="3542"/>
                </a:lnSpc>
                <a:buFont typeface="Arial"/>
                <a:buChar char="•"/>
              </a:pPr>
              <a:r>
                <a:rPr lang="en-US" sz="2300" spc="46">
                  <a:solidFill>
                    <a:srgbClr val="14110F"/>
                  </a:solidFill>
                  <a:latin typeface="Roboto"/>
                </a:rPr>
                <a:t>Akiniai ar kiti regai bei klausai reikalingi daiktai;</a:t>
              </a:r>
            </a:p>
            <a:p>
              <a:pPr marL="496575" lvl="1" indent="-248288" algn="just">
                <a:lnSpc>
                  <a:spcPts val="3542"/>
                </a:lnSpc>
                <a:buFont typeface="Arial"/>
                <a:buChar char="•"/>
              </a:pPr>
              <a:r>
                <a:rPr lang="en-US" sz="2300" spc="46">
                  <a:solidFill>
                    <a:srgbClr val="14110F"/>
                  </a:solidFill>
                  <a:latin typeface="Roboto"/>
                </a:rPr>
                <a:t>Maisto davinys 3 paroms ir vandens atsargos, supilstytos į mažas talpyklas;</a:t>
              </a:r>
            </a:p>
            <a:p>
              <a:pPr marL="496575" lvl="1" indent="-248288" algn="just">
                <a:lnSpc>
                  <a:spcPts val="3542"/>
                </a:lnSpc>
                <a:buFont typeface="Arial"/>
                <a:buChar char="•"/>
              </a:pPr>
              <a:r>
                <a:rPr lang="en-US" sz="2300" spc="46">
                  <a:solidFill>
                    <a:srgbClr val="14110F"/>
                  </a:solidFill>
                  <a:latin typeface="Roboto"/>
                </a:rPr>
                <a:t>Papildomas maistas, esant specialiesiems poreikiams, mechaninis konservų atidarytuvas;</a:t>
              </a:r>
            </a:p>
            <a:p>
              <a:pPr marL="496575" lvl="1" indent="-248288" algn="just">
                <a:lnSpc>
                  <a:spcPts val="3542"/>
                </a:lnSpc>
                <a:buFont typeface="Arial"/>
                <a:buChar char="•"/>
              </a:pPr>
              <a:r>
                <a:rPr lang="en-US" sz="2300" spc="46">
                  <a:solidFill>
                    <a:srgbClr val="14110F"/>
                  </a:solidFill>
                  <a:latin typeface="Roboto"/>
                </a:rPr>
                <a:t>Pirmosios pagalbos rinkinys, vartojami vaistai ir vandenilio peroksido tirpalas;</a:t>
              </a:r>
            </a:p>
            <a:p>
              <a:pPr marL="496575" lvl="1" indent="-248288" algn="just">
                <a:lnSpc>
                  <a:spcPts val="3542"/>
                </a:lnSpc>
                <a:buFont typeface="Arial"/>
                <a:buChar char="•"/>
              </a:pPr>
              <a:r>
                <a:rPr lang="en-US" sz="2300" spc="46">
                  <a:solidFill>
                    <a:srgbClr val="14110F"/>
                  </a:solidFill>
                  <a:latin typeface="Roboto"/>
                </a:rPr>
                <a:t>Maistas kūdikiams, sauskelnės, drėgnos servetėlės, žaislai ir (ar) knygos vaikams;</a:t>
              </a:r>
            </a:p>
            <a:p>
              <a:pPr marL="496575" lvl="1" indent="-248288" algn="just">
                <a:lnSpc>
                  <a:spcPts val="3542"/>
                </a:lnSpc>
                <a:buFont typeface="Arial"/>
                <a:buChar char="•"/>
              </a:pPr>
              <a:r>
                <a:rPr lang="en-US" sz="2300" spc="46">
                  <a:solidFill>
                    <a:srgbClr val="14110F"/>
                  </a:solidFill>
                  <a:latin typeface="Roboto"/>
                </a:rPr>
                <a:t>Drabužiai persirengti (patogūs batai, neperšlampama ir nuo vėjo apsauganti striukė, šiltos kelnės)</a:t>
              </a:r>
            </a:p>
            <a:p>
              <a:pPr marL="496575" lvl="1" indent="-248288" algn="just">
                <a:lnSpc>
                  <a:spcPts val="3542"/>
                </a:lnSpc>
                <a:buFont typeface="Arial"/>
                <a:buChar char="•"/>
              </a:pPr>
              <a:r>
                <a:rPr lang="en-US" sz="2300" spc="46">
                  <a:solidFill>
                    <a:srgbClr val="14110F"/>
                  </a:solidFill>
                  <a:latin typeface="Roboto"/>
                </a:rPr>
                <a:t>Šilta antklodė ir (ar) kompaktiškas miegmaišis;</a:t>
              </a:r>
            </a:p>
            <a:p>
              <a:pPr marL="496575" lvl="1" indent="-248288" algn="just">
                <a:lnSpc>
                  <a:spcPts val="3542"/>
                </a:lnSpc>
                <a:buFont typeface="Arial"/>
                <a:buChar char="•"/>
              </a:pPr>
              <a:r>
                <a:rPr lang="en-US" sz="2300" spc="46">
                  <a:solidFill>
                    <a:srgbClr val="14110F"/>
                  </a:solidFill>
                  <a:latin typeface="Roboto"/>
                </a:rPr>
                <a:t>Tualetiniai reikmenys – rankšluostis, muilas, dantų šepetėlis, tualetinis popierius ir kt.</a:t>
              </a:r>
            </a:p>
          </p:txBody>
        </p:sp>
      </p:grpSp>
      <p:sp>
        <p:nvSpPr>
          <p:cNvPr id="8" name="TextBox 8"/>
          <p:cNvSpPr txBox="1"/>
          <p:nvPr/>
        </p:nvSpPr>
        <p:spPr>
          <a:xfrm>
            <a:off x="1028700" y="441183"/>
            <a:ext cx="15838389" cy="424180"/>
          </a:xfrm>
          <a:prstGeom prst="rect">
            <a:avLst/>
          </a:prstGeom>
        </p:spPr>
        <p:txBody>
          <a:bodyPr lIns="0" tIns="0" rIns="0" bIns="0" rtlCol="0" anchor="t">
            <a:spAutoFit/>
          </a:bodyPr>
          <a:lstStyle/>
          <a:p>
            <a:pPr marL="0" lvl="0" indent="0" algn="just">
              <a:lnSpc>
                <a:spcPts val="3380"/>
              </a:lnSpc>
              <a:spcBef>
                <a:spcPct val="0"/>
              </a:spcBef>
            </a:pPr>
            <a:r>
              <a:rPr lang="en-US" sz="2600" spc="-26">
                <a:solidFill>
                  <a:srgbClr val="FBB900"/>
                </a:solidFill>
                <a:latin typeface="Roboto Bold"/>
              </a:rPr>
              <a:t>Išvykimo krepšyje turi būti:</a:t>
            </a:r>
          </a:p>
        </p:txBody>
      </p:sp>
      <p:sp>
        <p:nvSpPr>
          <p:cNvPr id="9" name="TextBox 9"/>
          <p:cNvSpPr txBox="1"/>
          <p:nvPr/>
        </p:nvSpPr>
        <p:spPr>
          <a:xfrm>
            <a:off x="171463" y="9714393"/>
            <a:ext cx="8972537" cy="362585"/>
          </a:xfrm>
          <a:prstGeom prst="rect">
            <a:avLst/>
          </a:prstGeom>
        </p:spPr>
        <p:txBody>
          <a:bodyPr lIns="0" tIns="0" rIns="0" bIns="0" rtlCol="0" anchor="t">
            <a:spAutoFit/>
          </a:bodyPr>
          <a:lstStyle/>
          <a:p>
            <a:pPr marL="0" lvl="0" indent="0" algn="just">
              <a:lnSpc>
                <a:spcPts val="2859"/>
              </a:lnSpc>
              <a:spcBef>
                <a:spcPct val="0"/>
              </a:spcBef>
            </a:pPr>
            <a:r>
              <a:rPr lang="en-US" sz="2199" spc="-21">
                <a:solidFill>
                  <a:srgbClr val="545454"/>
                </a:solidFill>
                <a:latin typeface="Roboto"/>
              </a:rPr>
              <a:t>CIVILINĖ SAUGA • Šeimos planas • Išvykimo krepšys</a:t>
            </a:r>
          </a:p>
        </p:txBody>
      </p:sp>
      <p:sp>
        <p:nvSpPr>
          <p:cNvPr id="10" name="TextBox 10"/>
          <p:cNvSpPr txBox="1"/>
          <p:nvPr/>
        </p:nvSpPr>
        <p:spPr>
          <a:xfrm>
            <a:off x="1028700" y="8469630"/>
            <a:ext cx="16772707" cy="788670"/>
          </a:xfrm>
          <a:prstGeom prst="rect">
            <a:avLst/>
          </a:prstGeom>
        </p:spPr>
        <p:txBody>
          <a:bodyPr lIns="0" tIns="0" rIns="0" bIns="0" rtlCol="0" anchor="t">
            <a:spAutoFit/>
          </a:bodyPr>
          <a:lstStyle/>
          <a:p>
            <a:pPr marL="0" lvl="0" indent="0" algn="just">
              <a:lnSpc>
                <a:spcPts val="3120"/>
              </a:lnSpc>
              <a:spcBef>
                <a:spcPct val="0"/>
              </a:spcBef>
            </a:pPr>
            <a:r>
              <a:rPr lang="en-US" sz="2400" spc="-24">
                <a:solidFill>
                  <a:srgbClr val="14110F"/>
                </a:solidFill>
                <a:latin typeface="Roboto"/>
              </a:rPr>
              <a:t>Gresiant ar susidarius ekstremaliajai situacijai, maisto ir vandens atsargos gali būti ribotos ir jų tiekimas gali būti sutrikęs, todėl reikia turėti pasiruošus maisto </a:t>
            </a:r>
            <a:r>
              <a:rPr lang="en-US" sz="2400" spc="-24">
                <a:solidFill>
                  <a:srgbClr val="0066FF"/>
                </a:solidFill>
                <a:latin typeface="Roboto"/>
              </a:rPr>
              <a:t>atsargų bent 72 valandoms</a:t>
            </a:r>
            <a:r>
              <a:rPr lang="en-US" sz="2400" spc="-24">
                <a:solidFill>
                  <a:srgbClr val="14110F"/>
                </a:solidFill>
                <a:latin typeface="Roboto"/>
              </a:rPr>
              <a:t>, kol bus pradėta teikti pagalba.</a:t>
            </a:r>
          </a:p>
        </p:txBody>
      </p:sp>
      <p:grpSp>
        <p:nvGrpSpPr>
          <p:cNvPr id="11" name="Group 7">
            <a:extLst>
              <a:ext uri="{FF2B5EF4-FFF2-40B4-BE49-F238E27FC236}">
                <a16:creationId xmlns:a16="http://schemas.microsoft.com/office/drawing/2014/main" id="{54F22BC8-0529-D9E6-5CA2-4A8915DAE7E2}"/>
              </a:ext>
            </a:extLst>
          </p:cNvPr>
          <p:cNvGrpSpPr/>
          <p:nvPr/>
        </p:nvGrpSpPr>
        <p:grpSpPr>
          <a:xfrm>
            <a:off x="0" y="855108"/>
            <a:ext cx="18288000" cy="63520"/>
            <a:chOff x="0" y="0"/>
            <a:chExt cx="24384000" cy="84693"/>
          </a:xfrm>
        </p:grpSpPr>
        <p:sp>
          <p:nvSpPr>
            <p:cNvPr id="12" name="AutoShape 8">
              <a:extLst>
                <a:ext uri="{FF2B5EF4-FFF2-40B4-BE49-F238E27FC236}">
                  <a16:creationId xmlns:a16="http://schemas.microsoft.com/office/drawing/2014/main" id="{5574FDC4-CAEE-A096-54CB-F5B355C7E0DF}"/>
                </a:ext>
              </a:extLst>
            </p:cNvPr>
            <p:cNvSpPr/>
            <p:nvPr/>
          </p:nvSpPr>
          <p:spPr>
            <a:xfrm>
              <a:off x="0" y="35963"/>
              <a:ext cx="24384000" cy="12766"/>
            </a:xfrm>
            <a:prstGeom prst="rect">
              <a:avLst/>
            </a:prstGeom>
            <a:solidFill>
              <a:srgbClr val="000000"/>
            </a:solidFill>
          </p:spPr>
        </p:sp>
        <p:sp>
          <p:nvSpPr>
            <p:cNvPr id="13" name="AutoShape 9">
              <a:extLst>
                <a:ext uri="{FF2B5EF4-FFF2-40B4-BE49-F238E27FC236}">
                  <a16:creationId xmlns:a16="http://schemas.microsoft.com/office/drawing/2014/main" id="{AB039C6D-B8FF-F5BB-4FAC-763A6D0F02F6}"/>
                </a:ext>
              </a:extLst>
            </p:cNvPr>
            <p:cNvSpPr/>
            <p:nvPr/>
          </p:nvSpPr>
          <p:spPr>
            <a:xfrm rot="-5400000">
              <a:off x="782383" y="-782383"/>
              <a:ext cx="84693" cy="1649458"/>
            </a:xfrm>
            <a:prstGeom prst="rect">
              <a:avLst/>
            </a:prstGeom>
            <a:solidFill>
              <a:srgbClr val="FFB923"/>
            </a:solidFill>
          </p:spPr>
        </p:sp>
      </p:grpSp>
      <p:pic>
        <p:nvPicPr>
          <p:cNvPr id="14" name="Picture 5">
            <a:extLst>
              <a:ext uri="{FF2B5EF4-FFF2-40B4-BE49-F238E27FC236}">
                <a16:creationId xmlns:a16="http://schemas.microsoft.com/office/drawing/2014/main" id="{0168D385-1B60-476D-2ED2-A363F2C98B0B}"/>
              </a:ext>
            </a:extLst>
          </p:cNvPr>
          <p:cNvPicPr>
            <a:picLocks noChangeAspect="1"/>
          </p:cNvPicPr>
          <p:nvPr/>
        </p:nvPicPr>
        <p:blipFill>
          <a:blip r:embed="rId2"/>
          <a:srcRect/>
          <a:stretch>
            <a:fillRect/>
          </a:stretch>
        </p:blipFill>
        <p:spPr>
          <a:xfrm>
            <a:off x="15773400" y="134194"/>
            <a:ext cx="2097339" cy="7344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9532946"/>
            <a:ext cx="18288000" cy="754054"/>
          </a:xfrm>
          <a:prstGeom prst="rect">
            <a:avLst/>
          </a:prstGeom>
          <a:solidFill>
            <a:srgbClr val="FBB900"/>
          </a:solidFill>
        </p:spPr>
      </p:sp>
      <p:grpSp>
        <p:nvGrpSpPr>
          <p:cNvPr id="4" name="Group 4"/>
          <p:cNvGrpSpPr/>
          <p:nvPr/>
        </p:nvGrpSpPr>
        <p:grpSpPr>
          <a:xfrm>
            <a:off x="818476" y="4627505"/>
            <a:ext cx="4902476" cy="3643165"/>
            <a:chOff x="0" y="0"/>
            <a:chExt cx="1658368" cy="1232379"/>
          </a:xfrm>
        </p:grpSpPr>
        <p:sp>
          <p:nvSpPr>
            <p:cNvPr id="5" name="Freeform 5"/>
            <p:cNvSpPr/>
            <p:nvPr/>
          </p:nvSpPr>
          <p:spPr>
            <a:xfrm>
              <a:off x="0" y="0"/>
              <a:ext cx="1658368" cy="1232379"/>
            </a:xfrm>
            <a:custGeom>
              <a:avLst/>
              <a:gdLst/>
              <a:ahLst/>
              <a:cxnLst/>
              <a:rect l="l" t="t" r="r" b="b"/>
              <a:pathLst>
                <a:path w="1658368" h="1232379">
                  <a:moveTo>
                    <a:pt x="1533908" y="1232379"/>
                  </a:moveTo>
                  <a:lnTo>
                    <a:pt x="124460" y="1232379"/>
                  </a:lnTo>
                  <a:cubicBezTo>
                    <a:pt x="55880" y="1232379"/>
                    <a:pt x="0" y="1176499"/>
                    <a:pt x="0" y="1107919"/>
                  </a:cubicBezTo>
                  <a:lnTo>
                    <a:pt x="0" y="124460"/>
                  </a:lnTo>
                  <a:cubicBezTo>
                    <a:pt x="0" y="55880"/>
                    <a:pt x="55880" y="0"/>
                    <a:pt x="124460" y="0"/>
                  </a:cubicBezTo>
                  <a:lnTo>
                    <a:pt x="1533908" y="0"/>
                  </a:lnTo>
                  <a:cubicBezTo>
                    <a:pt x="1602488" y="0"/>
                    <a:pt x="1658368" y="55880"/>
                    <a:pt x="1658368" y="124460"/>
                  </a:cubicBezTo>
                  <a:lnTo>
                    <a:pt x="1658368" y="1107919"/>
                  </a:lnTo>
                  <a:cubicBezTo>
                    <a:pt x="1658368" y="1176499"/>
                    <a:pt x="1602488" y="1232379"/>
                    <a:pt x="1533908" y="1232379"/>
                  </a:cubicBezTo>
                  <a:close/>
                </a:path>
              </a:pathLst>
            </a:custGeom>
            <a:solidFill>
              <a:srgbClr val="FFFFFF"/>
            </a:solidFill>
          </p:spPr>
        </p:sp>
      </p:grpSp>
      <p:pic>
        <p:nvPicPr>
          <p:cNvPr id="6" name="Picture 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2804144" y="4154082"/>
            <a:ext cx="946844" cy="946844"/>
          </a:xfrm>
          <a:prstGeom prst="rect">
            <a:avLst/>
          </a:prstGeom>
        </p:spPr>
      </p:pic>
      <p:grpSp>
        <p:nvGrpSpPr>
          <p:cNvPr id="7" name="Group 7"/>
          <p:cNvGrpSpPr/>
          <p:nvPr/>
        </p:nvGrpSpPr>
        <p:grpSpPr>
          <a:xfrm>
            <a:off x="6570519" y="4694927"/>
            <a:ext cx="4902476" cy="3643165"/>
            <a:chOff x="0" y="0"/>
            <a:chExt cx="1658368" cy="1232379"/>
          </a:xfrm>
        </p:grpSpPr>
        <p:sp>
          <p:nvSpPr>
            <p:cNvPr id="8" name="Freeform 8"/>
            <p:cNvSpPr/>
            <p:nvPr/>
          </p:nvSpPr>
          <p:spPr>
            <a:xfrm>
              <a:off x="0" y="0"/>
              <a:ext cx="1658368" cy="1232379"/>
            </a:xfrm>
            <a:custGeom>
              <a:avLst/>
              <a:gdLst/>
              <a:ahLst/>
              <a:cxnLst/>
              <a:rect l="l" t="t" r="r" b="b"/>
              <a:pathLst>
                <a:path w="1658368" h="1232379">
                  <a:moveTo>
                    <a:pt x="1533908" y="1232379"/>
                  </a:moveTo>
                  <a:lnTo>
                    <a:pt x="124460" y="1232379"/>
                  </a:lnTo>
                  <a:cubicBezTo>
                    <a:pt x="55880" y="1232379"/>
                    <a:pt x="0" y="1176499"/>
                    <a:pt x="0" y="1107919"/>
                  </a:cubicBezTo>
                  <a:lnTo>
                    <a:pt x="0" y="124460"/>
                  </a:lnTo>
                  <a:cubicBezTo>
                    <a:pt x="0" y="55880"/>
                    <a:pt x="55880" y="0"/>
                    <a:pt x="124460" y="0"/>
                  </a:cubicBezTo>
                  <a:lnTo>
                    <a:pt x="1533908" y="0"/>
                  </a:lnTo>
                  <a:cubicBezTo>
                    <a:pt x="1602488" y="0"/>
                    <a:pt x="1658368" y="55880"/>
                    <a:pt x="1658368" y="124460"/>
                  </a:cubicBezTo>
                  <a:lnTo>
                    <a:pt x="1658368" y="1107919"/>
                  </a:lnTo>
                  <a:cubicBezTo>
                    <a:pt x="1658368" y="1176499"/>
                    <a:pt x="1602488" y="1232379"/>
                    <a:pt x="1533908" y="1232379"/>
                  </a:cubicBezTo>
                  <a:close/>
                </a:path>
              </a:pathLst>
            </a:custGeom>
            <a:solidFill>
              <a:srgbClr val="FFFFFF"/>
            </a:solidFill>
          </p:spPr>
        </p:sp>
      </p:grpSp>
      <p:pic>
        <p:nvPicPr>
          <p:cNvPr id="9" name="Picture 9"/>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8556188" y="4221505"/>
            <a:ext cx="946844" cy="946844"/>
          </a:xfrm>
          <a:prstGeom prst="rect">
            <a:avLst/>
          </a:prstGeom>
        </p:spPr>
      </p:pic>
      <p:grpSp>
        <p:nvGrpSpPr>
          <p:cNvPr id="10" name="Group 10"/>
          <p:cNvGrpSpPr/>
          <p:nvPr/>
        </p:nvGrpSpPr>
        <p:grpSpPr>
          <a:xfrm>
            <a:off x="12356824" y="4627505"/>
            <a:ext cx="4902476" cy="3643165"/>
            <a:chOff x="0" y="0"/>
            <a:chExt cx="1658368" cy="1232379"/>
          </a:xfrm>
        </p:grpSpPr>
        <p:sp>
          <p:nvSpPr>
            <p:cNvPr id="11" name="Freeform 11"/>
            <p:cNvSpPr/>
            <p:nvPr/>
          </p:nvSpPr>
          <p:spPr>
            <a:xfrm>
              <a:off x="0" y="0"/>
              <a:ext cx="1658368" cy="1232379"/>
            </a:xfrm>
            <a:custGeom>
              <a:avLst/>
              <a:gdLst/>
              <a:ahLst/>
              <a:cxnLst/>
              <a:rect l="l" t="t" r="r" b="b"/>
              <a:pathLst>
                <a:path w="1658368" h="1232379">
                  <a:moveTo>
                    <a:pt x="1533908" y="1232379"/>
                  </a:moveTo>
                  <a:lnTo>
                    <a:pt x="124460" y="1232379"/>
                  </a:lnTo>
                  <a:cubicBezTo>
                    <a:pt x="55880" y="1232379"/>
                    <a:pt x="0" y="1176499"/>
                    <a:pt x="0" y="1107919"/>
                  </a:cubicBezTo>
                  <a:lnTo>
                    <a:pt x="0" y="124460"/>
                  </a:lnTo>
                  <a:cubicBezTo>
                    <a:pt x="0" y="55880"/>
                    <a:pt x="55880" y="0"/>
                    <a:pt x="124460" y="0"/>
                  </a:cubicBezTo>
                  <a:lnTo>
                    <a:pt x="1533908" y="0"/>
                  </a:lnTo>
                  <a:cubicBezTo>
                    <a:pt x="1602488" y="0"/>
                    <a:pt x="1658368" y="55880"/>
                    <a:pt x="1658368" y="124460"/>
                  </a:cubicBezTo>
                  <a:lnTo>
                    <a:pt x="1658368" y="1107919"/>
                  </a:lnTo>
                  <a:cubicBezTo>
                    <a:pt x="1658368" y="1176499"/>
                    <a:pt x="1602488" y="1232379"/>
                    <a:pt x="1533908" y="1232379"/>
                  </a:cubicBezTo>
                  <a:close/>
                </a:path>
              </a:pathLst>
            </a:custGeom>
            <a:solidFill>
              <a:srgbClr val="FFFFFF"/>
            </a:solidFill>
          </p:spPr>
        </p:sp>
      </p:grpSp>
      <p:pic>
        <p:nvPicPr>
          <p:cNvPr id="12" name="Picture 1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4342493" y="4154082"/>
            <a:ext cx="946844" cy="946844"/>
          </a:xfrm>
          <a:prstGeom prst="rect">
            <a:avLst/>
          </a:prstGeom>
        </p:spPr>
      </p:pic>
      <p:sp>
        <p:nvSpPr>
          <p:cNvPr id="13" name="TextBox 13"/>
          <p:cNvSpPr txBox="1"/>
          <p:nvPr/>
        </p:nvSpPr>
        <p:spPr>
          <a:xfrm>
            <a:off x="1028700" y="2756871"/>
            <a:ext cx="17258519" cy="530860"/>
          </a:xfrm>
          <a:prstGeom prst="rect">
            <a:avLst/>
          </a:prstGeom>
        </p:spPr>
        <p:txBody>
          <a:bodyPr lIns="0" tIns="0" rIns="0" bIns="0" rtlCol="0" anchor="t">
            <a:spAutoFit/>
          </a:bodyPr>
          <a:lstStyle/>
          <a:p>
            <a:pPr marL="0" lvl="0" indent="0" algn="just">
              <a:lnSpc>
                <a:spcPts val="4159"/>
              </a:lnSpc>
              <a:spcBef>
                <a:spcPct val="0"/>
              </a:spcBef>
            </a:pPr>
            <a:r>
              <a:rPr lang="en-US" sz="3199" spc="-31">
                <a:solidFill>
                  <a:srgbClr val="14110F"/>
                </a:solidFill>
                <a:latin typeface="Roboto"/>
              </a:rPr>
              <a:t>Įvykus branduolinei ar radiologinei avarijai nepaisant to, kur esate, </a:t>
            </a:r>
            <a:r>
              <a:rPr lang="en-US" sz="3199" spc="-31">
                <a:solidFill>
                  <a:srgbClr val="0066FF"/>
                </a:solidFill>
                <a:latin typeface="Roboto"/>
              </a:rPr>
              <a:t>saugiausi veiksmai</a:t>
            </a:r>
            <a:r>
              <a:rPr lang="en-US" sz="3199" spc="-31">
                <a:solidFill>
                  <a:srgbClr val="14110F"/>
                </a:solidFill>
                <a:latin typeface="Roboto"/>
              </a:rPr>
              <a:t> yra šie:</a:t>
            </a:r>
          </a:p>
        </p:txBody>
      </p:sp>
      <p:sp>
        <p:nvSpPr>
          <p:cNvPr id="14" name="TextBox 14"/>
          <p:cNvSpPr txBox="1"/>
          <p:nvPr/>
        </p:nvSpPr>
        <p:spPr>
          <a:xfrm>
            <a:off x="171463" y="9714393"/>
            <a:ext cx="8972537" cy="362585"/>
          </a:xfrm>
          <a:prstGeom prst="rect">
            <a:avLst/>
          </a:prstGeom>
        </p:spPr>
        <p:txBody>
          <a:bodyPr lIns="0" tIns="0" rIns="0" bIns="0" rtlCol="0" anchor="t">
            <a:spAutoFit/>
          </a:bodyPr>
          <a:lstStyle/>
          <a:p>
            <a:pPr marL="0" lvl="0" indent="0" algn="just">
              <a:lnSpc>
                <a:spcPts val="2859"/>
              </a:lnSpc>
              <a:spcBef>
                <a:spcPct val="0"/>
              </a:spcBef>
            </a:pPr>
            <a:r>
              <a:rPr lang="en-US" sz="2199" spc="-21">
                <a:solidFill>
                  <a:srgbClr val="545454"/>
                </a:solidFill>
                <a:latin typeface="Roboto"/>
              </a:rPr>
              <a:t>CIVILINĖ SAUGA • Radiacinis pavojus • Veiksmai</a:t>
            </a:r>
          </a:p>
        </p:txBody>
      </p:sp>
      <p:sp>
        <p:nvSpPr>
          <p:cNvPr id="15" name="TextBox 15"/>
          <p:cNvSpPr txBox="1"/>
          <p:nvPr/>
        </p:nvSpPr>
        <p:spPr>
          <a:xfrm>
            <a:off x="1028700" y="5332378"/>
            <a:ext cx="4474402" cy="1818640"/>
          </a:xfrm>
          <a:prstGeom prst="rect">
            <a:avLst/>
          </a:prstGeom>
        </p:spPr>
        <p:txBody>
          <a:bodyPr lIns="0" tIns="0" rIns="0" bIns="0" rtlCol="0" anchor="t">
            <a:spAutoFit/>
          </a:bodyPr>
          <a:lstStyle/>
          <a:p>
            <a:pPr algn="ctr">
              <a:lnSpc>
                <a:spcPts val="3919"/>
              </a:lnSpc>
            </a:pPr>
            <a:r>
              <a:rPr lang="en-US" sz="2799" spc="55">
                <a:solidFill>
                  <a:srgbClr val="EB4343"/>
                </a:solidFill>
                <a:latin typeface="Roboto Bold"/>
              </a:rPr>
              <a:t>EITI Į VIDŲ</a:t>
            </a:r>
          </a:p>
          <a:p>
            <a:pPr marL="0" lvl="0" indent="0" algn="ctr">
              <a:lnSpc>
                <a:spcPts val="3500"/>
              </a:lnSpc>
            </a:pPr>
            <a:r>
              <a:rPr lang="en-US" sz="2500" spc="50">
                <a:solidFill>
                  <a:srgbClr val="14110F"/>
                </a:solidFill>
                <a:latin typeface="Arimo"/>
              </a:rPr>
              <a:t>Kuo greičiau eikite į pastatą, kurio langai ar sienos nėra pažeisti.</a:t>
            </a:r>
          </a:p>
        </p:txBody>
      </p:sp>
      <p:sp>
        <p:nvSpPr>
          <p:cNvPr id="16" name="TextBox 16"/>
          <p:cNvSpPr txBox="1"/>
          <p:nvPr/>
        </p:nvSpPr>
        <p:spPr>
          <a:xfrm>
            <a:off x="2942214" y="4316990"/>
            <a:ext cx="670705" cy="582930"/>
          </a:xfrm>
          <a:prstGeom prst="rect">
            <a:avLst/>
          </a:prstGeom>
        </p:spPr>
        <p:txBody>
          <a:bodyPr lIns="0" tIns="0" rIns="0" bIns="0" rtlCol="0" anchor="t">
            <a:spAutoFit/>
          </a:bodyPr>
          <a:lstStyle/>
          <a:p>
            <a:pPr marL="0" lvl="0" indent="0" algn="ctr">
              <a:lnSpc>
                <a:spcPts val="4679"/>
              </a:lnSpc>
              <a:spcBef>
                <a:spcPct val="0"/>
              </a:spcBef>
            </a:pPr>
            <a:r>
              <a:rPr lang="en-US" sz="3599" u="none" spc="-35">
                <a:solidFill>
                  <a:srgbClr val="FFFFFF"/>
                </a:solidFill>
                <a:latin typeface="Roboto"/>
              </a:rPr>
              <a:t>1</a:t>
            </a:r>
          </a:p>
        </p:txBody>
      </p:sp>
      <p:sp>
        <p:nvSpPr>
          <p:cNvPr id="17" name="TextBox 17"/>
          <p:cNvSpPr txBox="1"/>
          <p:nvPr/>
        </p:nvSpPr>
        <p:spPr>
          <a:xfrm>
            <a:off x="6741252" y="5399800"/>
            <a:ext cx="4576715" cy="1818640"/>
          </a:xfrm>
          <a:prstGeom prst="rect">
            <a:avLst/>
          </a:prstGeom>
        </p:spPr>
        <p:txBody>
          <a:bodyPr lIns="0" tIns="0" rIns="0" bIns="0" rtlCol="0" anchor="t">
            <a:spAutoFit/>
          </a:bodyPr>
          <a:lstStyle/>
          <a:p>
            <a:pPr algn="ctr">
              <a:lnSpc>
                <a:spcPts val="3919"/>
              </a:lnSpc>
            </a:pPr>
            <a:r>
              <a:rPr lang="en-US" sz="2799" spc="55">
                <a:solidFill>
                  <a:srgbClr val="EB4343"/>
                </a:solidFill>
                <a:latin typeface="Roboto Bold"/>
              </a:rPr>
              <a:t>SEKTI INFORMACIJĄ</a:t>
            </a:r>
          </a:p>
          <a:p>
            <a:pPr marL="0" lvl="0" indent="0" algn="ctr">
              <a:lnSpc>
                <a:spcPts val="3500"/>
              </a:lnSpc>
            </a:pPr>
            <a:r>
              <a:rPr lang="en-US" sz="2500" spc="22">
                <a:solidFill>
                  <a:srgbClr val="14110F"/>
                </a:solidFill>
                <a:latin typeface="Arimo"/>
              </a:rPr>
              <a:t>Klausykite per radiją, televiziją skelbiamą informaciją ir rekomendacijas, kaip elgtis.</a:t>
            </a:r>
          </a:p>
        </p:txBody>
      </p:sp>
      <p:sp>
        <p:nvSpPr>
          <p:cNvPr id="18" name="TextBox 18"/>
          <p:cNvSpPr txBox="1"/>
          <p:nvPr/>
        </p:nvSpPr>
        <p:spPr>
          <a:xfrm>
            <a:off x="8694257" y="4384412"/>
            <a:ext cx="670705" cy="582930"/>
          </a:xfrm>
          <a:prstGeom prst="rect">
            <a:avLst/>
          </a:prstGeom>
        </p:spPr>
        <p:txBody>
          <a:bodyPr lIns="0" tIns="0" rIns="0" bIns="0" rtlCol="0" anchor="t">
            <a:spAutoFit/>
          </a:bodyPr>
          <a:lstStyle/>
          <a:p>
            <a:pPr marL="0" lvl="0" indent="0" algn="ctr">
              <a:lnSpc>
                <a:spcPts val="4679"/>
              </a:lnSpc>
              <a:spcBef>
                <a:spcPct val="0"/>
              </a:spcBef>
            </a:pPr>
            <a:r>
              <a:rPr lang="en-US" sz="3599" spc="-35">
                <a:solidFill>
                  <a:srgbClr val="FFFFFF"/>
                </a:solidFill>
                <a:latin typeface="Roboto"/>
              </a:rPr>
              <a:t>2</a:t>
            </a:r>
          </a:p>
        </p:txBody>
      </p:sp>
      <p:sp>
        <p:nvSpPr>
          <p:cNvPr id="19" name="TextBox 19"/>
          <p:cNvSpPr txBox="1"/>
          <p:nvPr/>
        </p:nvSpPr>
        <p:spPr>
          <a:xfrm>
            <a:off x="12574674" y="5332378"/>
            <a:ext cx="4543131" cy="2694940"/>
          </a:xfrm>
          <a:prstGeom prst="rect">
            <a:avLst/>
          </a:prstGeom>
        </p:spPr>
        <p:txBody>
          <a:bodyPr lIns="0" tIns="0" rIns="0" bIns="0" rtlCol="0" anchor="t">
            <a:spAutoFit/>
          </a:bodyPr>
          <a:lstStyle/>
          <a:p>
            <a:pPr algn="ctr">
              <a:lnSpc>
                <a:spcPts val="3919"/>
              </a:lnSpc>
            </a:pPr>
            <a:r>
              <a:rPr lang="en-US" sz="2799" spc="55">
                <a:solidFill>
                  <a:srgbClr val="EB4343"/>
                </a:solidFill>
                <a:latin typeface="Roboto Bold"/>
              </a:rPr>
              <a:t>LIKTI VIDUJE</a:t>
            </a:r>
          </a:p>
          <a:p>
            <a:pPr algn="ctr">
              <a:lnSpc>
                <a:spcPts val="3500"/>
              </a:lnSpc>
            </a:pPr>
            <a:r>
              <a:rPr lang="en-US" sz="2500" spc="54">
                <a:solidFill>
                  <a:srgbClr val="14110F"/>
                </a:solidFill>
                <a:latin typeface="Roboto"/>
              </a:rPr>
              <a:t>Uždarykite duris ir langus, užsandarinkite vėdinimo angas ir dūmtraukius. </a:t>
            </a:r>
          </a:p>
          <a:p>
            <a:pPr marL="0" lvl="0" indent="0" algn="ctr">
              <a:lnSpc>
                <a:spcPts val="3500"/>
              </a:lnSpc>
            </a:pPr>
            <a:r>
              <a:rPr lang="en-US" sz="2500" spc="54">
                <a:solidFill>
                  <a:srgbClr val="14110F"/>
                </a:solidFill>
                <a:latin typeface="Roboto"/>
              </a:rPr>
              <a:t>Saugiausia likti pastato centre arba rūsyje.</a:t>
            </a:r>
          </a:p>
        </p:txBody>
      </p:sp>
      <p:sp>
        <p:nvSpPr>
          <p:cNvPr id="20" name="TextBox 20"/>
          <p:cNvSpPr txBox="1"/>
          <p:nvPr/>
        </p:nvSpPr>
        <p:spPr>
          <a:xfrm>
            <a:off x="14480562" y="4316990"/>
            <a:ext cx="670705" cy="582930"/>
          </a:xfrm>
          <a:prstGeom prst="rect">
            <a:avLst/>
          </a:prstGeom>
        </p:spPr>
        <p:txBody>
          <a:bodyPr lIns="0" tIns="0" rIns="0" bIns="0" rtlCol="0" anchor="t">
            <a:spAutoFit/>
          </a:bodyPr>
          <a:lstStyle/>
          <a:p>
            <a:pPr marL="0" lvl="0" indent="0" algn="ctr">
              <a:lnSpc>
                <a:spcPts val="4679"/>
              </a:lnSpc>
              <a:spcBef>
                <a:spcPct val="0"/>
              </a:spcBef>
            </a:pPr>
            <a:r>
              <a:rPr lang="en-US" sz="3599" spc="-35">
                <a:solidFill>
                  <a:srgbClr val="FFFFFF"/>
                </a:solidFill>
                <a:latin typeface="Roboto"/>
              </a:rPr>
              <a:t>3</a:t>
            </a:r>
          </a:p>
        </p:txBody>
      </p:sp>
      <p:pic>
        <p:nvPicPr>
          <p:cNvPr id="21" name="Picture 2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299319" y="1028700"/>
            <a:ext cx="1444876" cy="1444876"/>
          </a:xfrm>
          <a:prstGeom prst="rect">
            <a:avLst/>
          </a:prstGeom>
        </p:spPr>
      </p:pic>
      <p:grpSp>
        <p:nvGrpSpPr>
          <p:cNvPr id="22" name="Group 7">
            <a:extLst>
              <a:ext uri="{FF2B5EF4-FFF2-40B4-BE49-F238E27FC236}">
                <a16:creationId xmlns:a16="http://schemas.microsoft.com/office/drawing/2014/main" id="{D3B98918-B20E-A1BD-3F6D-70359C9CDCD0}"/>
              </a:ext>
            </a:extLst>
          </p:cNvPr>
          <p:cNvGrpSpPr/>
          <p:nvPr/>
        </p:nvGrpSpPr>
        <p:grpSpPr>
          <a:xfrm>
            <a:off x="0" y="855108"/>
            <a:ext cx="18288000" cy="63520"/>
            <a:chOff x="0" y="0"/>
            <a:chExt cx="24384000" cy="84693"/>
          </a:xfrm>
        </p:grpSpPr>
        <p:sp>
          <p:nvSpPr>
            <p:cNvPr id="23" name="AutoShape 8">
              <a:extLst>
                <a:ext uri="{FF2B5EF4-FFF2-40B4-BE49-F238E27FC236}">
                  <a16:creationId xmlns:a16="http://schemas.microsoft.com/office/drawing/2014/main" id="{05B10CC4-2C1C-59C0-6A9D-B8F592EA2581}"/>
                </a:ext>
              </a:extLst>
            </p:cNvPr>
            <p:cNvSpPr/>
            <p:nvPr/>
          </p:nvSpPr>
          <p:spPr>
            <a:xfrm>
              <a:off x="0" y="35963"/>
              <a:ext cx="24384000" cy="12766"/>
            </a:xfrm>
            <a:prstGeom prst="rect">
              <a:avLst/>
            </a:prstGeom>
            <a:solidFill>
              <a:srgbClr val="000000"/>
            </a:solidFill>
          </p:spPr>
        </p:sp>
        <p:sp>
          <p:nvSpPr>
            <p:cNvPr id="24" name="AutoShape 9">
              <a:extLst>
                <a:ext uri="{FF2B5EF4-FFF2-40B4-BE49-F238E27FC236}">
                  <a16:creationId xmlns:a16="http://schemas.microsoft.com/office/drawing/2014/main" id="{AAE99F1D-EA6E-2F6E-9440-8F2CA399566E}"/>
                </a:ext>
              </a:extLst>
            </p:cNvPr>
            <p:cNvSpPr/>
            <p:nvPr/>
          </p:nvSpPr>
          <p:spPr>
            <a:xfrm rot="-5400000">
              <a:off x="782383" y="-782383"/>
              <a:ext cx="84693" cy="1649458"/>
            </a:xfrm>
            <a:prstGeom prst="rect">
              <a:avLst/>
            </a:prstGeom>
            <a:solidFill>
              <a:srgbClr val="FFB923"/>
            </a:solidFill>
          </p:spPr>
        </p:sp>
      </p:grpSp>
      <p:pic>
        <p:nvPicPr>
          <p:cNvPr id="25" name="Picture 5">
            <a:extLst>
              <a:ext uri="{FF2B5EF4-FFF2-40B4-BE49-F238E27FC236}">
                <a16:creationId xmlns:a16="http://schemas.microsoft.com/office/drawing/2014/main" id="{42AF41FB-7D55-6902-DCBD-8C6C5AF0F29A}"/>
              </a:ext>
            </a:extLst>
          </p:cNvPr>
          <p:cNvPicPr>
            <a:picLocks noChangeAspect="1"/>
          </p:cNvPicPr>
          <p:nvPr/>
        </p:nvPicPr>
        <p:blipFill>
          <a:blip r:embed="rId6"/>
          <a:srcRect/>
          <a:stretch>
            <a:fillRect/>
          </a:stretch>
        </p:blipFill>
        <p:spPr>
          <a:xfrm>
            <a:off x="15773400" y="134194"/>
            <a:ext cx="2097339" cy="7344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descr="Paveikslėlis, kuriame yra žemėlapis&#10;&#10;Automatiškai sugeneruotas aprašymas">
            <a:extLst>
              <a:ext uri="{FF2B5EF4-FFF2-40B4-BE49-F238E27FC236}">
                <a16:creationId xmlns:a16="http://schemas.microsoft.com/office/drawing/2014/main" id="{4F2D9206-95C1-41B1-B60C-81E73E8DB9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14" y="0"/>
            <a:ext cx="18300951" cy="10287000"/>
          </a:xfrm>
          <a:prstGeom prst="rect">
            <a:avLst/>
          </a:prstGeom>
        </p:spPr>
      </p:pic>
      <p:sp>
        <p:nvSpPr>
          <p:cNvPr id="6" name="TextBox 5">
            <a:extLst>
              <a:ext uri="{FF2B5EF4-FFF2-40B4-BE49-F238E27FC236}">
                <a16:creationId xmlns:a16="http://schemas.microsoft.com/office/drawing/2014/main" id="{B2DFF5F4-D16A-4AAF-92D3-536A467ECB13}"/>
              </a:ext>
            </a:extLst>
          </p:cNvPr>
          <p:cNvSpPr txBox="1"/>
          <p:nvPr/>
        </p:nvSpPr>
        <p:spPr>
          <a:xfrm>
            <a:off x="4499484" y="1471092"/>
            <a:ext cx="7884876" cy="1477328"/>
          </a:xfrm>
          <a:prstGeom prst="rect">
            <a:avLst/>
          </a:prstGeom>
          <a:noFill/>
        </p:spPr>
        <p:txBody>
          <a:bodyPr wrap="square" rtlCol="0">
            <a:spAutoFit/>
          </a:bodyPr>
          <a:lstStyle/>
          <a:p>
            <a:pPr algn="ctr"/>
            <a:r>
              <a:rPr lang="lt-LT" sz="3000" dirty="0">
                <a:latin typeface="Arial" panose="020B0604020202020204" pitchFamily="34" charset="0"/>
                <a:cs typeface="Arial" panose="020B0604020202020204" pitchFamily="34" charset="0"/>
              </a:rPr>
              <a:t>Galima radiacijos sklaida įvykus avarijai Baltarusijos atominėje elektrinėje  </a:t>
            </a:r>
          </a:p>
          <a:p>
            <a:pPr algn="ctr"/>
            <a:r>
              <a:rPr lang="lt-LT" sz="3000" b="1" dirty="0">
                <a:solidFill>
                  <a:srgbClr val="FF0000"/>
                </a:solidFill>
                <a:latin typeface="Arial" panose="020B0604020202020204" pitchFamily="34" charset="0"/>
                <a:cs typeface="Arial" panose="020B0604020202020204" pitchFamily="34" charset="0"/>
              </a:rPr>
              <a:t>po 9 val.</a:t>
            </a:r>
          </a:p>
        </p:txBody>
      </p:sp>
      <p:pic>
        <p:nvPicPr>
          <p:cNvPr id="4" name="Paveikslėlis 3" descr="Paveikslėlis, kuriame yra žinutė&#10;&#10;Automatiškai sugeneruotas aprašymas">
            <a:extLst>
              <a:ext uri="{FF2B5EF4-FFF2-40B4-BE49-F238E27FC236}">
                <a16:creationId xmlns:a16="http://schemas.microsoft.com/office/drawing/2014/main" id="{1D7E8F4D-F7B3-4841-BD79-D964842756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32732" y="195134"/>
            <a:ext cx="2408232" cy="843261"/>
          </a:xfrm>
          <a:prstGeom prst="rect">
            <a:avLst/>
          </a:prstGeom>
        </p:spPr>
      </p:pic>
      <p:sp>
        <p:nvSpPr>
          <p:cNvPr id="5" name="Antraštė 1">
            <a:extLst>
              <a:ext uri="{FF2B5EF4-FFF2-40B4-BE49-F238E27FC236}">
                <a16:creationId xmlns:a16="http://schemas.microsoft.com/office/drawing/2014/main" id="{9F447155-31A2-4C8B-A646-943CA4B237B2}"/>
              </a:ext>
            </a:extLst>
          </p:cNvPr>
          <p:cNvSpPr txBox="1">
            <a:spLocks/>
          </p:cNvSpPr>
          <p:nvPr/>
        </p:nvSpPr>
        <p:spPr>
          <a:xfrm>
            <a:off x="147036" y="274734"/>
            <a:ext cx="15906984" cy="684060"/>
          </a:xfrm>
          <a:prstGeom prst="rect">
            <a:avLst/>
          </a:prstGeom>
        </p:spPr>
        <p:txBody>
          <a:bodyPr vert="horz" lIns="137160" tIns="68580" rIns="137160" bIns="6858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lt-LT" sz="3000" b="1" dirty="0">
                <a:solidFill>
                  <a:srgbClr val="0070C0"/>
                </a:solidFill>
                <a:latin typeface="Arial" pitchFamily="34" charset="0"/>
                <a:cs typeface="Arial" pitchFamily="34" charset="0"/>
              </a:rPr>
              <a:t>CIVILINĖ SAUGA / Rekomendacijos gyventojams</a:t>
            </a:r>
            <a:endParaRPr lang="en-US" sz="3000" b="1" dirty="0">
              <a:solidFill>
                <a:srgbClr val="0070C0"/>
              </a:solidFill>
              <a:latin typeface="Arial" pitchFamily="34" charset="0"/>
              <a:cs typeface="Arial" pitchFamily="34" charset="0"/>
            </a:endParaRPr>
          </a:p>
        </p:txBody>
      </p:sp>
      <p:pic>
        <p:nvPicPr>
          <p:cNvPr id="7" name="Picture 2">
            <a:extLst>
              <a:ext uri="{FF2B5EF4-FFF2-40B4-BE49-F238E27FC236}">
                <a16:creationId xmlns:a16="http://schemas.microsoft.com/office/drawing/2014/main" id="{517A0E5B-5E6D-49C4-846B-754D9B96CD0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112552" y="5575548"/>
            <a:ext cx="1091301" cy="109130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E96E395-9AB1-4206-9208-C651C9092D72}"/>
              </a:ext>
            </a:extLst>
          </p:cNvPr>
          <p:cNvSpPr txBox="1"/>
          <p:nvPr/>
        </p:nvSpPr>
        <p:spPr>
          <a:xfrm>
            <a:off x="15782321" y="9781700"/>
            <a:ext cx="2700300" cy="323165"/>
          </a:xfrm>
          <a:prstGeom prst="rect">
            <a:avLst/>
          </a:prstGeom>
          <a:solidFill>
            <a:schemeClr val="bg1">
              <a:lumMod val="95000"/>
              <a:alpha val="50000"/>
            </a:schemeClr>
          </a:solidFill>
        </p:spPr>
        <p:txBody>
          <a:bodyPr wrap="square" rtlCol="0">
            <a:spAutoFit/>
          </a:bodyPr>
          <a:lstStyle/>
          <a:p>
            <a:pPr algn="ctr"/>
            <a:r>
              <a:rPr lang="lt-LT" sz="1500" dirty="0">
                <a:solidFill>
                  <a:srgbClr val="0070C0"/>
                </a:solidFill>
                <a:latin typeface="Arial" panose="020B0604020202020204" pitchFamily="34" charset="0"/>
                <a:cs typeface="Arial" panose="020B0604020202020204" pitchFamily="34" charset="0"/>
              </a:rPr>
              <a:t>Šaltinis</a:t>
            </a:r>
            <a:r>
              <a:rPr lang="en-US" sz="1500" dirty="0">
                <a:solidFill>
                  <a:srgbClr val="0070C0"/>
                </a:solidFill>
                <a:latin typeface="Arial" panose="020B0604020202020204" pitchFamily="34" charset="0"/>
                <a:cs typeface="Arial" panose="020B0604020202020204" pitchFamily="34" charset="0"/>
              </a:rPr>
              <a:t>: www.lt72.lt</a:t>
            </a:r>
            <a:endParaRPr lang="lt-LT" sz="15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8753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9532946"/>
            <a:ext cx="18288000" cy="754054"/>
          </a:xfrm>
          <a:prstGeom prst="rect">
            <a:avLst/>
          </a:prstGeom>
          <a:solidFill>
            <a:srgbClr val="FBB900"/>
          </a:solidFill>
        </p:spPr>
      </p:sp>
      <p:sp>
        <p:nvSpPr>
          <p:cNvPr id="4" name="TextBox 4"/>
          <p:cNvSpPr txBox="1"/>
          <p:nvPr/>
        </p:nvSpPr>
        <p:spPr>
          <a:xfrm>
            <a:off x="1221587" y="1748933"/>
            <a:ext cx="15770575" cy="926465"/>
          </a:xfrm>
          <a:prstGeom prst="rect">
            <a:avLst/>
          </a:prstGeom>
        </p:spPr>
        <p:txBody>
          <a:bodyPr lIns="0" tIns="0" rIns="0" bIns="0" rtlCol="0" anchor="t">
            <a:spAutoFit/>
          </a:bodyPr>
          <a:lstStyle/>
          <a:p>
            <a:pPr marL="0" lvl="0" indent="0" algn="just">
              <a:lnSpc>
                <a:spcPts val="3639"/>
              </a:lnSpc>
              <a:spcBef>
                <a:spcPct val="0"/>
              </a:spcBef>
            </a:pPr>
            <a:r>
              <a:rPr lang="en-US" sz="2799" spc="-27">
                <a:solidFill>
                  <a:srgbClr val="14110F"/>
                </a:solidFill>
                <a:latin typeface="Roboto"/>
              </a:rPr>
              <a:t>Suaugusiam žmogui skiriama vienkartinė 130 mg  KI dozė, tai yra 2 KI tabletės po 65 mg, kurios apsaugo suaugusio žmogaus skydliaukę nuo radioaktyviojo jodo </a:t>
            </a:r>
            <a:r>
              <a:rPr lang="en-US" sz="2799" spc="-27">
                <a:solidFill>
                  <a:srgbClr val="0066FF"/>
                </a:solidFill>
                <a:latin typeface="Roboto"/>
              </a:rPr>
              <a:t>24</a:t>
            </a:r>
            <a:r>
              <a:rPr lang="en-US" sz="2799" spc="-27">
                <a:solidFill>
                  <a:srgbClr val="14110F"/>
                </a:solidFill>
                <a:latin typeface="Roboto"/>
              </a:rPr>
              <a:t> valandas.</a:t>
            </a:r>
          </a:p>
        </p:txBody>
      </p:sp>
      <p:sp>
        <p:nvSpPr>
          <p:cNvPr id="5" name="TextBox 5"/>
          <p:cNvSpPr txBox="1"/>
          <p:nvPr/>
        </p:nvSpPr>
        <p:spPr>
          <a:xfrm>
            <a:off x="171463" y="9714393"/>
            <a:ext cx="8972537" cy="362585"/>
          </a:xfrm>
          <a:prstGeom prst="rect">
            <a:avLst/>
          </a:prstGeom>
        </p:spPr>
        <p:txBody>
          <a:bodyPr lIns="0" tIns="0" rIns="0" bIns="0" rtlCol="0" anchor="t">
            <a:spAutoFit/>
          </a:bodyPr>
          <a:lstStyle/>
          <a:p>
            <a:pPr marL="0" lvl="0" indent="0" algn="just">
              <a:lnSpc>
                <a:spcPts val="2859"/>
              </a:lnSpc>
              <a:spcBef>
                <a:spcPct val="0"/>
              </a:spcBef>
            </a:pPr>
            <a:r>
              <a:rPr lang="en-US" sz="2199" spc="-21">
                <a:solidFill>
                  <a:srgbClr val="545454"/>
                </a:solidFill>
                <a:latin typeface="Roboto"/>
              </a:rPr>
              <a:t>CIVILINĖ SAUGA • Rekomendacijos gyventojams</a:t>
            </a:r>
          </a:p>
        </p:txBody>
      </p:sp>
      <p:sp>
        <p:nvSpPr>
          <p:cNvPr id="6" name="AutoShape 6"/>
          <p:cNvSpPr/>
          <p:nvPr/>
        </p:nvSpPr>
        <p:spPr>
          <a:xfrm>
            <a:off x="1970902" y="4721696"/>
            <a:ext cx="14346195" cy="0"/>
          </a:xfrm>
          <a:prstGeom prst="line">
            <a:avLst/>
          </a:prstGeom>
          <a:ln w="28575" cap="rnd">
            <a:solidFill>
              <a:srgbClr val="173554"/>
            </a:solidFill>
            <a:prstDash val="sysDot"/>
            <a:headEnd type="none" w="sm" len="sm"/>
            <a:tailEnd type="none" w="sm" len="sm"/>
          </a:ln>
        </p:spPr>
      </p:sp>
      <p:sp>
        <p:nvSpPr>
          <p:cNvPr id="7" name="AutoShape 7"/>
          <p:cNvSpPr/>
          <p:nvPr/>
        </p:nvSpPr>
        <p:spPr>
          <a:xfrm>
            <a:off x="1970902" y="5675235"/>
            <a:ext cx="14346195" cy="0"/>
          </a:xfrm>
          <a:prstGeom prst="line">
            <a:avLst/>
          </a:prstGeom>
          <a:ln w="28575" cap="rnd">
            <a:solidFill>
              <a:srgbClr val="173554"/>
            </a:solidFill>
            <a:prstDash val="sysDot"/>
            <a:headEnd type="none" w="sm" len="sm"/>
            <a:tailEnd type="none" w="sm" len="sm"/>
          </a:ln>
        </p:spPr>
      </p:sp>
      <p:sp>
        <p:nvSpPr>
          <p:cNvPr id="8" name="AutoShape 8"/>
          <p:cNvSpPr/>
          <p:nvPr/>
        </p:nvSpPr>
        <p:spPr>
          <a:xfrm>
            <a:off x="1970902" y="6628773"/>
            <a:ext cx="14346195" cy="0"/>
          </a:xfrm>
          <a:prstGeom prst="line">
            <a:avLst/>
          </a:prstGeom>
          <a:ln w="28575" cap="rnd">
            <a:solidFill>
              <a:srgbClr val="173554"/>
            </a:solidFill>
            <a:prstDash val="sysDot"/>
            <a:headEnd type="none" w="sm" len="sm"/>
            <a:tailEnd type="none" w="sm" len="sm"/>
          </a:ln>
        </p:spPr>
      </p:sp>
      <p:sp>
        <p:nvSpPr>
          <p:cNvPr id="9" name="AutoShape 9"/>
          <p:cNvSpPr/>
          <p:nvPr/>
        </p:nvSpPr>
        <p:spPr>
          <a:xfrm>
            <a:off x="1970902" y="7582312"/>
            <a:ext cx="14346195" cy="0"/>
          </a:xfrm>
          <a:prstGeom prst="line">
            <a:avLst/>
          </a:prstGeom>
          <a:ln w="28575" cap="rnd">
            <a:solidFill>
              <a:srgbClr val="173554"/>
            </a:solidFill>
            <a:prstDash val="sysDot"/>
            <a:headEnd type="none" w="sm" len="sm"/>
            <a:tailEnd type="none" w="sm" len="sm"/>
          </a:ln>
        </p:spPr>
      </p:sp>
      <p:sp>
        <p:nvSpPr>
          <p:cNvPr id="10" name="TextBox 10"/>
          <p:cNvSpPr txBox="1"/>
          <p:nvPr/>
        </p:nvSpPr>
        <p:spPr>
          <a:xfrm>
            <a:off x="1970902" y="4983526"/>
            <a:ext cx="3278697" cy="415290"/>
          </a:xfrm>
          <a:prstGeom prst="rect">
            <a:avLst/>
          </a:prstGeom>
        </p:spPr>
        <p:txBody>
          <a:bodyPr lIns="0" tIns="0" rIns="0" bIns="0" rtlCol="0" anchor="t">
            <a:spAutoFit/>
          </a:bodyPr>
          <a:lstStyle/>
          <a:p>
            <a:pPr>
              <a:lnSpc>
                <a:spcPts val="3359"/>
              </a:lnSpc>
            </a:pPr>
            <a:r>
              <a:rPr lang="en-US" sz="2399">
                <a:solidFill>
                  <a:srgbClr val="173554"/>
                </a:solidFill>
                <a:latin typeface="Roboto"/>
              </a:rPr>
              <a:t>Naujagimiai iki 1 mėn.</a:t>
            </a:r>
          </a:p>
        </p:txBody>
      </p:sp>
      <p:sp>
        <p:nvSpPr>
          <p:cNvPr id="11" name="TextBox 11"/>
          <p:cNvSpPr txBox="1"/>
          <p:nvPr/>
        </p:nvSpPr>
        <p:spPr>
          <a:xfrm>
            <a:off x="1970902" y="5930071"/>
            <a:ext cx="4864947" cy="415290"/>
          </a:xfrm>
          <a:prstGeom prst="rect">
            <a:avLst/>
          </a:prstGeom>
        </p:spPr>
        <p:txBody>
          <a:bodyPr lIns="0" tIns="0" rIns="0" bIns="0" rtlCol="0" anchor="t">
            <a:spAutoFit/>
          </a:bodyPr>
          <a:lstStyle/>
          <a:p>
            <a:pPr>
              <a:lnSpc>
                <a:spcPts val="3359"/>
              </a:lnSpc>
            </a:pPr>
            <a:r>
              <a:rPr lang="en-US" sz="2399">
                <a:solidFill>
                  <a:srgbClr val="173554"/>
                </a:solidFill>
                <a:latin typeface="Roboto"/>
              </a:rPr>
              <a:t>Kūdikiai nuo 1 mėn. iki 3 metų</a:t>
            </a:r>
          </a:p>
        </p:txBody>
      </p:sp>
      <p:sp>
        <p:nvSpPr>
          <p:cNvPr id="12" name="TextBox 12"/>
          <p:cNvSpPr txBox="1"/>
          <p:nvPr/>
        </p:nvSpPr>
        <p:spPr>
          <a:xfrm>
            <a:off x="1970902" y="6883610"/>
            <a:ext cx="4723598" cy="415290"/>
          </a:xfrm>
          <a:prstGeom prst="rect">
            <a:avLst/>
          </a:prstGeom>
        </p:spPr>
        <p:txBody>
          <a:bodyPr lIns="0" tIns="0" rIns="0" bIns="0" rtlCol="0" anchor="t">
            <a:spAutoFit/>
          </a:bodyPr>
          <a:lstStyle/>
          <a:p>
            <a:pPr>
              <a:lnSpc>
                <a:spcPts val="3359"/>
              </a:lnSpc>
            </a:pPr>
            <a:r>
              <a:rPr lang="en-US" sz="2399">
                <a:solidFill>
                  <a:srgbClr val="173554"/>
                </a:solidFill>
                <a:latin typeface="Roboto"/>
              </a:rPr>
              <a:t>Vaikai nuo 3 iki 12 metų</a:t>
            </a:r>
          </a:p>
        </p:txBody>
      </p:sp>
      <p:sp>
        <p:nvSpPr>
          <p:cNvPr id="13" name="TextBox 13"/>
          <p:cNvSpPr txBox="1"/>
          <p:nvPr/>
        </p:nvSpPr>
        <p:spPr>
          <a:xfrm>
            <a:off x="1970902" y="3574912"/>
            <a:ext cx="5603102" cy="504825"/>
          </a:xfrm>
          <a:prstGeom prst="rect">
            <a:avLst/>
          </a:prstGeom>
        </p:spPr>
        <p:txBody>
          <a:bodyPr lIns="0" tIns="0" rIns="0" bIns="0" rtlCol="0" anchor="t">
            <a:spAutoFit/>
          </a:bodyPr>
          <a:lstStyle/>
          <a:p>
            <a:pPr>
              <a:lnSpc>
                <a:spcPts val="3900"/>
              </a:lnSpc>
            </a:pPr>
            <a:r>
              <a:rPr lang="en-US" sz="3000">
                <a:solidFill>
                  <a:srgbClr val="14110F"/>
                </a:solidFill>
                <a:latin typeface="Roboto Bold"/>
              </a:rPr>
              <a:t>Amžius</a:t>
            </a:r>
          </a:p>
        </p:txBody>
      </p:sp>
      <p:sp>
        <p:nvSpPr>
          <p:cNvPr id="14" name="TextBox 14"/>
          <p:cNvSpPr txBox="1"/>
          <p:nvPr/>
        </p:nvSpPr>
        <p:spPr>
          <a:xfrm>
            <a:off x="9024952" y="3574912"/>
            <a:ext cx="6643407" cy="504825"/>
          </a:xfrm>
          <a:prstGeom prst="rect">
            <a:avLst/>
          </a:prstGeom>
        </p:spPr>
        <p:txBody>
          <a:bodyPr lIns="0" tIns="0" rIns="0" bIns="0" rtlCol="0" anchor="t">
            <a:spAutoFit/>
          </a:bodyPr>
          <a:lstStyle/>
          <a:p>
            <a:pPr algn="ctr">
              <a:lnSpc>
                <a:spcPts val="3900"/>
              </a:lnSpc>
            </a:pPr>
            <a:r>
              <a:rPr lang="en-US" sz="3000">
                <a:solidFill>
                  <a:srgbClr val="14110F"/>
                </a:solidFill>
                <a:latin typeface="Roboto Bold"/>
              </a:rPr>
              <a:t>Kalio jodido (KI) vienkartinė dozė, mg</a:t>
            </a:r>
          </a:p>
        </p:txBody>
      </p:sp>
      <p:sp>
        <p:nvSpPr>
          <p:cNvPr id="15" name="TextBox 15"/>
          <p:cNvSpPr txBox="1"/>
          <p:nvPr/>
        </p:nvSpPr>
        <p:spPr>
          <a:xfrm>
            <a:off x="1970902" y="7837148"/>
            <a:ext cx="4864947" cy="415290"/>
          </a:xfrm>
          <a:prstGeom prst="rect">
            <a:avLst/>
          </a:prstGeom>
        </p:spPr>
        <p:txBody>
          <a:bodyPr lIns="0" tIns="0" rIns="0" bIns="0" rtlCol="0" anchor="t">
            <a:spAutoFit/>
          </a:bodyPr>
          <a:lstStyle/>
          <a:p>
            <a:pPr>
              <a:lnSpc>
                <a:spcPts val="3359"/>
              </a:lnSpc>
            </a:pPr>
            <a:r>
              <a:rPr lang="en-US" sz="2399">
                <a:solidFill>
                  <a:srgbClr val="173554"/>
                </a:solidFill>
                <a:latin typeface="Roboto"/>
              </a:rPr>
              <a:t>Vaikai nuo 12 metų ir suaugusieji</a:t>
            </a:r>
          </a:p>
        </p:txBody>
      </p:sp>
      <p:sp>
        <p:nvSpPr>
          <p:cNvPr id="16" name="AutoShape 16"/>
          <p:cNvSpPr/>
          <p:nvPr/>
        </p:nvSpPr>
        <p:spPr>
          <a:xfrm>
            <a:off x="1970902" y="8535850"/>
            <a:ext cx="14346195" cy="0"/>
          </a:xfrm>
          <a:prstGeom prst="line">
            <a:avLst/>
          </a:prstGeom>
          <a:ln w="28575" cap="rnd">
            <a:solidFill>
              <a:srgbClr val="173554"/>
            </a:solidFill>
            <a:prstDash val="sysDot"/>
            <a:headEnd type="none" w="sm" len="sm"/>
            <a:tailEnd type="none" w="sm" len="sm"/>
          </a:ln>
        </p:spPr>
      </p:sp>
      <p:sp>
        <p:nvSpPr>
          <p:cNvPr id="17" name="TextBox 17"/>
          <p:cNvSpPr txBox="1"/>
          <p:nvPr/>
        </p:nvSpPr>
        <p:spPr>
          <a:xfrm>
            <a:off x="10424609" y="4983526"/>
            <a:ext cx="3844093" cy="415290"/>
          </a:xfrm>
          <a:prstGeom prst="rect">
            <a:avLst/>
          </a:prstGeom>
        </p:spPr>
        <p:txBody>
          <a:bodyPr lIns="0" tIns="0" rIns="0" bIns="0" rtlCol="0" anchor="t">
            <a:spAutoFit/>
          </a:bodyPr>
          <a:lstStyle/>
          <a:p>
            <a:pPr>
              <a:lnSpc>
                <a:spcPts val="3359"/>
              </a:lnSpc>
            </a:pPr>
            <a:r>
              <a:rPr lang="en-US" sz="2399">
                <a:solidFill>
                  <a:srgbClr val="0066FF"/>
                </a:solidFill>
                <a:latin typeface="Roboto"/>
              </a:rPr>
              <a:t>16 mg</a:t>
            </a:r>
            <a:r>
              <a:rPr lang="en-US" sz="2399">
                <a:solidFill>
                  <a:srgbClr val="173554"/>
                </a:solidFill>
                <a:latin typeface="Roboto"/>
              </a:rPr>
              <a:t> (ketvirtis tabletės)</a:t>
            </a:r>
          </a:p>
        </p:txBody>
      </p:sp>
      <p:sp>
        <p:nvSpPr>
          <p:cNvPr id="18" name="TextBox 18"/>
          <p:cNvSpPr txBox="1"/>
          <p:nvPr/>
        </p:nvSpPr>
        <p:spPr>
          <a:xfrm>
            <a:off x="10424609" y="5930071"/>
            <a:ext cx="3027410" cy="415290"/>
          </a:xfrm>
          <a:prstGeom prst="rect">
            <a:avLst/>
          </a:prstGeom>
        </p:spPr>
        <p:txBody>
          <a:bodyPr lIns="0" tIns="0" rIns="0" bIns="0" rtlCol="0" anchor="t">
            <a:spAutoFit/>
          </a:bodyPr>
          <a:lstStyle/>
          <a:p>
            <a:pPr>
              <a:lnSpc>
                <a:spcPts val="3359"/>
              </a:lnSpc>
            </a:pPr>
            <a:r>
              <a:rPr lang="en-US" sz="2399">
                <a:solidFill>
                  <a:srgbClr val="0066FF"/>
                </a:solidFill>
                <a:latin typeface="Roboto"/>
              </a:rPr>
              <a:t>32 mg</a:t>
            </a:r>
            <a:r>
              <a:rPr lang="en-US" sz="2399">
                <a:solidFill>
                  <a:srgbClr val="173554"/>
                </a:solidFill>
                <a:latin typeface="Roboto"/>
              </a:rPr>
              <a:t> (pusė tabletės)</a:t>
            </a:r>
          </a:p>
        </p:txBody>
      </p:sp>
      <p:sp>
        <p:nvSpPr>
          <p:cNvPr id="19" name="TextBox 19"/>
          <p:cNvSpPr txBox="1"/>
          <p:nvPr/>
        </p:nvSpPr>
        <p:spPr>
          <a:xfrm>
            <a:off x="10424609" y="6883610"/>
            <a:ext cx="3844093" cy="415290"/>
          </a:xfrm>
          <a:prstGeom prst="rect">
            <a:avLst/>
          </a:prstGeom>
        </p:spPr>
        <p:txBody>
          <a:bodyPr lIns="0" tIns="0" rIns="0" bIns="0" rtlCol="0" anchor="t">
            <a:spAutoFit/>
          </a:bodyPr>
          <a:lstStyle/>
          <a:p>
            <a:pPr>
              <a:lnSpc>
                <a:spcPts val="3359"/>
              </a:lnSpc>
            </a:pPr>
            <a:r>
              <a:rPr lang="en-US" sz="2399">
                <a:solidFill>
                  <a:srgbClr val="0066FF"/>
                </a:solidFill>
                <a:latin typeface="Roboto"/>
              </a:rPr>
              <a:t>65 mg</a:t>
            </a:r>
            <a:r>
              <a:rPr lang="en-US" sz="2399">
                <a:solidFill>
                  <a:srgbClr val="173554"/>
                </a:solidFill>
                <a:latin typeface="Roboto"/>
              </a:rPr>
              <a:t> (1 tabletė)</a:t>
            </a:r>
          </a:p>
        </p:txBody>
      </p:sp>
      <p:sp>
        <p:nvSpPr>
          <p:cNvPr id="20" name="TextBox 20"/>
          <p:cNvSpPr txBox="1"/>
          <p:nvPr/>
        </p:nvSpPr>
        <p:spPr>
          <a:xfrm>
            <a:off x="10424609" y="7837148"/>
            <a:ext cx="3844093" cy="415290"/>
          </a:xfrm>
          <a:prstGeom prst="rect">
            <a:avLst/>
          </a:prstGeom>
        </p:spPr>
        <p:txBody>
          <a:bodyPr lIns="0" tIns="0" rIns="0" bIns="0" rtlCol="0" anchor="t">
            <a:spAutoFit/>
          </a:bodyPr>
          <a:lstStyle/>
          <a:p>
            <a:pPr>
              <a:lnSpc>
                <a:spcPts val="3359"/>
              </a:lnSpc>
            </a:pPr>
            <a:r>
              <a:rPr lang="en-US" sz="2399">
                <a:solidFill>
                  <a:srgbClr val="0066FF"/>
                </a:solidFill>
                <a:latin typeface="Roboto"/>
              </a:rPr>
              <a:t>130 mg</a:t>
            </a:r>
            <a:r>
              <a:rPr lang="en-US" sz="2399">
                <a:solidFill>
                  <a:srgbClr val="173554"/>
                </a:solidFill>
                <a:latin typeface="Roboto"/>
              </a:rPr>
              <a:t> (2 tabletės)</a:t>
            </a:r>
          </a:p>
        </p:txBody>
      </p:sp>
      <p:grpSp>
        <p:nvGrpSpPr>
          <p:cNvPr id="21" name="Group 7">
            <a:extLst>
              <a:ext uri="{FF2B5EF4-FFF2-40B4-BE49-F238E27FC236}">
                <a16:creationId xmlns:a16="http://schemas.microsoft.com/office/drawing/2014/main" id="{304DCB22-790B-143F-78BF-C94B5A2E186F}"/>
              </a:ext>
            </a:extLst>
          </p:cNvPr>
          <p:cNvGrpSpPr/>
          <p:nvPr/>
        </p:nvGrpSpPr>
        <p:grpSpPr>
          <a:xfrm>
            <a:off x="0" y="855108"/>
            <a:ext cx="18288000" cy="63520"/>
            <a:chOff x="0" y="0"/>
            <a:chExt cx="24384000" cy="84693"/>
          </a:xfrm>
        </p:grpSpPr>
        <p:sp>
          <p:nvSpPr>
            <p:cNvPr id="22" name="AutoShape 8">
              <a:extLst>
                <a:ext uri="{FF2B5EF4-FFF2-40B4-BE49-F238E27FC236}">
                  <a16:creationId xmlns:a16="http://schemas.microsoft.com/office/drawing/2014/main" id="{C486361D-E310-640D-B51A-1DD1125922FE}"/>
                </a:ext>
              </a:extLst>
            </p:cNvPr>
            <p:cNvSpPr/>
            <p:nvPr/>
          </p:nvSpPr>
          <p:spPr>
            <a:xfrm>
              <a:off x="0" y="35963"/>
              <a:ext cx="24384000" cy="12766"/>
            </a:xfrm>
            <a:prstGeom prst="rect">
              <a:avLst/>
            </a:prstGeom>
            <a:solidFill>
              <a:srgbClr val="000000"/>
            </a:solidFill>
          </p:spPr>
        </p:sp>
        <p:sp>
          <p:nvSpPr>
            <p:cNvPr id="23" name="AutoShape 9">
              <a:extLst>
                <a:ext uri="{FF2B5EF4-FFF2-40B4-BE49-F238E27FC236}">
                  <a16:creationId xmlns:a16="http://schemas.microsoft.com/office/drawing/2014/main" id="{0D79B0A7-F77B-7C27-4362-DAAC68AECE03}"/>
                </a:ext>
              </a:extLst>
            </p:cNvPr>
            <p:cNvSpPr/>
            <p:nvPr/>
          </p:nvSpPr>
          <p:spPr>
            <a:xfrm rot="-5400000">
              <a:off x="782383" y="-782383"/>
              <a:ext cx="84693" cy="1649458"/>
            </a:xfrm>
            <a:prstGeom prst="rect">
              <a:avLst/>
            </a:prstGeom>
            <a:solidFill>
              <a:srgbClr val="FFB923"/>
            </a:solidFill>
          </p:spPr>
        </p:sp>
      </p:grpSp>
      <p:pic>
        <p:nvPicPr>
          <p:cNvPr id="24" name="Picture 5">
            <a:extLst>
              <a:ext uri="{FF2B5EF4-FFF2-40B4-BE49-F238E27FC236}">
                <a16:creationId xmlns:a16="http://schemas.microsoft.com/office/drawing/2014/main" id="{DFFB37B4-ABFD-D134-2D30-360C25AB5171}"/>
              </a:ext>
            </a:extLst>
          </p:cNvPr>
          <p:cNvPicPr>
            <a:picLocks noChangeAspect="1"/>
          </p:cNvPicPr>
          <p:nvPr/>
        </p:nvPicPr>
        <p:blipFill>
          <a:blip r:embed="rId2"/>
          <a:srcRect/>
          <a:stretch>
            <a:fillRect/>
          </a:stretch>
        </p:blipFill>
        <p:spPr>
          <a:xfrm>
            <a:off x="15773400" y="134194"/>
            <a:ext cx="2097339" cy="734400"/>
          </a:xfrm>
          <a:prstGeom prst="rect">
            <a:avLst/>
          </a:prstGeom>
        </p:spPr>
      </p:pic>
      <p:sp>
        <p:nvSpPr>
          <p:cNvPr id="3" name="TextBox 26">
            <a:extLst>
              <a:ext uri="{FF2B5EF4-FFF2-40B4-BE49-F238E27FC236}">
                <a16:creationId xmlns:a16="http://schemas.microsoft.com/office/drawing/2014/main" id="{4A5A441A-E4A7-9305-D849-E9ECB7650741}"/>
              </a:ext>
            </a:extLst>
          </p:cNvPr>
          <p:cNvSpPr txBox="1"/>
          <p:nvPr/>
        </p:nvSpPr>
        <p:spPr>
          <a:xfrm>
            <a:off x="1401236" y="232059"/>
            <a:ext cx="15296608" cy="506549"/>
          </a:xfrm>
          <a:prstGeom prst="rect">
            <a:avLst/>
          </a:prstGeom>
        </p:spPr>
        <p:txBody>
          <a:bodyPr lIns="0" tIns="0" rIns="0" bIns="0" rtlCol="0" anchor="t">
            <a:spAutoFit/>
          </a:bodyPr>
          <a:lstStyle/>
          <a:p>
            <a:pPr marL="0" lvl="0" indent="0" algn="just">
              <a:lnSpc>
                <a:spcPts val="4160"/>
              </a:lnSpc>
              <a:spcBef>
                <a:spcPct val="0"/>
              </a:spcBef>
            </a:pPr>
            <a:r>
              <a:rPr lang="lt-LT" sz="3200" spc="-32" dirty="0">
                <a:solidFill>
                  <a:srgbClr val="FBB900"/>
                </a:solidFill>
                <a:latin typeface="Roboto Bold"/>
              </a:rPr>
              <a:t>Jodo profilaktika</a:t>
            </a:r>
            <a:endParaRPr lang="en-US" sz="3200" spc="-32" dirty="0">
              <a:solidFill>
                <a:srgbClr val="0066FF"/>
              </a:solidFill>
              <a:latin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9532946"/>
            <a:ext cx="18288000" cy="754054"/>
          </a:xfrm>
          <a:prstGeom prst="rect">
            <a:avLst/>
          </a:prstGeom>
          <a:solidFill>
            <a:srgbClr val="FBB900"/>
          </a:solidFill>
        </p:spPr>
      </p:sp>
      <p:pic>
        <p:nvPicPr>
          <p:cNvPr id="4" name="Picture 4"/>
          <p:cNvPicPr>
            <a:picLocks noChangeAspect="1"/>
          </p:cNvPicPr>
          <p:nvPr/>
        </p:nvPicPr>
        <p:blipFill>
          <a:blip r:embed="rId2"/>
          <a:srcRect/>
          <a:stretch>
            <a:fillRect/>
          </a:stretch>
        </p:blipFill>
        <p:spPr>
          <a:xfrm>
            <a:off x="4130348" y="2384302"/>
            <a:ext cx="10027305" cy="6705005"/>
          </a:xfrm>
          <a:prstGeom prst="rect">
            <a:avLst/>
          </a:prstGeom>
        </p:spPr>
      </p:pic>
      <p:sp>
        <p:nvSpPr>
          <p:cNvPr id="5" name="TextBox 5"/>
          <p:cNvSpPr txBox="1"/>
          <p:nvPr/>
        </p:nvSpPr>
        <p:spPr>
          <a:xfrm>
            <a:off x="3223577" y="981075"/>
            <a:ext cx="11840845" cy="1054735"/>
          </a:xfrm>
          <a:prstGeom prst="rect">
            <a:avLst/>
          </a:prstGeom>
        </p:spPr>
        <p:txBody>
          <a:bodyPr lIns="0" tIns="0" rIns="0" bIns="0" rtlCol="0" anchor="t">
            <a:spAutoFit/>
          </a:bodyPr>
          <a:lstStyle/>
          <a:p>
            <a:pPr marL="0" lvl="0" indent="0" algn="ctr">
              <a:lnSpc>
                <a:spcPts val="4159"/>
              </a:lnSpc>
              <a:spcBef>
                <a:spcPct val="0"/>
              </a:spcBef>
            </a:pPr>
            <a:r>
              <a:rPr lang="en-US" sz="3199" spc="-31">
                <a:solidFill>
                  <a:srgbClr val="14110F"/>
                </a:solidFill>
                <a:latin typeface="Roboto"/>
              </a:rPr>
              <a:t>Aplinkos gama dozės galios monitoringo ir ankstyvojo radiacinio perspėjimo sistemos </a:t>
            </a:r>
            <a:r>
              <a:rPr lang="en-US" sz="3199" spc="-31">
                <a:solidFill>
                  <a:srgbClr val="0066FF"/>
                </a:solidFill>
                <a:latin typeface="Roboto"/>
              </a:rPr>
              <a:t>(RADIS)</a:t>
            </a:r>
            <a:r>
              <a:rPr lang="en-US" sz="3199" spc="-31">
                <a:solidFill>
                  <a:srgbClr val="14110F"/>
                </a:solidFill>
                <a:latin typeface="Roboto"/>
              </a:rPr>
              <a:t> tinklas Lietuvoje</a:t>
            </a:r>
          </a:p>
        </p:txBody>
      </p:sp>
      <p:sp>
        <p:nvSpPr>
          <p:cNvPr id="6" name="TextBox 6"/>
          <p:cNvSpPr txBox="1"/>
          <p:nvPr/>
        </p:nvSpPr>
        <p:spPr>
          <a:xfrm>
            <a:off x="171463" y="9714393"/>
            <a:ext cx="8972537" cy="362585"/>
          </a:xfrm>
          <a:prstGeom prst="rect">
            <a:avLst/>
          </a:prstGeom>
        </p:spPr>
        <p:txBody>
          <a:bodyPr lIns="0" tIns="0" rIns="0" bIns="0" rtlCol="0" anchor="t">
            <a:spAutoFit/>
          </a:bodyPr>
          <a:lstStyle/>
          <a:p>
            <a:pPr marL="0" lvl="0" indent="0" algn="just">
              <a:lnSpc>
                <a:spcPts val="2859"/>
              </a:lnSpc>
              <a:spcBef>
                <a:spcPct val="0"/>
              </a:spcBef>
            </a:pPr>
            <a:r>
              <a:rPr lang="en-US" sz="2199" spc="-21">
                <a:solidFill>
                  <a:srgbClr val="545454"/>
                </a:solidFill>
                <a:latin typeface="Roboto"/>
              </a:rPr>
              <a:t>CIVILINĖ SAUGA • Radiacinis pavojus • Monitoringas</a:t>
            </a:r>
          </a:p>
        </p:txBody>
      </p:sp>
      <p:grpSp>
        <p:nvGrpSpPr>
          <p:cNvPr id="7" name="Group 7">
            <a:extLst>
              <a:ext uri="{FF2B5EF4-FFF2-40B4-BE49-F238E27FC236}">
                <a16:creationId xmlns:a16="http://schemas.microsoft.com/office/drawing/2014/main" id="{7041B234-0D4A-241F-0CDF-EA42EEAE79ED}"/>
              </a:ext>
            </a:extLst>
          </p:cNvPr>
          <p:cNvGrpSpPr/>
          <p:nvPr/>
        </p:nvGrpSpPr>
        <p:grpSpPr>
          <a:xfrm>
            <a:off x="0" y="855108"/>
            <a:ext cx="18288000" cy="63520"/>
            <a:chOff x="0" y="0"/>
            <a:chExt cx="24384000" cy="84693"/>
          </a:xfrm>
        </p:grpSpPr>
        <p:sp>
          <p:nvSpPr>
            <p:cNvPr id="8" name="AutoShape 8">
              <a:extLst>
                <a:ext uri="{FF2B5EF4-FFF2-40B4-BE49-F238E27FC236}">
                  <a16:creationId xmlns:a16="http://schemas.microsoft.com/office/drawing/2014/main" id="{61075C0D-50F2-BF05-E7FC-86736D6FC0ED}"/>
                </a:ext>
              </a:extLst>
            </p:cNvPr>
            <p:cNvSpPr/>
            <p:nvPr/>
          </p:nvSpPr>
          <p:spPr>
            <a:xfrm>
              <a:off x="0" y="35963"/>
              <a:ext cx="24384000" cy="12766"/>
            </a:xfrm>
            <a:prstGeom prst="rect">
              <a:avLst/>
            </a:prstGeom>
            <a:solidFill>
              <a:srgbClr val="000000"/>
            </a:solidFill>
          </p:spPr>
        </p:sp>
        <p:sp>
          <p:nvSpPr>
            <p:cNvPr id="9" name="AutoShape 9">
              <a:extLst>
                <a:ext uri="{FF2B5EF4-FFF2-40B4-BE49-F238E27FC236}">
                  <a16:creationId xmlns:a16="http://schemas.microsoft.com/office/drawing/2014/main" id="{CD9F4EAB-53D5-3C70-AF37-C22EA3831D87}"/>
                </a:ext>
              </a:extLst>
            </p:cNvPr>
            <p:cNvSpPr/>
            <p:nvPr/>
          </p:nvSpPr>
          <p:spPr>
            <a:xfrm rot="-5400000">
              <a:off x="782383" y="-782383"/>
              <a:ext cx="84693" cy="1649458"/>
            </a:xfrm>
            <a:prstGeom prst="rect">
              <a:avLst/>
            </a:prstGeom>
            <a:solidFill>
              <a:srgbClr val="FFB923"/>
            </a:solidFill>
          </p:spPr>
        </p:sp>
      </p:grpSp>
      <p:pic>
        <p:nvPicPr>
          <p:cNvPr id="10" name="Picture 5">
            <a:extLst>
              <a:ext uri="{FF2B5EF4-FFF2-40B4-BE49-F238E27FC236}">
                <a16:creationId xmlns:a16="http://schemas.microsoft.com/office/drawing/2014/main" id="{B3E86BD8-258E-A9CE-AC19-AC4F647BAA45}"/>
              </a:ext>
            </a:extLst>
          </p:cNvPr>
          <p:cNvPicPr>
            <a:picLocks noChangeAspect="1"/>
          </p:cNvPicPr>
          <p:nvPr/>
        </p:nvPicPr>
        <p:blipFill>
          <a:blip r:embed="rId3"/>
          <a:srcRect/>
          <a:stretch>
            <a:fillRect/>
          </a:stretch>
        </p:blipFill>
        <p:spPr>
          <a:xfrm>
            <a:off x="15773400" y="134194"/>
            <a:ext cx="2097339" cy="7344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9532946"/>
            <a:ext cx="18288000" cy="754054"/>
          </a:xfrm>
          <a:prstGeom prst="rect">
            <a:avLst/>
          </a:prstGeom>
          <a:solidFill>
            <a:srgbClr val="FBB900"/>
          </a:solidFill>
        </p:spPr>
      </p:sp>
      <p:grpSp>
        <p:nvGrpSpPr>
          <p:cNvPr id="4" name="Group 4"/>
          <p:cNvGrpSpPr/>
          <p:nvPr/>
        </p:nvGrpSpPr>
        <p:grpSpPr>
          <a:xfrm>
            <a:off x="1028700" y="3719535"/>
            <a:ext cx="11043092" cy="4605315"/>
            <a:chOff x="0" y="0"/>
            <a:chExt cx="14724123" cy="6140420"/>
          </a:xfrm>
        </p:grpSpPr>
        <p:grpSp>
          <p:nvGrpSpPr>
            <p:cNvPr id="5" name="Group 5"/>
            <p:cNvGrpSpPr/>
            <p:nvPr/>
          </p:nvGrpSpPr>
          <p:grpSpPr>
            <a:xfrm>
              <a:off x="0" y="0"/>
              <a:ext cx="14724123" cy="6140420"/>
              <a:chOff x="0" y="0"/>
              <a:chExt cx="3755742" cy="1684991"/>
            </a:xfrm>
          </p:grpSpPr>
          <p:sp>
            <p:nvSpPr>
              <p:cNvPr id="6" name="Freeform 6"/>
              <p:cNvSpPr/>
              <p:nvPr/>
            </p:nvSpPr>
            <p:spPr>
              <a:xfrm>
                <a:off x="0" y="0"/>
                <a:ext cx="3755742" cy="1684991"/>
              </a:xfrm>
              <a:custGeom>
                <a:avLst/>
                <a:gdLst/>
                <a:ahLst/>
                <a:cxnLst/>
                <a:rect l="l" t="t" r="r" b="b"/>
                <a:pathLst>
                  <a:path w="3755742" h="1684991">
                    <a:moveTo>
                      <a:pt x="3631282" y="1684991"/>
                    </a:moveTo>
                    <a:lnTo>
                      <a:pt x="124460" y="1684991"/>
                    </a:lnTo>
                    <a:cubicBezTo>
                      <a:pt x="55880" y="1684991"/>
                      <a:pt x="0" y="1629111"/>
                      <a:pt x="0" y="1560531"/>
                    </a:cubicBezTo>
                    <a:lnTo>
                      <a:pt x="0" y="124460"/>
                    </a:lnTo>
                    <a:cubicBezTo>
                      <a:pt x="0" y="55880"/>
                      <a:pt x="55880" y="0"/>
                      <a:pt x="124460" y="0"/>
                    </a:cubicBezTo>
                    <a:lnTo>
                      <a:pt x="3631283" y="0"/>
                    </a:lnTo>
                    <a:cubicBezTo>
                      <a:pt x="3699863" y="0"/>
                      <a:pt x="3755742" y="55880"/>
                      <a:pt x="3755742" y="124460"/>
                    </a:cubicBezTo>
                    <a:lnTo>
                      <a:pt x="3755742" y="1560531"/>
                    </a:lnTo>
                    <a:cubicBezTo>
                      <a:pt x="3755742" y="1629111"/>
                      <a:pt x="3699863" y="1684991"/>
                      <a:pt x="3631283" y="1684991"/>
                    </a:cubicBezTo>
                    <a:close/>
                  </a:path>
                </a:pathLst>
              </a:custGeom>
              <a:solidFill>
                <a:srgbClr val="FFFFFF"/>
              </a:solidFill>
            </p:spPr>
          </p:sp>
        </p:grpSp>
        <p:sp>
          <p:nvSpPr>
            <p:cNvPr id="7" name="TextBox 7"/>
            <p:cNvSpPr txBox="1"/>
            <p:nvPr/>
          </p:nvSpPr>
          <p:spPr>
            <a:xfrm>
              <a:off x="588703" y="875524"/>
              <a:ext cx="13177390" cy="4303648"/>
            </a:xfrm>
            <a:prstGeom prst="rect">
              <a:avLst/>
            </a:prstGeom>
          </p:spPr>
          <p:txBody>
            <a:bodyPr lIns="0" tIns="0" rIns="0" bIns="0" rtlCol="0" anchor="t">
              <a:spAutoFit/>
            </a:bodyPr>
            <a:lstStyle/>
            <a:p>
              <a:pPr marL="518165" lvl="1" indent="-259082" algn="just">
                <a:lnSpc>
                  <a:spcPts val="3696"/>
                </a:lnSpc>
                <a:buFont typeface="Arial"/>
                <a:buChar char="•"/>
              </a:pPr>
              <a:r>
                <a:rPr lang="en-US" sz="2400" spc="48" dirty="0" err="1">
                  <a:solidFill>
                    <a:srgbClr val="14110F"/>
                  </a:solidFill>
                  <a:latin typeface="Roboto"/>
                </a:rPr>
                <a:t>Atidžiai</a:t>
              </a:r>
              <a:r>
                <a:rPr lang="en-US" sz="2400" spc="48" dirty="0">
                  <a:solidFill>
                    <a:srgbClr val="14110F"/>
                  </a:solidFill>
                  <a:latin typeface="Roboto"/>
                </a:rPr>
                <a:t> </a:t>
              </a:r>
              <a:r>
                <a:rPr lang="en-US" sz="2400" spc="48" dirty="0" err="1">
                  <a:solidFill>
                    <a:srgbClr val="14110F"/>
                  </a:solidFill>
                  <a:latin typeface="Roboto"/>
                </a:rPr>
                <a:t>išklausykite</a:t>
              </a:r>
              <a:r>
                <a:rPr lang="en-US" sz="2400" spc="48" dirty="0">
                  <a:solidFill>
                    <a:srgbClr val="14110F"/>
                  </a:solidFill>
                  <a:latin typeface="Roboto"/>
                </a:rPr>
                <a:t> </a:t>
              </a:r>
              <a:r>
                <a:rPr lang="en-US" sz="2400" spc="48" dirty="0" err="1">
                  <a:solidFill>
                    <a:srgbClr val="14110F"/>
                  </a:solidFill>
                  <a:latin typeface="Roboto"/>
                </a:rPr>
                <a:t>informaciją</a:t>
              </a:r>
              <a:r>
                <a:rPr lang="en-US" sz="2400" spc="48" dirty="0">
                  <a:solidFill>
                    <a:srgbClr val="14110F"/>
                  </a:solidFill>
                  <a:latin typeface="Roboto"/>
                </a:rPr>
                <a:t> </a:t>
              </a:r>
              <a:r>
                <a:rPr lang="en-US" sz="2400" spc="48" dirty="0" err="1">
                  <a:solidFill>
                    <a:srgbClr val="14110F"/>
                  </a:solidFill>
                  <a:latin typeface="Roboto"/>
                </a:rPr>
                <a:t>ir</a:t>
              </a:r>
              <a:r>
                <a:rPr lang="en-US" sz="2400" spc="48" dirty="0">
                  <a:solidFill>
                    <a:srgbClr val="14110F"/>
                  </a:solidFill>
                  <a:latin typeface="Roboto"/>
                </a:rPr>
                <a:t> </a:t>
              </a:r>
              <a:r>
                <a:rPr lang="en-US" sz="2400" spc="48" dirty="0" err="1">
                  <a:solidFill>
                    <a:srgbClr val="14110F"/>
                  </a:solidFill>
                  <a:latin typeface="Roboto"/>
                </a:rPr>
                <a:t>vykdykite</a:t>
              </a:r>
              <a:r>
                <a:rPr lang="en-US" sz="2400" spc="48" dirty="0">
                  <a:solidFill>
                    <a:srgbClr val="14110F"/>
                  </a:solidFill>
                  <a:latin typeface="Roboto"/>
                </a:rPr>
                <a:t> </a:t>
              </a:r>
              <a:r>
                <a:rPr lang="en-US" sz="2400" spc="48" dirty="0" err="1">
                  <a:solidFill>
                    <a:srgbClr val="14110F"/>
                  </a:solidFill>
                  <a:latin typeface="Roboto"/>
                </a:rPr>
                <a:t>nurodymus</a:t>
              </a:r>
              <a:r>
                <a:rPr lang="en-US" sz="2400" spc="48" dirty="0">
                  <a:solidFill>
                    <a:srgbClr val="14110F"/>
                  </a:solidFill>
                  <a:latin typeface="Roboto"/>
                </a:rPr>
                <a:t>;</a:t>
              </a:r>
            </a:p>
            <a:p>
              <a:pPr marL="518165" lvl="1" indent="-259082" algn="just">
                <a:lnSpc>
                  <a:spcPts val="3696"/>
                </a:lnSpc>
                <a:buFont typeface="Arial"/>
                <a:buChar char="•"/>
              </a:pPr>
              <a:r>
                <a:rPr lang="en-US" sz="2400" spc="48" dirty="0" err="1">
                  <a:solidFill>
                    <a:srgbClr val="14110F"/>
                  </a:solidFill>
                  <a:latin typeface="Roboto"/>
                </a:rPr>
                <a:t>E</a:t>
              </a:r>
              <a:r>
                <a:rPr lang="en-US" sz="2400" spc="23" dirty="0" err="1">
                  <a:solidFill>
                    <a:srgbClr val="14110F"/>
                  </a:solidFill>
                  <a:latin typeface="Arimo"/>
                </a:rPr>
                <a:t>idami</a:t>
              </a:r>
              <a:r>
                <a:rPr lang="en-US" sz="2400" spc="23" dirty="0">
                  <a:solidFill>
                    <a:srgbClr val="14110F"/>
                  </a:solidFill>
                  <a:latin typeface="Arimo"/>
                </a:rPr>
                <a:t> į </a:t>
              </a:r>
              <a:r>
                <a:rPr lang="en-US" sz="2400" spc="23" dirty="0" err="1">
                  <a:solidFill>
                    <a:srgbClr val="14110F"/>
                  </a:solidFill>
                  <a:latin typeface="Arimo"/>
                </a:rPr>
                <a:t>slėptuvę</a:t>
              </a:r>
              <a:r>
                <a:rPr lang="en-US" sz="2400" spc="23" dirty="0">
                  <a:solidFill>
                    <a:srgbClr val="14110F"/>
                  </a:solidFill>
                  <a:latin typeface="Arimo"/>
                </a:rPr>
                <a:t> </a:t>
              </a:r>
              <a:r>
                <a:rPr lang="en-US" sz="2400" spc="23" dirty="0" err="1">
                  <a:solidFill>
                    <a:srgbClr val="14110F"/>
                  </a:solidFill>
                  <a:latin typeface="Arimo"/>
                </a:rPr>
                <a:t>pasiimkite</a:t>
              </a:r>
              <a:r>
                <a:rPr lang="en-US" sz="2400" spc="23" dirty="0">
                  <a:solidFill>
                    <a:srgbClr val="14110F"/>
                  </a:solidFill>
                  <a:latin typeface="Arimo"/>
                </a:rPr>
                <a:t>, </a:t>
              </a:r>
              <a:r>
                <a:rPr lang="en-US" sz="2400" spc="23" dirty="0" err="1">
                  <a:solidFill>
                    <a:srgbClr val="14110F"/>
                  </a:solidFill>
                  <a:latin typeface="Arimo"/>
                </a:rPr>
                <a:t>medikamentų</a:t>
              </a:r>
              <a:r>
                <a:rPr lang="en-US" sz="2400" spc="23" dirty="0">
                  <a:solidFill>
                    <a:srgbClr val="14110F"/>
                  </a:solidFill>
                  <a:latin typeface="Arimo"/>
                </a:rPr>
                <a:t>, </a:t>
              </a:r>
              <a:r>
                <a:rPr lang="en-US" sz="2400" spc="23" dirty="0" err="1">
                  <a:solidFill>
                    <a:srgbClr val="14110F"/>
                  </a:solidFill>
                  <a:latin typeface="Arimo"/>
                </a:rPr>
                <a:t>nešiojamąjį</a:t>
              </a:r>
              <a:r>
                <a:rPr lang="en-US" sz="2400" spc="23" dirty="0">
                  <a:solidFill>
                    <a:srgbClr val="14110F"/>
                  </a:solidFill>
                  <a:latin typeface="Arimo"/>
                </a:rPr>
                <a:t> </a:t>
              </a:r>
              <a:r>
                <a:rPr lang="en-US" sz="2400" spc="23" dirty="0" err="1">
                  <a:solidFill>
                    <a:srgbClr val="14110F"/>
                  </a:solidFill>
                  <a:latin typeface="Arimo"/>
                </a:rPr>
                <a:t>radijo</a:t>
              </a:r>
              <a:r>
                <a:rPr lang="en-US" sz="2400" spc="23" dirty="0">
                  <a:solidFill>
                    <a:srgbClr val="14110F"/>
                  </a:solidFill>
                  <a:latin typeface="Arimo"/>
                </a:rPr>
                <a:t> </a:t>
              </a:r>
              <a:r>
                <a:rPr lang="en-US" sz="2400" spc="23" dirty="0" err="1">
                  <a:solidFill>
                    <a:srgbClr val="14110F"/>
                  </a:solidFill>
                  <a:latin typeface="Arimo"/>
                </a:rPr>
                <a:t>imtuvą</a:t>
              </a:r>
              <a:r>
                <a:rPr lang="en-US" sz="2400" spc="23" dirty="0">
                  <a:solidFill>
                    <a:srgbClr val="14110F"/>
                  </a:solidFill>
                  <a:latin typeface="Arimo"/>
                </a:rPr>
                <a:t>, </a:t>
              </a:r>
              <a:r>
                <a:rPr lang="en-US" sz="2400" spc="23" dirty="0" err="1">
                  <a:solidFill>
                    <a:srgbClr val="14110F"/>
                  </a:solidFill>
                  <a:latin typeface="Arimo"/>
                </a:rPr>
                <a:t>tualetinius</a:t>
              </a:r>
              <a:r>
                <a:rPr lang="en-US" sz="2400" spc="23" dirty="0">
                  <a:solidFill>
                    <a:srgbClr val="14110F"/>
                  </a:solidFill>
                  <a:latin typeface="Arimo"/>
                </a:rPr>
                <a:t> </a:t>
              </a:r>
              <a:r>
                <a:rPr lang="en-US" sz="2400" spc="23" dirty="0" err="1">
                  <a:solidFill>
                    <a:srgbClr val="14110F"/>
                  </a:solidFill>
                  <a:latin typeface="Arimo"/>
                </a:rPr>
                <a:t>reikmenis</a:t>
              </a:r>
              <a:r>
                <a:rPr lang="en-US" sz="2400" spc="23" dirty="0">
                  <a:solidFill>
                    <a:srgbClr val="14110F"/>
                  </a:solidFill>
                  <a:latin typeface="Arimo"/>
                </a:rPr>
                <a:t>;</a:t>
              </a:r>
            </a:p>
            <a:p>
              <a:pPr marL="518165" lvl="1" indent="-259082" algn="just">
                <a:lnSpc>
                  <a:spcPts val="3696"/>
                </a:lnSpc>
                <a:buFont typeface="Arial"/>
                <a:buChar char="•"/>
              </a:pPr>
              <a:r>
                <a:rPr lang="en-US" sz="2400" spc="48" dirty="0" err="1">
                  <a:solidFill>
                    <a:srgbClr val="14110F"/>
                  </a:solidFill>
                  <a:latin typeface="Roboto"/>
                </a:rPr>
                <a:t>J</a:t>
              </a:r>
              <a:r>
                <a:rPr lang="en-US" sz="2400" spc="23" dirty="0" err="1">
                  <a:solidFill>
                    <a:srgbClr val="14110F"/>
                  </a:solidFill>
                  <a:latin typeface="Arimo"/>
                </a:rPr>
                <a:t>ei</a:t>
              </a:r>
              <a:r>
                <a:rPr lang="en-US" sz="2400" spc="23" dirty="0">
                  <a:solidFill>
                    <a:srgbClr val="14110F"/>
                  </a:solidFill>
                  <a:latin typeface="Arimo"/>
                </a:rPr>
                <a:t> </a:t>
              </a:r>
              <a:r>
                <a:rPr lang="en-US" sz="2400" spc="23" dirty="0" err="1">
                  <a:solidFill>
                    <a:srgbClr val="14110F"/>
                  </a:solidFill>
                  <a:latin typeface="Arimo"/>
                </a:rPr>
                <a:t>liksite</a:t>
              </a:r>
              <a:r>
                <a:rPr lang="en-US" sz="2400" spc="23" dirty="0">
                  <a:solidFill>
                    <a:srgbClr val="14110F"/>
                  </a:solidFill>
                  <a:latin typeface="Arimo"/>
                </a:rPr>
                <a:t> </a:t>
              </a:r>
              <a:r>
                <a:rPr lang="en-US" sz="2400" spc="23" dirty="0" err="1">
                  <a:solidFill>
                    <a:srgbClr val="14110F"/>
                  </a:solidFill>
                  <a:latin typeface="Arimo"/>
                </a:rPr>
                <a:t>namuose</a:t>
              </a:r>
              <a:r>
                <a:rPr lang="en-US" sz="2400" spc="23" dirty="0">
                  <a:solidFill>
                    <a:srgbClr val="14110F"/>
                  </a:solidFill>
                  <a:latin typeface="Arimo"/>
                </a:rPr>
                <a:t>, </a:t>
              </a:r>
              <a:r>
                <a:rPr lang="en-US" sz="2400" spc="23" dirty="0" err="1">
                  <a:solidFill>
                    <a:srgbClr val="14110F"/>
                  </a:solidFill>
                  <a:latin typeface="Arimo"/>
                </a:rPr>
                <a:t>imkitės</a:t>
              </a:r>
              <a:r>
                <a:rPr lang="en-US" sz="2400" spc="23" dirty="0">
                  <a:solidFill>
                    <a:srgbClr val="14110F"/>
                  </a:solidFill>
                  <a:latin typeface="Arimo"/>
                </a:rPr>
                <a:t> </a:t>
              </a:r>
              <a:r>
                <a:rPr lang="en-US" sz="2400" spc="23" dirty="0" err="1">
                  <a:solidFill>
                    <a:srgbClr val="14110F"/>
                  </a:solidFill>
                  <a:latin typeface="Arimo"/>
                </a:rPr>
                <a:t>apsaugos</a:t>
              </a:r>
              <a:r>
                <a:rPr lang="en-US" sz="2400" spc="23" dirty="0">
                  <a:solidFill>
                    <a:srgbClr val="14110F"/>
                  </a:solidFill>
                  <a:latin typeface="Arimo"/>
                </a:rPr>
                <a:t> </a:t>
              </a:r>
              <a:r>
                <a:rPr lang="en-US" sz="2400" spc="23" dirty="0" err="1">
                  <a:solidFill>
                    <a:srgbClr val="14110F"/>
                  </a:solidFill>
                  <a:latin typeface="Arimo"/>
                </a:rPr>
                <a:t>priemonių</a:t>
              </a:r>
              <a:r>
                <a:rPr lang="en-US" sz="2400" spc="23" dirty="0">
                  <a:solidFill>
                    <a:srgbClr val="14110F"/>
                  </a:solidFill>
                  <a:latin typeface="Arimo"/>
                </a:rPr>
                <a:t>: </a:t>
              </a:r>
              <a:r>
                <a:rPr lang="en-US" sz="2400" spc="23" dirty="0" err="1">
                  <a:solidFill>
                    <a:srgbClr val="14110F"/>
                  </a:solidFill>
                  <a:latin typeface="Arimo"/>
                </a:rPr>
                <a:t>lipnia</a:t>
              </a:r>
              <a:r>
                <a:rPr lang="en-US" sz="2400" spc="23" dirty="0">
                  <a:solidFill>
                    <a:srgbClr val="14110F"/>
                  </a:solidFill>
                  <a:latin typeface="Arimo"/>
                </a:rPr>
                <a:t> </a:t>
              </a:r>
              <a:r>
                <a:rPr lang="en-US" sz="2400" spc="23" dirty="0" err="1">
                  <a:solidFill>
                    <a:srgbClr val="14110F"/>
                  </a:solidFill>
                  <a:latin typeface="Arimo"/>
                </a:rPr>
                <a:t>juosta</a:t>
              </a:r>
              <a:r>
                <a:rPr lang="en-US" sz="2400" spc="23" dirty="0">
                  <a:solidFill>
                    <a:srgbClr val="14110F"/>
                  </a:solidFill>
                  <a:latin typeface="Arimo"/>
                </a:rPr>
                <a:t> </a:t>
              </a:r>
              <a:r>
                <a:rPr lang="en-US" sz="2400" spc="23" dirty="0" err="1">
                  <a:solidFill>
                    <a:srgbClr val="14110F"/>
                  </a:solidFill>
                  <a:latin typeface="Arimo"/>
                </a:rPr>
                <a:t>ar</a:t>
              </a:r>
              <a:r>
                <a:rPr lang="en-US" sz="2400" spc="23" dirty="0">
                  <a:solidFill>
                    <a:srgbClr val="14110F"/>
                  </a:solidFill>
                  <a:latin typeface="Arimo"/>
                </a:rPr>
                <a:t> kt. </a:t>
              </a:r>
              <a:r>
                <a:rPr lang="en-US" sz="2400" spc="23" dirty="0" err="1">
                  <a:solidFill>
                    <a:srgbClr val="14110F"/>
                  </a:solidFill>
                  <a:latin typeface="Arimo"/>
                </a:rPr>
                <a:t>apklijuokite</a:t>
              </a:r>
              <a:r>
                <a:rPr lang="en-US" sz="2400" spc="23" dirty="0">
                  <a:solidFill>
                    <a:srgbClr val="14110F"/>
                  </a:solidFill>
                  <a:latin typeface="Arimo"/>
                </a:rPr>
                <a:t> </a:t>
              </a:r>
              <a:r>
                <a:rPr lang="en-US" sz="2400" spc="23" dirty="0" err="1">
                  <a:solidFill>
                    <a:srgbClr val="14110F"/>
                  </a:solidFill>
                  <a:latin typeface="Arimo"/>
                </a:rPr>
                <a:t>langų</a:t>
              </a:r>
              <a:r>
                <a:rPr lang="en-US" sz="2400" spc="23" dirty="0">
                  <a:solidFill>
                    <a:srgbClr val="14110F"/>
                  </a:solidFill>
                  <a:latin typeface="Arimo"/>
                </a:rPr>
                <a:t> </a:t>
              </a:r>
              <a:r>
                <a:rPr lang="en-US" sz="2400" spc="23" dirty="0" err="1">
                  <a:solidFill>
                    <a:srgbClr val="14110F"/>
                  </a:solidFill>
                  <a:latin typeface="Arimo"/>
                </a:rPr>
                <a:t>stiklus</a:t>
              </a:r>
              <a:r>
                <a:rPr lang="en-US" sz="2400" spc="23" dirty="0">
                  <a:solidFill>
                    <a:srgbClr val="14110F"/>
                  </a:solidFill>
                  <a:latin typeface="Arimo"/>
                </a:rPr>
                <a:t>, </a:t>
              </a:r>
              <a:r>
                <a:rPr lang="en-US" sz="2400" spc="23" dirty="0" err="1">
                  <a:solidFill>
                    <a:srgbClr val="14110F"/>
                  </a:solidFill>
                  <a:latin typeface="Arimo"/>
                </a:rPr>
                <a:t>užtraukite</a:t>
              </a:r>
              <a:r>
                <a:rPr lang="en-US" sz="2400" spc="23" dirty="0">
                  <a:solidFill>
                    <a:srgbClr val="14110F"/>
                  </a:solidFill>
                  <a:latin typeface="Arimo"/>
                </a:rPr>
                <a:t> </a:t>
              </a:r>
              <a:r>
                <a:rPr lang="en-US" sz="2400" spc="23" dirty="0" err="1">
                  <a:solidFill>
                    <a:srgbClr val="14110F"/>
                  </a:solidFill>
                  <a:latin typeface="Arimo"/>
                </a:rPr>
                <a:t>užuolaidas</a:t>
              </a:r>
              <a:r>
                <a:rPr lang="en-US" sz="2400" spc="23" dirty="0">
                  <a:solidFill>
                    <a:srgbClr val="14110F"/>
                  </a:solidFill>
                  <a:latin typeface="Arimo"/>
                </a:rPr>
                <a:t>, </a:t>
              </a:r>
              <a:r>
                <a:rPr lang="en-US" sz="2400" spc="23" dirty="0" err="1">
                  <a:solidFill>
                    <a:srgbClr val="14110F"/>
                  </a:solidFill>
                  <a:latin typeface="Arimo"/>
                </a:rPr>
                <a:t>įsiveskite</a:t>
              </a:r>
              <a:r>
                <a:rPr lang="en-US" sz="2400" spc="23" dirty="0">
                  <a:solidFill>
                    <a:srgbClr val="14110F"/>
                  </a:solidFill>
                  <a:latin typeface="Arimo"/>
                </a:rPr>
                <a:t> į </a:t>
              </a:r>
              <a:r>
                <a:rPr lang="en-US" sz="2400" spc="23" dirty="0" err="1">
                  <a:solidFill>
                    <a:srgbClr val="14110F"/>
                  </a:solidFill>
                  <a:latin typeface="Arimo"/>
                </a:rPr>
                <a:t>vidų</a:t>
              </a:r>
              <a:r>
                <a:rPr lang="en-US" sz="2400" spc="23" dirty="0">
                  <a:solidFill>
                    <a:srgbClr val="14110F"/>
                  </a:solidFill>
                  <a:latin typeface="Arimo"/>
                </a:rPr>
                <a:t> </a:t>
              </a:r>
              <a:r>
                <a:rPr lang="en-US" sz="2400" spc="23" dirty="0" err="1">
                  <a:solidFill>
                    <a:srgbClr val="14110F"/>
                  </a:solidFill>
                  <a:latin typeface="Arimo"/>
                </a:rPr>
                <a:t>savo</a:t>
              </a:r>
              <a:r>
                <a:rPr lang="en-US" sz="2400" spc="23" dirty="0">
                  <a:solidFill>
                    <a:srgbClr val="14110F"/>
                  </a:solidFill>
                  <a:latin typeface="Arimo"/>
                </a:rPr>
                <a:t> </a:t>
              </a:r>
              <a:r>
                <a:rPr lang="en-US" sz="2400" spc="23" dirty="0" err="1">
                  <a:solidFill>
                    <a:srgbClr val="14110F"/>
                  </a:solidFill>
                  <a:latin typeface="Arimo"/>
                </a:rPr>
                <a:t>šunis</a:t>
              </a:r>
              <a:r>
                <a:rPr lang="en-US" sz="2400" spc="23" dirty="0">
                  <a:solidFill>
                    <a:srgbClr val="14110F"/>
                  </a:solidFill>
                  <a:latin typeface="Arimo"/>
                </a:rPr>
                <a:t>, </a:t>
              </a:r>
              <a:r>
                <a:rPr lang="en-US" sz="2400" spc="23" dirty="0" err="1">
                  <a:solidFill>
                    <a:srgbClr val="14110F"/>
                  </a:solidFill>
                  <a:latin typeface="Arimo"/>
                </a:rPr>
                <a:t>kates</a:t>
              </a:r>
              <a:r>
                <a:rPr lang="en-US" sz="2400" spc="23" dirty="0">
                  <a:solidFill>
                    <a:srgbClr val="14110F"/>
                  </a:solidFill>
                  <a:latin typeface="Arimo"/>
                </a:rPr>
                <a:t> </a:t>
              </a:r>
              <a:r>
                <a:rPr lang="en-US" sz="2400" spc="23" dirty="0" err="1">
                  <a:solidFill>
                    <a:srgbClr val="14110F"/>
                  </a:solidFill>
                  <a:latin typeface="Arimo"/>
                </a:rPr>
                <a:t>ir</a:t>
              </a:r>
              <a:r>
                <a:rPr lang="en-US" sz="2400" spc="23" dirty="0">
                  <a:solidFill>
                    <a:srgbClr val="14110F"/>
                  </a:solidFill>
                  <a:latin typeface="Arimo"/>
                </a:rPr>
                <a:t> t. t., </a:t>
              </a:r>
              <a:r>
                <a:rPr lang="en-US" sz="2400" spc="23" dirty="0" err="1">
                  <a:solidFill>
                    <a:srgbClr val="14110F"/>
                  </a:solidFill>
                  <a:latin typeface="Arimo"/>
                </a:rPr>
                <a:t>persikelkite</a:t>
              </a:r>
              <a:r>
                <a:rPr lang="en-US" sz="2400" spc="23" dirty="0">
                  <a:solidFill>
                    <a:srgbClr val="14110F"/>
                  </a:solidFill>
                  <a:latin typeface="Arimo"/>
                </a:rPr>
                <a:t> į </a:t>
              </a:r>
              <a:r>
                <a:rPr lang="en-US" sz="2400" spc="23" dirty="0" err="1">
                  <a:solidFill>
                    <a:srgbClr val="14110F"/>
                  </a:solidFill>
                  <a:latin typeface="Arimo"/>
                </a:rPr>
                <a:t>kambarį</a:t>
              </a:r>
              <a:r>
                <a:rPr lang="en-US" sz="2400" spc="23" dirty="0">
                  <a:solidFill>
                    <a:srgbClr val="14110F"/>
                  </a:solidFill>
                  <a:latin typeface="Arimo"/>
                </a:rPr>
                <a:t> be </a:t>
              </a:r>
              <a:r>
                <a:rPr lang="en-US" sz="2400" spc="23" dirty="0" err="1">
                  <a:solidFill>
                    <a:srgbClr val="14110F"/>
                  </a:solidFill>
                  <a:latin typeface="Arimo"/>
                </a:rPr>
                <a:t>langų</a:t>
              </a:r>
              <a:r>
                <a:rPr lang="en-US" sz="2400" spc="23" dirty="0">
                  <a:solidFill>
                    <a:srgbClr val="14110F"/>
                  </a:solidFill>
                  <a:latin typeface="Arimo"/>
                </a:rPr>
                <a:t> (</a:t>
              </a:r>
              <a:r>
                <a:rPr lang="en-US" sz="2400" spc="23" dirty="0" err="1">
                  <a:solidFill>
                    <a:srgbClr val="14110F"/>
                  </a:solidFill>
                  <a:latin typeface="Arimo"/>
                </a:rPr>
                <a:t>jei</a:t>
              </a:r>
              <a:r>
                <a:rPr lang="en-US" sz="2400" spc="23" dirty="0">
                  <a:solidFill>
                    <a:srgbClr val="14110F"/>
                  </a:solidFill>
                  <a:latin typeface="Arimo"/>
                </a:rPr>
                <a:t> </a:t>
              </a:r>
              <a:r>
                <a:rPr lang="en-US" sz="2400" spc="23" dirty="0" err="1">
                  <a:solidFill>
                    <a:srgbClr val="14110F"/>
                  </a:solidFill>
                  <a:latin typeface="Arimo"/>
                </a:rPr>
                <a:t>toks</a:t>
              </a:r>
              <a:r>
                <a:rPr lang="en-US" sz="2400" spc="23" dirty="0">
                  <a:solidFill>
                    <a:srgbClr val="14110F"/>
                  </a:solidFill>
                  <a:latin typeface="Arimo"/>
                </a:rPr>
                <a:t> </a:t>
              </a:r>
              <a:r>
                <a:rPr lang="en-US" sz="2400" spc="23" dirty="0" err="1">
                  <a:solidFill>
                    <a:srgbClr val="14110F"/>
                  </a:solidFill>
                  <a:latin typeface="Arimo"/>
                </a:rPr>
                <a:t>yra</a:t>
              </a:r>
              <a:r>
                <a:rPr lang="en-US" sz="2400" spc="23" dirty="0">
                  <a:solidFill>
                    <a:srgbClr val="14110F"/>
                  </a:solidFill>
                  <a:latin typeface="Arimo"/>
                </a:rPr>
                <a:t>). </a:t>
              </a:r>
            </a:p>
          </p:txBody>
        </p:sp>
      </p:grpSp>
      <p:grpSp>
        <p:nvGrpSpPr>
          <p:cNvPr id="8" name="Group 8"/>
          <p:cNvGrpSpPr>
            <a:grpSpLocks noChangeAspect="1"/>
          </p:cNvGrpSpPr>
          <p:nvPr/>
        </p:nvGrpSpPr>
        <p:grpSpPr>
          <a:xfrm>
            <a:off x="12595962" y="3656660"/>
            <a:ext cx="4668190" cy="4668190"/>
            <a:chOff x="0" y="0"/>
            <a:chExt cx="6350000" cy="6350000"/>
          </a:xfrm>
        </p:grpSpPr>
        <p:sp>
          <p:nvSpPr>
            <p:cNvPr id="9" name="Freeform 9"/>
            <p:cNvSpPr/>
            <p:nvPr/>
          </p:nvSpPr>
          <p:spPr>
            <a:xfrm>
              <a:off x="0" y="0"/>
              <a:ext cx="6350000" cy="6351270"/>
            </a:xfrm>
            <a:custGeom>
              <a:avLst/>
              <a:gdLst/>
              <a:ahLst/>
              <a:cxnLst/>
              <a:rect l="l" t="t" r="r" b="b"/>
              <a:pathLst>
                <a:path w="6350000" h="6351270">
                  <a:moveTo>
                    <a:pt x="0" y="5955030"/>
                  </a:moveTo>
                  <a:lnTo>
                    <a:pt x="0" y="394970"/>
                  </a:lnTo>
                  <a:cubicBezTo>
                    <a:pt x="0" y="176530"/>
                    <a:pt x="176530" y="0"/>
                    <a:pt x="394970" y="0"/>
                  </a:cubicBezTo>
                  <a:lnTo>
                    <a:pt x="5956300" y="0"/>
                  </a:lnTo>
                  <a:cubicBezTo>
                    <a:pt x="6173470" y="0"/>
                    <a:pt x="6350000" y="176530"/>
                    <a:pt x="6350000" y="394970"/>
                  </a:cubicBezTo>
                  <a:cubicBezTo>
                    <a:pt x="6350000" y="394970"/>
                    <a:pt x="6350000" y="394970"/>
                    <a:pt x="6350000" y="394970"/>
                  </a:cubicBezTo>
                  <a:lnTo>
                    <a:pt x="6350000" y="5956300"/>
                  </a:lnTo>
                  <a:cubicBezTo>
                    <a:pt x="6350000" y="6174740"/>
                    <a:pt x="6173470" y="6351270"/>
                    <a:pt x="5955030" y="6351270"/>
                  </a:cubicBezTo>
                  <a:lnTo>
                    <a:pt x="5955030" y="6351270"/>
                  </a:lnTo>
                  <a:lnTo>
                    <a:pt x="394970" y="6351270"/>
                  </a:lnTo>
                  <a:cubicBezTo>
                    <a:pt x="176530" y="6350000"/>
                    <a:pt x="0" y="6173470"/>
                    <a:pt x="0" y="5955030"/>
                  </a:cubicBezTo>
                  <a:cubicBezTo>
                    <a:pt x="0" y="5955030"/>
                    <a:pt x="0" y="5955030"/>
                    <a:pt x="0" y="5955030"/>
                  </a:cubicBezTo>
                  <a:close/>
                </a:path>
              </a:pathLst>
            </a:custGeom>
            <a:blipFill>
              <a:blip r:embed="rId2"/>
              <a:stretch>
                <a:fillRect l="-19424" r="-19424"/>
              </a:stretch>
            </a:blipFill>
          </p:spPr>
        </p:sp>
      </p:grpSp>
      <p:sp>
        <p:nvSpPr>
          <p:cNvPr id="10" name="TextBox 10"/>
          <p:cNvSpPr txBox="1"/>
          <p:nvPr/>
        </p:nvSpPr>
        <p:spPr>
          <a:xfrm>
            <a:off x="1028700" y="1366543"/>
            <a:ext cx="15838389" cy="2138680"/>
          </a:xfrm>
          <a:prstGeom prst="rect">
            <a:avLst/>
          </a:prstGeom>
        </p:spPr>
        <p:txBody>
          <a:bodyPr lIns="0" tIns="0" rIns="0" bIns="0" rtlCol="0" anchor="t">
            <a:spAutoFit/>
          </a:bodyPr>
          <a:lstStyle/>
          <a:p>
            <a:pPr algn="just">
              <a:lnSpc>
                <a:spcPts val="3380"/>
              </a:lnSpc>
            </a:pPr>
            <a:r>
              <a:rPr lang="en-US" sz="2600" spc="-26">
                <a:solidFill>
                  <a:srgbClr val="FBB900"/>
                </a:solidFill>
                <a:latin typeface="Roboto Bold"/>
              </a:rPr>
              <a:t>,,Oro pavojus“</a:t>
            </a:r>
            <a:r>
              <a:rPr lang="en-US" sz="2600" spc="-26">
                <a:solidFill>
                  <a:srgbClr val="14110F"/>
                </a:solidFill>
                <a:latin typeface="Roboto"/>
              </a:rPr>
              <a:t> – skelbiamas visiems gyventojams, kai kyla tiesioginė priešo užpuolimo grėsmė. </a:t>
            </a:r>
            <a:r>
              <a:rPr lang="en-US" sz="2600" spc="-26">
                <a:solidFill>
                  <a:srgbClr val="0066FF"/>
                </a:solidFill>
                <a:latin typeface="Roboto"/>
              </a:rPr>
              <a:t>Skelbiamas tik Krašto apsaugos ministerijos sprendimu</a:t>
            </a:r>
            <a:r>
              <a:rPr lang="en-US" sz="2600" spc="-26">
                <a:solidFill>
                  <a:srgbClr val="14110F"/>
                </a:solidFill>
                <a:latin typeface="Roboto"/>
              </a:rPr>
              <a:t>.</a:t>
            </a:r>
          </a:p>
          <a:p>
            <a:pPr algn="just">
              <a:lnSpc>
                <a:spcPts val="3380"/>
              </a:lnSpc>
            </a:pPr>
            <a:endParaRPr lang="en-US" sz="2600" spc="-26">
              <a:solidFill>
                <a:srgbClr val="14110F"/>
              </a:solidFill>
              <a:latin typeface="Roboto"/>
            </a:endParaRPr>
          </a:p>
          <a:p>
            <a:pPr algn="just">
              <a:lnSpc>
                <a:spcPts val="3380"/>
              </a:lnSpc>
            </a:pPr>
            <a:endParaRPr lang="en-US" sz="2600" spc="-26">
              <a:solidFill>
                <a:srgbClr val="14110F"/>
              </a:solidFill>
              <a:latin typeface="Roboto"/>
            </a:endParaRPr>
          </a:p>
          <a:p>
            <a:pPr marL="0" lvl="0" indent="0" algn="just">
              <a:lnSpc>
                <a:spcPts val="3380"/>
              </a:lnSpc>
              <a:spcBef>
                <a:spcPct val="0"/>
              </a:spcBef>
            </a:pPr>
            <a:r>
              <a:rPr lang="en-US" sz="2600" spc="-26">
                <a:solidFill>
                  <a:srgbClr val="FBB900"/>
                </a:solidFill>
                <a:latin typeface="Roboto Bold"/>
              </a:rPr>
              <a:t>Išgirdę šį signalą:</a:t>
            </a:r>
          </a:p>
        </p:txBody>
      </p:sp>
      <p:sp>
        <p:nvSpPr>
          <p:cNvPr id="11" name="TextBox 11"/>
          <p:cNvSpPr txBox="1"/>
          <p:nvPr/>
        </p:nvSpPr>
        <p:spPr>
          <a:xfrm>
            <a:off x="171463" y="9714393"/>
            <a:ext cx="8972537" cy="362585"/>
          </a:xfrm>
          <a:prstGeom prst="rect">
            <a:avLst/>
          </a:prstGeom>
        </p:spPr>
        <p:txBody>
          <a:bodyPr lIns="0" tIns="0" rIns="0" bIns="0" rtlCol="0" anchor="t">
            <a:spAutoFit/>
          </a:bodyPr>
          <a:lstStyle/>
          <a:p>
            <a:pPr marL="0" lvl="0" indent="0" algn="just">
              <a:lnSpc>
                <a:spcPts val="2859"/>
              </a:lnSpc>
              <a:spcBef>
                <a:spcPct val="0"/>
              </a:spcBef>
            </a:pPr>
            <a:r>
              <a:rPr lang="en-US" sz="2199" spc="-21">
                <a:solidFill>
                  <a:srgbClr val="545454"/>
                </a:solidFill>
                <a:latin typeface="Roboto"/>
              </a:rPr>
              <a:t>CIVILINĖ SAUGA • Oro pavojus</a:t>
            </a:r>
          </a:p>
        </p:txBody>
      </p:sp>
      <p:sp>
        <p:nvSpPr>
          <p:cNvPr id="12" name="TextBox 12"/>
          <p:cNvSpPr txBox="1"/>
          <p:nvPr/>
        </p:nvSpPr>
        <p:spPr>
          <a:xfrm>
            <a:off x="14337197" y="8020333"/>
            <a:ext cx="3539915" cy="194310"/>
          </a:xfrm>
          <a:prstGeom prst="rect">
            <a:avLst/>
          </a:prstGeom>
        </p:spPr>
        <p:txBody>
          <a:bodyPr lIns="0" tIns="0" rIns="0" bIns="0" rtlCol="0" anchor="t">
            <a:spAutoFit/>
          </a:bodyPr>
          <a:lstStyle/>
          <a:p>
            <a:pPr algn="ctr">
              <a:lnSpc>
                <a:spcPts val="1560"/>
              </a:lnSpc>
            </a:pPr>
            <a:r>
              <a:rPr lang="en-US" sz="1200">
                <a:solidFill>
                  <a:srgbClr val="FFFFFF"/>
                </a:solidFill>
                <a:latin typeface="Roboto"/>
              </a:rPr>
              <a:t>Šaltinis: bloombergquint.com</a:t>
            </a:r>
          </a:p>
        </p:txBody>
      </p:sp>
      <p:grpSp>
        <p:nvGrpSpPr>
          <p:cNvPr id="13" name="Group 7">
            <a:extLst>
              <a:ext uri="{FF2B5EF4-FFF2-40B4-BE49-F238E27FC236}">
                <a16:creationId xmlns:a16="http://schemas.microsoft.com/office/drawing/2014/main" id="{457F8C37-6A4D-CF34-920F-B72C781AA3C4}"/>
              </a:ext>
            </a:extLst>
          </p:cNvPr>
          <p:cNvGrpSpPr/>
          <p:nvPr/>
        </p:nvGrpSpPr>
        <p:grpSpPr>
          <a:xfrm>
            <a:off x="0" y="855108"/>
            <a:ext cx="18288000" cy="63520"/>
            <a:chOff x="0" y="0"/>
            <a:chExt cx="24384000" cy="84693"/>
          </a:xfrm>
        </p:grpSpPr>
        <p:sp>
          <p:nvSpPr>
            <p:cNvPr id="14" name="AutoShape 8">
              <a:extLst>
                <a:ext uri="{FF2B5EF4-FFF2-40B4-BE49-F238E27FC236}">
                  <a16:creationId xmlns:a16="http://schemas.microsoft.com/office/drawing/2014/main" id="{B887BADE-BDF0-008D-1C6E-B79C2BCFD25C}"/>
                </a:ext>
              </a:extLst>
            </p:cNvPr>
            <p:cNvSpPr/>
            <p:nvPr/>
          </p:nvSpPr>
          <p:spPr>
            <a:xfrm>
              <a:off x="0" y="35963"/>
              <a:ext cx="24384000" cy="12766"/>
            </a:xfrm>
            <a:prstGeom prst="rect">
              <a:avLst/>
            </a:prstGeom>
            <a:solidFill>
              <a:srgbClr val="000000"/>
            </a:solidFill>
          </p:spPr>
        </p:sp>
        <p:sp>
          <p:nvSpPr>
            <p:cNvPr id="15" name="AutoShape 9">
              <a:extLst>
                <a:ext uri="{FF2B5EF4-FFF2-40B4-BE49-F238E27FC236}">
                  <a16:creationId xmlns:a16="http://schemas.microsoft.com/office/drawing/2014/main" id="{255526D6-FE01-0A7C-434C-E8398DC1A2F3}"/>
                </a:ext>
              </a:extLst>
            </p:cNvPr>
            <p:cNvSpPr/>
            <p:nvPr/>
          </p:nvSpPr>
          <p:spPr>
            <a:xfrm rot="-5400000">
              <a:off x="782383" y="-782383"/>
              <a:ext cx="84693" cy="1649458"/>
            </a:xfrm>
            <a:prstGeom prst="rect">
              <a:avLst/>
            </a:prstGeom>
            <a:solidFill>
              <a:srgbClr val="FFB923"/>
            </a:solidFill>
          </p:spPr>
        </p:sp>
      </p:grpSp>
      <p:pic>
        <p:nvPicPr>
          <p:cNvPr id="16" name="Picture 5">
            <a:extLst>
              <a:ext uri="{FF2B5EF4-FFF2-40B4-BE49-F238E27FC236}">
                <a16:creationId xmlns:a16="http://schemas.microsoft.com/office/drawing/2014/main" id="{E065EA24-AE7C-936F-8192-D4BA50FF78EA}"/>
              </a:ext>
            </a:extLst>
          </p:cNvPr>
          <p:cNvPicPr>
            <a:picLocks noChangeAspect="1"/>
          </p:cNvPicPr>
          <p:nvPr/>
        </p:nvPicPr>
        <p:blipFill>
          <a:blip r:embed="rId3"/>
          <a:srcRect/>
          <a:stretch>
            <a:fillRect/>
          </a:stretch>
        </p:blipFill>
        <p:spPr>
          <a:xfrm>
            <a:off x="15773400" y="134194"/>
            <a:ext cx="2097339" cy="7344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9532946"/>
            <a:ext cx="18288000" cy="754054"/>
          </a:xfrm>
          <a:prstGeom prst="rect">
            <a:avLst/>
          </a:prstGeom>
          <a:solidFill>
            <a:srgbClr val="FBB900"/>
          </a:solidFill>
        </p:spPr>
      </p:sp>
      <p:grpSp>
        <p:nvGrpSpPr>
          <p:cNvPr id="4" name="Group 4"/>
          <p:cNvGrpSpPr>
            <a:grpSpLocks noChangeAspect="1"/>
          </p:cNvGrpSpPr>
          <p:nvPr/>
        </p:nvGrpSpPr>
        <p:grpSpPr>
          <a:xfrm>
            <a:off x="1082477" y="2085682"/>
            <a:ext cx="6115635" cy="6115635"/>
            <a:chOff x="0" y="0"/>
            <a:chExt cx="6350000" cy="6350000"/>
          </a:xfrm>
        </p:grpSpPr>
        <p:sp>
          <p:nvSpPr>
            <p:cNvPr id="5" name="Freeform 5"/>
            <p:cNvSpPr/>
            <p:nvPr/>
          </p:nvSpPr>
          <p:spPr>
            <a:xfrm>
              <a:off x="0" y="0"/>
              <a:ext cx="6350000" cy="6351270"/>
            </a:xfrm>
            <a:custGeom>
              <a:avLst/>
              <a:gdLst/>
              <a:ahLst/>
              <a:cxnLst/>
              <a:rect l="l" t="t" r="r" b="b"/>
              <a:pathLst>
                <a:path w="6350000" h="6351270">
                  <a:moveTo>
                    <a:pt x="0" y="5955030"/>
                  </a:moveTo>
                  <a:lnTo>
                    <a:pt x="0" y="394970"/>
                  </a:lnTo>
                  <a:cubicBezTo>
                    <a:pt x="0" y="176530"/>
                    <a:pt x="176530" y="0"/>
                    <a:pt x="394970" y="0"/>
                  </a:cubicBezTo>
                  <a:lnTo>
                    <a:pt x="5956300" y="0"/>
                  </a:lnTo>
                  <a:cubicBezTo>
                    <a:pt x="6173470" y="0"/>
                    <a:pt x="6350000" y="176530"/>
                    <a:pt x="6350000" y="394970"/>
                  </a:cubicBezTo>
                  <a:cubicBezTo>
                    <a:pt x="6350000" y="394970"/>
                    <a:pt x="6350000" y="394970"/>
                    <a:pt x="6350000" y="394970"/>
                  </a:cubicBezTo>
                  <a:lnTo>
                    <a:pt x="6350000" y="5956300"/>
                  </a:lnTo>
                  <a:cubicBezTo>
                    <a:pt x="6350000" y="6174740"/>
                    <a:pt x="6173470" y="6351270"/>
                    <a:pt x="5955030" y="6351270"/>
                  </a:cubicBezTo>
                  <a:lnTo>
                    <a:pt x="5955030" y="6351270"/>
                  </a:lnTo>
                  <a:lnTo>
                    <a:pt x="394970" y="6351270"/>
                  </a:lnTo>
                  <a:cubicBezTo>
                    <a:pt x="176530" y="6350000"/>
                    <a:pt x="0" y="6173470"/>
                    <a:pt x="0" y="5955030"/>
                  </a:cubicBezTo>
                  <a:cubicBezTo>
                    <a:pt x="0" y="5955030"/>
                    <a:pt x="0" y="5955030"/>
                    <a:pt x="0" y="5955030"/>
                  </a:cubicBezTo>
                  <a:close/>
                </a:path>
              </a:pathLst>
            </a:custGeom>
            <a:blipFill>
              <a:blip r:embed="rId2"/>
              <a:stretch>
                <a:fillRect l="-2023" r="-2023"/>
              </a:stretch>
            </a:blipFill>
          </p:spPr>
        </p:sp>
      </p:grpSp>
      <p:sp>
        <p:nvSpPr>
          <p:cNvPr id="6" name="TextBox 6"/>
          <p:cNvSpPr txBox="1"/>
          <p:nvPr/>
        </p:nvSpPr>
        <p:spPr>
          <a:xfrm>
            <a:off x="8331246" y="3056255"/>
            <a:ext cx="9336672" cy="4126865"/>
          </a:xfrm>
          <a:prstGeom prst="rect">
            <a:avLst/>
          </a:prstGeom>
        </p:spPr>
        <p:txBody>
          <a:bodyPr lIns="0" tIns="0" rIns="0" bIns="0" rtlCol="0" anchor="t">
            <a:spAutoFit/>
          </a:bodyPr>
          <a:lstStyle/>
          <a:p>
            <a:pPr algn="just">
              <a:lnSpc>
                <a:spcPts val="3640"/>
              </a:lnSpc>
            </a:pPr>
            <a:r>
              <a:rPr lang="en-US" sz="2800" spc="-28" dirty="0" err="1">
                <a:solidFill>
                  <a:srgbClr val="FBB900"/>
                </a:solidFill>
                <a:latin typeface="Roboto Bold"/>
              </a:rPr>
              <a:t>Slėptuvės</a:t>
            </a:r>
            <a:r>
              <a:rPr lang="en-US" sz="2800" spc="-28" dirty="0">
                <a:solidFill>
                  <a:srgbClr val="14110F"/>
                </a:solidFill>
                <a:latin typeface="Roboto"/>
              </a:rPr>
              <a:t> – </a:t>
            </a:r>
            <a:r>
              <a:rPr lang="en-US" sz="2800" spc="-28" dirty="0" err="1">
                <a:solidFill>
                  <a:srgbClr val="14110F"/>
                </a:solidFill>
                <a:latin typeface="Roboto"/>
              </a:rPr>
              <a:t>specialiosios</a:t>
            </a:r>
            <a:r>
              <a:rPr lang="en-US" sz="2800" spc="-28" dirty="0">
                <a:solidFill>
                  <a:srgbClr val="14110F"/>
                </a:solidFill>
                <a:latin typeface="Roboto"/>
              </a:rPr>
              <a:t> </a:t>
            </a:r>
            <a:r>
              <a:rPr lang="en-US" sz="2800" spc="-28" dirty="0" err="1">
                <a:solidFill>
                  <a:srgbClr val="14110F"/>
                </a:solidFill>
                <a:latin typeface="Roboto"/>
              </a:rPr>
              <a:t>paskirties</a:t>
            </a:r>
            <a:r>
              <a:rPr lang="en-US" sz="2800" spc="-28" dirty="0">
                <a:solidFill>
                  <a:srgbClr val="14110F"/>
                </a:solidFill>
                <a:latin typeface="Roboto"/>
              </a:rPr>
              <a:t> </a:t>
            </a:r>
            <a:r>
              <a:rPr lang="en-US" sz="2800" spc="-28" dirty="0" err="1">
                <a:solidFill>
                  <a:srgbClr val="14110F"/>
                </a:solidFill>
                <a:latin typeface="Roboto"/>
              </a:rPr>
              <a:t>statiniai</a:t>
            </a:r>
            <a:r>
              <a:rPr lang="en-US" sz="2800" spc="-28" dirty="0">
                <a:solidFill>
                  <a:srgbClr val="14110F"/>
                </a:solidFill>
                <a:latin typeface="Roboto"/>
              </a:rPr>
              <a:t> </a:t>
            </a:r>
            <a:r>
              <a:rPr lang="en-US" sz="2800" spc="-28" dirty="0" err="1">
                <a:solidFill>
                  <a:srgbClr val="14110F"/>
                </a:solidFill>
                <a:latin typeface="Roboto"/>
              </a:rPr>
              <a:t>arba</a:t>
            </a:r>
            <a:r>
              <a:rPr lang="en-US" sz="2800" spc="-28" dirty="0">
                <a:solidFill>
                  <a:srgbClr val="14110F"/>
                </a:solidFill>
                <a:latin typeface="Roboto"/>
              </a:rPr>
              <a:t> </a:t>
            </a:r>
            <a:r>
              <a:rPr lang="en-US" sz="2800" spc="-28" dirty="0" err="1">
                <a:solidFill>
                  <a:srgbClr val="14110F"/>
                </a:solidFill>
                <a:latin typeface="Roboto"/>
              </a:rPr>
              <a:t>specialiai</a:t>
            </a:r>
            <a:r>
              <a:rPr lang="en-US" sz="2800" spc="-28" dirty="0">
                <a:solidFill>
                  <a:srgbClr val="14110F"/>
                </a:solidFill>
                <a:latin typeface="Roboto"/>
              </a:rPr>
              <a:t> </a:t>
            </a:r>
            <a:r>
              <a:rPr lang="en-US" sz="2800" spc="-28" dirty="0" err="1">
                <a:solidFill>
                  <a:srgbClr val="14110F"/>
                </a:solidFill>
                <a:latin typeface="Roboto"/>
              </a:rPr>
              <a:t>įrengtos</a:t>
            </a:r>
            <a:r>
              <a:rPr lang="en-US" sz="2800" spc="-28" dirty="0">
                <a:solidFill>
                  <a:srgbClr val="14110F"/>
                </a:solidFill>
                <a:latin typeface="Roboto"/>
              </a:rPr>
              <a:t> </a:t>
            </a:r>
            <a:r>
              <a:rPr lang="en-US" sz="2800" spc="-28" dirty="0" err="1">
                <a:solidFill>
                  <a:srgbClr val="14110F"/>
                </a:solidFill>
                <a:latin typeface="Roboto"/>
              </a:rPr>
              <a:t>patalpos</a:t>
            </a:r>
            <a:r>
              <a:rPr lang="en-US" sz="2800" spc="-28" dirty="0">
                <a:solidFill>
                  <a:srgbClr val="14110F"/>
                </a:solidFill>
                <a:latin typeface="Roboto"/>
              </a:rPr>
              <a:t> </a:t>
            </a:r>
            <a:r>
              <a:rPr lang="en-US" sz="2800" spc="-28" dirty="0" err="1">
                <a:solidFill>
                  <a:srgbClr val="14110F"/>
                </a:solidFill>
                <a:latin typeface="Roboto"/>
              </a:rPr>
              <a:t>apsaugoti</a:t>
            </a:r>
            <a:r>
              <a:rPr lang="en-US" sz="2800" spc="-28" dirty="0">
                <a:solidFill>
                  <a:srgbClr val="14110F"/>
                </a:solidFill>
                <a:latin typeface="Roboto"/>
              </a:rPr>
              <a:t> </a:t>
            </a:r>
            <a:r>
              <a:rPr lang="en-US" sz="2800" spc="-28" dirty="0" err="1">
                <a:solidFill>
                  <a:srgbClr val="14110F"/>
                </a:solidFill>
                <a:latin typeface="Roboto"/>
              </a:rPr>
              <a:t>nuo</a:t>
            </a:r>
            <a:r>
              <a:rPr lang="en-US" sz="2800" spc="-28" dirty="0">
                <a:solidFill>
                  <a:srgbClr val="14110F"/>
                </a:solidFill>
                <a:latin typeface="Roboto"/>
              </a:rPr>
              <a:t> </a:t>
            </a:r>
            <a:r>
              <a:rPr lang="en-US" sz="2800" spc="-28" dirty="0" err="1">
                <a:solidFill>
                  <a:srgbClr val="14110F"/>
                </a:solidFill>
                <a:latin typeface="Roboto"/>
              </a:rPr>
              <a:t>atsiradusių</a:t>
            </a:r>
            <a:r>
              <a:rPr lang="en-US" sz="2800" spc="-28" dirty="0">
                <a:solidFill>
                  <a:srgbClr val="14110F"/>
                </a:solidFill>
                <a:latin typeface="Roboto"/>
              </a:rPr>
              <a:t> </a:t>
            </a:r>
            <a:r>
              <a:rPr lang="en-US" sz="2800" spc="-28" dirty="0" err="1">
                <a:solidFill>
                  <a:srgbClr val="14110F"/>
                </a:solidFill>
                <a:latin typeface="Roboto"/>
              </a:rPr>
              <a:t>gyvybei</a:t>
            </a:r>
            <a:r>
              <a:rPr lang="en-US" sz="2800" spc="-28" dirty="0">
                <a:solidFill>
                  <a:srgbClr val="14110F"/>
                </a:solidFill>
                <a:latin typeface="Roboto"/>
              </a:rPr>
              <a:t> </a:t>
            </a:r>
            <a:r>
              <a:rPr lang="en-US" sz="2800" spc="-28" dirty="0" err="1">
                <a:solidFill>
                  <a:srgbClr val="14110F"/>
                </a:solidFill>
                <a:latin typeface="Roboto"/>
              </a:rPr>
              <a:t>ar</a:t>
            </a:r>
            <a:r>
              <a:rPr lang="en-US" sz="2800" spc="-28" dirty="0">
                <a:solidFill>
                  <a:srgbClr val="14110F"/>
                </a:solidFill>
                <a:latin typeface="Roboto"/>
              </a:rPr>
              <a:t> </a:t>
            </a:r>
            <a:r>
              <a:rPr lang="en-US" sz="2800" spc="-28" dirty="0" err="1">
                <a:solidFill>
                  <a:srgbClr val="14110F"/>
                </a:solidFill>
                <a:latin typeface="Roboto"/>
              </a:rPr>
              <a:t>sveikatai</a:t>
            </a:r>
            <a:r>
              <a:rPr lang="en-US" sz="2800" spc="-28" dirty="0">
                <a:solidFill>
                  <a:srgbClr val="14110F"/>
                </a:solidFill>
                <a:latin typeface="Roboto"/>
              </a:rPr>
              <a:t> </a:t>
            </a:r>
            <a:r>
              <a:rPr lang="en-US" sz="2800" spc="-28" dirty="0" err="1">
                <a:solidFill>
                  <a:srgbClr val="14110F"/>
                </a:solidFill>
                <a:latin typeface="Roboto"/>
              </a:rPr>
              <a:t>pavojingų</a:t>
            </a:r>
            <a:r>
              <a:rPr lang="en-US" sz="2800" spc="-28" dirty="0">
                <a:solidFill>
                  <a:srgbClr val="14110F"/>
                </a:solidFill>
                <a:latin typeface="Roboto"/>
              </a:rPr>
              <a:t> </a:t>
            </a:r>
            <a:r>
              <a:rPr lang="en-US" sz="2800" spc="-28" dirty="0" err="1">
                <a:solidFill>
                  <a:srgbClr val="14110F"/>
                </a:solidFill>
                <a:latin typeface="Roboto"/>
              </a:rPr>
              <a:t>veiksnių</a:t>
            </a:r>
            <a:r>
              <a:rPr lang="en-US" sz="2800" spc="-28" dirty="0">
                <a:solidFill>
                  <a:srgbClr val="14110F"/>
                </a:solidFill>
                <a:latin typeface="Roboto"/>
              </a:rPr>
              <a:t> </a:t>
            </a:r>
            <a:r>
              <a:rPr lang="en-US" sz="2800" spc="-28" dirty="0" err="1">
                <a:solidFill>
                  <a:srgbClr val="14110F"/>
                </a:solidFill>
                <a:latin typeface="Roboto"/>
              </a:rPr>
              <a:t>valstybės</a:t>
            </a:r>
            <a:r>
              <a:rPr lang="en-US" sz="2800" spc="-28" dirty="0">
                <a:solidFill>
                  <a:srgbClr val="14110F"/>
                </a:solidFill>
                <a:latin typeface="Roboto"/>
              </a:rPr>
              <a:t> </a:t>
            </a:r>
            <a:r>
              <a:rPr lang="en-US" sz="2800" spc="-28" dirty="0" err="1">
                <a:solidFill>
                  <a:srgbClr val="14110F"/>
                </a:solidFill>
                <a:latin typeface="Roboto"/>
              </a:rPr>
              <a:t>tarnautojus</a:t>
            </a:r>
            <a:r>
              <a:rPr lang="en-US" sz="2800" spc="-28" dirty="0">
                <a:solidFill>
                  <a:srgbClr val="14110F"/>
                </a:solidFill>
                <a:latin typeface="Roboto"/>
              </a:rPr>
              <a:t> </a:t>
            </a:r>
            <a:r>
              <a:rPr lang="en-US" sz="2800" spc="-28" dirty="0" err="1">
                <a:solidFill>
                  <a:srgbClr val="14110F"/>
                </a:solidFill>
                <a:latin typeface="Roboto"/>
              </a:rPr>
              <a:t>ir</a:t>
            </a:r>
            <a:r>
              <a:rPr lang="en-US" sz="2800" spc="-28" dirty="0">
                <a:solidFill>
                  <a:srgbClr val="14110F"/>
                </a:solidFill>
                <a:latin typeface="Roboto"/>
              </a:rPr>
              <a:t> </a:t>
            </a:r>
            <a:r>
              <a:rPr lang="en-US" sz="2800" spc="-28" dirty="0" err="1">
                <a:solidFill>
                  <a:srgbClr val="14110F"/>
                </a:solidFill>
                <a:latin typeface="Roboto"/>
              </a:rPr>
              <a:t>darbuotojus</a:t>
            </a:r>
            <a:r>
              <a:rPr lang="en-US" sz="2800" spc="-28" dirty="0">
                <a:solidFill>
                  <a:srgbClr val="14110F"/>
                </a:solidFill>
                <a:latin typeface="Roboto"/>
              </a:rPr>
              <a:t>, </a:t>
            </a:r>
            <a:r>
              <a:rPr lang="en-US" sz="2800" spc="-28" dirty="0" err="1">
                <a:solidFill>
                  <a:srgbClr val="14110F"/>
                </a:solidFill>
                <a:latin typeface="Roboto"/>
              </a:rPr>
              <a:t>užtikrinančius</a:t>
            </a:r>
            <a:r>
              <a:rPr lang="en-US" sz="2800" spc="-28" dirty="0">
                <a:solidFill>
                  <a:srgbClr val="14110F"/>
                </a:solidFill>
                <a:latin typeface="Roboto"/>
              </a:rPr>
              <a:t> </a:t>
            </a:r>
            <a:r>
              <a:rPr lang="en-US" sz="2800" spc="-28" dirty="0" err="1">
                <a:solidFill>
                  <a:srgbClr val="14110F"/>
                </a:solidFill>
                <a:latin typeface="Roboto"/>
              </a:rPr>
              <a:t>valstybės</a:t>
            </a:r>
            <a:r>
              <a:rPr lang="en-US" sz="2800" spc="-28" dirty="0">
                <a:solidFill>
                  <a:srgbClr val="14110F"/>
                </a:solidFill>
                <a:latin typeface="Roboto"/>
              </a:rPr>
              <a:t> </a:t>
            </a:r>
            <a:r>
              <a:rPr lang="en-US" sz="2800" spc="-28" dirty="0" err="1">
                <a:solidFill>
                  <a:srgbClr val="14110F"/>
                </a:solidFill>
                <a:latin typeface="Roboto"/>
              </a:rPr>
              <a:t>ir</a:t>
            </a:r>
            <a:r>
              <a:rPr lang="en-US" sz="2800" spc="-28" dirty="0">
                <a:solidFill>
                  <a:srgbClr val="14110F"/>
                </a:solidFill>
                <a:latin typeface="Roboto"/>
              </a:rPr>
              <a:t> </a:t>
            </a:r>
            <a:r>
              <a:rPr lang="en-US" sz="2800" spc="-28" dirty="0" err="1">
                <a:solidFill>
                  <a:srgbClr val="14110F"/>
                </a:solidFill>
                <a:latin typeface="Roboto"/>
              </a:rPr>
              <a:t>savivaldybių</a:t>
            </a:r>
            <a:r>
              <a:rPr lang="en-US" sz="2800" spc="-28" dirty="0">
                <a:solidFill>
                  <a:srgbClr val="14110F"/>
                </a:solidFill>
                <a:latin typeface="Roboto"/>
              </a:rPr>
              <a:t> </a:t>
            </a:r>
            <a:r>
              <a:rPr lang="en-US" sz="2800" spc="-28" dirty="0" err="1">
                <a:solidFill>
                  <a:srgbClr val="14110F"/>
                </a:solidFill>
                <a:latin typeface="Roboto"/>
              </a:rPr>
              <a:t>institucijų</a:t>
            </a:r>
            <a:r>
              <a:rPr lang="en-US" sz="2800" spc="-28" dirty="0">
                <a:solidFill>
                  <a:srgbClr val="14110F"/>
                </a:solidFill>
                <a:latin typeface="Roboto"/>
              </a:rPr>
              <a:t> </a:t>
            </a:r>
            <a:r>
              <a:rPr lang="en-US" sz="2800" spc="-28" dirty="0" err="1">
                <a:solidFill>
                  <a:srgbClr val="14110F"/>
                </a:solidFill>
                <a:latin typeface="Roboto"/>
              </a:rPr>
              <a:t>veiklą</a:t>
            </a:r>
            <a:r>
              <a:rPr lang="en-US" sz="2800" spc="-28" dirty="0">
                <a:solidFill>
                  <a:srgbClr val="14110F"/>
                </a:solidFill>
                <a:latin typeface="Roboto"/>
              </a:rPr>
              <a:t> </a:t>
            </a:r>
            <a:r>
              <a:rPr lang="en-US" sz="2800" spc="-28" dirty="0" err="1">
                <a:solidFill>
                  <a:srgbClr val="14110F"/>
                </a:solidFill>
                <a:latin typeface="Roboto"/>
              </a:rPr>
              <a:t>ekstremaliųjų</a:t>
            </a:r>
            <a:r>
              <a:rPr lang="en-US" sz="2800" spc="-28" dirty="0">
                <a:solidFill>
                  <a:srgbClr val="14110F"/>
                </a:solidFill>
                <a:latin typeface="Roboto"/>
              </a:rPr>
              <a:t> </a:t>
            </a:r>
            <a:r>
              <a:rPr lang="en-US" sz="2800" spc="-28" dirty="0" err="1">
                <a:solidFill>
                  <a:srgbClr val="14110F"/>
                </a:solidFill>
                <a:latin typeface="Roboto"/>
              </a:rPr>
              <a:t>situacijų</a:t>
            </a:r>
            <a:r>
              <a:rPr lang="en-US" sz="2800" spc="-28" dirty="0">
                <a:solidFill>
                  <a:srgbClr val="14110F"/>
                </a:solidFill>
                <a:latin typeface="Roboto"/>
              </a:rPr>
              <a:t> </a:t>
            </a:r>
            <a:r>
              <a:rPr lang="en-US" sz="2800" spc="-28" dirty="0" err="1">
                <a:solidFill>
                  <a:srgbClr val="14110F"/>
                </a:solidFill>
                <a:latin typeface="Roboto"/>
              </a:rPr>
              <a:t>ar</a:t>
            </a:r>
            <a:r>
              <a:rPr lang="en-US" sz="2800" spc="-28" dirty="0">
                <a:solidFill>
                  <a:srgbClr val="14110F"/>
                </a:solidFill>
                <a:latin typeface="Roboto"/>
              </a:rPr>
              <a:t> karo </a:t>
            </a:r>
            <a:r>
              <a:rPr lang="en-US" sz="2800" spc="-28" dirty="0" err="1">
                <a:solidFill>
                  <a:srgbClr val="14110F"/>
                </a:solidFill>
                <a:latin typeface="Roboto"/>
              </a:rPr>
              <a:t>metu</a:t>
            </a:r>
            <a:r>
              <a:rPr lang="en-US" sz="2800" spc="-28" dirty="0">
                <a:solidFill>
                  <a:srgbClr val="14110F"/>
                </a:solidFill>
                <a:latin typeface="Roboto"/>
              </a:rPr>
              <a:t>. </a:t>
            </a:r>
          </a:p>
          <a:p>
            <a:pPr algn="just">
              <a:lnSpc>
                <a:spcPts val="3640"/>
              </a:lnSpc>
            </a:pPr>
            <a:endParaRPr lang="en-US" sz="2800" spc="-28" dirty="0">
              <a:solidFill>
                <a:srgbClr val="14110F"/>
              </a:solidFill>
              <a:latin typeface="Roboto"/>
            </a:endParaRPr>
          </a:p>
          <a:p>
            <a:pPr algn="just">
              <a:lnSpc>
                <a:spcPts val="3640"/>
              </a:lnSpc>
            </a:pPr>
            <a:r>
              <a:rPr lang="en-US" sz="2800" spc="-28" dirty="0" err="1">
                <a:solidFill>
                  <a:srgbClr val="14110F"/>
                </a:solidFill>
                <a:latin typeface="Roboto"/>
              </a:rPr>
              <a:t>Slėptuvių</a:t>
            </a:r>
            <a:r>
              <a:rPr lang="en-US" sz="2800" spc="-28" dirty="0">
                <a:solidFill>
                  <a:srgbClr val="14110F"/>
                </a:solidFill>
                <a:latin typeface="Roboto"/>
              </a:rPr>
              <a:t> </a:t>
            </a:r>
            <a:r>
              <a:rPr lang="en-US" sz="2800" spc="-28" dirty="0" err="1">
                <a:solidFill>
                  <a:srgbClr val="14110F"/>
                </a:solidFill>
                <a:latin typeface="Roboto"/>
              </a:rPr>
              <a:t>poreikį</a:t>
            </a:r>
            <a:r>
              <a:rPr lang="en-US" sz="2800" spc="-28" dirty="0">
                <a:solidFill>
                  <a:srgbClr val="14110F"/>
                </a:solidFill>
                <a:latin typeface="Roboto"/>
              </a:rPr>
              <a:t> </a:t>
            </a:r>
            <a:r>
              <a:rPr lang="en-US" sz="2800" spc="-28" dirty="0" err="1">
                <a:solidFill>
                  <a:srgbClr val="14110F"/>
                </a:solidFill>
                <a:latin typeface="Roboto"/>
              </a:rPr>
              <a:t>šalyje</a:t>
            </a:r>
            <a:r>
              <a:rPr lang="en-US" sz="2800" spc="-28" dirty="0">
                <a:solidFill>
                  <a:srgbClr val="14110F"/>
                </a:solidFill>
                <a:latin typeface="Roboto"/>
              </a:rPr>
              <a:t> </a:t>
            </a:r>
            <a:r>
              <a:rPr lang="en-US" sz="2800" spc="-28" dirty="0" err="1">
                <a:solidFill>
                  <a:srgbClr val="14110F"/>
                </a:solidFill>
                <a:latin typeface="Roboto"/>
              </a:rPr>
              <a:t>nustato</a:t>
            </a:r>
            <a:r>
              <a:rPr lang="en-US" sz="2800" spc="-28" dirty="0">
                <a:solidFill>
                  <a:srgbClr val="14110F"/>
                </a:solidFill>
                <a:latin typeface="Roboto"/>
              </a:rPr>
              <a:t> </a:t>
            </a:r>
            <a:r>
              <a:rPr lang="en-US" sz="2800" spc="-28" dirty="0" err="1">
                <a:solidFill>
                  <a:srgbClr val="14110F"/>
                </a:solidFill>
                <a:latin typeface="Roboto"/>
              </a:rPr>
              <a:t>Lietuvos</a:t>
            </a:r>
            <a:r>
              <a:rPr lang="en-US" sz="2800" spc="-28" dirty="0">
                <a:solidFill>
                  <a:srgbClr val="14110F"/>
                </a:solidFill>
                <a:latin typeface="Roboto"/>
              </a:rPr>
              <a:t> </a:t>
            </a:r>
            <a:r>
              <a:rPr lang="en-US" sz="2800" spc="-28" dirty="0" err="1">
                <a:solidFill>
                  <a:srgbClr val="14110F"/>
                </a:solidFill>
                <a:latin typeface="Roboto"/>
              </a:rPr>
              <a:t>Respublikos</a:t>
            </a:r>
            <a:r>
              <a:rPr lang="en-US" sz="2800" spc="-28" dirty="0">
                <a:solidFill>
                  <a:srgbClr val="14110F"/>
                </a:solidFill>
                <a:latin typeface="Roboto"/>
              </a:rPr>
              <a:t> </a:t>
            </a:r>
            <a:r>
              <a:rPr lang="en-US" sz="2800" spc="-28" dirty="0" err="1">
                <a:solidFill>
                  <a:srgbClr val="14110F"/>
                </a:solidFill>
                <a:latin typeface="Roboto"/>
              </a:rPr>
              <a:t>Vyriausybė</a:t>
            </a:r>
            <a:r>
              <a:rPr lang="en-US" sz="2800" spc="-28" dirty="0">
                <a:solidFill>
                  <a:srgbClr val="14110F"/>
                </a:solidFill>
                <a:latin typeface="Roboto"/>
              </a:rPr>
              <a:t>.</a:t>
            </a:r>
          </a:p>
          <a:p>
            <a:pPr marL="0" lvl="0" indent="0" algn="just">
              <a:lnSpc>
                <a:spcPts val="3640"/>
              </a:lnSpc>
              <a:spcBef>
                <a:spcPct val="0"/>
              </a:spcBef>
            </a:pPr>
            <a:endParaRPr lang="en-US" sz="2800" spc="-28" dirty="0">
              <a:solidFill>
                <a:srgbClr val="14110F"/>
              </a:solidFill>
              <a:latin typeface="Roboto"/>
            </a:endParaRPr>
          </a:p>
        </p:txBody>
      </p:sp>
      <p:sp>
        <p:nvSpPr>
          <p:cNvPr id="7" name="TextBox 7"/>
          <p:cNvSpPr txBox="1"/>
          <p:nvPr/>
        </p:nvSpPr>
        <p:spPr>
          <a:xfrm>
            <a:off x="171463" y="9714393"/>
            <a:ext cx="7937664" cy="362585"/>
          </a:xfrm>
          <a:prstGeom prst="rect">
            <a:avLst/>
          </a:prstGeom>
        </p:spPr>
        <p:txBody>
          <a:bodyPr lIns="0" tIns="0" rIns="0" bIns="0" rtlCol="0" anchor="t">
            <a:spAutoFit/>
          </a:bodyPr>
          <a:lstStyle/>
          <a:p>
            <a:pPr marL="0" lvl="0" indent="0" algn="just">
              <a:lnSpc>
                <a:spcPts val="2859"/>
              </a:lnSpc>
              <a:spcBef>
                <a:spcPct val="0"/>
              </a:spcBef>
            </a:pPr>
            <a:r>
              <a:rPr lang="en-US" sz="2199" spc="-21">
                <a:solidFill>
                  <a:srgbClr val="545454"/>
                </a:solidFill>
                <a:latin typeface="Roboto"/>
              </a:rPr>
              <a:t>CIVILINĖ SAUGA • Slėptuvės</a:t>
            </a:r>
          </a:p>
        </p:txBody>
      </p:sp>
      <p:sp>
        <p:nvSpPr>
          <p:cNvPr id="8" name="TextBox 8"/>
          <p:cNvSpPr txBox="1"/>
          <p:nvPr/>
        </p:nvSpPr>
        <p:spPr>
          <a:xfrm>
            <a:off x="4247412" y="7901193"/>
            <a:ext cx="3539915" cy="194310"/>
          </a:xfrm>
          <a:prstGeom prst="rect">
            <a:avLst/>
          </a:prstGeom>
        </p:spPr>
        <p:txBody>
          <a:bodyPr lIns="0" tIns="0" rIns="0" bIns="0" rtlCol="0" anchor="t">
            <a:spAutoFit/>
          </a:bodyPr>
          <a:lstStyle/>
          <a:p>
            <a:pPr algn="ctr">
              <a:lnSpc>
                <a:spcPts val="1560"/>
              </a:lnSpc>
            </a:pPr>
            <a:r>
              <a:rPr lang="en-US" sz="1200">
                <a:solidFill>
                  <a:srgbClr val="FFFFFF"/>
                </a:solidFill>
                <a:latin typeface="Roboto"/>
              </a:rPr>
              <a:t>Šaltinis: kaunas.kasvyksta.lt</a:t>
            </a:r>
          </a:p>
        </p:txBody>
      </p:sp>
      <p:grpSp>
        <p:nvGrpSpPr>
          <p:cNvPr id="9" name="Group 7">
            <a:extLst>
              <a:ext uri="{FF2B5EF4-FFF2-40B4-BE49-F238E27FC236}">
                <a16:creationId xmlns:a16="http://schemas.microsoft.com/office/drawing/2014/main" id="{28871F6C-F7EC-79BA-35E4-C61FE76CF688}"/>
              </a:ext>
            </a:extLst>
          </p:cNvPr>
          <p:cNvGrpSpPr/>
          <p:nvPr/>
        </p:nvGrpSpPr>
        <p:grpSpPr>
          <a:xfrm>
            <a:off x="0" y="855108"/>
            <a:ext cx="18288000" cy="63520"/>
            <a:chOff x="0" y="0"/>
            <a:chExt cx="24384000" cy="84693"/>
          </a:xfrm>
        </p:grpSpPr>
        <p:sp>
          <p:nvSpPr>
            <p:cNvPr id="10" name="AutoShape 8">
              <a:extLst>
                <a:ext uri="{FF2B5EF4-FFF2-40B4-BE49-F238E27FC236}">
                  <a16:creationId xmlns:a16="http://schemas.microsoft.com/office/drawing/2014/main" id="{71DDAA17-1899-C214-82F1-3E7A7935ECE1}"/>
                </a:ext>
              </a:extLst>
            </p:cNvPr>
            <p:cNvSpPr/>
            <p:nvPr/>
          </p:nvSpPr>
          <p:spPr>
            <a:xfrm>
              <a:off x="0" y="35963"/>
              <a:ext cx="24384000" cy="12766"/>
            </a:xfrm>
            <a:prstGeom prst="rect">
              <a:avLst/>
            </a:prstGeom>
            <a:solidFill>
              <a:srgbClr val="000000"/>
            </a:solidFill>
          </p:spPr>
        </p:sp>
        <p:sp>
          <p:nvSpPr>
            <p:cNvPr id="11" name="AutoShape 9">
              <a:extLst>
                <a:ext uri="{FF2B5EF4-FFF2-40B4-BE49-F238E27FC236}">
                  <a16:creationId xmlns:a16="http://schemas.microsoft.com/office/drawing/2014/main" id="{BE4917CA-AFEF-4F10-40C0-250492C3777E}"/>
                </a:ext>
              </a:extLst>
            </p:cNvPr>
            <p:cNvSpPr/>
            <p:nvPr/>
          </p:nvSpPr>
          <p:spPr>
            <a:xfrm rot="-5400000">
              <a:off x="782383" y="-782383"/>
              <a:ext cx="84693" cy="1649458"/>
            </a:xfrm>
            <a:prstGeom prst="rect">
              <a:avLst/>
            </a:prstGeom>
            <a:solidFill>
              <a:srgbClr val="FFB923"/>
            </a:solidFill>
          </p:spPr>
        </p:sp>
      </p:grpSp>
      <p:pic>
        <p:nvPicPr>
          <p:cNvPr id="13" name="Picture 5">
            <a:extLst>
              <a:ext uri="{FF2B5EF4-FFF2-40B4-BE49-F238E27FC236}">
                <a16:creationId xmlns:a16="http://schemas.microsoft.com/office/drawing/2014/main" id="{EFD35CA5-F641-8F8C-2A8F-F3D07F69BC6B}"/>
              </a:ext>
            </a:extLst>
          </p:cNvPr>
          <p:cNvPicPr>
            <a:picLocks noChangeAspect="1"/>
          </p:cNvPicPr>
          <p:nvPr/>
        </p:nvPicPr>
        <p:blipFill>
          <a:blip r:embed="rId3"/>
          <a:srcRect/>
          <a:stretch>
            <a:fillRect/>
          </a:stretch>
        </p:blipFill>
        <p:spPr>
          <a:xfrm>
            <a:off x="15773400" y="134194"/>
            <a:ext cx="2097339" cy="734400"/>
          </a:xfrm>
          <a:prstGeom prst="rect">
            <a:avLst/>
          </a:prstGeom>
        </p:spPr>
      </p:pic>
    </p:spTree>
    <p:extLst>
      <p:ext uri="{BB962C8B-B14F-4D97-AF65-F5344CB8AC3E}">
        <p14:creationId xmlns:p14="http://schemas.microsoft.com/office/powerpoint/2010/main" val="23679006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9532946"/>
            <a:ext cx="18288000" cy="754054"/>
          </a:xfrm>
          <a:prstGeom prst="rect">
            <a:avLst/>
          </a:prstGeom>
          <a:solidFill>
            <a:srgbClr val="FBB900"/>
          </a:solidFill>
        </p:spPr>
      </p:sp>
      <p:grpSp>
        <p:nvGrpSpPr>
          <p:cNvPr id="4" name="Group 4"/>
          <p:cNvGrpSpPr>
            <a:grpSpLocks noChangeAspect="1"/>
          </p:cNvGrpSpPr>
          <p:nvPr/>
        </p:nvGrpSpPr>
        <p:grpSpPr>
          <a:xfrm>
            <a:off x="203547" y="1346247"/>
            <a:ext cx="7594505" cy="7594505"/>
            <a:chOff x="0" y="0"/>
            <a:chExt cx="6350000" cy="6350000"/>
          </a:xfrm>
        </p:grpSpPr>
        <p:sp>
          <p:nvSpPr>
            <p:cNvPr id="5" name="Freeform 5"/>
            <p:cNvSpPr/>
            <p:nvPr/>
          </p:nvSpPr>
          <p:spPr>
            <a:xfrm>
              <a:off x="0" y="0"/>
              <a:ext cx="6350000" cy="6351270"/>
            </a:xfrm>
            <a:custGeom>
              <a:avLst/>
              <a:gdLst/>
              <a:ahLst/>
              <a:cxnLst/>
              <a:rect l="l" t="t" r="r" b="b"/>
              <a:pathLst>
                <a:path w="6350000" h="6351270">
                  <a:moveTo>
                    <a:pt x="0" y="5955030"/>
                  </a:moveTo>
                  <a:lnTo>
                    <a:pt x="0" y="394970"/>
                  </a:lnTo>
                  <a:cubicBezTo>
                    <a:pt x="0" y="176530"/>
                    <a:pt x="176530" y="0"/>
                    <a:pt x="394970" y="0"/>
                  </a:cubicBezTo>
                  <a:lnTo>
                    <a:pt x="5956300" y="0"/>
                  </a:lnTo>
                  <a:cubicBezTo>
                    <a:pt x="6173470" y="0"/>
                    <a:pt x="6350000" y="176530"/>
                    <a:pt x="6350000" y="394970"/>
                  </a:cubicBezTo>
                  <a:cubicBezTo>
                    <a:pt x="6350000" y="394970"/>
                    <a:pt x="6350000" y="394970"/>
                    <a:pt x="6350000" y="394970"/>
                  </a:cubicBezTo>
                  <a:lnTo>
                    <a:pt x="6350000" y="5956300"/>
                  </a:lnTo>
                  <a:cubicBezTo>
                    <a:pt x="6350000" y="6174740"/>
                    <a:pt x="6173470" y="6351270"/>
                    <a:pt x="5955030" y="6351270"/>
                  </a:cubicBezTo>
                  <a:lnTo>
                    <a:pt x="5955030" y="6351270"/>
                  </a:lnTo>
                  <a:lnTo>
                    <a:pt x="394970" y="6351270"/>
                  </a:lnTo>
                  <a:cubicBezTo>
                    <a:pt x="176530" y="6350000"/>
                    <a:pt x="0" y="6173470"/>
                    <a:pt x="0" y="5955030"/>
                  </a:cubicBezTo>
                  <a:cubicBezTo>
                    <a:pt x="0" y="5955030"/>
                    <a:pt x="0" y="5955030"/>
                    <a:pt x="0" y="5955030"/>
                  </a:cubicBezTo>
                  <a:close/>
                </a:path>
              </a:pathLst>
            </a:custGeom>
            <a:blipFill>
              <a:blip r:embed="rId2"/>
              <a:stretch>
                <a:fillRect l="-13346" r="-13346"/>
              </a:stretch>
            </a:blipFill>
          </p:spPr>
        </p:sp>
      </p:grpSp>
      <p:pic>
        <p:nvPicPr>
          <p:cNvPr id="6" name="Picture 6"/>
          <p:cNvPicPr>
            <a:picLocks noChangeAspect="1"/>
          </p:cNvPicPr>
          <p:nvPr/>
        </p:nvPicPr>
        <p:blipFill>
          <a:blip r:embed="rId3"/>
          <a:srcRect/>
          <a:stretch>
            <a:fillRect/>
          </a:stretch>
        </p:blipFill>
        <p:spPr>
          <a:xfrm>
            <a:off x="11431396" y="4637690"/>
            <a:ext cx="3614719" cy="3614719"/>
          </a:xfrm>
          <a:prstGeom prst="rect">
            <a:avLst/>
          </a:prstGeom>
        </p:spPr>
      </p:pic>
      <p:sp>
        <p:nvSpPr>
          <p:cNvPr id="7" name="TextBox 7"/>
          <p:cNvSpPr txBox="1"/>
          <p:nvPr/>
        </p:nvSpPr>
        <p:spPr>
          <a:xfrm>
            <a:off x="8109127" y="2305879"/>
            <a:ext cx="9336672" cy="2298065"/>
          </a:xfrm>
          <a:prstGeom prst="rect">
            <a:avLst/>
          </a:prstGeom>
        </p:spPr>
        <p:txBody>
          <a:bodyPr lIns="0" tIns="0" rIns="0" bIns="0" rtlCol="0" anchor="t">
            <a:spAutoFit/>
          </a:bodyPr>
          <a:lstStyle/>
          <a:p>
            <a:pPr marL="0" lvl="0" indent="0" algn="just">
              <a:lnSpc>
                <a:spcPts val="3640"/>
              </a:lnSpc>
              <a:spcBef>
                <a:spcPct val="0"/>
              </a:spcBef>
            </a:pPr>
            <a:r>
              <a:rPr lang="en-US" sz="2800" spc="-28" dirty="0" err="1">
                <a:solidFill>
                  <a:srgbClr val="FBB900"/>
                </a:solidFill>
                <a:latin typeface="Roboto Bold"/>
              </a:rPr>
              <a:t>Kolektyvinės</a:t>
            </a:r>
            <a:r>
              <a:rPr lang="en-US" sz="2800" spc="-28" dirty="0">
                <a:solidFill>
                  <a:srgbClr val="FBB900"/>
                </a:solidFill>
                <a:latin typeface="Roboto Bold"/>
              </a:rPr>
              <a:t> </a:t>
            </a:r>
            <a:r>
              <a:rPr lang="en-US" sz="2800" spc="-28" dirty="0" err="1">
                <a:solidFill>
                  <a:srgbClr val="FBB900"/>
                </a:solidFill>
                <a:latin typeface="Roboto Bold"/>
              </a:rPr>
              <a:t>apsaugos</a:t>
            </a:r>
            <a:r>
              <a:rPr lang="en-US" sz="2800" spc="-28" dirty="0">
                <a:solidFill>
                  <a:srgbClr val="FBB900"/>
                </a:solidFill>
                <a:latin typeface="Roboto Bold"/>
              </a:rPr>
              <a:t> </a:t>
            </a:r>
            <a:r>
              <a:rPr lang="en-US" sz="2800" spc="-28" dirty="0" err="1">
                <a:solidFill>
                  <a:srgbClr val="FBB900"/>
                </a:solidFill>
                <a:latin typeface="Roboto Bold"/>
              </a:rPr>
              <a:t>statiniai</a:t>
            </a:r>
            <a:r>
              <a:rPr lang="en-US" sz="2800" spc="-28" dirty="0">
                <a:solidFill>
                  <a:srgbClr val="14110F"/>
                </a:solidFill>
                <a:latin typeface="Roboto"/>
              </a:rPr>
              <a:t> </a:t>
            </a:r>
            <a:r>
              <a:rPr lang="en-US" sz="2800" spc="-28" dirty="0" err="1">
                <a:solidFill>
                  <a:srgbClr val="14110F"/>
                </a:solidFill>
                <a:latin typeface="Roboto"/>
              </a:rPr>
              <a:t>yra</a:t>
            </a:r>
            <a:r>
              <a:rPr lang="en-US" sz="2800" spc="-28" dirty="0">
                <a:solidFill>
                  <a:srgbClr val="14110F"/>
                </a:solidFill>
                <a:latin typeface="Roboto"/>
              </a:rPr>
              <a:t> </a:t>
            </a:r>
            <a:r>
              <a:rPr lang="en-US" sz="2800" spc="-28" dirty="0" err="1">
                <a:solidFill>
                  <a:srgbClr val="14110F"/>
                </a:solidFill>
                <a:latin typeface="Roboto"/>
              </a:rPr>
              <a:t>iš</a:t>
            </a:r>
            <a:r>
              <a:rPr lang="en-US" sz="2800" spc="-28" dirty="0">
                <a:solidFill>
                  <a:srgbClr val="14110F"/>
                </a:solidFill>
                <a:latin typeface="Roboto"/>
              </a:rPr>
              <a:t> </a:t>
            </a:r>
            <a:r>
              <a:rPr lang="en-US" sz="2800" spc="-28" dirty="0" err="1">
                <a:solidFill>
                  <a:srgbClr val="14110F"/>
                </a:solidFill>
                <a:latin typeface="Roboto"/>
              </a:rPr>
              <a:t>anksto</a:t>
            </a:r>
            <a:r>
              <a:rPr lang="en-US" sz="2800" spc="-28" dirty="0">
                <a:solidFill>
                  <a:srgbClr val="14110F"/>
                </a:solidFill>
                <a:latin typeface="Roboto"/>
              </a:rPr>
              <a:t> </a:t>
            </a:r>
            <a:r>
              <a:rPr lang="en-US" sz="2800" spc="-28" dirty="0" err="1">
                <a:solidFill>
                  <a:srgbClr val="14110F"/>
                </a:solidFill>
                <a:latin typeface="Roboto"/>
              </a:rPr>
              <a:t>parinkti</a:t>
            </a:r>
            <a:r>
              <a:rPr lang="en-US" sz="2800" spc="-28" dirty="0">
                <a:solidFill>
                  <a:srgbClr val="14110F"/>
                </a:solidFill>
                <a:latin typeface="Roboto"/>
              </a:rPr>
              <a:t> </a:t>
            </a:r>
            <a:r>
              <a:rPr lang="en-US" sz="2800" spc="-28" dirty="0" err="1">
                <a:solidFill>
                  <a:srgbClr val="14110F"/>
                </a:solidFill>
                <a:latin typeface="Roboto"/>
              </a:rPr>
              <a:t>ir</a:t>
            </a:r>
            <a:r>
              <a:rPr lang="en-US" sz="2800" spc="-28" dirty="0">
                <a:solidFill>
                  <a:srgbClr val="14110F"/>
                </a:solidFill>
                <a:latin typeface="Roboto"/>
              </a:rPr>
              <a:t> </a:t>
            </a:r>
            <a:r>
              <a:rPr lang="en-US" sz="2800" spc="-28" dirty="0" err="1">
                <a:solidFill>
                  <a:srgbClr val="14110F"/>
                </a:solidFill>
                <a:latin typeface="Roboto"/>
              </a:rPr>
              <a:t>specialiai</a:t>
            </a:r>
            <a:r>
              <a:rPr lang="en-US" sz="2800" spc="-28" dirty="0">
                <a:solidFill>
                  <a:srgbClr val="14110F"/>
                </a:solidFill>
                <a:latin typeface="Roboto"/>
              </a:rPr>
              <a:t> </a:t>
            </a:r>
            <a:r>
              <a:rPr lang="en-US" sz="2800" spc="-28" dirty="0" err="1">
                <a:solidFill>
                  <a:srgbClr val="14110F"/>
                </a:solidFill>
                <a:latin typeface="Roboto"/>
              </a:rPr>
              <a:t>pažymėti</a:t>
            </a:r>
            <a:r>
              <a:rPr lang="en-US" sz="2800" spc="-28" dirty="0">
                <a:solidFill>
                  <a:srgbClr val="14110F"/>
                </a:solidFill>
                <a:latin typeface="Roboto"/>
              </a:rPr>
              <a:t> </a:t>
            </a:r>
            <a:r>
              <a:rPr lang="en-US" sz="2800" spc="-28" dirty="0" err="1">
                <a:solidFill>
                  <a:srgbClr val="14110F"/>
                </a:solidFill>
                <a:latin typeface="Roboto"/>
              </a:rPr>
              <a:t>statiniai</a:t>
            </a:r>
            <a:r>
              <a:rPr lang="en-US" sz="2800" spc="-28" dirty="0">
                <a:solidFill>
                  <a:srgbClr val="14110F"/>
                </a:solidFill>
                <a:latin typeface="Roboto"/>
              </a:rPr>
              <a:t>, </a:t>
            </a:r>
            <a:r>
              <a:rPr lang="en-US" sz="2800" spc="-28" dirty="0" err="1">
                <a:solidFill>
                  <a:srgbClr val="14110F"/>
                </a:solidFill>
                <a:latin typeface="Roboto"/>
              </a:rPr>
              <a:t>kurie</a:t>
            </a:r>
            <a:r>
              <a:rPr lang="en-US" sz="2800" spc="-28" dirty="0">
                <a:solidFill>
                  <a:srgbClr val="14110F"/>
                </a:solidFill>
                <a:latin typeface="Roboto"/>
              </a:rPr>
              <a:t> </a:t>
            </a:r>
            <a:r>
              <a:rPr lang="en-US" sz="2800" spc="-28" dirty="0" err="1">
                <a:solidFill>
                  <a:srgbClr val="14110F"/>
                </a:solidFill>
                <a:latin typeface="Roboto"/>
              </a:rPr>
              <a:t>gali</a:t>
            </a:r>
            <a:r>
              <a:rPr lang="en-US" sz="2800" spc="-28" dirty="0">
                <a:solidFill>
                  <a:srgbClr val="14110F"/>
                </a:solidFill>
                <a:latin typeface="Roboto"/>
              </a:rPr>
              <a:t> </a:t>
            </a:r>
            <a:r>
              <a:rPr lang="en-US" sz="2800" spc="-28" dirty="0" err="1">
                <a:solidFill>
                  <a:srgbClr val="14110F"/>
                </a:solidFill>
                <a:latin typeface="Roboto"/>
              </a:rPr>
              <a:t>būti</a:t>
            </a:r>
            <a:r>
              <a:rPr lang="en-US" sz="2800" spc="-28" dirty="0">
                <a:solidFill>
                  <a:srgbClr val="14110F"/>
                </a:solidFill>
                <a:latin typeface="Roboto"/>
              </a:rPr>
              <a:t> </a:t>
            </a:r>
            <a:r>
              <a:rPr lang="en-US" sz="2800" spc="-28" dirty="0" err="1">
                <a:solidFill>
                  <a:srgbClr val="14110F"/>
                </a:solidFill>
                <a:latin typeface="Roboto"/>
              </a:rPr>
              <a:t>greitai</a:t>
            </a:r>
            <a:r>
              <a:rPr lang="en-US" sz="2800" spc="-28" dirty="0">
                <a:solidFill>
                  <a:srgbClr val="14110F"/>
                </a:solidFill>
                <a:latin typeface="Roboto"/>
              </a:rPr>
              <a:t> </a:t>
            </a:r>
            <a:r>
              <a:rPr lang="en-US" sz="2800" spc="-28" dirty="0" err="1">
                <a:solidFill>
                  <a:srgbClr val="14110F"/>
                </a:solidFill>
                <a:latin typeface="Roboto"/>
              </a:rPr>
              <a:t>pritaikomi</a:t>
            </a:r>
            <a:r>
              <a:rPr lang="en-US" sz="2800" spc="-28" dirty="0">
                <a:solidFill>
                  <a:srgbClr val="14110F"/>
                </a:solidFill>
                <a:latin typeface="Roboto"/>
              </a:rPr>
              <a:t> </a:t>
            </a:r>
            <a:r>
              <a:rPr lang="en-US" sz="2800" spc="-28" dirty="0" err="1">
                <a:solidFill>
                  <a:srgbClr val="14110F"/>
                </a:solidFill>
                <a:latin typeface="Roboto"/>
              </a:rPr>
              <a:t>laikinam</a:t>
            </a:r>
            <a:r>
              <a:rPr lang="en-US" sz="2800" spc="-28" dirty="0">
                <a:solidFill>
                  <a:srgbClr val="14110F"/>
                </a:solidFill>
                <a:latin typeface="Roboto"/>
              </a:rPr>
              <a:t> </a:t>
            </a:r>
            <a:r>
              <a:rPr lang="en-US" sz="2800" spc="-28" dirty="0" err="1">
                <a:solidFill>
                  <a:srgbClr val="14110F"/>
                </a:solidFill>
                <a:latin typeface="Roboto"/>
              </a:rPr>
              <a:t>gyventojų</a:t>
            </a:r>
            <a:r>
              <a:rPr lang="en-US" sz="2800" spc="-28" dirty="0">
                <a:solidFill>
                  <a:srgbClr val="14110F"/>
                </a:solidFill>
                <a:latin typeface="Roboto"/>
              </a:rPr>
              <a:t> </a:t>
            </a:r>
            <a:r>
              <a:rPr lang="en-US" sz="2800" spc="-28" dirty="0" err="1">
                <a:solidFill>
                  <a:srgbClr val="14110F"/>
                </a:solidFill>
                <a:latin typeface="Roboto"/>
              </a:rPr>
              <a:t>prieglobsčiui</a:t>
            </a:r>
            <a:r>
              <a:rPr lang="en-US" sz="2800" spc="-28" dirty="0">
                <a:solidFill>
                  <a:srgbClr val="14110F"/>
                </a:solidFill>
                <a:latin typeface="Roboto"/>
              </a:rPr>
              <a:t> </a:t>
            </a:r>
            <a:r>
              <a:rPr lang="en-US" sz="2800" spc="-28" dirty="0" err="1">
                <a:solidFill>
                  <a:srgbClr val="14110F"/>
                </a:solidFill>
                <a:latin typeface="Roboto"/>
              </a:rPr>
              <a:t>saugantis</a:t>
            </a:r>
            <a:r>
              <a:rPr lang="en-US" sz="2800" spc="-28" dirty="0">
                <a:solidFill>
                  <a:srgbClr val="14110F"/>
                </a:solidFill>
                <a:latin typeface="Roboto"/>
              </a:rPr>
              <a:t> </a:t>
            </a:r>
            <a:r>
              <a:rPr lang="en-US" sz="2800" spc="-28" dirty="0" err="1">
                <a:solidFill>
                  <a:srgbClr val="14110F"/>
                </a:solidFill>
                <a:latin typeface="Roboto"/>
              </a:rPr>
              <a:t>nuo</a:t>
            </a:r>
            <a:r>
              <a:rPr lang="en-US" sz="2800" spc="-28" dirty="0">
                <a:solidFill>
                  <a:srgbClr val="14110F"/>
                </a:solidFill>
                <a:latin typeface="Roboto"/>
              </a:rPr>
              <a:t> </a:t>
            </a:r>
            <a:r>
              <a:rPr lang="en-US" sz="2800" spc="-28" dirty="0" err="1">
                <a:solidFill>
                  <a:srgbClr val="14110F"/>
                </a:solidFill>
                <a:latin typeface="Roboto"/>
              </a:rPr>
              <a:t>žalingo</a:t>
            </a:r>
            <a:r>
              <a:rPr lang="en-US" sz="2800" spc="-28" dirty="0">
                <a:solidFill>
                  <a:srgbClr val="14110F"/>
                </a:solidFill>
                <a:latin typeface="Roboto"/>
              </a:rPr>
              <a:t> </a:t>
            </a:r>
            <a:r>
              <a:rPr lang="en-US" sz="2800" spc="-28" dirty="0" err="1">
                <a:solidFill>
                  <a:srgbClr val="14110F"/>
                </a:solidFill>
                <a:latin typeface="Roboto"/>
              </a:rPr>
              <a:t>aplinkos</a:t>
            </a:r>
            <a:r>
              <a:rPr lang="en-US" sz="2800" spc="-28" dirty="0">
                <a:solidFill>
                  <a:srgbClr val="14110F"/>
                </a:solidFill>
                <a:latin typeface="Roboto"/>
              </a:rPr>
              <a:t> </a:t>
            </a:r>
            <a:r>
              <a:rPr lang="en-US" sz="2800" spc="-28" dirty="0" err="1">
                <a:solidFill>
                  <a:srgbClr val="14110F"/>
                </a:solidFill>
                <a:latin typeface="Roboto"/>
              </a:rPr>
              <a:t>poveikio</a:t>
            </a:r>
            <a:r>
              <a:rPr lang="en-US" sz="2800" spc="-28" dirty="0">
                <a:solidFill>
                  <a:srgbClr val="14110F"/>
                </a:solidFill>
                <a:latin typeface="Roboto"/>
              </a:rPr>
              <a:t> </a:t>
            </a:r>
            <a:r>
              <a:rPr lang="en-US" sz="2800" spc="-28" dirty="0" err="1">
                <a:solidFill>
                  <a:srgbClr val="14110F"/>
                </a:solidFill>
                <a:latin typeface="Roboto"/>
              </a:rPr>
              <a:t>bei</a:t>
            </a:r>
            <a:r>
              <a:rPr lang="en-US" sz="2800" spc="-28" dirty="0">
                <a:solidFill>
                  <a:srgbClr val="14110F"/>
                </a:solidFill>
                <a:latin typeface="Roboto"/>
              </a:rPr>
              <a:t> </a:t>
            </a:r>
            <a:r>
              <a:rPr lang="en-US" sz="2800" spc="-28" dirty="0" err="1">
                <a:solidFill>
                  <a:srgbClr val="14110F"/>
                </a:solidFill>
                <a:latin typeface="Roboto"/>
              </a:rPr>
              <a:t>evakuotų</a:t>
            </a:r>
            <a:r>
              <a:rPr lang="en-US" sz="2800" spc="-28" dirty="0">
                <a:solidFill>
                  <a:srgbClr val="14110F"/>
                </a:solidFill>
                <a:latin typeface="Roboto"/>
              </a:rPr>
              <a:t> </a:t>
            </a:r>
            <a:r>
              <a:rPr lang="en-US" sz="2800" spc="-28" dirty="0" err="1">
                <a:solidFill>
                  <a:srgbClr val="14110F"/>
                </a:solidFill>
                <a:latin typeface="Roboto"/>
              </a:rPr>
              <a:t>gyventojų</a:t>
            </a:r>
            <a:r>
              <a:rPr lang="en-US" sz="2800" spc="-28" dirty="0">
                <a:solidFill>
                  <a:srgbClr val="14110F"/>
                </a:solidFill>
                <a:latin typeface="Roboto"/>
              </a:rPr>
              <a:t> </a:t>
            </a:r>
            <a:r>
              <a:rPr lang="en-US" sz="2800" spc="-28" dirty="0" err="1">
                <a:solidFill>
                  <a:srgbClr val="14110F"/>
                </a:solidFill>
                <a:latin typeface="Roboto"/>
              </a:rPr>
              <a:t>apsaugai</a:t>
            </a:r>
            <a:r>
              <a:rPr lang="en-US" sz="2800" spc="-28" dirty="0">
                <a:solidFill>
                  <a:srgbClr val="14110F"/>
                </a:solidFill>
                <a:latin typeface="Roboto"/>
              </a:rPr>
              <a:t> </a:t>
            </a:r>
            <a:r>
              <a:rPr lang="en-US" sz="2800" spc="-28" dirty="0" err="1">
                <a:solidFill>
                  <a:srgbClr val="14110F"/>
                </a:solidFill>
                <a:latin typeface="Roboto"/>
              </a:rPr>
              <a:t>ekstremaliųjų</a:t>
            </a:r>
            <a:r>
              <a:rPr lang="en-US" sz="2800" spc="-28" dirty="0">
                <a:solidFill>
                  <a:srgbClr val="14110F"/>
                </a:solidFill>
                <a:latin typeface="Roboto"/>
              </a:rPr>
              <a:t> </a:t>
            </a:r>
            <a:r>
              <a:rPr lang="en-US" sz="2800" spc="-28" dirty="0" err="1">
                <a:solidFill>
                  <a:srgbClr val="14110F"/>
                </a:solidFill>
                <a:latin typeface="Roboto"/>
              </a:rPr>
              <a:t>situacijų</a:t>
            </a:r>
            <a:r>
              <a:rPr lang="en-US" sz="2800" spc="-28" dirty="0">
                <a:solidFill>
                  <a:srgbClr val="14110F"/>
                </a:solidFill>
                <a:latin typeface="Roboto"/>
              </a:rPr>
              <a:t> </a:t>
            </a:r>
            <a:r>
              <a:rPr lang="en-US" sz="2800" spc="-28" dirty="0" err="1">
                <a:solidFill>
                  <a:srgbClr val="14110F"/>
                </a:solidFill>
                <a:latin typeface="Roboto"/>
              </a:rPr>
              <a:t>ar</a:t>
            </a:r>
            <a:r>
              <a:rPr lang="en-US" sz="2800" spc="-28" dirty="0">
                <a:solidFill>
                  <a:srgbClr val="14110F"/>
                </a:solidFill>
                <a:latin typeface="Roboto"/>
              </a:rPr>
              <a:t> karo </a:t>
            </a:r>
            <a:r>
              <a:rPr lang="en-US" sz="2800" spc="-28" dirty="0" err="1">
                <a:solidFill>
                  <a:srgbClr val="14110F"/>
                </a:solidFill>
                <a:latin typeface="Roboto"/>
              </a:rPr>
              <a:t>metu</a:t>
            </a:r>
            <a:r>
              <a:rPr lang="en-US" sz="2800" spc="-28" dirty="0">
                <a:solidFill>
                  <a:srgbClr val="14110F"/>
                </a:solidFill>
                <a:latin typeface="Roboto"/>
              </a:rPr>
              <a:t>. </a:t>
            </a:r>
          </a:p>
        </p:txBody>
      </p:sp>
      <p:sp>
        <p:nvSpPr>
          <p:cNvPr id="8" name="TextBox 8"/>
          <p:cNvSpPr txBox="1"/>
          <p:nvPr/>
        </p:nvSpPr>
        <p:spPr>
          <a:xfrm>
            <a:off x="171463" y="9714393"/>
            <a:ext cx="7937664" cy="362585"/>
          </a:xfrm>
          <a:prstGeom prst="rect">
            <a:avLst/>
          </a:prstGeom>
        </p:spPr>
        <p:txBody>
          <a:bodyPr lIns="0" tIns="0" rIns="0" bIns="0" rtlCol="0" anchor="t">
            <a:spAutoFit/>
          </a:bodyPr>
          <a:lstStyle/>
          <a:p>
            <a:pPr marL="0" lvl="0" indent="0" algn="just">
              <a:lnSpc>
                <a:spcPts val="2859"/>
              </a:lnSpc>
              <a:spcBef>
                <a:spcPct val="0"/>
              </a:spcBef>
            </a:pPr>
            <a:r>
              <a:rPr lang="en-US" sz="2199" spc="-21">
                <a:solidFill>
                  <a:srgbClr val="545454"/>
                </a:solidFill>
                <a:latin typeface="Roboto"/>
              </a:rPr>
              <a:t>CIVILINĖ SAUGA • Kolektyvinės apsaugos statiniai</a:t>
            </a:r>
          </a:p>
        </p:txBody>
      </p:sp>
      <p:sp>
        <p:nvSpPr>
          <p:cNvPr id="9" name="TextBox 9"/>
          <p:cNvSpPr txBox="1"/>
          <p:nvPr/>
        </p:nvSpPr>
        <p:spPr>
          <a:xfrm>
            <a:off x="11506200" y="8451953"/>
            <a:ext cx="3539915" cy="596265"/>
          </a:xfrm>
          <a:prstGeom prst="rect">
            <a:avLst/>
          </a:prstGeom>
        </p:spPr>
        <p:txBody>
          <a:bodyPr lIns="0" tIns="0" rIns="0" bIns="0" rtlCol="0" anchor="t">
            <a:spAutoFit/>
          </a:bodyPr>
          <a:lstStyle/>
          <a:p>
            <a:pPr algn="ctr">
              <a:lnSpc>
                <a:spcPts val="2339"/>
              </a:lnSpc>
            </a:pPr>
            <a:r>
              <a:rPr lang="en-US" sz="1799" dirty="0" err="1">
                <a:solidFill>
                  <a:srgbClr val="14110F"/>
                </a:solidFill>
                <a:latin typeface="Roboto"/>
              </a:rPr>
              <a:t>Kolektyvinės</a:t>
            </a:r>
            <a:r>
              <a:rPr lang="en-US" sz="1799" dirty="0">
                <a:solidFill>
                  <a:srgbClr val="14110F"/>
                </a:solidFill>
                <a:latin typeface="Roboto"/>
              </a:rPr>
              <a:t> </a:t>
            </a:r>
            <a:r>
              <a:rPr lang="en-US" sz="1799" dirty="0" err="1">
                <a:solidFill>
                  <a:srgbClr val="14110F"/>
                </a:solidFill>
                <a:latin typeface="Roboto"/>
              </a:rPr>
              <a:t>apsaugos</a:t>
            </a:r>
            <a:r>
              <a:rPr lang="en-US" sz="1799" dirty="0">
                <a:solidFill>
                  <a:srgbClr val="14110F"/>
                </a:solidFill>
                <a:latin typeface="Roboto"/>
              </a:rPr>
              <a:t> </a:t>
            </a:r>
            <a:r>
              <a:rPr lang="en-US" sz="1799" dirty="0" err="1">
                <a:solidFill>
                  <a:srgbClr val="14110F"/>
                </a:solidFill>
                <a:latin typeface="Roboto"/>
              </a:rPr>
              <a:t>statinio</a:t>
            </a:r>
            <a:r>
              <a:rPr lang="en-US" sz="1799" dirty="0">
                <a:solidFill>
                  <a:srgbClr val="14110F"/>
                </a:solidFill>
                <a:latin typeface="Roboto"/>
              </a:rPr>
              <a:t> </a:t>
            </a:r>
            <a:r>
              <a:rPr lang="en-US" sz="1799" dirty="0" err="1">
                <a:solidFill>
                  <a:srgbClr val="14110F"/>
                </a:solidFill>
                <a:latin typeface="Roboto"/>
              </a:rPr>
              <a:t>žymėjimo</a:t>
            </a:r>
            <a:r>
              <a:rPr lang="en-US" sz="1799" dirty="0">
                <a:solidFill>
                  <a:srgbClr val="14110F"/>
                </a:solidFill>
                <a:latin typeface="Roboto"/>
              </a:rPr>
              <a:t> </a:t>
            </a:r>
            <a:r>
              <a:rPr lang="en-US" sz="1799" dirty="0" err="1">
                <a:solidFill>
                  <a:srgbClr val="14110F"/>
                </a:solidFill>
                <a:latin typeface="Roboto"/>
              </a:rPr>
              <a:t>ženklas</a:t>
            </a:r>
            <a:endParaRPr lang="en-US" sz="1799" dirty="0">
              <a:solidFill>
                <a:srgbClr val="14110F"/>
              </a:solidFill>
              <a:latin typeface="Roboto"/>
            </a:endParaRPr>
          </a:p>
        </p:txBody>
      </p:sp>
      <p:grpSp>
        <p:nvGrpSpPr>
          <p:cNvPr id="10" name="Group 7">
            <a:extLst>
              <a:ext uri="{FF2B5EF4-FFF2-40B4-BE49-F238E27FC236}">
                <a16:creationId xmlns:a16="http://schemas.microsoft.com/office/drawing/2014/main" id="{AE728D73-94D7-1517-FBB2-33BEAAEC9B94}"/>
              </a:ext>
            </a:extLst>
          </p:cNvPr>
          <p:cNvGrpSpPr/>
          <p:nvPr/>
        </p:nvGrpSpPr>
        <p:grpSpPr>
          <a:xfrm>
            <a:off x="0" y="855108"/>
            <a:ext cx="18288000" cy="63520"/>
            <a:chOff x="0" y="0"/>
            <a:chExt cx="24384000" cy="84693"/>
          </a:xfrm>
        </p:grpSpPr>
        <p:sp>
          <p:nvSpPr>
            <p:cNvPr id="11" name="AutoShape 8">
              <a:extLst>
                <a:ext uri="{FF2B5EF4-FFF2-40B4-BE49-F238E27FC236}">
                  <a16:creationId xmlns:a16="http://schemas.microsoft.com/office/drawing/2014/main" id="{E2C5AD74-FF6B-FC98-0FB2-4F6257200341}"/>
                </a:ext>
              </a:extLst>
            </p:cNvPr>
            <p:cNvSpPr/>
            <p:nvPr/>
          </p:nvSpPr>
          <p:spPr>
            <a:xfrm>
              <a:off x="0" y="35963"/>
              <a:ext cx="24384000" cy="12766"/>
            </a:xfrm>
            <a:prstGeom prst="rect">
              <a:avLst/>
            </a:prstGeom>
            <a:solidFill>
              <a:srgbClr val="000000"/>
            </a:solidFill>
          </p:spPr>
        </p:sp>
        <p:sp>
          <p:nvSpPr>
            <p:cNvPr id="12" name="AutoShape 9">
              <a:extLst>
                <a:ext uri="{FF2B5EF4-FFF2-40B4-BE49-F238E27FC236}">
                  <a16:creationId xmlns:a16="http://schemas.microsoft.com/office/drawing/2014/main" id="{335F7425-E51F-2726-F41C-196C819A3003}"/>
                </a:ext>
              </a:extLst>
            </p:cNvPr>
            <p:cNvSpPr/>
            <p:nvPr/>
          </p:nvSpPr>
          <p:spPr>
            <a:xfrm rot="-5400000">
              <a:off x="782383" y="-782383"/>
              <a:ext cx="84693" cy="1649458"/>
            </a:xfrm>
            <a:prstGeom prst="rect">
              <a:avLst/>
            </a:prstGeom>
            <a:solidFill>
              <a:srgbClr val="FFB923"/>
            </a:solidFill>
          </p:spPr>
        </p:sp>
      </p:grpSp>
      <p:pic>
        <p:nvPicPr>
          <p:cNvPr id="13" name="Picture 5">
            <a:extLst>
              <a:ext uri="{FF2B5EF4-FFF2-40B4-BE49-F238E27FC236}">
                <a16:creationId xmlns:a16="http://schemas.microsoft.com/office/drawing/2014/main" id="{E0C64097-1AE6-7A47-F463-C96436034A25}"/>
              </a:ext>
            </a:extLst>
          </p:cNvPr>
          <p:cNvPicPr>
            <a:picLocks noChangeAspect="1"/>
          </p:cNvPicPr>
          <p:nvPr/>
        </p:nvPicPr>
        <p:blipFill>
          <a:blip r:embed="rId4"/>
          <a:srcRect/>
          <a:stretch>
            <a:fillRect/>
          </a:stretch>
        </p:blipFill>
        <p:spPr>
          <a:xfrm>
            <a:off x="15773400" y="134194"/>
            <a:ext cx="2097339" cy="734400"/>
          </a:xfrm>
          <a:prstGeom prst="rect">
            <a:avLst/>
          </a:prstGeom>
        </p:spPr>
      </p:pic>
    </p:spTree>
    <p:extLst>
      <p:ext uri="{BB962C8B-B14F-4D97-AF65-F5344CB8AC3E}">
        <p14:creationId xmlns:p14="http://schemas.microsoft.com/office/powerpoint/2010/main" val="1519948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9532946"/>
            <a:ext cx="18288000" cy="754054"/>
          </a:xfrm>
          <a:prstGeom prst="rect">
            <a:avLst/>
          </a:prstGeom>
          <a:solidFill>
            <a:srgbClr val="FBB900"/>
          </a:solidFill>
        </p:spPr>
      </p:sp>
      <p:sp>
        <p:nvSpPr>
          <p:cNvPr id="8" name="TextBox 8"/>
          <p:cNvSpPr txBox="1"/>
          <p:nvPr/>
        </p:nvSpPr>
        <p:spPr>
          <a:xfrm>
            <a:off x="171463" y="9714393"/>
            <a:ext cx="7937664" cy="362585"/>
          </a:xfrm>
          <a:prstGeom prst="rect">
            <a:avLst/>
          </a:prstGeom>
        </p:spPr>
        <p:txBody>
          <a:bodyPr lIns="0" tIns="0" rIns="0" bIns="0" rtlCol="0" anchor="t">
            <a:spAutoFit/>
          </a:bodyPr>
          <a:lstStyle/>
          <a:p>
            <a:pPr marL="0" lvl="0" indent="0" algn="just">
              <a:lnSpc>
                <a:spcPts val="2859"/>
              </a:lnSpc>
              <a:spcBef>
                <a:spcPct val="0"/>
              </a:spcBef>
            </a:pPr>
            <a:r>
              <a:rPr lang="en-US" sz="2199" spc="-21">
                <a:solidFill>
                  <a:srgbClr val="545454"/>
                </a:solidFill>
                <a:latin typeface="Roboto"/>
              </a:rPr>
              <a:t>CIVILINĖ SAUGA • Kolektyvinės apsaugos statiniai</a:t>
            </a:r>
          </a:p>
        </p:txBody>
      </p:sp>
      <p:grpSp>
        <p:nvGrpSpPr>
          <p:cNvPr id="10" name="Group 7">
            <a:extLst>
              <a:ext uri="{FF2B5EF4-FFF2-40B4-BE49-F238E27FC236}">
                <a16:creationId xmlns:a16="http://schemas.microsoft.com/office/drawing/2014/main" id="{AE728D73-94D7-1517-FBB2-33BEAAEC9B94}"/>
              </a:ext>
            </a:extLst>
          </p:cNvPr>
          <p:cNvGrpSpPr/>
          <p:nvPr/>
        </p:nvGrpSpPr>
        <p:grpSpPr>
          <a:xfrm>
            <a:off x="0" y="855108"/>
            <a:ext cx="18288000" cy="63520"/>
            <a:chOff x="0" y="0"/>
            <a:chExt cx="24384000" cy="84693"/>
          </a:xfrm>
        </p:grpSpPr>
        <p:sp>
          <p:nvSpPr>
            <p:cNvPr id="11" name="AutoShape 8">
              <a:extLst>
                <a:ext uri="{FF2B5EF4-FFF2-40B4-BE49-F238E27FC236}">
                  <a16:creationId xmlns:a16="http://schemas.microsoft.com/office/drawing/2014/main" id="{E2C5AD74-FF6B-FC98-0FB2-4F6257200341}"/>
                </a:ext>
              </a:extLst>
            </p:cNvPr>
            <p:cNvSpPr/>
            <p:nvPr/>
          </p:nvSpPr>
          <p:spPr>
            <a:xfrm>
              <a:off x="0" y="35963"/>
              <a:ext cx="24384000" cy="12766"/>
            </a:xfrm>
            <a:prstGeom prst="rect">
              <a:avLst/>
            </a:prstGeom>
            <a:solidFill>
              <a:srgbClr val="000000"/>
            </a:solidFill>
          </p:spPr>
        </p:sp>
        <p:sp>
          <p:nvSpPr>
            <p:cNvPr id="12" name="AutoShape 9">
              <a:extLst>
                <a:ext uri="{FF2B5EF4-FFF2-40B4-BE49-F238E27FC236}">
                  <a16:creationId xmlns:a16="http://schemas.microsoft.com/office/drawing/2014/main" id="{335F7425-E51F-2726-F41C-196C819A3003}"/>
                </a:ext>
              </a:extLst>
            </p:cNvPr>
            <p:cNvSpPr/>
            <p:nvPr/>
          </p:nvSpPr>
          <p:spPr>
            <a:xfrm rot="-5400000">
              <a:off x="782383" y="-782383"/>
              <a:ext cx="84693" cy="1649458"/>
            </a:xfrm>
            <a:prstGeom prst="rect">
              <a:avLst/>
            </a:prstGeom>
            <a:solidFill>
              <a:srgbClr val="FFB923"/>
            </a:solidFill>
          </p:spPr>
        </p:sp>
      </p:grpSp>
      <p:pic>
        <p:nvPicPr>
          <p:cNvPr id="13" name="Picture 5">
            <a:extLst>
              <a:ext uri="{FF2B5EF4-FFF2-40B4-BE49-F238E27FC236}">
                <a16:creationId xmlns:a16="http://schemas.microsoft.com/office/drawing/2014/main" id="{E0C64097-1AE6-7A47-F463-C96436034A25}"/>
              </a:ext>
            </a:extLst>
          </p:cNvPr>
          <p:cNvPicPr>
            <a:picLocks noChangeAspect="1"/>
          </p:cNvPicPr>
          <p:nvPr/>
        </p:nvPicPr>
        <p:blipFill>
          <a:blip r:embed="rId2"/>
          <a:srcRect/>
          <a:stretch>
            <a:fillRect/>
          </a:stretch>
        </p:blipFill>
        <p:spPr>
          <a:xfrm>
            <a:off x="15773400" y="134194"/>
            <a:ext cx="2097339" cy="734400"/>
          </a:xfrm>
          <a:prstGeom prst="rect">
            <a:avLst/>
          </a:prstGeom>
        </p:spPr>
      </p:pic>
      <p:pic>
        <p:nvPicPr>
          <p:cNvPr id="3" name="Picture 2">
            <a:extLst>
              <a:ext uri="{FF2B5EF4-FFF2-40B4-BE49-F238E27FC236}">
                <a16:creationId xmlns:a16="http://schemas.microsoft.com/office/drawing/2014/main" id="{2156AAE6-31C9-C2B8-ECC8-B43A3139C2B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25600" y="5589788"/>
            <a:ext cx="3545139" cy="367031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25093027-440E-7994-801C-BF77389DC817}"/>
              </a:ext>
            </a:extLst>
          </p:cNvPr>
          <p:cNvSpPr txBox="1"/>
          <p:nvPr/>
        </p:nvSpPr>
        <p:spPr>
          <a:xfrm>
            <a:off x="13787610" y="1042017"/>
            <a:ext cx="4083129" cy="4585871"/>
          </a:xfrm>
          <a:prstGeom prst="rect">
            <a:avLst/>
          </a:prstGeom>
          <a:noFill/>
        </p:spPr>
        <p:txBody>
          <a:bodyPr wrap="square">
            <a:spAutoFit/>
          </a:bodyPr>
          <a:lstStyle/>
          <a:p>
            <a:pPr algn="just" fontAlgn="base">
              <a:buFont typeface="Arial" panose="020B0604020202020204" pitchFamily="34" charset="0"/>
              <a:buChar char="•"/>
            </a:pPr>
            <a:r>
              <a:rPr lang="lt-LT" sz="2800" spc="-28" dirty="0">
                <a:solidFill>
                  <a:srgbClr val="FBB900"/>
                </a:solidFill>
                <a:latin typeface="Roboto Bold"/>
              </a:rPr>
              <a:t>Priedanga</a:t>
            </a:r>
            <a:r>
              <a:rPr lang="lt-LT" sz="2400" b="0" i="0" dirty="0">
                <a:solidFill>
                  <a:srgbClr val="000080"/>
                </a:solidFill>
                <a:effectLst/>
                <a:latin typeface="inherit"/>
              </a:rPr>
              <a:t> </a:t>
            </a:r>
            <a:r>
              <a:rPr lang="lt-LT" sz="2400" spc="-28" dirty="0">
                <a:solidFill>
                  <a:srgbClr val="14110F"/>
                </a:solidFill>
                <a:latin typeface="Roboto"/>
              </a:rPr>
              <a:t>skirta trumpalaikei (iki kelių valandų) apsaugai kilus oro pavojui, nuo tiesioginio ir netiesioginio apšaudymo grėsmės karinės agresijos metu (nuo netiesioginių atakų iš orlaivių, raketų, artilerijos ugnies, nuo skeveldrų, nuolaužų, sprogimo smūgio bangų, atsitiktinių kulkų).</a:t>
            </a:r>
          </a:p>
        </p:txBody>
      </p:sp>
      <p:pic>
        <p:nvPicPr>
          <p:cNvPr id="17" name="Paveikslėlis 16">
            <a:extLst>
              <a:ext uri="{FF2B5EF4-FFF2-40B4-BE49-F238E27FC236}">
                <a16:creationId xmlns:a16="http://schemas.microsoft.com/office/drawing/2014/main" id="{717456C8-1755-5868-DF1F-478E16B76FCA}"/>
              </a:ext>
            </a:extLst>
          </p:cNvPr>
          <p:cNvPicPr>
            <a:picLocks noChangeAspect="1"/>
          </p:cNvPicPr>
          <p:nvPr/>
        </p:nvPicPr>
        <p:blipFill>
          <a:blip r:embed="rId4"/>
          <a:stretch>
            <a:fillRect/>
          </a:stretch>
        </p:blipFill>
        <p:spPr>
          <a:xfrm>
            <a:off x="25400" y="970563"/>
            <a:ext cx="13616146" cy="7659081"/>
          </a:xfrm>
          <a:prstGeom prst="rect">
            <a:avLst/>
          </a:prstGeom>
        </p:spPr>
      </p:pic>
    </p:spTree>
    <p:extLst>
      <p:ext uri="{BB962C8B-B14F-4D97-AF65-F5344CB8AC3E}">
        <p14:creationId xmlns:p14="http://schemas.microsoft.com/office/powerpoint/2010/main" val="39742082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9532946"/>
            <a:ext cx="18288000" cy="754054"/>
          </a:xfrm>
          <a:prstGeom prst="rect">
            <a:avLst/>
          </a:prstGeom>
          <a:solidFill>
            <a:srgbClr val="FBB900"/>
          </a:solidFill>
        </p:spPr>
        <p:txBody>
          <a:bodyPr/>
          <a:lstStyle/>
          <a:p>
            <a:endParaRPr lang="en-US"/>
          </a:p>
        </p:txBody>
      </p:sp>
      <p:sp>
        <p:nvSpPr>
          <p:cNvPr id="8" name="TextBox 8"/>
          <p:cNvSpPr txBox="1"/>
          <p:nvPr/>
        </p:nvSpPr>
        <p:spPr>
          <a:xfrm>
            <a:off x="167068" y="9722161"/>
            <a:ext cx="7937664" cy="724535"/>
          </a:xfrm>
          <a:prstGeom prst="rect">
            <a:avLst/>
          </a:prstGeom>
        </p:spPr>
        <p:txBody>
          <a:bodyPr lIns="0" tIns="0" rIns="0" bIns="0" rtlCol="0" anchor="t">
            <a:spAutoFit/>
          </a:bodyPr>
          <a:lstStyle/>
          <a:p>
            <a:pPr algn="just">
              <a:lnSpc>
                <a:spcPts val="2859"/>
              </a:lnSpc>
            </a:pPr>
            <a:r>
              <a:rPr lang="en-US" sz="2199" spc="-21">
                <a:solidFill>
                  <a:srgbClr val="545454"/>
                </a:solidFill>
                <a:latin typeface="Roboto"/>
              </a:rPr>
              <a:t>CIVILINĖ SAUGA </a:t>
            </a:r>
          </a:p>
          <a:p>
            <a:pPr marL="0" lvl="0" indent="0" algn="just">
              <a:lnSpc>
                <a:spcPts val="2859"/>
              </a:lnSpc>
              <a:spcBef>
                <a:spcPct val="0"/>
              </a:spcBef>
            </a:pPr>
            <a:endParaRPr lang="en-US" sz="2199" spc="-21">
              <a:solidFill>
                <a:srgbClr val="545454"/>
              </a:solidFill>
              <a:latin typeface="Roboto"/>
            </a:endParaRPr>
          </a:p>
        </p:txBody>
      </p:sp>
      <p:grpSp>
        <p:nvGrpSpPr>
          <p:cNvPr id="9" name="Group 7">
            <a:extLst>
              <a:ext uri="{FF2B5EF4-FFF2-40B4-BE49-F238E27FC236}">
                <a16:creationId xmlns:a16="http://schemas.microsoft.com/office/drawing/2014/main" id="{550AF887-E1E3-1A53-372B-E176E5B6B023}"/>
              </a:ext>
            </a:extLst>
          </p:cNvPr>
          <p:cNvGrpSpPr/>
          <p:nvPr/>
        </p:nvGrpSpPr>
        <p:grpSpPr>
          <a:xfrm>
            <a:off x="0" y="855108"/>
            <a:ext cx="18288000" cy="63520"/>
            <a:chOff x="0" y="0"/>
            <a:chExt cx="24384000" cy="84693"/>
          </a:xfrm>
        </p:grpSpPr>
        <p:sp>
          <p:nvSpPr>
            <p:cNvPr id="10" name="AutoShape 8">
              <a:extLst>
                <a:ext uri="{FF2B5EF4-FFF2-40B4-BE49-F238E27FC236}">
                  <a16:creationId xmlns:a16="http://schemas.microsoft.com/office/drawing/2014/main" id="{B11AFA37-4CF7-678C-0917-329D9B69B03B}"/>
                </a:ext>
              </a:extLst>
            </p:cNvPr>
            <p:cNvSpPr/>
            <p:nvPr/>
          </p:nvSpPr>
          <p:spPr>
            <a:xfrm>
              <a:off x="0" y="35963"/>
              <a:ext cx="24384000" cy="12766"/>
            </a:xfrm>
            <a:prstGeom prst="rect">
              <a:avLst/>
            </a:prstGeom>
            <a:solidFill>
              <a:srgbClr val="000000"/>
            </a:solidFill>
          </p:spPr>
          <p:txBody>
            <a:bodyPr/>
            <a:lstStyle/>
            <a:p>
              <a:endParaRPr lang="en-US"/>
            </a:p>
          </p:txBody>
        </p:sp>
        <p:sp>
          <p:nvSpPr>
            <p:cNvPr id="11" name="AutoShape 9">
              <a:extLst>
                <a:ext uri="{FF2B5EF4-FFF2-40B4-BE49-F238E27FC236}">
                  <a16:creationId xmlns:a16="http://schemas.microsoft.com/office/drawing/2014/main" id="{27544348-1FE7-EB84-916E-0C5D1657A1A2}"/>
                </a:ext>
              </a:extLst>
            </p:cNvPr>
            <p:cNvSpPr/>
            <p:nvPr/>
          </p:nvSpPr>
          <p:spPr>
            <a:xfrm rot="-5400000">
              <a:off x="782383" y="-782383"/>
              <a:ext cx="84693" cy="1649458"/>
            </a:xfrm>
            <a:prstGeom prst="rect">
              <a:avLst/>
            </a:prstGeom>
            <a:solidFill>
              <a:srgbClr val="FFB923"/>
            </a:solidFill>
          </p:spPr>
          <p:txBody>
            <a:bodyPr/>
            <a:lstStyle/>
            <a:p>
              <a:endParaRPr lang="en-US"/>
            </a:p>
          </p:txBody>
        </p:sp>
      </p:grpSp>
      <p:pic>
        <p:nvPicPr>
          <p:cNvPr id="12" name="Picture 5">
            <a:extLst>
              <a:ext uri="{FF2B5EF4-FFF2-40B4-BE49-F238E27FC236}">
                <a16:creationId xmlns:a16="http://schemas.microsoft.com/office/drawing/2014/main" id="{043DCD44-4108-8DB9-A10D-C65FB2991E5C}"/>
              </a:ext>
            </a:extLst>
          </p:cNvPr>
          <p:cNvPicPr>
            <a:picLocks noChangeAspect="1"/>
          </p:cNvPicPr>
          <p:nvPr/>
        </p:nvPicPr>
        <p:blipFill>
          <a:blip r:embed="rId2"/>
          <a:srcRect/>
          <a:stretch>
            <a:fillRect/>
          </a:stretch>
        </p:blipFill>
        <p:spPr>
          <a:xfrm>
            <a:off x="15773400" y="134194"/>
            <a:ext cx="2097339" cy="734400"/>
          </a:xfrm>
          <a:prstGeom prst="rect">
            <a:avLst/>
          </a:prstGeom>
        </p:spPr>
      </p:pic>
      <p:sp>
        <p:nvSpPr>
          <p:cNvPr id="7" name="TextBox 4">
            <a:extLst>
              <a:ext uri="{FF2B5EF4-FFF2-40B4-BE49-F238E27FC236}">
                <a16:creationId xmlns:a16="http://schemas.microsoft.com/office/drawing/2014/main" id="{98261F77-13A5-5637-6B5B-C45E87E15F24}"/>
              </a:ext>
            </a:extLst>
          </p:cNvPr>
          <p:cNvSpPr txBox="1"/>
          <p:nvPr/>
        </p:nvSpPr>
        <p:spPr>
          <a:xfrm>
            <a:off x="3505200" y="1080870"/>
            <a:ext cx="15718324" cy="1282402"/>
          </a:xfrm>
          <a:prstGeom prst="rect">
            <a:avLst/>
          </a:prstGeom>
        </p:spPr>
        <p:txBody>
          <a:bodyPr wrap="square" lIns="0" tIns="0" rIns="0" bIns="0" rtlCol="0" anchor="t">
            <a:spAutoFit/>
          </a:bodyPr>
          <a:lstStyle/>
          <a:p>
            <a:pPr algn="just">
              <a:lnSpc>
                <a:spcPts val="3380"/>
              </a:lnSpc>
            </a:pPr>
            <a:endParaRPr lang="en-US" sz="3000" spc="-26" dirty="0">
              <a:solidFill>
                <a:srgbClr val="14110F"/>
              </a:solidFill>
              <a:latin typeface="Roboto"/>
            </a:endParaRPr>
          </a:p>
          <a:p>
            <a:pPr algn="just">
              <a:lnSpc>
                <a:spcPts val="3380"/>
              </a:lnSpc>
            </a:pPr>
            <a:r>
              <a:rPr lang="en-US" sz="3000" spc="-26" dirty="0" err="1">
                <a:solidFill>
                  <a:srgbClr val="0066FF"/>
                </a:solidFill>
                <a:latin typeface="Roboto"/>
              </a:rPr>
              <a:t>Gyventojai</a:t>
            </a:r>
            <a:r>
              <a:rPr lang="en-US" sz="3000" spc="-26" dirty="0">
                <a:solidFill>
                  <a:srgbClr val="0066FF"/>
                </a:solidFill>
                <a:latin typeface="Roboto"/>
              </a:rPr>
              <a:t> </a:t>
            </a:r>
            <a:r>
              <a:rPr lang="en-US" sz="3000" spc="-26" dirty="0" err="1">
                <a:solidFill>
                  <a:srgbClr val="0066FF"/>
                </a:solidFill>
                <a:latin typeface="Roboto"/>
              </a:rPr>
              <a:t>turėtų</a:t>
            </a:r>
            <a:r>
              <a:rPr lang="en-US" sz="3000" spc="-26" dirty="0">
                <a:solidFill>
                  <a:srgbClr val="0066FF"/>
                </a:solidFill>
                <a:latin typeface="Roboto"/>
              </a:rPr>
              <a:t> </a:t>
            </a:r>
            <a:r>
              <a:rPr lang="en-US" sz="3000" spc="-26" dirty="0" err="1">
                <a:solidFill>
                  <a:srgbClr val="0066FF"/>
                </a:solidFill>
                <a:latin typeface="Roboto"/>
              </a:rPr>
              <a:t>pasirūpinti</a:t>
            </a:r>
            <a:r>
              <a:rPr lang="en-US" sz="3000" spc="-26" dirty="0">
                <a:solidFill>
                  <a:srgbClr val="0066FF"/>
                </a:solidFill>
                <a:latin typeface="Roboto"/>
              </a:rPr>
              <a:t> </a:t>
            </a:r>
            <a:r>
              <a:rPr lang="en-US" sz="3000" spc="-26" dirty="0" err="1">
                <a:solidFill>
                  <a:srgbClr val="0066FF"/>
                </a:solidFill>
                <a:latin typeface="Roboto"/>
              </a:rPr>
              <a:t>savimi</a:t>
            </a:r>
            <a:r>
              <a:rPr lang="en-US" sz="3000" spc="-26" dirty="0">
                <a:solidFill>
                  <a:srgbClr val="0066FF"/>
                </a:solidFill>
                <a:latin typeface="Roboto"/>
              </a:rPr>
              <a:t> </a:t>
            </a:r>
            <a:r>
              <a:rPr lang="en-US" sz="3000" spc="-26" dirty="0" err="1">
                <a:solidFill>
                  <a:srgbClr val="0066FF"/>
                </a:solidFill>
                <a:latin typeface="Roboto"/>
              </a:rPr>
              <a:t>ir</a:t>
            </a:r>
            <a:r>
              <a:rPr lang="en-US" sz="3000" spc="-26" dirty="0">
                <a:solidFill>
                  <a:srgbClr val="0066FF"/>
                </a:solidFill>
                <a:latin typeface="Roboto"/>
              </a:rPr>
              <a:t> </a:t>
            </a:r>
            <a:r>
              <a:rPr lang="en-US" sz="3000" spc="-26" dirty="0" err="1">
                <a:solidFill>
                  <a:srgbClr val="0066FF"/>
                </a:solidFill>
                <a:latin typeface="Roboto"/>
              </a:rPr>
              <a:t>artimaisiais</a:t>
            </a:r>
            <a:r>
              <a:rPr lang="en-US" sz="3000" spc="-26" dirty="0">
                <a:solidFill>
                  <a:srgbClr val="0066FF"/>
                </a:solidFill>
                <a:latin typeface="Roboto"/>
              </a:rPr>
              <a:t> bent 72 val</a:t>
            </a:r>
            <a:r>
              <a:rPr lang="en-US" sz="3000" spc="-26" dirty="0">
                <a:solidFill>
                  <a:srgbClr val="14110F"/>
                </a:solidFill>
                <a:latin typeface="Roboto"/>
              </a:rPr>
              <a:t>.</a:t>
            </a:r>
          </a:p>
          <a:p>
            <a:pPr algn="just">
              <a:lnSpc>
                <a:spcPts val="3380"/>
              </a:lnSpc>
            </a:pPr>
            <a:endParaRPr lang="en-US" sz="2600" spc="-26" dirty="0">
              <a:solidFill>
                <a:srgbClr val="14110F"/>
              </a:solidFill>
              <a:latin typeface="Roboto"/>
            </a:endParaRPr>
          </a:p>
        </p:txBody>
      </p:sp>
      <p:pic>
        <p:nvPicPr>
          <p:cNvPr id="4" name="Picture 12">
            <a:extLst>
              <a:ext uri="{FF2B5EF4-FFF2-40B4-BE49-F238E27FC236}">
                <a16:creationId xmlns:a16="http://schemas.microsoft.com/office/drawing/2014/main" id="{F008F1A7-88C3-EA90-AAAF-6A9AE9D74E87}"/>
              </a:ext>
            </a:extLst>
          </p:cNvPr>
          <p:cNvPicPr>
            <a:picLocks noChangeAspect="1"/>
          </p:cNvPicPr>
          <p:nvPr/>
        </p:nvPicPr>
        <p:blipFill>
          <a:blip r:embed="rId3"/>
          <a:srcRect/>
          <a:stretch>
            <a:fillRect/>
          </a:stretch>
        </p:blipFill>
        <p:spPr>
          <a:xfrm>
            <a:off x="12538733" y="162565"/>
            <a:ext cx="2691240" cy="655989"/>
          </a:xfrm>
          <a:prstGeom prst="rect">
            <a:avLst/>
          </a:prstGeom>
        </p:spPr>
      </p:pic>
      <p:pic>
        <p:nvPicPr>
          <p:cNvPr id="1026" name="Picture 2">
            <a:extLst>
              <a:ext uri="{FF2B5EF4-FFF2-40B4-BE49-F238E27FC236}">
                <a16:creationId xmlns:a16="http://schemas.microsoft.com/office/drawing/2014/main" id="{DE0ACCBF-397A-9099-7EF5-F17E513A57D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63000" y="2729089"/>
            <a:ext cx="4380079" cy="453473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a:extLst>
              <a:ext uri="{FF2B5EF4-FFF2-40B4-BE49-F238E27FC236}">
                <a16:creationId xmlns:a16="http://schemas.microsoft.com/office/drawing/2014/main" id="{589234CA-AE7F-4E5E-B2BD-CF828F668C32}"/>
              </a:ext>
            </a:extLst>
          </p:cNvPr>
          <p:cNvPicPr>
            <a:picLocks noChangeAspect="1"/>
          </p:cNvPicPr>
          <p:nvPr/>
        </p:nvPicPr>
        <p:blipFill>
          <a:blip r:embed="rId5"/>
          <a:srcRect/>
          <a:stretch>
            <a:fillRect/>
          </a:stretch>
        </p:blipFill>
        <p:spPr>
          <a:xfrm>
            <a:off x="13583361" y="2727275"/>
            <a:ext cx="4380078" cy="4380078"/>
          </a:xfrm>
          <a:prstGeom prst="rect">
            <a:avLst/>
          </a:prstGeom>
        </p:spPr>
      </p:pic>
      <p:grpSp>
        <p:nvGrpSpPr>
          <p:cNvPr id="18" name="Group 4">
            <a:extLst>
              <a:ext uri="{FF2B5EF4-FFF2-40B4-BE49-F238E27FC236}">
                <a16:creationId xmlns:a16="http://schemas.microsoft.com/office/drawing/2014/main" id="{23BB3C88-4E94-ECB8-C33B-B885F038C763}"/>
              </a:ext>
            </a:extLst>
          </p:cNvPr>
          <p:cNvGrpSpPr>
            <a:grpSpLocks noChangeAspect="1"/>
          </p:cNvGrpSpPr>
          <p:nvPr/>
        </p:nvGrpSpPr>
        <p:grpSpPr>
          <a:xfrm>
            <a:off x="232382" y="2586970"/>
            <a:ext cx="2570715" cy="5086602"/>
            <a:chOff x="0" y="0"/>
            <a:chExt cx="2620010" cy="5184140"/>
          </a:xfrm>
        </p:grpSpPr>
        <p:sp>
          <p:nvSpPr>
            <p:cNvPr id="19" name="Freeform 5">
              <a:extLst>
                <a:ext uri="{FF2B5EF4-FFF2-40B4-BE49-F238E27FC236}">
                  <a16:creationId xmlns:a16="http://schemas.microsoft.com/office/drawing/2014/main" id="{AF68FF53-1A75-919E-CF48-6C5BDE5E541F}"/>
                </a:ext>
              </a:extLst>
            </p:cNvPr>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txBody>
            <a:bodyPr/>
            <a:lstStyle/>
            <a:p>
              <a:endParaRPr lang="en-US"/>
            </a:p>
          </p:txBody>
        </p:sp>
        <p:sp>
          <p:nvSpPr>
            <p:cNvPr id="20" name="Freeform 6">
              <a:extLst>
                <a:ext uri="{FF2B5EF4-FFF2-40B4-BE49-F238E27FC236}">
                  <a16:creationId xmlns:a16="http://schemas.microsoft.com/office/drawing/2014/main" id="{1D7C5629-102E-9B3B-E47C-A0786755F306}"/>
                </a:ext>
              </a:extLst>
            </p:cNvPr>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6"/>
              <a:stretch>
                <a:fillRect l="-3566" r="-18043"/>
              </a:stretch>
            </a:blipFill>
          </p:spPr>
          <p:txBody>
            <a:bodyPr/>
            <a:lstStyle/>
            <a:p>
              <a:endParaRPr lang="en-US"/>
            </a:p>
          </p:txBody>
        </p:sp>
        <p:sp>
          <p:nvSpPr>
            <p:cNvPr id="21" name="Freeform 7">
              <a:extLst>
                <a:ext uri="{FF2B5EF4-FFF2-40B4-BE49-F238E27FC236}">
                  <a16:creationId xmlns:a16="http://schemas.microsoft.com/office/drawing/2014/main" id="{0F682991-E1D9-9EA0-B8ED-C5E2A01C6D35}"/>
                </a:ext>
              </a:extLst>
            </p:cNvPr>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p:spPr>
          <p:txBody>
            <a:bodyPr/>
            <a:lstStyle/>
            <a:p>
              <a:endParaRPr lang="en-US"/>
            </a:p>
          </p:txBody>
        </p:sp>
        <p:sp>
          <p:nvSpPr>
            <p:cNvPr id="22" name="Freeform 8">
              <a:extLst>
                <a:ext uri="{FF2B5EF4-FFF2-40B4-BE49-F238E27FC236}">
                  <a16:creationId xmlns:a16="http://schemas.microsoft.com/office/drawing/2014/main" id="{325B818C-CB95-F7AF-2FD8-A9CF91C21E96}"/>
                </a:ext>
              </a:extLst>
            </p:cNvPr>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55555"/>
            </a:solidFill>
          </p:spPr>
          <p:txBody>
            <a:bodyPr/>
            <a:lstStyle/>
            <a:p>
              <a:endParaRPr lang="en-US"/>
            </a:p>
          </p:txBody>
        </p:sp>
        <p:sp>
          <p:nvSpPr>
            <p:cNvPr id="23" name="Freeform 9">
              <a:extLst>
                <a:ext uri="{FF2B5EF4-FFF2-40B4-BE49-F238E27FC236}">
                  <a16:creationId xmlns:a16="http://schemas.microsoft.com/office/drawing/2014/main" id="{920FB6EA-931C-731C-8B82-F3CC9FBABD0A}"/>
                </a:ext>
              </a:extLst>
            </p:cNvPr>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p:spPr>
          <p:txBody>
            <a:bodyPr/>
            <a:lstStyle/>
            <a:p>
              <a:endParaRPr lang="en-US"/>
            </a:p>
          </p:txBody>
        </p:sp>
        <p:sp>
          <p:nvSpPr>
            <p:cNvPr id="24" name="Freeform 10">
              <a:extLst>
                <a:ext uri="{FF2B5EF4-FFF2-40B4-BE49-F238E27FC236}">
                  <a16:creationId xmlns:a16="http://schemas.microsoft.com/office/drawing/2014/main" id="{B3576B04-9542-6835-8F26-BBC4E7BD7B9C}"/>
                </a:ext>
              </a:extLst>
            </p:cNvPr>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p:spPr>
          <p:txBody>
            <a:bodyPr/>
            <a:lstStyle/>
            <a:p>
              <a:endParaRPr lang="en-US"/>
            </a:p>
          </p:txBody>
        </p:sp>
        <p:sp>
          <p:nvSpPr>
            <p:cNvPr id="25" name="Freeform 11">
              <a:extLst>
                <a:ext uri="{FF2B5EF4-FFF2-40B4-BE49-F238E27FC236}">
                  <a16:creationId xmlns:a16="http://schemas.microsoft.com/office/drawing/2014/main" id="{9BEC9A7B-EB11-708E-DDD1-58A5D09A1FBB}"/>
                </a:ext>
              </a:extLst>
            </p:cNvPr>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p:spPr>
          <p:txBody>
            <a:bodyPr/>
            <a:lstStyle/>
            <a:p>
              <a:endParaRPr lang="en-US"/>
            </a:p>
          </p:txBody>
        </p:sp>
        <p:sp>
          <p:nvSpPr>
            <p:cNvPr id="26" name="Freeform 12">
              <a:extLst>
                <a:ext uri="{FF2B5EF4-FFF2-40B4-BE49-F238E27FC236}">
                  <a16:creationId xmlns:a16="http://schemas.microsoft.com/office/drawing/2014/main" id="{EF06F168-7414-7F5F-CE41-7424BE85E0CF}"/>
                </a:ext>
              </a:extLst>
            </p:cNvPr>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p:spPr>
          <p:txBody>
            <a:bodyPr/>
            <a:lstStyle/>
            <a:p>
              <a:endParaRPr lang="en-US"/>
            </a:p>
          </p:txBody>
        </p:sp>
        <p:sp>
          <p:nvSpPr>
            <p:cNvPr id="27" name="Freeform 13">
              <a:extLst>
                <a:ext uri="{FF2B5EF4-FFF2-40B4-BE49-F238E27FC236}">
                  <a16:creationId xmlns:a16="http://schemas.microsoft.com/office/drawing/2014/main" id="{3B2F78BD-7988-D524-0C8F-AC52DB906620}"/>
                </a:ext>
              </a:extLst>
            </p:cNvPr>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p:spPr>
          <p:txBody>
            <a:bodyPr/>
            <a:lstStyle/>
            <a:p>
              <a:endParaRPr lang="en-US"/>
            </a:p>
          </p:txBody>
        </p:sp>
      </p:grpSp>
      <p:pic>
        <p:nvPicPr>
          <p:cNvPr id="28" name="Picture 2" descr="C:\Users\szabulenas\Desktop\1315316081_image.jpeg">
            <a:extLst>
              <a:ext uri="{FF2B5EF4-FFF2-40B4-BE49-F238E27FC236}">
                <a16:creationId xmlns:a16="http://schemas.microsoft.com/office/drawing/2014/main" id="{A1E40B16-FD7C-239E-9E65-F421B063FFC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13113" y="2680103"/>
            <a:ext cx="4545612" cy="45456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06335E3-4434-7FF4-3E1B-0C3D22390F1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60998" y="7137017"/>
            <a:ext cx="2416686" cy="2416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79235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7"/>
          <p:cNvSpPr/>
          <p:nvPr/>
        </p:nvSpPr>
        <p:spPr>
          <a:xfrm>
            <a:off x="0" y="9532946"/>
            <a:ext cx="18288000" cy="754054"/>
          </a:xfrm>
          <a:prstGeom prst="rect">
            <a:avLst/>
          </a:prstGeom>
          <a:solidFill>
            <a:srgbClr val="FBB900"/>
          </a:solidFill>
        </p:spPr>
      </p:sp>
      <p:sp>
        <p:nvSpPr>
          <p:cNvPr id="15" name="TextBox 15"/>
          <p:cNvSpPr txBox="1"/>
          <p:nvPr/>
        </p:nvSpPr>
        <p:spPr>
          <a:xfrm>
            <a:off x="14166363" y="7657954"/>
            <a:ext cx="3539915" cy="194310"/>
          </a:xfrm>
          <a:prstGeom prst="rect">
            <a:avLst/>
          </a:prstGeom>
        </p:spPr>
        <p:txBody>
          <a:bodyPr lIns="0" tIns="0" rIns="0" bIns="0" rtlCol="0" anchor="t">
            <a:spAutoFit/>
          </a:bodyPr>
          <a:lstStyle/>
          <a:p>
            <a:pPr algn="ctr">
              <a:lnSpc>
                <a:spcPts val="1560"/>
              </a:lnSpc>
            </a:pPr>
            <a:r>
              <a:rPr lang="en-US" sz="1200">
                <a:solidFill>
                  <a:srgbClr val="FFFFFF"/>
                </a:solidFill>
                <a:latin typeface="Roboto"/>
              </a:rPr>
              <a:t>Šaltinis: scoutingmagazine.org</a:t>
            </a:r>
          </a:p>
        </p:txBody>
      </p:sp>
      <p:sp>
        <p:nvSpPr>
          <p:cNvPr id="17" name="TextBox 17"/>
          <p:cNvSpPr txBox="1"/>
          <p:nvPr/>
        </p:nvSpPr>
        <p:spPr>
          <a:xfrm>
            <a:off x="171463" y="9714393"/>
            <a:ext cx="7937664" cy="362585"/>
          </a:xfrm>
          <a:prstGeom prst="rect">
            <a:avLst/>
          </a:prstGeom>
        </p:spPr>
        <p:txBody>
          <a:bodyPr lIns="0" tIns="0" rIns="0" bIns="0" rtlCol="0" anchor="t">
            <a:spAutoFit/>
          </a:bodyPr>
          <a:lstStyle/>
          <a:p>
            <a:pPr marL="0" lvl="0" indent="0" algn="just">
              <a:lnSpc>
                <a:spcPts val="2859"/>
              </a:lnSpc>
              <a:spcBef>
                <a:spcPct val="0"/>
              </a:spcBef>
            </a:pPr>
            <a:r>
              <a:rPr lang="en-US" sz="2199" spc="-21" dirty="0">
                <a:solidFill>
                  <a:srgbClr val="545454"/>
                </a:solidFill>
                <a:latin typeface="Roboto"/>
              </a:rPr>
              <a:t>CIVILINĖ SAUGA</a:t>
            </a:r>
          </a:p>
        </p:txBody>
      </p:sp>
      <p:sp>
        <p:nvSpPr>
          <p:cNvPr id="6" name="Antrinis pavadinimas 2">
            <a:extLst>
              <a:ext uri="{FF2B5EF4-FFF2-40B4-BE49-F238E27FC236}">
                <a16:creationId xmlns:a16="http://schemas.microsoft.com/office/drawing/2014/main" id="{758AD3F7-49AB-4ECC-A7D5-290CB1A350B4}"/>
              </a:ext>
            </a:extLst>
          </p:cNvPr>
          <p:cNvSpPr txBox="1">
            <a:spLocks/>
          </p:cNvSpPr>
          <p:nvPr/>
        </p:nvSpPr>
        <p:spPr>
          <a:xfrm>
            <a:off x="2838450" y="3372526"/>
            <a:ext cx="12230100" cy="14859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8000" b="1" dirty="0">
                <a:latin typeface="Roboto" panose="02000000000000000000" pitchFamily="2" charset="0"/>
                <a:ea typeface="Roboto" panose="02000000000000000000" pitchFamily="2" charset="0"/>
                <a:cs typeface="Arial" pitchFamily="34" charset="0"/>
              </a:rPr>
              <a:t>Dėkoju už dėmesį</a:t>
            </a:r>
            <a:endParaRPr lang="en-US" sz="8000" b="1" dirty="0">
              <a:latin typeface="Roboto" panose="02000000000000000000" pitchFamily="2" charset="0"/>
              <a:ea typeface="Roboto" panose="02000000000000000000" pitchFamily="2" charset="0"/>
              <a:cs typeface="Arial" pitchFamily="34" charset="0"/>
            </a:endParaRPr>
          </a:p>
        </p:txBody>
      </p:sp>
      <p:pic>
        <p:nvPicPr>
          <p:cNvPr id="9" name="Paveikslėlis 8">
            <a:extLst>
              <a:ext uri="{FF2B5EF4-FFF2-40B4-BE49-F238E27FC236}">
                <a16:creationId xmlns:a16="http://schemas.microsoft.com/office/drawing/2014/main" id="{D0BFFF86-964F-4BC0-9A37-A871676ADB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3200" y="7339297"/>
            <a:ext cx="4800600" cy="1171355"/>
          </a:xfrm>
          <a:prstGeom prst="rect">
            <a:avLst/>
          </a:prstGeom>
        </p:spPr>
      </p:pic>
      <p:grpSp>
        <p:nvGrpSpPr>
          <p:cNvPr id="2" name="Group 7">
            <a:extLst>
              <a:ext uri="{FF2B5EF4-FFF2-40B4-BE49-F238E27FC236}">
                <a16:creationId xmlns:a16="http://schemas.microsoft.com/office/drawing/2014/main" id="{6ACA88DD-993E-549E-ECAC-4EF976E86E84}"/>
              </a:ext>
            </a:extLst>
          </p:cNvPr>
          <p:cNvGrpSpPr/>
          <p:nvPr/>
        </p:nvGrpSpPr>
        <p:grpSpPr>
          <a:xfrm>
            <a:off x="0" y="855108"/>
            <a:ext cx="18288000" cy="63520"/>
            <a:chOff x="0" y="0"/>
            <a:chExt cx="24384000" cy="84693"/>
          </a:xfrm>
        </p:grpSpPr>
        <p:sp>
          <p:nvSpPr>
            <p:cNvPr id="3" name="AutoShape 8">
              <a:extLst>
                <a:ext uri="{FF2B5EF4-FFF2-40B4-BE49-F238E27FC236}">
                  <a16:creationId xmlns:a16="http://schemas.microsoft.com/office/drawing/2014/main" id="{4AB988D6-C932-893A-870B-1DA5BEEFE522}"/>
                </a:ext>
              </a:extLst>
            </p:cNvPr>
            <p:cNvSpPr/>
            <p:nvPr/>
          </p:nvSpPr>
          <p:spPr>
            <a:xfrm>
              <a:off x="0" y="35963"/>
              <a:ext cx="24384000" cy="12766"/>
            </a:xfrm>
            <a:prstGeom prst="rect">
              <a:avLst/>
            </a:prstGeom>
            <a:solidFill>
              <a:srgbClr val="000000"/>
            </a:solidFill>
          </p:spPr>
        </p:sp>
        <p:sp>
          <p:nvSpPr>
            <p:cNvPr id="5" name="AutoShape 9">
              <a:extLst>
                <a:ext uri="{FF2B5EF4-FFF2-40B4-BE49-F238E27FC236}">
                  <a16:creationId xmlns:a16="http://schemas.microsoft.com/office/drawing/2014/main" id="{D5429ADC-E0AF-FDDE-1BFD-6F698CF4BC85}"/>
                </a:ext>
              </a:extLst>
            </p:cNvPr>
            <p:cNvSpPr/>
            <p:nvPr/>
          </p:nvSpPr>
          <p:spPr>
            <a:xfrm rot="-5400000">
              <a:off x="782383" y="-782383"/>
              <a:ext cx="84693" cy="1649458"/>
            </a:xfrm>
            <a:prstGeom prst="rect">
              <a:avLst/>
            </a:prstGeom>
            <a:solidFill>
              <a:srgbClr val="FFB923"/>
            </a:solidFill>
          </p:spPr>
        </p:sp>
      </p:grpSp>
      <p:pic>
        <p:nvPicPr>
          <p:cNvPr id="8" name="Picture 5">
            <a:extLst>
              <a:ext uri="{FF2B5EF4-FFF2-40B4-BE49-F238E27FC236}">
                <a16:creationId xmlns:a16="http://schemas.microsoft.com/office/drawing/2014/main" id="{0143775C-2BB3-2DA8-223E-4F936FDCE0F0}"/>
              </a:ext>
            </a:extLst>
          </p:cNvPr>
          <p:cNvPicPr>
            <a:picLocks noChangeAspect="1"/>
          </p:cNvPicPr>
          <p:nvPr/>
        </p:nvPicPr>
        <p:blipFill>
          <a:blip r:embed="rId3"/>
          <a:srcRect/>
          <a:stretch>
            <a:fillRect/>
          </a:stretch>
        </p:blipFill>
        <p:spPr>
          <a:xfrm>
            <a:off x="15773400" y="134194"/>
            <a:ext cx="2097339" cy="734400"/>
          </a:xfrm>
          <a:prstGeom prst="rect">
            <a:avLst/>
          </a:prstGeom>
        </p:spPr>
      </p:pic>
    </p:spTree>
    <p:extLst>
      <p:ext uri="{BB962C8B-B14F-4D97-AF65-F5344CB8AC3E}">
        <p14:creationId xmlns:p14="http://schemas.microsoft.com/office/powerpoint/2010/main" val="2036358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1356</TotalTime>
  <Words>3094</Words>
  <Application>Microsoft Office PowerPoint</Application>
  <PresentationFormat>Pasirinktinai</PresentationFormat>
  <Paragraphs>324</Paragraphs>
  <Slides>32</Slides>
  <Notes>0</Notes>
  <HiddenSlides>0</HiddenSlides>
  <MMClips>0</MMClips>
  <ScaleCrop>false</ScaleCrop>
  <HeadingPairs>
    <vt:vector size="6" baseType="variant">
      <vt:variant>
        <vt:lpstr>Naudojami šriftai</vt:lpstr>
      </vt:variant>
      <vt:variant>
        <vt:i4>8</vt:i4>
      </vt:variant>
      <vt:variant>
        <vt:lpstr>Tema</vt:lpstr>
      </vt:variant>
      <vt:variant>
        <vt:i4>1</vt:i4>
      </vt:variant>
      <vt:variant>
        <vt:lpstr>Skaidrių pavadinimai</vt:lpstr>
      </vt:variant>
      <vt:variant>
        <vt:i4>32</vt:i4>
      </vt:variant>
    </vt:vector>
  </HeadingPairs>
  <TitlesOfParts>
    <vt:vector size="41" baseType="lpstr">
      <vt:lpstr>Times New Roman</vt:lpstr>
      <vt:lpstr>Roboto</vt:lpstr>
      <vt:lpstr>inherit</vt:lpstr>
      <vt:lpstr>Roboto Bold</vt:lpstr>
      <vt:lpstr>Roboto Italics</vt:lpstr>
      <vt:lpstr>Calibri</vt:lpstr>
      <vt:lpstr>Arial</vt:lpstr>
      <vt:lpstr>Arimo</vt: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Civilinės saugos 1</dc:title>
  <dc:creator>Saulius Zabulėnas</dc:creator>
  <cp:lastModifiedBy>Saulius Zabulėnas</cp:lastModifiedBy>
  <cp:revision>44</cp:revision>
  <dcterms:created xsi:type="dcterms:W3CDTF">2006-08-16T00:00:00Z</dcterms:created>
  <dcterms:modified xsi:type="dcterms:W3CDTF">2023-12-14T10:00:04Z</dcterms:modified>
  <dc:identifier>DAEokJiQOUc</dc:identifier>
</cp:coreProperties>
</file>