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</p:sldMasterIdLst>
  <p:notesMasterIdLst>
    <p:notesMasterId r:id="rId24"/>
  </p:notesMasterIdLst>
  <p:sldIdLst>
    <p:sldId id="257" r:id="rId3"/>
    <p:sldId id="274" r:id="rId4"/>
    <p:sldId id="278" r:id="rId5"/>
    <p:sldId id="658" r:id="rId6"/>
    <p:sldId id="275" r:id="rId7"/>
    <p:sldId id="304" r:id="rId8"/>
    <p:sldId id="653" r:id="rId9"/>
    <p:sldId id="659" r:id="rId10"/>
    <p:sldId id="282" r:id="rId11"/>
    <p:sldId id="619" r:id="rId12"/>
    <p:sldId id="655" r:id="rId13"/>
    <p:sldId id="286" r:id="rId14"/>
    <p:sldId id="320" r:id="rId15"/>
    <p:sldId id="656" r:id="rId16"/>
    <p:sldId id="657" r:id="rId17"/>
    <p:sldId id="277" r:id="rId18"/>
    <p:sldId id="734" r:id="rId19"/>
    <p:sldId id="654" r:id="rId20"/>
    <p:sldId id="735" r:id="rId21"/>
    <p:sldId id="733" r:id="rId22"/>
    <p:sldId id="7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C4B"/>
    <a:srgbClr val="30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464FE-1B19-4AAF-BC4C-9E37F7F7DED6}" v="18" dt="2023-05-19T13:26:57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7404" autoAdjust="0"/>
  </p:normalViewPr>
  <p:slideViewPr>
    <p:cSldViewPr snapToGrid="0">
      <p:cViewPr varScale="1">
        <p:scale>
          <a:sx n="110" d="100"/>
          <a:sy n="110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A-6D49-932F-13EE1A167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7A-6D49-932F-13EE1A167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7A-6D49-932F-13EE1A167B89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0-4B4A-90C5-3A0B578C80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0-4B4A-90C5-3A0B578C80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30-4B4A-90C5-3A0B578C8055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02757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A-6D49-932F-13EE1A167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7A-6D49-932F-13EE1A167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7A-6D49-932F-13EE1A167B89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0-4B4A-90C5-3A0B578C80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0-4B4A-90C5-3A0B578C80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30-4B4A-90C5-3A0B578C8055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0-4B4A-90C5-3A0B578C80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0-4B4A-90C5-3A0B578C80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30-4B4A-90C5-3A0B578C8055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02757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02757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A-6D49-932F-13EE1A167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7A-6D49-932F-13EE1A167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7A-6D49-932F-13EE1A167B89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D5DB7-94DF-4AB6-9852-9FC7FB8273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6C2D2D-5FEE-44FB-969F-B3A7AF28CFDA}">
      <dgm:prSet phldrT="[Tekstas]"/>
      <dgm:spPr>
        <a:solidFill>
          <a:srgbClr val="EEE730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lt-LT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Vertinama balais pagal projektų finansavimo sąlygų aprašo 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6 </a:t>
          </a:r>
          <a:r>
            <a:rPr lang="lt-LT" b="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dalyje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pateiktą metodiką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– </a:t>
          </a:r>
          <a:r>
            <a:rPr lang="en-US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3 </a:t>
          </a:r>
          <a:r>
            <a:rPr lang="lt-LT" b="1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prioritetinius</a:t>
          </a:r>
          <a:r>
            <a:rPr lang="en-US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1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kriterijus</a:t>
          </a:r>
          <a:endParaRPr lang="lt-LT" b="1" noProof="0" dirty="0">
            <a:solidFill>
              <a:srgbClr val="302757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15E7DD-1F08-4BAB-9551-70D2DB9EFC9B}" type="parTrans" cxnId="{F31249AA-601A-4756-AE5A-0C36DABEE869}">
      <dgm:prSet/>
      <dgm:spPr/>
      <dgm:t>
        <a:bodyPr/>
        <a:lstStyle/>
        <a:p>
          <a:endParaRPr lang="en-US"/>
        </a:p>
      </dgm:t>
    </dgm:pt>
    <dgm:pt modelId="{6DABC08D-AB07-41DC-8E48-B72BE21BDF5D}" type="sibTrans" cxnId="{F31249AA-601A-4756-AE5A-0C36DABEE869}">
      <dgm:prSet/>
      <dgm:spPr/>
      <dgm:t>
        <a:bodyPr/>
        <a:lstStyle/>
        <a:p>
          <a:endParaRPr lang="en-US"/>
        </a:p>
      </dgm:t>
    </dgm:pt>
    <dgm:pt modelId="{537DE56F-B842-4F0C-BA31-0A8AB72290C1}">
      <dgm:prSet phldrT="[Tekstas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lt-LT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Projektas nefinansuojamas, </a:t>
          </a:r>
          <a:r>
            <a:rPr lang="lt-LT" b="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jei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projektas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kriterijų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vertinimo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metu</a:t>
          </a:r>
          <a:r>
            <a:rPr lang="en-US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su</a:t>
          </a:r>
          <a:r>
            <a:rPr lang="lt-LT" b="1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renka</a:t>
          </a:r>
          <a:r>
            <a:rPr lang="lt-LT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mažiau nei 40 balų</a:t>
          </a:r>
          <a:endParaRPr lang="en-US" b="1" dirty="0">
            <a:solidFill>
              <a:srgbClr val="302757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F1AACA4-3443-4911-90C8-38DDCF5307AB}" type="parTrans" cxnId="{D36BA040-48B2-4DAA-99FC-39D5FD5B4D8A}">
      <dgm:prSet/>
      <dgm:spPr/>
      <dgm:t>
        <a:bodyPr/>
        <a:lstStyle/>
        <a:p>
          <a:endParaRPr lang="en-US"/>
        </a:p>
      </dgm:t>
    </dgm:pt>
    <dgm:pt modelId="{E8D889C4-F322-4ACA-8D88-B4837B2DEF86}" type="sibTrans" cxnId="{D36BA040-48B2-4DAA-99FC-39D5FD5B4D8A}">
      <dgm:prSet/>
      <dgm:spPr/>
      <dgm:t>
        <a:bodyPr/>
        <a:lstStyle/>
        <a:p>
          <a:endParaRPr lang="en-US"/>
        </a:p>
      </dgm:t>
    </dgm:pt>
    <dgm:pt modelId="{BA84E742-99C1-4D2C-9F88-70579803E966}">
      <dgm:prSet/>
      <dgm:spPr/>
      <dgm:t>
        <a:bodyPr/>
        <a:lstStyle/>
        <a:p>
          <a:r>
            <a:rPr lang="lt-LT" b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Projektai atrenkami konkurso būdu, t. y. </a:t>
          </a:r>
          <a:r>
            <a:rPr lang="lt-LT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finansuojami surinkusieji daugiausiai balų</a:t>
          </a:r>
        </a:p>
      </dgm:t>
    </dgm:pt>
    <dgm:pt modelId="{C0EEB2F0-D16E-420B-A2FD-1ED05EF01D31}" type="parTrans" cxnId="{01751873-45EE-4D19-BB30-1F62BEAA6438}">
      <dgm:prSet/>
      <dgm:spPr/>
      <dgm:t>
        <a:bodyPr/>
        <a:lstStyle/>
        <a:p>
          <a:endParaRPr lang="en-US"/>
        </a:p>
      </dgm:t>
    </dgm:pt>
    <dgm:pt modelId="{AF78A52D-F15D-419F-9F13-6B730D8D56E6}" type="sibTrans" cxnId="{01751873-45EE-4D19-BB30-1F62BEAA6438}">
      <dgm:prSet/>
      <dgm:spPr/>
      <dgm:t>
        <a:bodyPr/>
        <a:lstStyle/>
        <a:p>
          <a:endParaRPr lang="en-US"/>
        </a:p>
      </dgm:t>
    </dgm:pt>
    <dgm:pt modelId="{0A7C95BD-628F-4C41-B158-7D9253AF2CE0}" type="pres">
      <dgm:prSet presAssocID="{2D5D5DB7-94DF-4AB6-9852-9FC7FB8273C0}" presName="Name0" presStyleCnt="0">
        <dgm:presLayoutVars>
          <dgm:chMax val="7"/>
          <dgm:chPref val="7"/>
          <dgm:dir/>
        </dgm:presLayoutVars>
      </dgm:prSet>
      <dgm:spPr/>
    </dgm:pt>
    <dgm:pt modelId="{8F4E5982-9DB7-4C48-890F-16EC2A2B4028}" type="pres">
      <dgm:prSet presAssocID="{2D5D5DB7-94DF-4AB6-9852-9FC7FB8273C0}" presName="Name1" presStyleCnt="0"/>
      <dgm:spPr/>
    </dgm:pt>
    <dgm:pt modelId="{8F51242A-4785-454F-A3DA-9DD8F1D62AFF}" type="pres">
      <dgm:prSet presAssocID="{2D5D5DB7-94DF-4AB6-9852-9FC7FB8273C0}" presName="cycle" presStyleCnt="0"/>
      <dgm:spPr/>
    </dgm:pt>
    <dgm:pt modelId="{8DC9E1D0-F00E-42AC-AB2B-26709DE81D92}" type="pres">
      <dgm:prSet presAssocID="{2D5D5DB7-94DF-4AB6-9852-9FC7FB8273C0}" presName="srcNode" presStyleLbl="node1" presStyleIdx="0" presStyleCnt="3"/>
      <dgm:spPr/>
    </dgm:pt>
    <dgm:pt modelId="{6B505D90-9164-4074-B7A7-34338B2F2701}" type="pres">
      <dgm:prSet presAssocID="{2D5D5DB7-94DF-4AB6-9852-9FC7FB8273C0}" presName="conn" presStyleLbl="parChTrans1D2" presStyleIdx="0" presStyleCnt="1"/>
      <dgm:spPr/>
    </dgm:pt>
    <dgm:pt modelId="{115D4B85-9CDB-4EC4-B746-C08BD27534D6}" type="pres">
      <dgm:prSet presAssocID="{2D5D5DB7-94DF-4AB6-9852-9FC7FB8273C0}" presName="extraNode" presStyleLbl="node1" presStyleIdx="0" presStyleCnt="3"/>
      <dgm:spPr/>
    </dgm:pt>
    <dgm:pt modelId="{59F38E58-3544-48F0-916E-96E963A63699}" type="pres">
      <dgm:prSet presAssocID="{2D5D5DB7-94DF-4AB6-9852-9FC7FB8273C0}" presName="dstNode" presStyleLbl="node1" presStyleIdx="0" presStyleCnt="3"/>
      <dgm:spPr/>
    </dgm:pt>
    <dgm:pt modelId="{3DBC2AC8-0775-45CC-9389-A595A508B616}" type="pres">
      <dgm:prSet presAssocID="{766C2D2D-5FEE-44FB-969F-B3A7AF28CFDA}" presName="text_1" presStyleLbl="node1" presStyleIdx="0" presStyleCnt="3">
        <dgm:presLayoutVars>
          <dgm:bulletEnabled val="1"/>
        </dgm:presLayoutVars>
      </dgm:prSet>
      <dgm:spPr/>
    </dgm:pt>
    <dgm:pt modelId="{EF3BCD43-51C2-40D4-A3AB-CF5AA261630B}" type="pres">
      <dgm:prSet presAssocID="{766C2D2D-5FEE-44FB-969F-B3A7AF28CFDA}" presName="accent_1" presStyleCnt="0"/>
      <dgm:spPr/>
    </dgm:pt>
    <dgm:pt modelId="{DA539E79-215F-4152-A462-E8B09280B10C}" type="pres">
      <dgm:prSet presAssocID="{766C2D2D-5FEE-44FB-969F-B3A7AF28CFDA}" presName="accentRepeatNode" presStyleLbl="solidFgAcc1" presStyleIdx="0" presStyleCnt="3"/>
      <dgm:spPr/>
    </dgm:pt>
    <dgm:pt modelId="{AE520D91-6A04-40BC-92C3-B973F9C21F1B}" type="pres">
      <dgm:prSet presAssocID="{537DE56F-B842-4F0C-BA31-0A8AB72290C1}" presName="text_2" presStyleLbl="node1" presStyleIdx="1" presStyleCnt="3">
        <dgm:presLayoutVars>
          <dgm:bulletEnabled val="1"/>
        </dgm:presLayoutVars>
      </dgm:prSet>
      <dgm:spPr/>
    </dgm:pt>
    <dgm:pt modelId="{3A9C6322-2B1B-4361-A265-55F0E5D29B34}" type="pres">
      <dgm:prSet presAssocID="{537DE56F-B842-4F0C-BA31-0A8AB72290C1}" presName="accent_2" presStyleCnt="0"/>
      <dgm:spPr/>
    </dgm:pt>
    <dgm:pt modelId="{3F08EC01-1AFF-4F20-8E23-5D8E1046E7CA}" type="pres">
      <dgm:prSet presAssocID="{537DE56F-B842-4F0C-BA31-0A8AB72290C1}" presName="accentRepeatNode" presStyleLbl="solidFgAcc1" presStyleIdx="1" presStyleCnt="3"/>
      <dgm:spPr/>
    </dgm:pt>
    <dgm:pt modelId="{9E1C656E-1CC7-48CE-BA71-B5508099B9DD}" type="pres">
      <dgm:prSet presAssocID="{BA84E742-99C1-4D2C-9F88-70579803E966}" presName="text_3" presStyleLbl="node1" presStyleIdx="2" presStyleCnt="3">
        <dgm:presLayoutVars>
          <dgm:bulletEnabled val="1"/>
        </dgm:presLayoutVars>
      </dgm:prSet>
      <dgm:spPr/>
    </dgm:pt>
    <dgm:pt modelId="{29C188D0-D1CC-4967-BCC5-E8E89FB4F0D2}" type="pres">
      <dgm:prSet presAssocID="{BA84E742-99C1-4D2C-9F88-70579803E966}" presName="accent_3" presStyleCnt="0"/>
      <dgm:spPr/>
    </dgm:pt>
    <dgm:pt modelId="{E08BF8DF-855E-41D9-8CEB-FDC44EC38BE7}" type="pres">
      <dgm:prSet presAssocID="{BA84E742-99C1-4D2C-9F88-70579803E966}" presName="accentRepeatNode" presStyleLbl="solidFgAcc1" presStyleIdx="2" presStyleCnt="3"/>
      <dgm:spPr/>
    </dgm:pt>
  </dgm:ptLst>
  <dgm:cxnLst>
    <dgm:cxn modelId="{D36BA040-48B2-4DAA-99FC-39D5FD5B4D8A}" srcId="{2D5D5DB7-94DF-4AB6-9852-9FC7FB8273C0}" destId="{537DE56F-B842-4F0C-BA31-0A8AB72290C1}" srcOrd="1" destOrd="0" parTransId="{8F1AACA4-3443-4911-90C8-38DDCF5307AB}" sibTransId="{E8D889C4-F322-4ACA-8D88-B4837B2DEF86}"/>
    <dgm:cxn modelId="{83402661-A44A-42E0-A7EB-2D3B447156D5}" type="presOf" srcId="{2D5D5DB7-94DF-4AB6-9852-9FC7FB8273C0}" destId="{0A7C95BD-628F-4C41-B158-7D9253AF2CE0}" srcOrd="0" destOrd="0" presId="urn:microsoft.com/office/officeart/2008/layout/VerticalCurvedList"/>
    <dgm:cxn modelId="{986EB944-4236-4992-9A23-50E9B8F45977}" type="presOf" srcId="{BA84E742-99C1-4D2C-9F88-70579803E966}" destId="{9E1C656E-1CC7-48CE-BA71-B5508099B9DD}" srcOrd="0" destOrd="0" presId="urn:microsoft.com/office/officeart/2008/layout/VerticalCurvedList"/>
    <dgm:cxn modelId="{01751873-45EE-4D19-BB30-1F62BEAA6438}" srcId="{2D5D5DB7-94DF-4AB6-9852-9FC7FB8273C0}" destId="{BA84E742-99C1-4D2C-9F88-70579803E966}" srcOrd="2" destOrd="0" parTransId="{C0EEB2F0-D16E-420B-A2FD-1ED05EF01D31}" sibTransId="{AF78A52D-F15D-419F-9F13-6B730D8D56E6}"/>
    <dgm:cxn modelId="{E4DB6982-23E8-46AF-AC32-CC5C0CA50F67}" type="presOf" srcId="{537DE56F-B842-4F0C-BA31-0A8AB72290C1}" destId="{AE520D91-6A04-40BC-92C3-B973F9C21F1B}" srcOrd="0" destOrd="0" presId="urn:microsoft.com/office/officeart/2008/layout/VerticalCurvedList"/>
    <dgm:cxn modelId="{4E5FBC9D-72EF-4AA8-9B0D-857461804DA8}" type="presOf" srcId="{6DABC08D-AB07-41DC-8E48-B72BE21BDF5D}" destId="{6B505D90-9164-4074-B7A7-34338B2F2701}" srcOrd="0" destOrd="0" presId="urn:microsoft.com/office/officeart/2008/layout/VerticalCurvedList"/>
    <dgm:cxn modelId="{F31249AA-601A-4756-AE5A-0C36DABEE869}" srcId="{2D5D5DB7-94DF-4AB6-9852-9FC7FB8273C0}" destId="{766C2D2D-5FEE-44FB-969F-B3A7AF28CFDA}" srcOrd="0" destOrd="0" parTransId="{4615E7DD-1F08-4BAB-9551-70D2DB9EFC9B}" sibTransId="{6DABC08D-AB07-41DC-8E48-B72BE21BDF5D}"/>
    <dgm:cxn modelId="{4501D3AF-A130-4E78-8CCD-7DCDB59FEF93}" type="presOf" srcId="{766C2D2D-5FEE-44FB-969F-B3A7AF28CFDA}" destId="{3DBC2AC8-0775-45CC-9389-A595A508B616}" srcOrd="0" destOrd="0" presId="urn:microsoft.com/office/officeart/2008/layout/VerticalCurvedList"/>
    <dgm:cxn modelId="{5351DCEF-B2E2-47C6-99D7-F61752990432}" type="presParOf" srcId="{0A7C95BD-628F-4C41-B158-7D9253AF2CE0}" destId="{8F4E5982-9DB7-4C48-890F-16EC2A2B4028}" srcOrd="0" destOrd="0" presId="urn:microsoft.com/office/officeart/2008/layout/VerticalCurvedList"/>
    <dgm:cxn modelId="{9372C029-FF69-43D2-AE99-D59685333545}" type="presParOf" srcId="{8F4E5982-9DB7-4C48-890F-16EC2A2B4028}" destId="{8F51242A-4785-454F-A3DA-9DD8F1D62AFF}" srcOrd="0" destOrd="0" presId="urn:microsoft.com/office/officeart/2008/layout/VerticalCurvedList"/>
    <dgm:cxn modelId="{D53EA5E0-FBB7-415B-AFBD-46EB38307688}" type="presParOf" srcId="{8F51242A-4785-454F-A3DA-9DD8F1D62AFF}" destId="{8DC9E1D0-F00E-42AC-AB2B-26709DE81D92}" srcOrd="0" destOrd="0" presId="urn:microsoft.com/office/officeart/2008/layout/VerticalCurvedList"/>
    <dgm:cxn modelId="{336156CD-10AD-4762-9D2E-557D27F64D91}" type="presParOf" srcId="{8F51242A-4785-454F-A3DA-9DD8F1D62AFF}" destId="{6B505D90-9164-4074-B7A7-34338B2F2701}" srcOrd="1" destOrd="0" presId="urn:microsoft.com/office/officeart/2008/layout/VerticalCurvedList"/>
    <dgm:cxn modelId="{5FEDD046-1A8F-4938-AD84-9129A23CF318}" type="presParOf" srcId="{8F51242A-4785-454F-A3DA-9DD8F1D62AFF}" destId="{115D4B85-9CDB-4EC4-B746-C08BD27534D6}" srcOrd="2" destOrd="0" presId="urn:microsoft.com/office/officeart/2008/layout/VerticalCurvedList"/>
    <dgm:cxn modelId="{E68F2B93-29AF-46BB-AC49-7B31521024BF}" type="presParOf" srcId="{8F51242A-4785-454F-A3DA-9DD8F1D62AFF}" destId="{59F38E58-3544-48F0-916E-96E963A63699}" srcOrd="3" destOrd="0" presId="urn:microsoft.com/office/officeart/2008/layout/VerticalCurvedList"/>
    <dgm:cxn modelId="{FAFBB063-0B71-416E-BB84-BA24B0595A31}" type="presParOf" srcId="{8F4E5982-9DB7-4C48-890F-16EC2A2B4028}" destId="{3DBC2AC8-0775-45CC-9389-A595A508B616}" srcOrd="1" destOrd="0" presId="urn:microsoft.com/office/officeart/2008/layout/VerticalCurvedList"/>
    <dgm:cxn modelId="{BD9177FC-05F8-4DFB-9CB5-D9847D6F7CC1}" type="presParOf" srcId="{8F4E5982-9DB7-4C48-890F-16EC2A2B4028}" destId="{EF3BCD43-51C2-40D4-A3AB-CF5AA261630B}" srcOrd="2" destOrd="0" presId="urn:microsoft.com/office/officeart/2008/layout/VerticalCurvedList"/>
    <dgm:cxn modelId="{F6A82A76-36FD-456A-A843-49F2A55CB78D}" type="presParOf" srcId="{EF3BCD43-51C2-40D4-A3AB-CF5AA261630B}" destId="{DA539E79-215F-4152-A462-E8B09280B10C}" srcOrd="0" destOrd="0" presId="urn:microsoft.com/office/officeart/2008/layout/VerticalCurvedList"/>
    <dgm:cxn modelId="{20366415-EE20-44D5-B0F9-64CCF016DDB7}" type="presParOf" srcId="{8F4E5982-9DB7-4C48-890F-16EC2A2B4028}" destId="{AE520D91-6A04-40BC-92C3-B973F9C21F1B}" srcOrd="3" destOrd="0" presId="urn:microsoft.com/office/officeart/2008/layout/VerticalCurvedList"/>
    <dgm:cxn modelId="{7B267B32-5AD6-4B98-A24A-5376340586F0}" type="presParOf" srcId="{8F4E5982-9DB7-4C48-890F-16EC2A2B4028}" destId="{3A9C6322-2B1B-4361-A265-55F0E5D29B34}" srcOrd="4" destOrd="0" presId="urn:microsoft.com/office/officeart/2008/layout/VerticalCurvedList"/>
    <dgm:cxn modelId="{BA3F4B59-7874-460E-A1C6-5796A72C7E72}" type="presParOf" srcId="{3A9C6322-2B1B-4361-A265-55F0E5D29B34}" destId="{3F08EC01-1AFF-4F20-8E23-5D8E1046E7CA}" srcOrd="0" destOrd="0" presId="urn:microsoft.com/office/officeart/2008/layout/VerticalCurvedList"/>
    <dgm:cxn modelId="{516BE30B-FAB3-449E-94DF-57EAC911F14D}" type="presParOf" srcId="{8F4E5982-9DB7-4C48-890F-16EC2A2B4028}" destId="{9E1C656E-1CC7-48CE-BA71-B5508099B9DD}" srcOrd="5" destOrd="0" presId="urn:microsoft.com/office/officeart/2008/layout/VerticalCurvedList"/>
    <dgm:cxn modelId="{C553232D-5368-4A8F-959E-3ACE2D877D00}" type="presParOf" srcId="{8F4E5982-9DB7-4C48-890F-16EC2A2B4028}" destId="{29C188D0-D1CC-4967-BCC5-E8E89FB4F0D2}" srcOrd="6" destOrd="0" presId="urn:microsoft.com/office/officeart/2008/layout/VerticalCurvedList"/>
    <dgm:cxn modelId="{A5701CE9-62E6-40BA-B787-3F9AD422A831}" type="presParOf" srcId="{29C188D0-D1CC-4967-BCC5-E8E89FB4F0D2}" destId="{E08BF8DF-855E-41D9-8CEB-FDC44EC38BE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5D90-9164-4074-B7A7-34338B2F270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C2AC8-0775-45CC-9389-A595A508B616}">
      <dsp:nvSpPr>
        <dsp:cNvPr id="0" name=""/>
        <dsp:cNvSpPr/>
      </dsp:nvSpPr>
      <dsp:spPr>
        <a:xfrm>
          <a:off x="752110" y="541866"/>
          <a:ext cx="9216319" cy="1083733"/>
        </a:xfrm>
        <a:prstGeom prst="rect">
          <a:avLst/>
        </a:prstGeom>
        <a:solidFill>
          <a:srgbClr val="EEE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Vertinama balais pagal projektų finansavimo sąlygų aprašo 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6 </a:t>
          </a:r>
          <a:r>
            <a:rPr lang="lt-LT" sz="2300" b="0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dalyje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pateiktą metodiką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– </a:t>
          </a:r>
          <a:r>
            <a:rPr lang="en-US" sz="2300" b="1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3 </a:t>
          </a:r>
          <a:r>
            <a:rPr lang="lt-LT" sz="2300" b="1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prioritetinius</a:t>
          </a:r>
          <a:r>
            <a:rPr lang="en-US" sz="2300" b="1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1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kriterijus</a:t>
          </a:r>
          <a:endParaRPr lang="lt-LT" sz="2300" b="1" kern="1200" noProof="0" dirty="0">
            <a:solidFill>
              <a:srgbClr val="302757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2110" y="541866"/>
        <a:ext cx="9216319" cy="1083733"/>
      </dsp:txXfrm>
    </dsp:sp>
    <dsp:sp modelId="{DA539E79-215F-4152-A462-E8B09280B10C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20D91-6A04-40BC-92C3-B973F9C21F1B}">
      <dsp:nvSpPr>
        <dsp:cNvPr id="0" name=""/>
        <dsp:cNvSpPr/>
      </dsp:nvSpPr>
      <dsp:spPr>
        <a:xfrm>
          <a:off x="1146048" y="2167466"/>
          <a:ext cx="8822382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t-LT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Projektas nefinansuojamas, </a:t>
          </a:r>
          <a:r>
            <a:rPr lang="lt-LT" sz="2300" b="0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jei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0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projektas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0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kriterijų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0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vertinimo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0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metu</a:t>
          </a:r>
          <a:r>
            <a:rPr lang="en-US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</a:t>
          </a:r>
          <a:r>
            <a:rPr lang="lt-LT" sz="2300" b="1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su</a:t>
          </a:r>
          <a:r>
            <a:rPr lang="lt-LT" sz="2300" b="1" kern="1200" noProof="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renka</a:t>
          </a:r>
          <a:r>
            <a:rPr lang="lt-LT" sz="2300" b="1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mažiau nei 40 balų</a:t>
          </a:r>
          <a:endParaRPr lang="en-US" sz="2300" b="1" kern="1200" dirty="0">
            <a:solidFill>
              <a:srgbClr val="302757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46048" y="2167466"/>
        <a:ext cx="8822382" cy="1083733"/>
      </dsp:txXfrm>
    </dsp:sp>
    <dsp:sp modelId="{3F08EC01-1AFF-4F20-8E23-5D8E1046E7C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656E-1CC7-48CE-BA71-B5508099B9DD}">
      <dsp:nvSpPr>
        <dsp:cNvPr id="0" name=""/>
        <dsp:cNvSpPr/>
      </dsp:nvSpPr>
      <dsp:spPr>
        <a:xfrm>
          <a:off x="752110" y="3793066"/>
          <a:ext cx="921631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0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Projektai atrenkami konkurso būdu, t. y. </a:t>
          </a:r>
          <a:r>
            <a:rPr lang="lt-LT" sz="2300" b="1" kern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finansuojami surinkusieji daugiausiai balų</a:t>
          </a:r>
        </a:p>
      </dsp:txBody>
      <dsp:txXfrm>
        <a:off x="752110" y="3793066"/>
        <a:ext cx="9216319" cy="1083733"/>
      </dsp:txXfrm>
    </dsp:sp>
    <dsp:sp modelId="{E08BF8DF-855E-41D9-8CEB-FDC44EC38BE7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1EEDC-D4E7-48BC-BD0F-9F5204166B14}" type="datetimeFigureOut">
              <a:rPr lang="lt-LT" smtClean="0"/>
              <a:t>2023-05-24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2EFD5-8BEB-482C-B536-A0A3135AC74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839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C219-D0CB-0346-AF46-782F1007A959}" type="slidenum">
              <a:rPr lang="en-LT" smtClean="0"/>
              <a:t>10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7461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o skaidrė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842" y="1426464"/>
            <a:ext cx="5587652" cy="1341926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Pavadinimas</a:t>
            </a:r>
            <a:br>
              <a:rPr lang="en-GB"/>
            </a:br>
            <a:r>
              <a:rPr lang="en-GB"/>
              <a:t>per dvi </a:t>
            </a:r>
            <a:r>
              <a:rPr lang="en-GB" err="1"/>
              <a:t>eilutes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E1B9-1882-0D43-9CCA-96C021418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150" y="3087408"/>
            <a:ext cx="4697381" cy="74936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Vardas Pavardė, pareigos</a:t>
            </a:r>
            <a:endParaRPr lang="en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21D86-5173-894E-A667-5600F607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3" y="5573949"/>
            <a:ext cx="2075060" cy="866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5FC2F-8608-E94C-ADBD-A880E7B7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ADC766D6-1760-0B22-A1C5-5CCE00D40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993" y="5573949"/>
            <a:ext cx="2075060" cy="86642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475DE60-EE7D-A43C-1A65-1789975DF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346FE7-C62E-ED40-B43F-053932ECBB02}"/>
              </a:ext>
            </a:extLst>
          </p:cNvPr>
          <p:cNvSpPr/>
          <p:nvPr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842" y="1426464"/>
            <a:ext cx="5587652" cy="1341926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Pavadinimas</a:t>
            </a:r>
            <a:br>
              <a:rPr lang="en-GB"/>
            </a:br>
            <a:r>
              <a:rPr lang="en-GB"/>
              <a:t>per dvi </a:t>
            </a:r>
            <a:r>
              <a:rPr lang="en-GB" err="1"/>
              <a:t>eilutes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E1B9-1882-0D43-9CCA-96C021418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150" y="3087408"/>
            <a:ext cx="4697381" cy="74936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02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Vardas Pavardė, pareigos</a:t>
            </a:r>
            <a:endParaRPr lang="en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10B33-EF63-C141-A456-07D3E964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9" y="5573950"/>
            <a:ext cx="2056476" cy="84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FD01E-45EA-604A-81A2-297660C6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81" y="996283"/>
            <a:ext cx="3917577" cy="4867101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BB9AF933-B9DA-34EA-2E5E-5B9C7643F1BF}"/>
              </a:ext>
            </a:extLst>
          </p:cNvPr>
          <p:cNvSpPr/>
          <p:nvPr userDrawn="1"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3C5FB1-9A1A-403C-3DE4-5F489B85D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159" y="5573950"/>
            <a:ext cx="2056476" cy="84941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BC3748-5F7C-DB78-435C-7BF705B26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5581" y="996283"/>
            <a:ext cx="3917577" cy="4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F0C59-B147-EF4C-880A-4931CF58A0DB}"/>
              </a:ext>
            </a:extLst>
          </p:cNvPr>
          <p:cNvSpPr/>
          <p:nvPr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3E68CC-CE91-4545-BC77-FB470A909C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61955" y="3160337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37FCF8-0189-8D4F-A08E-201EF3EF884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7BBF883-A150-B65E-B0C5-5DED29492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6949A53F-A18C-84D3-CECA-E177C3A2D57A}"/>
              </a:ext>
            </a:extLst>
          </p:cNvPr>
          <p:cNvSpPr/>
          <p:nvPr userDrawn="1"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62432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42652F-B3AE-A24B-9F5D-7B8BCF26E333}"/>
              </a:ext>
            </a:extLst>
          </p:cNvPr>
          <p:cNvSpPr/>
          <p:nvPr/>
        </p:nvSpPr>
        <p:spPr>
          <a:xfrm>
            <a:off x="-9526" y="0"/>
            <a:ext cx="664462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40919E-3F15-FF47-8DCD-E28A05076B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9872" y="3701030"/>
            <a:ext cx="3411538" cy="79443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13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The </a:t>
            </a:r>
            <a:r>
              <a:rPr lang="en-GB" err="1"/>
              <a:t>Amenties</a:t>
            </a:r>
            <a:endParaRPr lang="en-GB"/>
          </a:p>
          <a:p>
            <a:pPr lvl="0"/>
            <a:r>
              <a:rPr lang="en-GB"/>
              <a:t>Will you get</a:t>
            </a:r>
            <a:endParaRPr lang="en-LT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3E68CC-CE91-4545-BC77-FB470A909C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6845" y="3160337"/>
            <a:ext cx="412420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C9EE8-AF7C-F346-954A-33FC1FA2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4" y="364934"/>
            <a:ext cx="313724" cy="395293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CECF42B4-6A3C-78A2-799A-35086E257784}"/>
              </a:ext>
            </a:extLst>
          </p:cNvPr>
          <p:cNvSpPr/>
          <p:nvPr userDrawn="1"/>
        </p:nvSpPr>
        <p:spPr>
          <a:xfrm>
            <a:off x="-9526" y="0"/>
            <a:ext cx="664462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D85FA4E7-49BC-48AA-ABD7-4B15FC6A8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474" y="364934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5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4546678-FCA5-9747-96D4-ED40E0DAA66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00395-3D89-8D47-9C09-3633E196C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LT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E698ABB-A152-779F-B9A2-3E30DD824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2851" y="898429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00395-3D89-8D47-9C09-3633E196C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" y="1125162"/>
            <a:ext cx="6096001" cy="45975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LT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70547C-4E63-C04C-A6A0-08784AE3EF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62851" y="3689935"/>
            <a:ext cx="412420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3F3BF7F-33AA-AD34-7FBC-665633782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1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F0C59-B147-EF4C-880A-4931CF58A0DB}"/>
              </a:ext>
            </a:extLst>
          </p:cNvPr>
          <p:cNvSpPr/>
          <p:nvPr/>
        </p:nvSpPr>
        <p:spPr>
          <a:xfrm>
            <a:off x="6677941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381183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9207C77-BA9E-9E88-155D-63D221E7D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0963FDF-20C5-808F-32C9-E620663875EE}"/>
              </a:ext>
            </a:extLst>
          </p:cNvPr>
          <p:cNvSpPr/>
          <p:nvPr userDrawn="1"/>
        </p:nvSpPr>
        <p:spPr>
          <a:xfrm>
            <a:off x="6677941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376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mor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07DEDC-0B2B-2D41-89F9-07D96235107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21715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endParaRPr lang="en-GB"/>
          </a:p>
          <a:p>
            <a:pPr lvl="0"/>
            <a:r>
              <a:rPr lang="en-GB"/>
              <a:t>ipsum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B797235-AC31-C74E-82C0-94A1FC49E98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913614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endParaRPr lang="en-GB"/>
          </a:p>
          <a:p>
            <a:pPr lvl="0"/>
            <a:r>
              <a:rPr lang="en-GB"/>
              <a:t>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5B6226E-73DE-C642-A2D7-37FBA265AC4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705513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endParaRPr lang="en-GB"/>
          </a:p>
          <a:p>
            <a:pPr lvl="0"/>
            <a:r>
              <a:rPr lang="en-GB"/>
              <a:t>ipsum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79C96A0-93A6-9A55-B4ED-803485A4A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more icon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07DEDC-0B2B-2D41-89F9-07D96235107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724483" y="2630328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A95EFD-E010-F34A-B233-308064CA9D7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724483" y="3647470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8C9AC0-0832-7C48-A502-43BBA46A126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724483" y="4664612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EB38287-C16F-7CC3-7015-5814F1B29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168374-565B-0941-81B9-7CBAE2945087}"/>
              </a:ext>
            </a:extLst>
          </p:cNvPr>
          <p:cNvSpPr/>
          <p:nvPr/>
        </p:nvSpPr>
        <p:spPr>
          <a:xfrm>
            <a:off x="6677940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E7FE5-75F6-D54A-B074-844081BCAD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54784" y="1805678"/>
            <a:ext cx="3615000" cy="3315331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2A0F2F9-7AC5-5BF8-C00D-444A5E11A576}"/>
              </a:ext>
            </a:extLst>
          </p:cNvPr>
          <p:cNvSpPr/>
          <p:nvPr userDrawn="1"/>
        </p:nvSpPr>
        <p:spPr>
          <a:xfrm>
            <a:off x="6677940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722B0A3-8084-DC07-BBFC-355648466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91CCE7-3107-EB4C-9FC6-80047657FFC7}"/>
              </a:ext>
            </a:extLst>
          </p:cNvPr>
          <p:cNvSpPr/>
          <p:nvPr/>
        </p:nvSpPr>
        <p:spPr>
          <a:xfrm>
            <a:off x="5845200" y="2542166"/>
            <a:ext cx="5207856" cy="2563586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Lentelių</a:t>
            </a:r>
            <a:br>
              <a:rPr lang="en-GB"/>
            </a:br>
            <a:r>
              <a:rPr lang="en-GB" err="1"/>
              <a:t>dizainas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32303E-C892-1A47-86FC-30EAE92B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21047"/>
              </p:ext>
            </p:extLst>
          </p:nvPr>
        </p:nvGraphicFramePr>
        <p:xfrm>
          <a:off x="5756709" y="2484375"/>
          <a:ext cx="5207856" cy="25372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35952">
                  <a:extLst>
                    <a:ext uri="{9D8B030D-6E8A-4147-A177-3AD203B41FA5}">
                      <a16:colId xmlns:a16="http://schemas.microsoft.com/office/drawing/2014/main" val="3585830869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3611816430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1240010381"/>
                    </a:ext>
                  </a:extLst>
                </a:gridCol>
              </a:tblGrid>
              <a:tr h="507448">
                <a:tc>
                  <a:txBody>
                    <a:bodyPr/>
                    <a:lstStyle/>
                    <a:p>
                      <a:r>
                        <a:rPr lang="en-LT" sz="10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91149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54526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80404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85993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15639"/>
                  </a:ext>
                </a:extLst>
              </a:tr>
            </a:tbl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B36424EB-5CE9-E830-01C5-409A416F24A1}"/>
              </a:ext>
            </a:extLst>
          </p:cNvPr>
          <p:cNvSpPr/>
          <p:nvPr userDrawn="1"/>
        </p:nvSpPr>
        <p:spPr>
          <a:xfrm>
            <a:off x="5845200" y="2542166"/>
            <a:ext cx="5207856" cy="2563586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25349A6-C1EC-AC5F-8F6E-D94B75892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0BA3191-5A7D-68DE-94D8-9F6E360229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0121047"/>
              </p:ext>
            </p:extLst>
          </p:nvPr>
        </p:nvGraphicFramePr>
        <p:xfrm>
          <a:off x="5756709" y="2484375"/>
          <a:ext cx="5207856" cy="25372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35952">
                  <a:extLst>
                    <a:ext uri="{9D8B030D-6E8A-4147-A177-3AD203B41FA5}">
                      <a16:colId xmlns:a16="http://schemas.microsoft.com/office/drawing/2014/main" val="3585830869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3611816430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1240010381"/>
                    </a:ext>
                  </a:extLst>
                </a:gridCol>
              </a:tblGrid>
              <a:tr h="507448">
                <a:tc>
                  <a:txBody>
                    <a:bodyPr/>
                    <a:lstStyle/>
                    <a:p>
                      <a:r>
                        <a:rPr lang="en-LT" sz="10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91149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54526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80404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85993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1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58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content them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872" y="148675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Pavadinimas</a:t>
            </a:r>
            <a:br>
              <a:rPr lang="en-GB"/>
            </a:br>
            <a:r>
              <a:rPr lang="en-GB"/>
              <a:t>per dvi </a:t>
            </a:r>
            <a:r>
              <a:rPr lang="en-GB" err="1"/>
              <a:t>eilutes</a:t>
            </a:r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5FC2F-8608-E94C-ADBD-A880E7B7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429000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78A33AA-C155-C9BD-A16E-E3A21EFC4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3023B0B-B291-2B1E-79CF-E17142860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1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ulletpoi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E7FE5-75F6-D54A-B074-844081BCAD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29871" y="3675872"/>
            <a:ext cx="4357495" cy="2473719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D0378E-E462-5D40-98A3-786D00E12A5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04636" y="3675871"/>
            <a:ext cx="4357495" cy="2473719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3BA13A1-32FC-7C68-E480-3291C5EC7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9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dar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9A23B-0F27-3044-927F-E0ED558C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0486" y="1964537"/>
            <a:ext cx="5060587" cy="73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E4DADB-04DF-8347-B6E7-7E8A658FF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6724" y="3027082"/>
            <a:ext cx="5060587" cy="733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47A0B-0083-1E44-A9DB-38B0BEBE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9133" y="4041556"/>
            <a:ext cx="5060587" cy="733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83D74-3F5D-B442-AF71-763671140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4451" y="5056706"/>
            <a:ext cx="5060587" cy="733210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78%</a:t>
            </a:r>
            <a:endParaRPr lang="en-L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33%</a:t>
            </a:r>
            <a:endParaRPr lang="en-LT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82%</a:t>
            </a:r>
            <a:endParaRPr lang="en-LT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54%</a:t>
            </a:r>
            <a:endParaRPr lang="en-LT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4D026BC-9290-2BB7-1423-762AC2B7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CE248A9-2D8D-7EC0-1BB4-89778AD12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70486" y="1964537"/>
            <a:ext cx="5060587" cy="733210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A808868-9516-410E-980D-678794548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66724" y="3027082"/>
            <a:ext cx="5060587" cy="733210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15E4A94-D223-0776-D778-AD64DCBD7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89133" y="4041556"/>
            <a:ext cx="5060587" cy="733210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6B0D8C73-7A63-ECD6-0391-FC9E3CF33F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94451" y="5056706"/>
            <a:ext cx="5060587" cy="73321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6B223A-50CB-EA31-AB4C-F6ABC98C7FFB}"/>
              </a:ext>
            </a:extLst>
          </p:cNvPr>
          <p:cNvSpPr txBox="1">
            <a:spLocks/>
          </p:cNvSpPr>
          <p:nvPr userDrawn="1"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78%</a:t>
            </a:r>
            <a:endParaRPr lang="en-L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667CE3-5C93-826E-FF74-185D5161CE4A}"/>
              </a:ext>
            </a:extLst>
          </p:cNvPr>
          <p:cNvSpPr txBox="1">
            <a:spLocks/>
          </p:cNvSpPr>
          <p:nvPr userDrawn="1"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33%</a:t>
            </a:r>
            <a:endParaRPr lang="en-L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C1D699-DCE4-5EA8-D8CC-F77E086EAD59}"/>
              </a:ext>
            </a:extLst>
          </p:cNvPr>
          <p:cNvSpPr txBox="1">
            <a:spLocks/>
          </p:cNvSpPr>
          <p:nvPr userDrawn="1"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82%</a:t>
            </a:r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0B2C296-D8F9-70CB-EA72-343C70466CC7}"/>
              </a:ext>
            </a:extLst>
          </p:cNvPr>
          <p:cNvSpPr txBox="1">
            <a:spLocks/>
          </p:cNvSpPr>
          <p:nvPr userDrawn="1"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54%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01181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dark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2716BB0-3AF9-47C2-DE7D-C49086EE7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78%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33%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82%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54%</a:t>
            </a:r>
            <a:endParaRPr lang="en-LT">
              <a:solidFill>
                <a:srgbClr val="302757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1F1327-4B04-B34F-AF41-FE0C55EF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8E4654-267A-0C4B-8536-5CD689F6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711" y="1956590"/>
            <a:ext cx="4305812" cy="733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6EDD63-23B3-2542-A84B-7700E8DEA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1949" y="3031019"/>
            <a:ext cx="4305812" cy="733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5A72E4-ECB6-D945-9FC5-77FC78722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4358" y="4041556"/>
            <a:ext cx="4305812" cy="7332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50DF02-4458-C84A-A9AC-EB3436EA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0192" y="5056706"/>
            <a:ext cx="4305812" cy="73321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470A03-4690-2335-CB40-4A4445F3249F}"/>
              </a:ext>
            </a:extLst>
          </p:cNvPr>
          <p:cNvSpPr txBox="1">
            <a:spLocks/>
          </p:cNvSpPr>
          <p:nvPr userDrawn="1"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78%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FC43FE-6E48-5E5C-AC62-CFA0C8D20017}"/>
              </a:ext>
            </a:extLst>
          </p:cNvPr>
          <p:cNvSpPr txBox="1">
            <a:spLocks/>
          </p:cNvSpPr>
          <p:nvPr userDrawn="1"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33%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26F4A7-672F-7548-AFAC-1904680140AB}"/>
              </a:ext>
            </a:extLst>
          </p:cNvPr>
          <p:cNvSpPr txBox="1">
            <a:spLocks/>
          </p:cNvSpPr>
          <p:nvPr userDrawn="1"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82%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25A00C-FAE5-1195-347C-34DEB264681B}"/>
              </a:ext>
            </a:extLst>
          </p:cNvPr>
          <p:cNvSpPr txBox="1">
            <a:spLocks/>
          </p:cNvSpPr>
          <p:nvPr userDrawn="1"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54%</a:t>
            </a:r>
            <a:endParaRPr lang="en-LT">
              <a:solidFill>
                <a:srgbClr val="302757"/>
              </a:solidFill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5994033-571E-D28D-D79E-CCBF91F7D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129830AC-C09D-E6FD-AB18-676D14B92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15711" y="1956590"/>
            <a:ext cx="4305812" cy="733210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38E24FA1-D9F1-B81A-C508-B3506FB54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11949" y="3031019"/>
            <a:ext cx="4305812" cy="733210"/>
          </a:xfrm>
          <a:prstGeom prst="rect">
            <a:avLst/>
          </a:prstGeom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9417F094-8DEC-ECF2-0ABA-89A0A367E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34358" y="4041556"/>
            <a:ext cx="4305812" cy="733210"/>
          </a:xfrm>
          <a:prstGeom prst="rect">
            <a:avLst/>
          </a:prstGeom>
        </p:spPr>
      </p:pic>
      <p:pic>
        <p:nvPicPr>
          <p:cNvPr id="12" name="Picture 30">
            <a:extLst>
              <a:ext uri="{FF2B5EF4-FFF2-40B4-BE49-F238E27FC236}">
                <a16:creationId xmlns:a16="http://schemas.microsoft.com/office/drawing/2014/main" id="{5FD300AE-205C-193D-BAF3-DF0D86E2B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192" y="5056706"/>
            <a:ext cx="4305812" cy="7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br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1F1327-4B04-B34F-AF41-FE0C55EF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6CA3F250-29E8-6C85-EB37-FF5007666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5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dark-circl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10%</a:t>
            </a:r>
            <a:endParaRPr lang="en-L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40%</a:t>
            </a:r>
            <a:endParaRPr lang="en-LT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25%</a:t>
            </a:r>
            <a:endParaRPr lang="en-LT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25%</a:t>
            </a:r>
            <a:endParaRPr lang="en-LT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EB978-A201-1E44-B111-2BFE76D3E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18653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864C2-0A30-9D44-872B-F3009BA7FB1C}"/>
              </a:ext>
            </a:extLst>
          </p:cNvPr>
          <p:cNvSpPr txBox="1">
            <a:spLocks/>
          </p:cNvSpPr>
          <p:nvPr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978C34-186B-AD45-BEF8-54894DD86E1F}"/>
              </a:ext>
            </a:extLst>
          </p:cNvPr>
          <p:cNvSpPr txBox="1">
            <a:spLocks/>
          </p:cNvSpPr>
          <p:nvPr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77ACB9-A6B3-8C42-BA26-61350B85540D}"/>
              </a:ext>
            </a:extLst>
          </p:cNvPr>
          <p:cNvSpPr txBox="1">
            <a:spLocks/>
          </p:cNvSpPr>
          <p:nvPr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F1BFBAE-A099-EFD8-85FB-CB38927A1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A6C15B-B18C-6E54-4D79-A5A8E7106E95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10%</a:t>
            </a:r>
            <a:endParaRPr lang="en-L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FE68F5-6FD3-DCCC-3BCA-03AB78002887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40%</a:t>
            </a:r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87EB72-F822-4951-99A1-C373138D7FAF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25%</a:t>
            </a:r>
            <a:endParaRPr lang="en-L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943BC2-AAED-0526-2415-B10DE1133815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25%</a:t>
            </a:r>
            <a:endParaRPr lang="en-LT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2E01D9F-15F7-6FE1-8107-9C73477B45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618653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CD80B20-D0A4-3DE5-4B3D-9688BD5C0DB9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104053-FB24-8FAB-BD55-A8464DA4FE3B}"/>
              </a:ext>
            </a:extLst>
          </p:cNvPr>
          <p:cNvSpPr txBox="1">
            <a:spLocks/>
          </p:cNvSpPr>
          <p:nvPr userDrawn="1"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6396FF-4D52-E1A8-2320-EB9486C096A2}"/>
              </a:ext>
            </a:extLst>
          </p:cNvPr>
          <p:cNvSpPr txBox="1">
            <a:spLocks/>
          </p:cNvSpPr>
          <p:nvPr userDrawn="1"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B6CBAE-615F-7AEF-E68C-285131D77A4E}"/>
              </a:ext>
            </a:extLst>
          </p:cNvPr>
          <p:cNvSpPr txBox="1">
            <a:spLocks/>
          </p:cNvSpPr>
          <p:nvPr userDrawn="1"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dark-circle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C4F4F31-C4D1-457F-64D3-41E969EB0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4953BC-DFDB-DDAB-720D-A4338A34236D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66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itstics bright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10%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40%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25%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25%</a:t>
            </a:r>
            <a:endParaRPr lang="en-LT">
              <a:solidFill>
                <a:srgbClr val="302757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EB978-A201-1E44-B111-2BFE76D3E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252175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864C2-0A30-9D44-872B-F3009BA7FB1C}"/>
              </a:ext>
            </a:extLst>
          </p:cNvPr>
          <p:cNvSpPr txBox="1">
            <a:spLocks/>
          </p:cNvSpPr>
          <p:nvPr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978C34-186B-AD45-BEF8-54894DD86E1F}"/>
              </a:ext>
            </a:extLst>
          </p:cNvPr>
          <p:cNvSpPr txBox="1">
            <a:spLocks/>
          </p:cNvSpPr>
          <p:nvPr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77ACB9-A6B3-8C42-BA26-61350B85540D}"/>
              </a:ext>
            </a:extLst>
          </p:cNvPr>
          <p:cNvSpPr txBox="1">
            <a:spLocks/>
          </p:cNvSpPr>
          <p:nvPr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FAFDB3-CD7F-F943-A0F7-6D9BF522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79B7AE-41EB-07EB-6289-2A3E79A8BC02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10%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BA379-E0EA-5966-B02B-5F2CA3FE93E6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40%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FF03A5-F11D-2EEC-19BA-9CF55BB641ED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25%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088126-E58A-ABDB-A8DE-6034DAE236A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25%</a:t>
            </a:r>
            <a:endParaRPr lang="en-LT">
              <a:solidFill>
                <a:srgbClr val="302757"/>
              </a:solidFill>
            </a:endParaRP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40C06B8B-1067-4BCF-592C-D7BCD1E85D6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68252175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2158274-F031-0959-1812-8A0B6349D1CB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451BEF-7ACC-1CCC-83AD-3CDD73293569}"/>
              </a:ext>
            </a:extLst>
          </p:cNvPr>
          <p:cNvSpPr txBox="1">
            <a:spLocks/>
          </p:cNvSpPr>
          <p:nvPr userDrawn="1"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B24E6A-62B2-6CF4-038E-B9E8250D7F30}"/>
              </a:ext>
            </a:extLst>
          </p:cNvPr>
          <p:cNvSpPr txBox="1">
            <a:spLocks/>
          </p:cNvSpPr>
          <p:nvPr userDrawn="1"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0D4D28-33B2-B5CD-3588-1FA846B56694}"/>
              </a:ext>
            </a:extLst>
          </p:cNvPr>
          <p:cNvSpPr txBox="1">
            <a:spLocks/>
          </p:cNvSpPr>
          <p:nvPr userDrawn="1"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pic>
        <p:nvPicPr>
          <p:cNvPr id="14" name="Picture 24">
            <a:extLst>
              <a:ext uri="{FF2B5EF4-FFF2-40B4-BE49-F238E27FC236}">
                <a16:creationId xmlns:a16="http://schemas.microsoft.com/office/drawing/2014/main" id="{58D53A9C-0014-D780-FA99-3F9393764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67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tics bright-circ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FAFDB3-CD7F-F943-A0F7-6D9BF522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3" name="Picture 24">
            <a:extLst>
              <a:ext uri="{FF2B5EF4-FFF2-40B4-BE49-F238E27FC236}">
                <a16:creationId xmlns:a16="http://schemas.microsoft.com/office/drawing/2014/main" id="{FD9FF173-2B4B-DDBB-ADCE-665A785E4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dark-columns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20%</a:t>
            </a:r>
            <a:endParaRPr lang="en-L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30%</a:t>
            </a:r>
            <a:endParaRPr lang="en-LT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50%</a:t>
            </a:r>
            <a:endParaRPr lang="en-LT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50%</a:t>
            </a:r>
            <a:endParaRPr lang="en-LT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D45C9C-EF72-EA46-AEB6-A8416426A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876880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6BADECF0-18D6-5133-9C10-76A83BF65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260D73-9370-3163-BEBF-325A5EF64235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20%</a:t>
            </a:r>
            <a:endParaRPr lang="en-L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8BA472-8DFE-6D16-E1BD-ACF24B5FB4EC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30%</a:t>
            </a:r>
            <a:endParaRPr lang="en-L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BF5874-D811-1C1E-F88F-C0F6F1F29C4A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50%</a:t>
            </a:r>
            <a:endParaRPr lang="en-L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F7A02D-77FA-B361-D22B-5D9E2AD92A1F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50%</a:t>
            </a:r>
            <a:endParaRPr lang="en-LT"/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0E5114A0-AECF-59C4-0B25-50C4BD3BEA3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26876880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9655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dark-columns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7B8A698-0A17-2C91-4643-E491000CF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9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bright-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30%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50%</a:t>
            </a:r>
            <a:endParaRPr lang="en-LT">
              <a:solidFill>
                <a:srgbClr val="302757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D45C9C-EF72-EA46-AEB6-A8416426A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002168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D836F99-D1F4-EA43-BB41-6ACFE926C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B59F1F-4F35-BF7A-B24F-5FA684EAEA0E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22BE2-F6F6-BA6B-BCF8-FA87DFE64280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30%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CD860A-43F9-9626-B60A-03887F3479D6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F74B2B-E6C1-2929-8B48-FA46BA19E481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50%</a:t>
            </a:r>
            <a:endParaRPr lang="en-LT">
              <a:solidFill>
                <a:srgbClr val="302757"/>
              </a:solidFill>
            </a:endParaRPr>
          </a:p>
        </p:txBody>
      </p:sp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A4888830-5990-ABD9-4475-AE535F334AC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2002168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>
            <a:extLst>
              <a:ext uri="{FF2B5EF4-FFF2-40B4-BE49-F238E27FC236}">
                <a16:creationId xmlns:a16="http://schemas.microsoft.com/office/drawing/2014/main" id="{0CE7AFEF-ECA3-128E-3894-631A4D168E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9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bright-column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836F99-D1F4-EA43-BB41-6ACFE926C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C13ECD76-63D0-D2B5-60D4-A21BFCE73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1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30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41B1-0096-7440-92A9-FC44A992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71" y="2602081"/>
            <a:ext cx="2803458" cy="116864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3EFA160-7197-FF4C-E472-2D9FBECEA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4271" y="2602081"/>
            <a:ext cx="2803458" cy="1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3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2">
    <p:bg>
      <p:bgPr>
        <a:solidFill>
          <a:srgbClr val="30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8019B-23CF-5049-AC40-C8CA7DC7E2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9D1C85B-C1BA-F942-AA3D-8ABDA4BDC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L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A9F3D-DB9D-F74B-83B0-5A6088EE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7" y="360178"/>
            <a:ext cx="317500" cy="4000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1B3020-1657-6B49-A9E1-55575778D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881" y="2628900"/>
            <a:ext cx="3932237" cy="1600200"/>
          </a:xfrm>
        </p:spPr>
        <p:txBody>
          <a:bodyPr anchor="b"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About our</a:t>
            </a:r>
            <a:br>
              <a:rPr lang="en-GB"/>
            </a:br>
            <a:r>
              <a:rPr lang="en-GB"/>
              <a:t>Lorem ipsum</a:t>
            </a:r>
            <a:br>
              <a:rPr lang="en-GB"/>
            </a:br>
            <a:r>
              <a:rPr lang="en-GB" err="1"/>
              <a:t>dolor</a:t>
            </a:r>
            <a:r>
              <a:rPr lang="en-GB"/>
              <a:t> sit</a:t>
            </a:r>
            <a:endParaRPr lang="en-LT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D1962D-596F-846C-629A-D5930AB925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099261-F40B-B50E-69A0-B65B4B37D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477" y="360178"/>
            <a:ext cx="3175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8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A17AD-2019-FF49-B507-9DE671DB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31CDA10D-E311-F9AF-AE2D-0D687D9EC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vadinimo skaidrė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842" y="1426464"/>
            <a:ext cx="5587652" cy="1341926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Pavadinimas</a:t>
            </a:r>
            <a:br>
              <a:rPr lang="en-GB"/>
            </a:br>
            <a:r>
              <a:rPr lang="en-GB"/>
              <a:t>per dvi </a:t>
            </a:r>
            <a:r>
              <a:rPr lang="en-GB" err="1"/>
              <a:t>eilutes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E1B9-1882-0D43-9CCA-96C021418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150" y="3087408"/>
            <a:ext cx="4697381" cy="74936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Vardas Pavardė, pareigos</a:t>
            </a:r>
            <a:endParaRPr lang="en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21D86-5173-894E-A667-5600F607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993" y="5573949"/>
            <a:ext cx="2075060" cy="866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5FC2F-8608-E94C-ADBD-A880E7B7D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6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346FE7-C62E-ED40-B43F-053932ECBB02}"/>
              </a:ext>
            </a:extLst>
          </p:cNvPr>
          <p:cNvSpPr/>
          <p:nvPr userDrawn="1"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842" y="1426464"/>
            <a:ext cx="5587652" cy="1341926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Pavadinimas</a:t>
            </a:r>
            <a:br>
              <a:rPr lang="en-GB"/>
            </a:br>
            <a:r>
              <a:rPr lang="en-GB"/>
              <a:t>per dvi </a:t>
            </a:r>
            <a:r>
              <a:rPr lang="en-GB" err="1"/>
              <a:t>eilutes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E1B9-1882-0D43-9CCA-96C021418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150" y="3087408"/>
            <a:ext cx="4697381" cy="74936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02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Vardas Pavardė, pareigos</a:t>
            </a:r>
            <a:endParaRPr lang="en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10B33-EF63-C141-A456-07D3E964D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159" y="5573950"/>
            <a:ext cx="2056476" cy="84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FD01E-45EA-604A-81A2-297660C66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5581" y="996283"/>
            <a:ext cx="3917577" cy="4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0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F0C59-B147-EF4C-880A-4931CF58A0DB}"/>
              </a:ext>
            </a:extLst>
          </p:cNvPr>
          <p:cNvSpPr/>
          <p:nvPr userDrawn="1"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3E68CC-CE91-4545-BC77-FB470A909C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61955" y="3160337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37FCF8-0189-8D4F-A08E-201EF3EF884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62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42652F-B3AE-A24B-9F5D-7B8BCF26E333}"/>
              </a:ext>
            </a:extLst>
          </p:cNvPr>
          <p:cNvSpPr/>
          <p:nvPr userDrawn="1"/>
        </p:nvSpPr>
        <p:spPr>
          <a:xfrm>
            <a:off x="-9526" y="0"/>
            <a:ext cx="664462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40919E-3F15-FF47-8DCD-E28A05076B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9872" y="3701030"/>
            <a:ext cx="3411538" cy="79443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13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The </a:t>
            </a:r>
            <a:r>
              <a:rPr lang="en-GB" err="1"/>
              <a:t>Amenties</a:t>
            </a:r>
            <a:endParaRPr lang="en-GB"/>
          </a:p>
          <a:p>
            <a:pPr lvl="0"/>
            <a:r>
              <a:rPr lang="en-GB"/>
              <a:t>Will you get</a:t>
            </a:r>
            <a:endParaRPr lang="en-LT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3E68CC-CE91-4545-BC77-FB470A909C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6845" y="3160337"/>
            <a:ext cx="412420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C9EE8-AF7C-F346-954A-33FC1FA24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474" y="364934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81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4546678-FCA5-9747-96D4-ED40E0DAA66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00395-3D89-8D47-9C09-3633E196C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02475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2851" y="898429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00395-3D89-8D47-9C09-3633E196C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" y="1125162"/>
            <a:ext cx="6096001" cy="45975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LT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70547C-4E63-C04C-A6A0-08784AE3EF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62851" y="3689935"/>
            <a:ext cx="412420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169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1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F0C59-B147-EF4C-880A-4931CF58A0DB}"/>
              </a:ext>
            </a:extLst>
          </p:cNvPr>
          <p:cNvSpPr/>
          <p:nvPr userDrawn="1"/>
        </p:nvSpPr>
        <p:spPr>
          <a:xfrm>
            <a:off x="6677941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381183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 </a:t>
            </a:r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336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or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07DEDC-0B2B-2D41-89F9-07D96235107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21715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endParaRPr lang="en-GB"/>
          </a:p>
          <a:p>
            <a:pPr lvl="0"/>
            <a:r>
              <a:rPr lang="en-GB"/>
              <a:t>ipsum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B797235-AC31-C74E-82C0-94A1FC49E98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913614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endParaRPr lang="en-GB"/>
          </a:p>
          <a:p>
            <a:pPr lvl="0"/>
            <a:r>
              <a:rPr lang="en-GB"/>
              <a:t>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5B6226E-73DE-C642-A2D7-37FBA265AC4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705513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endParaRPr lang="en-GB"/>
          </a:p>
          <a:p>
            <a:pPr lvl="0"/>
            <a:r>
              <a:rPr lang="en-GB"/>
              <a:t>ipsum</a:t>
            </a:r>
          </a:p>
        </p:txBody>
      </p:sp>
    </p:spTree>
    <p:extLst>
      <p:ext uri="{BB962C8B-B14F-4D97-AF65-F5344CB8AC3E}">
        <p14:creationId xmlns:p14="http://schemas.microsoft.com/office/powerpoint/2010/main" val="4061202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ore icon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07DEDC-0B2B-2D41-89F9-07D96235107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724483" y="2630328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A95EFD-E010-F34A-B233-308064CA9D7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724483" y="3647470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8C9AC0-0832-7C48-A502-43BBA46A126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724483" y="4664612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1022430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168374-565B-0941-81B9-7CBAE2945087}"/>
              </a:ext>
            </a:extLst>
          </p:cNvPr>
          <p:cNvSpPr/>
          <p:nvPr userDrawn="1"/>
        </p:nvSpPr>
        <p:spPr>
          <a:xfrm>
            <a:off x="6677940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E7FE5-75F6-D54A-B074-844081BCAD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54784" y="1805678"/>
            <a:ext cx="3615000" cy="3315331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r>
              <a:rPr lang="en-GB"/>
              <a:t>Lorem ipsum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91CCE7-3107-EB4C-9FC6-80047657FFC7}"/>
              </a:ext>
            </a:extLst>
          </p:cNvPr>
          <p:cNvSpPr/>
          <p:nvPr userDrawn="1"/>
        </p:nvSpPr>
        <p:spPr>
          <a:xfrm>
            <a:off x="5845200" y="2542166"/>
            <a:ext cx="5207856" cy="2563586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Lentelių</a:t>
            </a:r>
            <a:br>
              <a:rPr lang="en-GB"/>
            </a:br>
            <a:r>
              <a:rPr lang="en-GB" err="1"/>
              <a:t>dizainas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32303E-C892-1A47-86FC-30EAE92B79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0121047"/>
              </p:ext>
            </p:extLst>
          </p:nvPr>
        </p:nvGraphicFramePr>
        <p:xfrm>
          <a:off x="5756709" y="2484375"/>
          <a:ext cx="5207856" cy="25372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35952">
                  <a:extLst>
                    <a:ext uri="{9D8B030D-6E8A-4147-A177-3AD203B41FA5}">
                      <a16:colId xmlns:a16="http://schemas.microsoft.com/office/drawing/2014/main" val="3585830869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3611816430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1240010381"/>
                    </a:ext>
                  </a:extLst>
                </a:gridCol>
              </a:tblGrid>
              <a:tr h="507448">
                <a:tc>
                  <a:txBody>
                    <a:bodyPr/>
                    <a:lstStyle/>
                    <a:p>
                      <a:r>
                        <a:rPr lang="en-LT" sz="10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91149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54526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80404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85993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1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608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content them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872" y="148675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Pavadinimas</a:t>
            </a:r>
            <a:br>
              <a:rPr lang="en-GB"/>
            </a:br>
            <a:r>
              <a:rPr lang="en-GB"/>
              <a:t>per dvi </a:t>
            </a:r>
            <a:r>
              <a:rPr lang="en-GB" err="1"/>
              <a:t>eilutes</a:t>
            </a:r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5FC2F-8608-E94C-ADBD-A880E7B7D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429000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90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bulletpoi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r>
              <a:rPr lang="en-GB"/>
              <a:t> business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E7FE5-75F6-D54A-B074-844081BCAD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29871" y="3675872"/>
            <a:ext cx="4357495" cy="2473719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D0378E-E462-5D40-98A3-786D00E12A5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04636" y="3675871"/>
            <a:ext cx="4357495" cy="2473719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56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dar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9A23B-0F27-3044-927F-E0ED558C8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70486" y="1964537"/>
            <a:ext cx="5060587" cy="73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E4DADB-04DF-8347-B6E7-7E8A658FF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66724" y="3027082"/>
            <a:ext cx="5060587" cy="733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47A0B-0083-1E44-A9DB-38B0BEBED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89133" y="4041556"/>
            <a:ext cx="5060587" cy="733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83D74-3F5D-B442-AF71-763671140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94451" y="5056706"/>
            <a:ext cx="5060587" cy="733210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78%</a:t>
            </a:r>
            <a:endParaRPr lang="en-L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33%</a:t>
            </a:r>
            <a:endParaRPr lang="en-LT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82%</a:t>
            </a:r>
            <a:endParaRPr lang="en-LT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54%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760241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dark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0457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78%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33%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82%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54%</a:t>
            </a:r>
            <a:endParaRPr lang="en-LT">
              <a:solidFill>
                <a:srgbClr val="302757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1F1327-4B04-B34F-AF41-FE0C55EF9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8E4654-267A-0C4B-8536-5CD689F6A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15711" y="1956590"/>
            <a:ext cx="4305812" cy="733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6EDD63-23B3-2542-A84B-7700E8DEA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11949" y="3031019"/>
            <a:ext cx="4305812" cy="733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5A72E4-ECB6-D945-9FC5-77FC78722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34358" y="4041556"/>
            <a:ext cx="4305812" cy="7332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50DF02-4458-C84A-A9AC-EB3436EAE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192" y="5056706"/>
            <a:ext cx="4305812" cy="7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8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br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1F1327-4B04-B34F-AF41-FE0C55EF9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3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dark-circl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10%</a:t>
            </a:r>
            <a:endParaRPr lang="en-L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40%</a:t>
            </a:r>
            <a:endParaRPr lang="en-LT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25%</a:t>
            </a:r>
            <a:endParaRPr lang="en-LT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25%</a:t>
            </a:r>
            <a:endParaRPr lang="en-LT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EB978-A201-1E44-B111-2BFE76D3E2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618653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864C2-0A30-9D44-872B-F3009BA7FB1C}"/>
              </a:ext>
            </a:extLst>
          </p:cNvPr>
          <p:cNvSpPr txBox="1">
            <a:spLocks/>
          </p:cNvSpPr>
          <p:nvPr userDrawn="1"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978C34-186B-AD45-BEF8-54894DD86E1F}"/>
              </a:ext>
            </a:extLst>
          </p:cNvPr>
          <p:cNvSpPr txBox="1">
            <a:spLocks/>
          </p:cNvSpPr>
          <p:nvPr userDrawn="1"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77ACB9-A6B3-8C42-BA26-61350B85540D}"/>
              </a:ext>
            </a:extLst>
          </p:cNvPr>
          <p:cNvSpPr txBox="1">
            <a:spLocks/>
          </p:cNvSpPr>
          <p:nvPr userDrawn="1"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48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dark-circle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19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itstics bright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10%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40%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25%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25%</a:t>
            </a:r>
            <a:endParaRPr lang="en-LT">
              <a:solidFill>
                <a:srgbClr val="302757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EB978-A201-1E44-B111-2BFE76D3E2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68252175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rgbClr val="302757"/>
                </a:solidFill>
              </a:rPr>
              <a:t>10%</a:t>
            </a:r>
            <a:endParaRPr lang="en-LT" sz="2000">
              <a:solidFill>
                <a:srgbClr val="302757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864C2-0A30-9D44-872B-F3009BA7FB1C}"/>
              </a:ext>
            </a:extLst>
          </p:cNvPr>
          <p:cNvSpPr txBox="1">
            <a:spLocks/>
          </p:cNvSpPr>
          <p:nvPr userDrawn="1"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978C34-186B-AD45-BEF8-54894DD86E1F}"/>
              </a:ext>
            </a:extLst>
          </p:cNvPr>
          <p:cNvSpPr txBox="1">
            <a:spLocks/>
          </p:cNvSpPr>
          <p:nvPr userDrawn="1"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77ACB9-A6B3-8C42-BA26-61350B85540D}"/>
              </a:ext>
            </a:extLst>
          </p:cNvPr>
          <p:cNvSpPr txBox="1">
            <a:spLocks/>
          </p:cNvSpPr>
          <p:nvPr userDrawn="1"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>
                <a:solidFill>
                  <a:schemeClr val="bg1"/>
                </a:solidFill>
              </a:rPr>
              <a:t>25%</a:t>
            </a:r>
            <a:endParaRPr lang="en-LT" sz="200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FAFDB3-CD7F-F943-A0F7-6D9BF522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8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tics bright-circ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FAFDB3-CD7F-F943-A0F7-6D9BF522D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cs dark-columns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20%</a:t>
            </a:r>
            <a:endParaRPr lang="en-L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30%</a:t>
            </a:r>
            <a:endParaRPr lang="en-LT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50%</a:t>
            </a:r>
            <a:endParaRPr lang="en-LT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50%</a:t>
            </a:r>
            <a:endParaRPr lang="en-LT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D45C9C-EF72-EA46-AEB6-A8416426AE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26876880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061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cs dark-columns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6340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cs bright-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20%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30%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50%</a:t>
            </a:r>
            <a:endParaRPr lang="en-LT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rgbClr val="302757"/>
                </a:solidFill>
              </a:rPr>
              <a:t>50%</a:t>
            </a:r>
            <a:endParaRPr lang="en-LT">
              <a:solidFill>
                <a:srgbClr val="302757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D45C9C-EF72-EA46-AEB6-A8416426AE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2002168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D836F99-D1F4-EA43-BB41-6ACFE926C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3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cs bright-column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err="1"/>
              <a:t>Statistikos</a:t>
            </a:r>
            <a:r>
              <a:rPr lang="en-GB"/>
              <a:t> </a:t>
            </a:r>
            <a:r>
              <a:rPr lang="en-GB" err="1"/>
              <a:t>duomenys</a:t>
            </a:r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836F99-D1F4-EA43-BB41-6ACFE926C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6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bg>
      <p:bgPr>
        <a:solidFill>
          <a:srgbClr val="30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41B1-0096-7440-92A9-FC44A9922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4271" y="2602081"/>
            <a:ext cx="2803458" cy="1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72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2">
    <p:bg>
      <p:bgPr>
        <a:solidFill>
          <a:srgbClr val="30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8019B-23CF-5049-AC40-C8CA7DC7E2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9D1C85B-C1BA-F942-AA3D-8ABDA4BDC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L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A9F3D-DB9D-F74B-83B0-5A6088EE9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477" y="360178"/>
            <a:ext cx="317500" cy="4000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1B3020-1657-6B49-A9E1-55575778D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881" y="2628900"/>
            <a:ext cx="3932237" cy="1600200"/>
          </a:xfrm>
        </p:spPr>
        <p:txBody>
          <a:bodyPr anchor="b"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About our</a:t>
            </a:r>
            <a:br>
              <a:rPr lang="en-GB"/>
            </a:br>
            <a:r>
              <a:rPr lang="en-GB"/>
              <a:t>Lorem ipsum</a:t>
            </a:r>
            <a:br>
              <a:rPr lang="en-GB"/>
            </a:br>
            <a:r>
              <a:rPr lang="en-GB" err="1"/>
              <a:t>dolor</a:t>
            </a:r>
            <a:r>
              <a:rPr lang="en-GB"/>
              <a:t> sit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90789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more icon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13843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err="1"/>
              <a:t>Temos</a:t>
            </a:r>
            <a:r>
              <a:rPr lang="en-GB"/>
              <a:t> </a:t>
            </a:r>
            <a:r>
              <a:rPr lang="en-GB" err="1"/>
              <a:t>pavadinimas</a:t>
            </a:r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2336800"/>
            <a:ext cx="10384608" cy="388370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ipsum,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eleifend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In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nunc</a:t>
            </a:r>
            <a:r>
              <a:rPr lang="en-GB"/>
              <a:t>, </a:t>
            </a:r>
            <a:r>
              <a:rPr lang="en-GB" err="1"/>
              <a:t>scelerisque</a:t>
            </a:r>
            <a:r>
              <a:rPr lang="en-GB"/>
              <a:t> non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.</a:t>
            </a:r>
          </a:p>
          <a:p>
            <a:pPr lvl="0"/>
            <a:r>
              <a:rPr lang="en-GB" err="1"/>
              <a:t>Pellentesque</a:t>
            </a:r>
            <a:r>
              <a:rPr lang="en-GB"/>
              <a:t> habitant </a:t>
            </a:r>
            <a:r>
              <a:rPr lang="en-GB" err="1"/>
              <a:t>morbi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senectus</a:t>
            </a:r>
            <a:r>
              <a:rPr lang="en-GB"/>
              <a:t> et </a:t>
            </a:r>
            <a:r>
              <a:rPr lang="en-GB" err="1"/>
              <a:t>netus</a:t>
            </a:r>
            <a:r>
              <a:rPr lang="en-GB"/>
              <a:t> et </a:t>
            </a:r>
            <a:r>
              <a:rPr lang="en-GB" err="1"/>
              <a:t>malesuada</a:t>
            </a:r>
            <a:r>
              <a:rPr lang="en-GB"/>
              <a:t> fames ac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blandit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8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56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62386-6262-E440-9CE5-565BAEEB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1DD1D-A5D1-FB48-A538-E297E56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0D542-9650-7546-897C-755FCA82B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02/25</a:t>
            </a:r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AC18-1AEE-9848-A7D6-012C0C3C6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52C8-0043-C749-8726-1D08F3779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081F-BF14-DE4F-AC4E-3A8AAFFFE81B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721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649" r:id="rId29"/>
    <p:sldLayoutId id="2147483667" r:id="rId30"/>
    <p:sldLayoutId id="2147483650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666" r:id="rId54"/>
    <p:sldLayoutId id="2147483736" r:id="rId55"/>
    <p:sldLayoutId id="2147483724" r:id="rId5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5008FF-6678-5D07-106B-805EEAEE3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01" y="876822"/>
            <a:ext cx="6565429" cy="16994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t-LT" b="1" dirty="0">
                <a:solidFill>
                  <a:srgbClr val="EEE730"/>
                </a:solidFill>
                <a:latin typeface="Verdana"/>
                <a:ea typeface="Verdana"/>
              </a:rPr>
              <a:t>ES investicijos eksporto plėtrai: </a:t>
            </a:r>
            <a:r>
              <a:rPr lang="lt-LT" b="1" dirty="0">
                <a:latin typeface="Verdana"/>
                <a:ea typeface="Verdana"/>
              </a:rPr>
              <a:t>galimybė augti pasauliniu mastu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CF1A57C-5DEB-904F-6934-B4795C13D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977" y="4112879"/>
            <a:ext cx="4697381" cy="8959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b="1" dirty="0">
                <a:latin typeface="Verdana"/>
                <a:ea typeface="Verdana"/>
              </a:rPr>
              <a:t>Dovilė Sabienė</a:t>
            </a:r>
            <a:endParaRPr lang="lt-LT" b="1" dirty="0"/>
          </a:p>
          <a:p>
            <a:r>
              <a:rPr lang="lt-LT" dirty="0">
                <a:latin typeface="Verdana"/>
                <a:ea typeface="Verdana"/>
              </a:rPr>
              <a:t>Verslo skatinimo skyriaus programų vadovė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5891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30D87-BCC9-9A01-A532-809CDEEE61E7}"/>
              </a:ext>
            </a:extLst>
          </p:cNvPr>
          <p:cNvSpPr/>
          <p:nvPr/>
        </p:nvSpPr>
        <p:spPr>
          <a:xfrm>
            <a:off x="5801932" y="0"/>
            <a:ext cx="63900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0DBBE6B-E9EC-6826-ED5E-56011A92DCA8}"/>
              </a:ext>
            </a:extLst>
          </p:cNvPr>
          <p:cNvSpPr txBox="1">
            <a:spLocks/>
          </p:cNvSpPr>
          <p:nvPr/>
        </p:nvSpPr>
        <p:spPr>
          <a:xfrm>
            <a:off x="6096000" y="2083144"/>
            <a:ext cx="5729817" cy="2295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600" dirty="0">
                <a:solidFill>
                  <a:srgbClr val="302757"/>
                </a:solidFill>
              </a:rPr>
              <a:t>d</a:t>
            </a:r>
            <a:r>
              <a:rPr lang="lt-LT" sz="2600" dirty="0">
                <a:solidFill>
                  <a:srgbClr val="302757"/>
                </a:solidFill>
                <a:effectLst/>
              </a:rPr>
              <a:t>idžiausia galima finansavimo lėšų suma – </a:t>
            </a:r>
            <a:r>
              <a:rPr lang="lt-LT" sz="2600" u="sng" dirty="0">
                <a:solidFill>
                  <a:srgbClr val="302757"/>
                </a:solidFill>
                <a:effectLst/>
              </a:rPr>
              <a:t>320 000 </a:t>
            </a:r>
            <a:r>
              <a:rPr lang="lt-LT" sz="2600" dirty="0">
                <a:solidFill>
                  <a:srgbClr val="302757"/>
                </a:solidFill>
                <a:effectLst/>
              </a:rPr>
              <a:t>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sz="2600" dirty="0">
              <a:solidFill>
                <a:srgbClr val="302757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600" dirty="0">
                <a:solidFill>
                  <a:srgbClr val="302757"/>
                </a:solidFill>
                <a:effectLst/>
              </a:rPr>
              <a:t>mažiausia galima finansavimo lėšų suma – </a:t>
            </a:r>
            <a:r>
              <a:rPr lang="lt-LT" sz="2600" u="sng" dirty="0">
                <a:solidFill>
                  <a:srgbClr val="302757"/>
                </a:solidFill>
                <a:effectLst/>
              </a:rPr>
              <a:t>1</a:t>
            </a:r>
            <a:r>
              <a:rPr lang="en-US" sz="2600" u="sng" dirty="0">
                <a:solidFill>
                  <a:srgbClr val="302757"/>
                </a:solidFill>
                <a:effectLst/>
              </a:rPr>
              <a:t>70 000</a:t>
            </a:r>
            <a:r>
              <a:rPr lang="lt-LT" sz="2600" u="sng" dirty="0">
                <a:solidFill>
                  <a:srgbClr val="302757"/>
                </a:solidFill>
                <a:effectLst/>
              </a:rPr>
              <a:t> </a:t>
            </a:r>
            <a:r>
              <a:rPr lang="lt-LT" sz="2600" dirty="0">
                <a:solidFill>
                  <a:srgbClr val="302757"/>
                </a:solidFill>
                <a:effectLst/>
              </a:rPr>
              <a:t>Eur</a:t>
            </a:r>
            <a:endParaRPr lang="lt-LT" sz="2600" dirty="0">
              <a:solidFill>
                <a:srgbClr val="302757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10438-4D0D-8E13-0372-88B4FD132D4D}"/>
              </a:ext>
            </a:extLst>
          </p:cNvPr>
          <p:cNvSpPr txBox="1"/>
          <p:nvPr/>
        </p:nvSpPr>
        <p:spPr>
          <a:xfrm>
            <a:off x="806036" y="667325"/>
            <a:ext cx="4389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Kvietimo biudžetas – 4 mln. Eur</a:t>
            </a:r>
          </a:p>
        </p:txBody>
      </p:sp>
      <p:sp>
        <p:nvSpPr>
          <p:cNvPr id="5" name="Teksto vietos rezervavimo ženklas 2">
            <a:extLst>
              <a:ext uri="{FF2B5EF4-FFF2-40B4-BE49-F238E27FC236}">
                <a16:creationId xmlns:a16="http://schemas.microsoft.com/office/drawing/2014/main" id="{8181D104-E145-B5AC-4BBB-DC4772509A98}"/>
              </a:ext>
            </a:extLst>
          </p:cNvPr>
          <p:cNvSpPr txBox="1">
            <a:spLocks/>
          </p:cNvSpPr>
          <p:nvPr/>
        </p:nvSpPr>
        <p:spPr>
          <a:xfrm>
            <a:off x="1074342" y="2908246"/>
            <a:ext cx="3723126" cy="7809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3500" b="1" dirty="0">
                <a:solidFill>
                  <a:schemeClr val="bg1"/>
                </a:solidFill>
              </a:rPr>
              <a:t>Finansavimas</a:t>
            </a:r>
          </a:p>
        </p:txBody>
      </p:sp>
      <p:grpSp>
        <p:nvGrpSpPr>
          <p:cNvPr id="6" name="Grupė 4">
            <a:extLst>
              <a:ext uri="{FF2B5EF4-FFF2-40B4-BE49-F238E27FC236}">
                <a16:creationId xmlns:a16="http://schemas.microsoft.com/office/drawing/2014/main" id="{7BB975F6-E4D0-0ABE-B7C2-CE57723AAFF5}"/>
              </a:ext>
            </a:extLst>
          </p:cNvPr>
          <p:cNvGrpSpPr/>
          <p:nvPr/>
        </p:nvGrpSpPr>
        <p:grpSpPr>
          <a:xfrm>
            <a:off x="4511132" y="1421481"/>
            <a:ext cx="1130239" cy="4135445"/>
            <a:chOff x="3196194" y="1317799"/>
            <a:chExt cx="703386" cy="3600000"/>
          </a:xfrm>
        </p:grpSpPr>
        <p:cxnSp>
          <p:nvCxnSpPr>
            <p:cNvPr id="7" name="Tiesioji jungtis 7">
              <a:extLst>
                <a:ext uri="{FF2B5EF4-FFF2-40B4-BE49-F238E27FC236}">
                  <a16:creationId xmlns:a16="http://schemas.microsoft.com/office/drawing/2014/main" id="{3AAFD378-B40F-089C-1830-7CDA2E882C73}"/>
                </a:ext>
              </a:extLst>
            </p:cNvPr>
            <p:cNvCxnSpPr/>
            <p:nvPr/>
          </p:nvCxnSpPr>
          <p:spPr>
            <a:xfrm>
              <a:off x="3196194" y="13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Tiesioji jungtis 8">
              <a:extLst>
                <a:ext uri="{FF2B5EF4-FFF2-40B4-BE49-F238E27FC236}">
                  <a16:creationId xmlns:a16="http://schemas.microsoft.com/office/drawing/2014/main" id="{42CAD3CA-E98A-CA10-B7B5-731D8B2E4EE7}"/>
                </a:ext>
              </a:extLst>
            </p:cNvPr>
            <p:cNvCxnSpPr/>
            <p:nvPr/>
          </p:nvCxnSpPr>
          <p:spPr>
            <a:xfrm flipH="1">
              <a:off x="3196195" y="31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5B9D4B-5E57-48EC-2892-2D1BD837BCFF}"/>
              </a:ext>
            </a:extLst>
          </p:cNvPr>
          <p:cNvSpPr txBox="1"/>
          <p:nvPr/>
        </p:nvSpPr>
        <p:spPr>
          <a:xfrm>
            <a:off x="5927835" y="4994516"/>
            <a:ext cx="604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Finansavimas – </a:t>
            </a:r>
            <a:r>
              <a:rPr lang="lt-LT" sz="2400" b="1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lt-LT" sz="2400" b="1" i="1" dirty="0" err="1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minimis</a:t>
            </a:r>
            <a:r>
              <a:rPr lang="lt-LT" sz="2400" b="1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2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pagalba </a:t>
            </a:r>
          </a:p>
        </p:txBody>
      </p:sp>
    </p:spTree>
    <p:extLst>
      <p:ext uri="{BB962C8B-B14F-4D97-AF65-F5344CB8AC3E}">
        <p14:creationId xmlns:p14="http://schemas.microsoft.com/office/powerpoint/2010/main" val="64323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6810-95BE-9849-8663-F02FA3B96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069" y="186561"/>
            <a:ext cx="5587652" cy="691060"/>
          </a:xfrm>
        </p:spPr>
        <p:txBody>
          <a:bodyPr/>
          <a:lstStyle/>
          <a:p>
            <a:r>
              <a:rPr lang="lt-LT" b="1" dirty="0"/>
              <a:t>Siekiami rodikliai</a:t>
            </a:r>
            <a:endParaRPr lang="en-LT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BD49E-99D4-2344-BF69-D0ACC526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711" y="1726378"/>
            <a:ext cx="4772416" cy="534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1FE86-B2A0-4B4B-9E51-C5CFE90C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492" y="2879269"/>
            <a:ext cx="4896908" cy="534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B60537-FA30-BF4C-979B-27A288D7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3202" y="4147050"/>
            <a:ext cx="3590999" cy="5343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F930A3-99CF-496D-72EB-B9D59976FAF1}"/>
              </a:ext>
            </a:extLst>
          </p:cNvPr>
          <p:cNvSpPr txBox="1"/>
          <p:nvPr/>
        </p:nvSpPr>
        <p:spPr>
          <a:xfrm>
            <a:off x="3144596" y="1667096"/>
            <a:ext cx="833607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Klasterio narystė tarptautiniuose tinkluose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F73A54-3728-0C28-B67D-CABBF24CBF5A}"/>
              </a:ext>
            </a:extLst>
          </p:cNvPr>
          <p:cNvSpPr txBox="1"/>
          <p:nvPr/>
        </p:nvSpPr>
        <p:spPr>
          <a:xfrm>
            <a:off x="3144596" y="2680144"/>
            <a:ext cx="83360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Privačiosios investicijos, papildančios viešąją paramą (iš kurių: dotacijos, finansinės priemonės)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748650-EDF0-9546-D27A-5A57F14D812E}"/>
              </a:ext>
            </a:extLst>
          </p:cNvPr>
          <p:cNvSpPr txBox="1"/>
          <p:nvPr/>
        </p:nvSpPr>
        <p:spPr>
          <a:xfrm>
            <a:off x="3224166" y="4032209"/>
            <a:ext cx="81769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Paramą gavusios įmonės (iš kurių: labai mažos, mažosios, vidutinės ir didelės)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496AC-CEEE-A0C3-DCE4-DC42903B7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8" y="3738114"/>
            <a:ext cx="887052" cy="1161703"/>
          </a:xfrm>
          <a:prstGeom prst="rect">
            <a:avLst/>
          </a:prstGeom>
        </p:spPr>
      </p:pic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DFB6B9B6-A5EE-CD58-F3D4-AA2A9CB01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97" y="1496128"/>
            <a:ext cx="931831" cy="122034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CF1F83-6CC9-22BE-3D47-157BCFE51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298" y="2375651"/>
            <a:ext cx="1011598" cy="1324808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F757CB3-9C47-26B1-4B26-24B6412E5018}"/>
              </a:ext>
            </a:extLst>
          </p:cNvPr>
          <p:cNvSpPr/>
          <p:nvPr/>
        </p:nvSpPr>
        <p:spPr>
          <a:xfrm>
            <a:off x="3144596" y="1503674"/>
            <a:ext cx="8336073" cy="78851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350683-F90A-FB46-A695-7654A416A220}"/>
              </a:ext>
            </a:extLst>
          </p:cNvPr>
          <p:cNvSpPr/>
          <p:nvPr/>
        </p:nvSpPr>
        <p:spPr>
          <a:xfrm>
            <a:off x="3144596" y="2639932"/>
            <a:ext cx="8336073" cy="98329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C5ACD1-1FCF-D57D-D972-CB8869A2DC47}"/>
              </a:ext>
            </a:extLst>
          </p:cNvPr>
          <p:cNvSpPr/>
          <p:nvPr/>
        </p:nvSpPr>
        <p:spPr>
          <a:xfrm>
            <a:off x="3093929" y="3920647"/>
            <a:ext cx="8386740" cy="105412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174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as 1">
            <a:extLst>
              <a:ext uri="{FF2B5EF4-FFF2-40B4-BE49-F238E27FC236}">
                <a16:creationId xmlns:a16="http://schemas.microsoft.com/office/drawing/2014/main" id="{914F6BF9-ABCB-16BE-C8F3-86F561B8BE77}"/>
              </a:ext>
            </a:extLst>
          </p:cNvPr>
          <p:cNvSpPr txBox="1">
            <a:spLocks/>
          </p:cNvSpPr>
          <p:nvPr/>
        </p:nvSpPr>
        <p:spPr>
          <a:xfrm>
            <a:off x="815659" y="71021"/>
            <a:ext cx="6712192" cy="90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t-LT" sz="3200" b="1" dirty="0">
                <a:solidFill>
                  <a:srgbClr val="302757"/>
                </a:solidFill>
              </a:rPr>
              <a:t>Projektų</a:t>
            </a:r>
            <a:r>
              <a:rPr lang="en-US" sz="3200" b="1" dirty="0">
                <a:solidFill>
                  <a:srgbClr val="302757"/>
                </a:solidFill>
              </a:rPr>
              <a:t> </a:t>
            </a:r>
            <a:r>
              <a:rPr lang="lt-LT" sz="3200" b="1" dirty="0">
                <a:solidFill>
                  <a:srgbClr val="302757"/>
                </a:solidFill>
              </a:rPr>
              <a:t>atranka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EF9FD93D-7BF7-4AEC-4C5E-59CEA22ED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09581"/>
              </p:ext>
            </p:extLst>
          </p:nvPr>
        </p:nvGraphicFramePr>
        <p:xfrm>
          <a:off x="1023946" y="975695"/>
          <a:ext cx="100432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40C92FB-1518-334A-F348-C74ECE0BAE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3" y="4546775"/>
            <a:ext cx="1172525" cy="153556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1EBECA-A418-F06A-B973-D3E536D807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0" y="975695"/>
            <a:ext cx="1432550" cy="1876096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2F2663-420D-36B6-3CD3-A42DC09AAA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21" y="2756696"/>
            <a:ext cx="1366869" cy="17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F9B06B6-A915-044B-5B17-BB2EFD83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602" y="246760"/>
            <a:ext cx="5768894" cy="806378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302757"/>
                </a:solidFill>
              </a:rPr>
              <a:t>Prioritetiniai kriterijai (I)</a:t>
            </a:r>
          </a:p>
        </p:txBody>
      </p:sp>
      <p:sp>
        <p:nvSpPr>
          <p:cNvPr id="6" name="Pavadinimas 3">
            <a:extLst>
              <a:ext uri="{FF2B5EF4-FFF2-40B4-BE49-F238E27FC236}">
                <a16:creationId xmlns:a16="http://schemas.microsoft.com/office/drawing/2014/main" id="{13312FB3-6AD9-204F-AE28-74B9C48575C3}"/>
              </a:ext>
            </a:extLst>
          </p:cNvPr>
          <p:cNvSpPr>
            <a:spLocks noGrp="1"/>
          </p:cNvSpPr>
          <p:nvPr/>
        </p:nvSpPr>
        <p:spPr>
          <a:xfrm>
            <a:off x="923602" y="3259141"/>
            <a:ext cx="5768894" cy="523216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lt-LT" sz="28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Projekto efektyvumas</a:t>
            </a:r>
            <a:endParaRPr lang="lt-LT" sz="2800" b="1" dirty="0">
              <a:solidFill>
                <a:srgbClr val="302757"/>
              </a:solidFill>
              <a:effectLst/>
            </a:endParaRPr>
          </a:p>
        </p:txBody>
      </p:sp>
      <p:grpSp>
        <p:nvGrpSpPr>
          <p:cNvPr id="7" name="Grupė 6">
            <a:extLst>
              <a:ext uri="{FF2B5EF4-FFF2-40B4-BE49-F238E27FC236}">
                <a16:creationId xmlns:a16="http://schemas.microsoft.com/office/drawing/2014/main" id="{13C9D2CA-3C8A-5D9F-42FB-671E578D1319}"/>
              </a:ext>
            </a:extLst>
          </p:cNvPr>
          <p:cNvGrpSpPr/>
          <p:nvPr/>
        </p:nvGrpSpPr>
        <p:grpSpPr>
          <a:xfrm>
            <a:off x="6096000" y="1601214"/>
            <a:ext cx="518405" cy="4135446"/>
            <a:chOff x="3196194" y="1317799"/>
            <a:chExt cx="703386" cy="3600000"/>
          </a:xfrm>
        </p:grpSpPr>
        <p:cxnSp>
          <p:nvCxnSpPr>
            <p:cNvPr id="14" name="Tiesioji jungtis 13">
              <a:extLst>
                <a:ext uri="{FF2B5EF4-FFF2-40B4-BE49-F238E27FC236}">
                  <a16:creationId xmlns:a16="http://schemas.microsoft.com/office/drawing/2014/main" id="{3F162FB3-9EE2-846C-8E1A-E1CFA685BD37}"/>
                </a:ext>
              </a:extLst>
            </p:cNvPr>
            <p:cNvCxnSpPr/>
            <p:nvPr/>
          </p:nvCxnSpPr>
          <p:spPr>
            <a:xfrm>
              <a:off x="3196194" y="13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Tiesioji jungtis 14">
              <a:extLst>
                <a:ext uri="{FF2B5EF4-FFF2-40B4-BE49-F238E27FC236}">
                  <a16:creationId xmlns:a16="http://schemas.microsoft.com/office/drawing/2014/main" id="{53DB79B6-ED2E-7C28-0E6B-3C303492279F}"/>
                </a:ext>
              </a:extLst>
            </p:cNvPr>
            <p:cNvCxnSpPr/>
            <p:nvPr/>
          </p:nvCxnSpPr>
          <p:spPr>
            <a:xfrm flipH="1">
              <a:off x="3196195" y="31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2785AF66-CB92-6DA3-D511-068DA1DF4B39}"/>
              </a:ext>
            </a:extLst>
          </p:cNvPr>
          <p:cNvSpPr txBox="1"/>
          <p:nvPr/>
        </p:nvSpPr>
        <p:spPr>
          <a:xfrm>
            <a:off x="7524388" y="1243122"/>
            <a:ext cx="44069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lt-LT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rojekto efektyvumas skaičiuojamas kaip santykis tarp klasterio tarptautinių narysčių, į kurias bus įsitraukta projekto įgyvendinimo metu, skaičiaus bei prašomos finansavimo sumos (tūkst. </a:t>
            </a:r>
            <a:r>
              <a:rPr lang="lt-LT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  <a:r>
              <a:rPr lang="lt-LT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Formulė: Y = X1/ X2, kurioje: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X1 – klasterio tarptautinių narysčių skaičius;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X2 – pareiškėjo prašoma finansavimo suma, tūkst. </a:t>
            </a:r>
            <a:r>
              <a:rPr lang="lt-LT" sz="1400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 – santykis tarp klasterio tarptautinių narysčių skaičiaus ir prašomos finansavimo sumos, tūkst. </a:t>
            </a:r>
            <a:r>
              <a:rPr lang="lt-LT" sz="1400" i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lt-LT" sz="1400" i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sz="1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Daugiau balų skiriama projektams, kurių nurodytas santykis Y yra didesnis.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458A6-F2D8-80ED-885E-17D7F3A9694C}"/>
              </a:ext>
            </a:extLst>
          </p:cNvPr>
          <p:cNvSpPr txBox="1"/>
          <p:nvPr/>
        </p:nvSpPr>
        <p:spPr>
          <a:xfrm>
            <a:off x="835315" y="2497258"/>
            <a:ext cx="40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E7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 KRITERIJUS</a:t>
            </a:r>
            <a:endParaRPr lang="lt-LT" sz="2800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9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F9B06B6-A915-044B-5B17-BB2EFD83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601" y="246760"/>
            <a:ext cx="5861877" cy="806378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302757"/>
                </a:solidFill>
              </a:rPr>
              <a:t>Prioritetiniai kriterijai (II)</a:t>
            </a:r>
          </a:p>
        </p:txBody>
      </p:sp>
      <p:sp>
        <p:nvSpPr>
          <p:cNvPr id="6" name="Pavadinimas 3">
            <a:extLst>
              <a:ext uri="{FF2B5EF4-FFF2-40B4-BE49-F238E27FC236}">
                <a16:creationId xmlns:a16="http://schemas.microsoft.com/office/drawing/2014/main" id="{13312FB3-6AD9-204F-AE28-74B9C48575C3}"/>
              </a:ext>
            </a:extLst>
          </p:cNvPr>
          <p:cNvSpPr>
            <a:spLocks noGrp="1"/>
          </p:cNvSpPr>
          <p:nvPr/>
        </p:nvSpPr>
        <p:spPr>
          <a:xfrm>
            <a:off x="845510" y="3101747"/>
            <a:ext cx="5768894" cy="954103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lt-LT" sz="28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Pareiškėjo įgyta klasterio veiklos vykdymo patirtis</a:t>
            </a:r>
            <a:endParaRPr lang="lt-LT" sz="2800" b="1" dirty="0">
              <a:solidFill>
                <a:srgbClr val="302757"/>
              </a:solidFill>
              <a:effectLst/>
            </a:endParaRPr>
          </a:p>
        </p:txBody>
      </p:sp>
      <p:grpSp>
        <p:nvGrpSpPr>
          <p:cNvPr id="7" name="Grupė 6">
            <a:extLst>
              <a:ext uri="{FF2B5EF4-FFF2-40B4-BE49-F238E27FC236}">
                <a16:creationId xmlns:a16="http://schemas.microsoft.com/office/drawing/2014/main" id="{13C9D2CA-3C8A-5D9F-42FB-671E578D1319}"/>
              </a:ext>
            </a:extLst>
          </p:cNvPr>
          <p:cNvGrpSpPr/>
          <p:nvPr/>
        </p:nvGrpSpPr>
        <p:grpSpPr>
          <a:xfrm>
            <a:off x="6096000" y="1601214"/>
            <a:ext cx="518405" cy="4135446"/>
            <a:chOff x="3196194" y="1317799"/>
            <a:chExt cx="703386" cy="3600000"/>
          </a:xfrm>
        </p:grpSpPr>
        <p:cxnSp>
          <p:nvCxnSpPr>
            <p:cNvPr id="14" name="Tiesioji jungtis 13">
              <a:extLst>
                <a:ext uri="{FF2B5EF4-FFF2-40B4-BE49-F238E27FC236}">
                  <a16:creationId xmlns:a16="http://schemas.microsoft.com/office/drawing/2014/main" id="{3F162FB3-9EE2-846C-8E1A-E1CFA685BD37}"/>
                </a:ext>
              </a:extLst>
            </p:cNvPr>
            <p:cNvCxnSpPr/>
            <p:nvPr/>
          </p:nvCxnSpPr>
          <p:spPr>
            <a:xfrm>
              <a:off x="3196194" y="13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Tiesioji jungtis 14">
              <a:extLst>
                <a:ext uri="{FF2B5EF4-FFF2-40B4-BE49-F238E27FC236}">
                  <a16:creationId xmlns:a16="http://schemas.microsoft.com/office/drawing/2014/main" id="{53DB79B6-ED2E-7C28-0E6B-3C303492279F}"/>
                </a:ext>
              </a:extLst>
            </p:cNvPr>
            <p:cNvCxnSpPr/>
            <p:nvPr/>
          </p:nvCxnSpPr>
          <p:spPr>
            <a:xfrm flipH="1">
              <a:off x="3196195" y="31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2785AF66-CB92-6DA3-D511-068DA1DF4B39}"/>
              </a:ext>
            </a:extLst>
          </p:cNvPr>
          <p:cNvSpPr txBox="1"/>
          <p:nvPr/>
        </p:nvSpPr>
        <p:spPr>
          <a:xfrm>
            <a:off x="7524388" y="2274838"/>
            <a:ext cx="44069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Aukštesnis įvertinimas suteikiamas projektams, kurių pareiškėjai kaip klasterio koordinatoriai su klasterio nariais yra sėkmingai įgyvendinę ne mažiau kaip 3 bendras klasterio narių veiklas tarptautiškumo skatinimo srityje per pastaruosius 3 metus iki PĮP pateikimo.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458A6-F2D8-80ED-885E-17D7F3A9694C}"/>
              </a:ext>
            </a:extLst>
          </p:cNvPr>
          <p:cNvSpPr txBox="1"/>
          <p:nvPr/>
        </p:nvSpPr>
        <p:spPr>
          <a:xfrm>
            <a:off x="835315" y="2497258"/>
            <a:ext cx="40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EEE73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solidFill>
                  <a:srgbClr val="EEE7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KRITERIJUS</a:t>
            </a:r>
            <a:endParaRPr lang="lt-LT" sz="2800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7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F9B06B6-A915-044B-5B17-BB2EFD83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601" y="246760"/>
            <a:ext cx="6044758" cy="806378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302757"/>
                </a:solidFill>
              </a:rPr>
              <a:t>Prioritetiniai kriterijai (III)</a:t>
            </a:r>
          </a:p>
        </p:txBody>
      </p:sp>
      <p:sp>
        <p:nvSpPr>
          <p:cNvPr id="6" name="Pavadinimas 3">
            <a:extLst>
              <a:ext uri="{FF2B5EF4-FFF2-40B4-BE49-F238E27FC236}">
                <a16:creationId xmlns:a16="http://schemas.microsoft.com/office/drawing/2014/main" id="{13312FB3-6AD9-204F-AE28-74B9C48575C3}"/>
              </a:ext>
            </a:extLst>
          </p:cNvPr>
          <p:cNvSpPr>
            <a:spLocks noGrp="1"/>
          </p:cNvSpPr>
          <p:nvPr/>
        </p:nvSpPr>
        <p:spPr>
          <a:xfrm>
            <a:off x="776142" y="2166557"/>
            <a:ext cx="5378716" cy="2862318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 mažiau negu 2 projekte dalyvaujantys klasterio nariai (MVĮ) vykdo pagrindinę ekonominę veiklą aukštųjų (angl. </a:t>
            </a:r>
            <a:r>
              <a:rPr lang="lt-LT" sz="2000" b="1" dirty="0" err="1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high-tech</a:t>
            </a:r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), aukštesniųjų (angl. </a:t>
            </a:r>
            <a:r>
              <a:rPr lang="lt-LT" sz="2000" b="1" dirty="0" err="1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medium</a:t>
            </a:r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tech</a:t>
            </a:r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 technologijų arba aukštųjų technologijų žinioms imlių paslaugų (angl. </a:t>
            </a:r>
            <a:r>
              <a:rPr lang="lt-LT" sz="2000" b="1" dirty="0" err="1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high-tech</a:t>
            </a:r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knowledge-intensive</a:t>
            </a:r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services</a:t>
            </a:r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(KIS) sektoriuose.</a:t>
            </a:r>
            <a:endParaRPr lang="lt-LT" sz="2000" b="1" dirty="0">
              <a:solidFill>
                <a:srgbClr val="302757"/>
              </a:solidFill>
              <a:effectLst/>
            </a:endParaRPr>
          </a:p>
        </p:txBody>
      </p:sp>
      <p:grpSp>
        <p:nvGrpSpPr>
          <p:cNvPr id="7" name="Grupė 6">
            <a:extLst>
              <a:ext uri="{FF2B5EF4-FFF2-40B4-BE49-F238E27FC236}">
                <a16:creationId xmlns:a16="http://schemas.microsoft.com/office/drawing/2014/main" id="{13C9D2CA-3C8A-5D9F-42FB-671E578D1319}"/>
              </a:ext>
            </a:extLst>
          </p:cNvPr>
          <p:cNvGrpSpPr/>
          <p:nvPr/>
        </p:nvGrpSpPr>
        <p:grpSpPr>
          <a:xfrm>
            <a:off x="6096000" y="1601214"/>
            <a:ext cx="518405" cy="4135446"/>
            <a:chOff x="3196194" y="1317799"/>
            <a:chExt cx="703386" cy="3600000"/>
          </a:xfrm>
        </p:grpSpPr>
        <p:cxnSp>
          <p:nvCxnSpPr>
            <p:cNvPr id="14" name="Tiesioji jungtis 13">
              <a:extLst>
                <a:ext uri="{FF2B5EF4-FFF2-40B4-BE49-F238E27FC236}">
                  <a16:creationId xmlns:a16="http://schemas.microsoft.com/office/drawing/2014/main" id="{3F162FB3-9EE2-846C-8E1A-E1CFA685BD37}"/>
                </a:ext>
              </a:extLst>
            </p:cNvPr>
            <p:cNvCxnSpPr/>
            <p:nvPr/>
          </p:nvCxnSpPr>
          <p:spPr>
            <a:xfrm>
              <a:off x="3196194" y="13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Tiesioji jungtis 14">
              <a:extLst>
                <a:ext uri="{FF2B5EF4-FFF2-40B4-BE49-F238E27FC236}">
                  <a16:creationId xmlns:a16="http://schemas.microsoft.com/office/drawing/2014/main" id="{53DB79B6-ED2E-7C28-0E6B-3C303492279F}"/>
                </a:ext>
              </a:extLst>
            </p:cNvPr>
            <p:cNvCxnSpPr/>
            <p:nvPr/>
          </p:nvCxnSpPr>
          <p:spPr>
            <a:xfrm flipH="1">
              <a:off x="3196195" y="3117799"/>
              <a:ext cx="703385" cy="1800000"/>
            </a:xfrm>
            <a:prstGeom prst="line">
              <a:avLst/>
            </a:prstGeom>
            <a:noFill/>
            <a:ln w="19050" cap="flat">
              <a:solidFill>
                <a:srgbClr val="EEE73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2785AF66-CB92-6DA3-D511-068DA1DF4B39}"/>
              </a:ext>
            </a:extLst>
          </p:cNvPr>
          <p:cNvSpPr txBox="1"/>
          <p:nvPr/>
        </p:nvSpPr>
        <p:spPr>
          <a:xfrm>
            <a:off x="7590368" y="2551837"/>
            <a:ext cx="44069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Aukštesnis balas suteikiamas tiems projektams, kuriuose ne mažiau negu 2 dalyvaujantys klasterio nariai (MVĮ) vykdo pagrindinę ekonominę veiklą nurodytuose sektoriuose.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458A6-F2D8-80ED-885E-17D7F3A9694C}"/>
              </a:ext>
            </a:extLst>
          </p:cNvPr>
          <p:cNvSpPr txBox="1"/>
          <p:nvPr/>
        </p:nvSpPr>
        <p:spPr>
          <a:xfrm>
            <a:off x="776142" y="1458772"/>
            <a:ext cx="40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EEE7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2800" b="1" dirty="0">
                <a:solidFill>
                  <a:srgbClr val="EEE7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KRITERIJUS</a:t>
            </a:r>
            <a:endParaRPr lang="lt-LT" sz="2800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6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690BE0A-D951-35A6-F3A2-0C1F16C9D504}"/>
              </a:ext>
            </a:extLst>
          </p:cNvPr>
          <p:cNvSpPr/>
          <p:nvPr/>
        </p:nvSpPr>
        <p:spPr>
          <a:xfrm>
            <a:off x="322707" y="3896633"/>
            <a:ext cx="6846452" cy="20469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CE4B0-2F89-1A4C-B36C-B0B86260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1" y="114757"/>
            <a:ext cx="10997744" cy="903336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302757"/>
                </a:solidFill>
              </a:rPr>
              <a:t>Sėkmės istorijos ir pavyzdžiai</a:t>
            </a:r>
            <a:endParaRPr lang="en-LT" b="1" dirty="0">
              <a:solidFill>
                <a:srgbClr val="302757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906466-A2CF-030F-3332-D092D6D30F24}"/>
              </a:ext>
            </a:extLst>
          </p:cNvPr>
          <p:cNvSpPr/>
          <p:nvPr/>
        </p:nvSpPr>
        <p:spPr>
          <a:xfrm>
            <a:off x="1514885" y="1247938"/>
            <a:ext cx="6846452" cy="22406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BF578-923A-543B-0383-7781427F3D94}"/>
              </a:ext>
            </a:extLst>
          </p:cNvPr>
          <p:cNvSpPr txBox="1"/>
          <p:nvPr/>
        </p:nvSpPr>
        <p:spPr>
          <a:xfrm>
            <a:off x="496667" y="4104509"/>
            <a:ext cx="649853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t-LT" sz="2700" b="1" i="0" dirty="0">
                <a:solidFill>
                  <a:srgbClr val="2D0C4B"/>
                </a:solidFill>
                <a:effectLst/>
                <a:latin typeface="Verdana" panose="020B0604030504040204" pitchFamily="34" charset="0"/>
              </a:rPr>
              <a:t>UAB </a:t>
            </a:r>
            <a:r>
              <a:rPr lang="lt-LT" sz="2700" b="1" i="0" dirty="0" err="1">
                <a:solidFill>
                  <a:srgbClr val="2D0C4B"/>
                </a:solidFill>
                <a:effectLst/>
                <a:latin typeface="Verdana" panose="020B0604030504040204" pitchFamily="34" charset="0"/>
              </a:rPr>
              <a:t>Plastara</a:t>
            </a:r>
            <a:r>
              <a:rPr lang="lt-LT" sz="2700" b="1" i="0" dirty="0">
                <a:solidFill>
                  <a:srgbClr val="2D0C4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lt-LT" sz="2800" b="1" i="0" dirty="0">
                <a:solidFill>
                  <a:srgbClr val="2D0C4B"/>
                </a:solidFill>
                <a:effectLst/>
                <a:latin typeface="Verdana" panose="020B0604030504040204" pitchFamily="34" charset="0"/>
              </a:rPr>
              <a:t>– </a:t>
            </a:r>
            <a:r>
              <a:rPr lang="lt-LT" b="1" i="0" dirty="0">
                <a:solidFill>
                  <a:srgbClr val="2D0C4B"/>
                </a:solidFill>
                <a:effectLst/>
                <a:latin typeface="Verdana" panose="020B0604030504040204" pitchFamily="34" charset="0"/>
              </a:rPr>
              <a:t>projektas „Plastikų pramonės klasterio narių augimo ir eksporto skatinimas“ (LINPRA)</a:t>
            </a:r>
          </a:p>
          <a:p>
            <a:endParaRPr lang="lt-LT" b="1" i="0" dirty="0">
              <a:solidFill>
                <a:srgbClr val="2D0C4B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2D0C4B"/>
                </a:solidFill>
                <a:latin typeface="Verdana" panose="020B0604030504040204" pitchFamily="34" charset="0"/>
              </a:rPr>
              <a:t>Plastiko gaminių krepšelis</a:t>
            </a:r>
            <a:endParaRPr lang="lt-LT" i="0" dirty="0">
              <a:solidFill>
                <a:srgbClr val="2D0C4B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A0865-EEAE-33AA-7629-12E2E91AD80B}"/>
              </a:ext>
            </a:extLst>
          </p:cNvPr>
          <p:cNvSpPr txBox="1"/>
          <p:nvPr/>
        </p:nvSpPr>
        <p:spPr>
          <a:xfrm>
            <a:off x="1688845" y="1417603"/>
            <a:ext cx="6498532" cy="1901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700" b="1" kern="100" dirty="0">
                <a:solidFill>
                  <a:srgbClr val="2D0C4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UAB </a:t>
            </a:r>
            <a:r>
              <a:rPr lang="lt-LT" sz="2700" b="1" kern="100" dirty="0" err="1">
                <a:solidFill>
                  <a:srgbClr val="2D0C4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Glasremis</a:t>
            </a:r>
            <a:r>
              <a:rPr lang="lt-LT" sz="2700" b="1" kern="100" dirty="0">
                <a:solidFill>
                  <a:srgbClr val="2D0C4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kern="100" dirty="0">
                <a:solidFill>
                  <a:srgbClr val="2D0C4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projektas „Ergonominių sprendimų namams klasterio eksporto rinkų paieška“ (VPVA)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t-LT" sz="1800" kern="100" dirty="0">
                <a:solidFill>
                  <a:srgbClr val="2D0C4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Interjero dizaino sprendimai namams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t-LT" sz="1800" kern="100" dirty="0">
                <a:solidFill>
                  <a:srgbClr val="2D0C4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Energetikos sprendimai namams.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A4E39A-DB1F-D8B2-98AE-B04A6C72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64" y="3160581"/>
            <a:ext cx="5194906" cy="34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3">
            <a:extLst>
              <a:ext uri="{FF2B5EF4-FFF2-40B4-BE49-F238E27FC236}">
                <a16:creationId xmlns:a16="http://schemas.microsoft.com/office/drawing/2014/main" id="{13312FB3-6AD9-204F-AE28-74B9C48575C3}"/>
              </a:ext>
            </a:extLst>
          </p:cNvPr>
          <p:cNvSpPr>
            <a:spLocks noGrp="1"/>
          </p:cNvSpPr>
          <p:nvPr/>
        </p:nvSpPr>
        <p:spPr>
          <a:xfrm>
            <a:off x="830424" y="593723"/>
            <a:ext cx="6298164" cy="2215987"/>
          </a:xfrm>
          <a:prstGeom prst="rect">
            <a:avLst/>
          </a:prstGeom>
          <a:solidFill>
            <a:srgbClr val="FFFFFF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lt-LT" sz="3400" b="1" dirty="0">
                <a:solidFill>
                  <a:srgbClr val="302757"/>
                </a:solidFill>
              </a:rPr>
              <a:t>Kvietimas</a:t>
            </a:r>
          </a:p>
          <a:p>
            <a:pPr algn="ctr"/>
            <a:r>
              <a:rPr lang="lt-LT" sz="3400" b="1" dirty="0">
                <a:solidFill>
                  <a:srgbClr val="302757"/>
                </a:solidFill>
              </a:rPr>
              <a:t>„</a:t>
            </a:r>
            <a:r>
              <a:rPr lang="lt-LT" sz="3400" b="1" u="sng" dirty="0">
                <a:solidFill>
                  <a:srgbClr val="302757"/>
                </a:solidFill>
              </a:rPr>
              <a:t>Expo klasteris</a:t>
            </a:r>
            <a:r>
              <a:rPr lang="lt-LT" sz="3400" b="1" dirty="0">
                <a:solidFill>
                  <a:srgbClr val="302757"/>
                </a:solidFill>
              </a:rPr>
              <a:t>“</a:t>
            </a:r>
          </a:p>
          <a:p>
            <a:pPr algn="ctr"/>
            <a:endParaRPr lang="lt-LT" sz="2000" b="1" dirty="0">
              <a:solidFill>
                <a:srgbClr val="302757"/>
              </a:solidFill>
              <a:effectLst/>
            </a:endParaRPr>
          </a:p>
          <a:p>
            <a:pPr algn="ctr"/>
            <a:endParaRPr lang="lt-LT" sz="1000" b="1" dirty="0">
              <a:solidFill>
                <a:srgbClr val="302757"/>
              </a:solidFill>
              <a:effectLst/>
            </a:endParaRPr>
          </a:p>
          <a:p>
            <a:pPr algn="ctr"/>
            <a:r>
              <a:rPr lang="lt-LT" sz="1600" b="1" dirty="0">
                <a:solidFill>
                  <a:srgbClr val="302757"/>
                </a:solidFill>
                <a:effectLst/>
              </a:rPr>
              <a:t>Projektų įgyvendinimo planų teikimas:</a:t>
            </a:r>
          </a:p>
          <a:p>
            <a:pPr algn="ctr"/>
            <a:endParaRPr lang="lt-LT" sz="600" b="1" dirty="0">
              <a:solidFill>
                <a:srgbClr val="302757"/>
              </a:solidFill>
              <a:effectLst/>
            </a:endParaRPr>
          </a:p>
          <a:p>
            <a:pPr algn="ctr"/>
            <a:r>
              <a:rPr lang="lt-LT" sz="1800" b="1" dirty="0">
                <a:solidFill>
                  <a:srgbClr val="302757"/>
                </a:solidFill>
              </a:rPr>
              <a:t>2023-05-03 14:00 val. - </a:t>
            </a:r>
            <a:r>
              <a:rPr lang="lt-LT" sz="1800" b="1" i="0" dirty="0">
                <a:solidFill>
                  <a:srgbClr val="302757"/>
                </a:solidFill>
                <a:effectLst/>
              </a:rPr>
              <a:t>2023-08-07 17:00 val.</a:t>
            </a:r>
            <a:endParaRPr lang="lt-LT" sz="1800" b="1" dirty="0">
              <a:solidFill>
                <a:srgbClr val="302757"/>
              </a:solidFill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62DC403-B618-D440-A886-F10BFF930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7" y="666306"/>
            <a:ext cx="3599340" cy="471376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D6C05B-1D38-BEB1-7F35-F4003584AC2E}"/>
              </a:ext>
            </a:extLst>
          </p:cNvPr>
          <p:cNvSpPr/>
          <p:nvPr/>
        </p:nvSpPr>
        <p:spPr>
          <a:xfrm>
            <a:off x="765109" y="463508"/>
            <a:ext cx="6456784" cy="2654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E57E334-F34C-E259-6A6F-797CEAF8E64F}"/>
              </a:ext>
            </a:extLst>
          </p:cNvPr>
          <p:cNvSpPr txBox="1"/>
          <p:nvPr/>
        </p:nvSpPr>
        <p:spPr>
          <a:xfrm>
            <a:off x="2549836" y="5807139"/>
            <a:ext cx="28861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EBE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Finansavimo</a:t>
            </a:r>
            <a:r>
              <a:rPr lang="en-US" dirty="0">
                <a:solidFill>
                  <a:srgbClr val="EBE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EBE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galimybės</a:t>
            </a:r>
            <a:endParaRPr lang="en-US" dirty="0">
              <a:solidFill>
                <a:srgbClr val="EBE43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16E9712-62D3-FCA2-D5D7-B2ACE3E9FD9F}"/>
              </a:ext>
            </a:extLst>
          </p:cNvPr>
          <p:cNvSpPr txBox="1"/>
          <p:nvPr/>
        </p:nvSpPr>
        <p:spPr>
          <a:xfrm>
            <a:off x="2518729" y="6279667"/>
            <a:ext cx="324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solidFill>
                  <a:srgbClr val="302757"/>
                </a:solidFill>
                <a:latin typeface="Verdana   "/>
              </a:rPr>
              <a:t>www.inovacijuagentura.lt </a:t>
            </a:r>
            <a:endParaRPr lang="en-US" dirty="0">
              <a:solidFill>
                <a:srgbClr val="302757"/>
              </a:solidFill>
              <a:latin typeface="Verdana   "/>
            </a:endParaRPr>
          </a:p>
        </p:txBody>
      </p:sp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F3AEAE26-F5E2-8948-28B6-02F7BFBED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55"/>
          <a:stretch/>
        </p:blipFill>
        <p:spPr>
          <a:xfrm>
            <a:off x="2989386" y="3641937"/>
            <a:ext cx="1954436" cy="2067560"/>
          </a:xfrm>
          <a:prstGeom prst="rect">
            <a:avLst/>
          </a:prstGeom>
          <a:ln>
            <a:solidFill>
              <a:srgbClr val="302757"/>
            </a:solidFill>
          </a:ln>
        </p:spPr>
      </p:pic>
    </p:spTree>
    <p:extLst>
      <p:ext uri="{BB962C8B-B14F-4D97-AF65-F5344CB8AC3E}">
        <p14:creationId xmlns:p14="http://schemas.microsoft.com/office/powerpoint/2010/main" val="79182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5008FF-6678-5D07-106B-805EEAEE3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16" y="538619"/>
            <a:ext cx="6565429" cy="26701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lt-LT" sz="4400" b="1" dirty="0">
                <a:solidFill>
                  <a:schemeClr val="accent1"/>
                </a:solidFill>
              </a:rPr>
              <a:t>Kvietimas</a:t>
            </a:r>
            <a:br>
              <a:rPr lang="lt-LT" sz="4400" b="1" dirty="0">
                <a:solidFill>
                  <a:srgbClr val="302757"/>
                </a:solidFill>
              </a:rPr>
            </a:br>
            <a:r>
              <a:rPr lang="lt-LT" sz="4400" b="1" dirty="0">
                <a:solidFill>
                  <a:srgbClr val="302757"/>
                </a:solidFill>
              </a:rPr>
              <a:t>„Expo galimybės“</a:t>
            </a:r>
            <a:endParaRPr lang="lt-LT" sz="4400" b="1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175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413653E-8D9A-3CFE-16A9-C99545F20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49" y="1377913"/>
            <a:ext cx="3174580" cy="2119201"/>
          </a:xfrm>
          <a:prstGeom prst="rect">
            <a:avLst/>
          </a:prstGeom>
        </p:spPr>
      </p:pic>
      <p:sp>
        <p:nvSpPr>
          <p:cNvPr id="9" name="Suapvalintas stačiakampis 9">
            <a:extLst>
              <a:ext uri="{FF2B5EF4-FFF2-40B4-BE49-F238E27FC236}">
                <a16:creationId xmlns:a16="http://schemas.microsoft.com/office/drawing/2014/main" id="{D2FAD41B-C39E-376F-79AE-03040209200A}"/>
              </a:ext>
            </a:extLst>
          </p:cNvPr>
          <p:cNvSpPr/>
          <p:nvPr/>
        </p:nvSpPr>
        <p:spPr>
          <a:xfrm>
            <a:off x="6166446" y="939453"/>
            <a:ext cx="5551653" cy="399797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Tinkamos finansuoti išlaidos: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14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dalyvavimas užsienyje vykstančioje tarptautinėje parodoje.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14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produkcijos sertifikavimas, įskaitant sertifikavimui reikalingų bandymų ir tyrimų išlaidas.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14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e. rinkodaros paslaugos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14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eksporto vadybininko DU (skirta MVĮ, kurios nevykdė eksporto veiklos)</a:t>
            </a:r>
            <a:endParaRPr lang="lt-LT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lt-LT" sz="12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Finansavimas</a:t>
            </a:r>
          </a:p>
          <a:p>
            <a:pPr algn="just">
              <a:buClr>
                <a:srgbClr val="EEE730"/>
              </a:buClr>
            </a:pPr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Min. – 10 000 Eur.</a:t>
            </a:r>
          </a:p>
          <a:p>
            <a:pPr algn="just">
              <a:buClr>
                <a:srgbClr val="EEE730"/>
              </a:buClr>
            </a:pPr>
            <a:r>
              <a:rPr lang="lt-LT" sz="1400" b="1" dirty="0" err="1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Max</a:t>
            </a:r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 – 100 000 Eur.</a:t>
            </a:r>
          </a:p>
          <a:p>
            <a:pPr algn="just">
              <a:buClr>
                <a:srgbClr val="EEE730"/>
              </a:buClr>
            </a:pPr>
            <a:endParaRPr lang="lt-LT" sz="1400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600"/>
              </a:spcAft>
              <a:buClr>
                <a:srgbClr val="EEE730"/>
              </a:buClr>
            </a:pPr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Finansavimo</a:t>
            </a:r>
            <a:r>
              <a:rPr lang="en-US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forma</a:t>
            </a:r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– </a:t>
            </a:r>
            <a:r>
              <a:rPr lang="lt-LT" sz="1400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de </a:t>
            </a:r>
            <a:r>
              <a:rPr lang="lt-LT" sz="1400" i="1" dirty="0" err="1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minimis</a:t>
            </a:r>
            <a:r>
              <a:rPr lang="lt-LT" sz="1400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pagalba</a:t>
            </a:r>
          </a:p>
          <a:p>
            <a:pPr algn="just">
              <a:buClr>
                <a:srgbClr val="EEE730"/>
              </a:buClr>
            </a:pPr>
            <a:r>
              <a:rPr lang="lt-LT" sz="14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Finansavimo intensyvumas </a:t>
            </a:r>
            <a:r>
              <a:rPr lang="lt-LT" sz="14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iki 50 proc.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CE4B0-2F89-1A4C-B36C-B0B86260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58" y="36117"/>
            <a:ext cx="7303789" cy="903336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Kvietimas „Expo galimybės“</a:t>
            </a:r>
            <a:endParaRPr lang="en-LT" b="1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uapvalintas stačiakampis 9">
            <a:extLst>
              <a:ext uri="{FF2B5EF4-FFF2-40B4-BE49-F238E27FC236}">
                <a16:creationId xmlns:a16="http://schemas.microsoft.com/office/drawing/2014/main" id="{76F3E02B-B8EF-2195-A456-B637BA979FA3}"/>
              </a:ext>
            </a:extLst>
          </p:cNvPr>
          <p:cNvSpPr/>
          <p:nvPr/>
        </p:nvSpPr>
        <p:spPr>
          <a:xfrm>
            <a:off x="473901" y="3236630"/>
            <a:ext cx="5693511" cy="280091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Clr>
                <a:srgbClr val="EEE730"/>
              </a:buClr>
            </a:pPr>
            <a:r>
              <a:rPr lang="lt-LT" sz="16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Reikalavimai</a:t>
            </a:r>
            <a:r>
              <a:rPr lang="en-US" sz="16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lt-LT" sz="16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pareiškėjui:</a:t>
            </a:r>
          </a:p>
          <a:p>
            <a:pPr marL="171450" indent="-171450" algn="just">
              <a:spcAft>
                <a:spcPts val="600"/>
              </a:spcAft>
              <a:buClr>
                <a:srgbClr val="30275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&gt;</a:t>
            </a: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1 metus veikianti įmonė</a:t>
            </a:r>
            <a:r>
              <a:rPr lang="en-US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(MVĮ)</a:t>
            </a:r>
            <a:r>
              <a:rPr lang="en-US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</a:t>
            </a:r>
            <a:endParaRPr lang="lt-LT" sz="16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302757"/>
              </a:buClr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vidutinės metinės pardavimo pajamos per paskutinius finansinius metus ne mažiau</a:t>
            </a:r>
            <a:b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50 000 Eur (labai mažoms ir mažoms įmonėms), ir 145 000 Eur (vidutinėms įmonėms).</a:t>
            </a:r>
          </a:p>
          <a:p>
            <a:pPr marL="171450" indent="-171450" algn="just">
              <a:spcAft>
                <a:spcPts val="600"/>
              </a:spcAft>
              <a:buClr>
                <a:srgbClr val="30275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&gt;</a:t>
            </a: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51 proc. pajamų sudaro paties pareiškėjo pagamintos produkcijos pardavimai​</a:t>
            </a:r>
          </a:p>
        </p:txBody>
      </p:sp>
      <p:sp>
        <p:nvSpPr>
          <p:cNvPr id="5" name="Suapvalintas stačiakampis 9">
            <a:extLst>
              <a:ext uri="{FF2B5EF4-FFF2-40B4-BE49-F238E27FC236}">
                <a16:creationId xmlns:a16="http://schemas.microsoft.com/office/drawing/2014/main" id="{D1BB1C02-6048-E798-E192-3AD1505F72D8}"/>
              </a:ext>
            </a:extLst>
          </p:cNvPr>
          <p:cNvSpPr/>
          <p:nvPr/>
        </p:nvSpPr>
        <p:spPr>
          <a:xfrm>
            <a:off x="7220868" y="5019598"/>
            <a:ext cx="3442808" cy="1350640"/>
          </a:xfrm>
          <a:prstGeom prst="roundRect">
            <a:avLst/>
          </a:prstGeom>
          <a:solidFill>
            <a:srgbClr val="302757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t-LT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lt-L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Kvietimas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planuojamas</a:t>
            </a:r>
          </a:p>
          <a:p>
            <a:pPr algn="ctr">
              <a:lnSpc>
                <a:spcPct val="150000"/>
              </a:lnSpc>
            </a:pPr>
            <a:r>
              <a:rPr lang="lt-L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 m. birželio mėn.</a:t>
            </a:r>
          </a:p>
          <a:p>
            <a:pPr algn="ctr">
              <a:lnSpc>
                <a:spcPct val="150000"/>
              </a:lnSpc>
            </a:pPr>
            <a:r>
              <a:rPr lang="lt-L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Kvietimo biudžetas 5 mln. Eur</a:t>
            </a:r>
            <a:endParaRPr lang="en-LT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nis elementas 5" descr="Monthly calendar outline">
            <a:extLst>
              <a:ext uri="{FF2B5EF4-FFF2-40B4-BE49-F238E27FC236}">
                <a16:creationId xmlns:a16="http://schemas.microsoft.com/office/drawing/2014/main" id="{DC64BF0A-CA43-C9E0-8CA5-214CE390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9836" y="5064688"/>
            <a:ext cx="392762" cy="392762"/>
          </a:xfrm>
          <a:prstGeom prst="rect">
            <a:avLst/>
          </a:prstGeom>
        </p:spPr>
      </p:pic>
      <p:pic>
        <p:nvPicPr>
          <p:cNvPr id="10" name="Picture 9" descr="A picture containing indoor, person, sushi, dish&#10;&#10;Description automatically generated">
            <a:extLst>
              <a:ext uri="{FF2B5EF4-FFF2-40B4-BE49-F238E27FC236}">
                <a16:creationId xmlns:a16="http://schemas.microsoft.com/office/drawing/2014/main" id="{B3D8745F-83D0-77CC-BA9A-FAFE66828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6" y="1025115"/>
            <a:ext cx="2880842" cy="19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E4B0-2F89-1A4C-B36C-B0B86260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48" y="121779"/>
            <a:ext cx="10997744" cy="903336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302757"/>
                </a:solidFill>
              </a:rPr>
              <a:t>Kvietimas „Expo klasteris“</a:t>
            </a:r>
            <a:endParaRPr lang="en-LT" b="1" dirty="0">
              <a:solidFill>
                <a:srgbClr val="302757"/>
              </a:solidFill>
            </a:endParaRPr>
          </a:p>
        </p:txBody>
      </p:sp>
      <p:pic>
        <p:nvPicPr>
          <p:cNvPr id="3" name="Grafinis elementas 5" descr="Monthly calendar outline">
            <a:extLst>
              <a:ext uri="{FF2B5EF4-FFF2-40B4-BE49-F238E27FC236}">
                <a16:creationId xmlns:a16="http://schemas.microsoft.com/office/drawing/2014/main" id="{DC64BF0A-CA43-C9E0-8CA5-214CE390A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836" y="5064688"/>
            <a:ext cx="392762" cy="392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46777C-EE40-F334-132B-B3C93FA47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76" y="3429000"/>
            <a:ext cx="4318303" cy="28826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B58B8E-AB06-DD1A-6D75-84F060E01F9F}"/>
              </a:ext>
            </a:extLst>
          </p:cNvPr>
          <p:cNvSpPr txBox="1"/>
          <p:nvPr/>
        </p:nvSpPr>
        <p:spPr>
          <a:xfrm>
            <a:off x="931948" y="1483649"/>
            <a:ext cx="105636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6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Finansuojama veikla – </a:t>
            </a:r>
            <a:r>
              <a:rPr lang="lt-LT" sz="2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į eksportą orientuotų, į bendrą vertės grandinę susijungusių MVĮ tinklo kūrimosi ir augimo skatinimas (Vidurio ir vakarų Lietuvos regionas).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FC79B-6C55-49B4-D122-B206F6747FFA}"/>
              </a:ext>
            </a:extLst>
          </p:cNvPr>
          <p:cNvSpPr txBox="1"/>
          <p:nvPr/>
        </p:nvSpPr>
        <p:spPr>
          <a:xfrm>
            <a:off x="1002082" y="3927801"/>
            <a:ext cx="6773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Pridėtinės vertės kūrimo grandinė </a:t>
            </a:r>
            <a:r>
              <a:rPr lang="lt-LT" sz="22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tarpusavyje susijusių veiklų, kurių kiekviena suteikia papildomą vertę kuriant, tobulinant ir realizuojant produktą (-</a:t>
            </a:r>
            <a:r>
              <a:rPr lang="lt-LT" sz="2200" dirty="0" err="1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</a:t>
            </a:r>
            <a:r>
              <a:rPr lang="lt-LT" sz="22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sistema</a:t>
            </a:r>
          </a:p>
        </p:txBody>
      </p:sp>
    </p:spTree>
    <p:extLst>
      <p:ext uri="{BB962C8B-B14F-4D97-AF65-F5344CB8AC3E}">
        <p14:creationId xmlns:p14="http://schemas.microsoft.com/office/powerpoint/2010/main" val="48747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675ED5E-D93B-69F7-17E2-DC08DD90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27" y="297869"/>
            <a:ext cx="3387052" cy="1643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34B01-5BD1-91C4-2235-787C70E845AE}"/>
              </a:ext>
            </a:extLst>
          </p:cNvPr>
          <p:cNvSpPr/>
          <p:nvPr/>
        </p:nvSpPr>
        <p:spPr>
          <a:xfrm>
            <a:off x="261257" y="243840"/>
            <a:ext cx="1210492" cy="1428206"/>
          </a:xfrm>
          <a:prstGeom prst="rect">
            <a:avLst/>
          </a:prstGeom>
          <a:solidFill>
            <a:srgbClr val="302757"/>
          </a:solidFill>
          <a:ln>
            <a:solidFill>
              <a:srgbClr val="302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78A71-AD87-97D6-209F-C427586A3F47}"/>
              </a:ext>
            </a:extLst>
          </p:cNvPr>
          <p:cNvSpPr txBox="1"/>
          <p:nvPr/>
        </p:nvSpPr>
        <p:spPr>
          <a:xfrm>
            <a:off x="4313300" y="4078872"/>
            <a:ext cx="324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  <a:latin typeface="Verdana   "/>
              </a:rPr>
              <a:t>www.inovacijuagentura.lt </a:t>
            </a:r>
            <a:endParaRPr lang="en-US" dirty="0">
              <a:solidFill>
                <a:schemeClr val="bg1"/>
              </a:solidFill>
              <a:latin typeface="Verdana   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11A3BC42-FCF2-4E54-8446-D367CDF80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55"/>
          <a:stretch/>
        </p:blipFill>
        <p:spPr>
          <a:xfrm>
            <a:off x="4755369" y="1941859"/>
            <a:ext cx="1954436" cy="2067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3C2D43-02D2-D558-6413-C8E38483DF75}"/>
              </a:ext>
            </a:extLst>
          </p:cNvPr>
          <p:cNvSpPr txBox="1"/>
          <p:nvPr/>
        </p:nvSpPr>
        <p:spPr>
          <a:xfrm>
            <a:off x="2314378" y="4669104"/>
            <a:ext cx="7107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Susisiekite:</a:t>
            </a:r>
          </a:p>
          <a:p>
            <a:pPr algn="ctr"/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informacija ir konsultacijos​</a:t>
            </a:r>
          </a:p>
          <a:p>
            <a:pPr algn="ctr"/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tel. +370 700 77 055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El. p.​</a:t>
            </a: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konsultacijos@inovacijuagentura.lt​</a:t>
            </a:r>
            <a:endParaRPr lang="lt-L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69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3E45726-0F2B-0AE3-86B5-0D375AD7C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" t="4106"/>
          <a:stretch/>
        </p:blipFill>
        <p:spPr>
          <a:xfrm>
            <a:off x="1340189" y="0"/>
            <a:ext cx="8936037" cy="622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95DC5-DB51-0859-59F7-86A6A6B37E57}"/>
              </a:ext>
            </a:extLst>
          </p:cNvPr>
          <p:cNvSpPr txBox="1"/>
          <p:nvPr/>
        </p:nvSpPr>
        <p:spPr>
          <a:xfrm>
            <a:off x="4455009" y="5467581"/>
            <a:ext cx="4109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>
                <a:solidFill>
                  <a:schemeClr val="bg1"/>
                </a:solidFill>
                <a:latin typeface="Verdana   "/>
              </a:rPr>
              <a:t>www.inovacijuagentura.lt </a:t>
            </a:r>
            <a:endParaRPr lang="en-US" sz="1600" b="1">
              <a:solidFill>
                <a:schemeClr val="bg1"/>
              </a:solidFill>
              <a:latin typeface="Verdana   "/>
            </a:endParaRPr>
          </a:p>
        </p:txBody>
      </p:sp>
    </p:spTree>
    <p:extLst>
      <p:ext uri="{BB962C8B-B14F-4D97-AF65-F5344CB8AC3E}">
        <p14:creationId xmlns:p14="http://schemas.microsoft.com/office/powerpoint/2010/main" val="8839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A48BDA-2434-7348-BC03-1F8D4A7D4941}"/>
              </a:ext>
            </a:extLst>
          </p:cNvPr>
          <p:cNvSpPr txBox="1">
            <a:spLocks/>
          </p:cNvSpPr>
          <p:nvPr/>
        </p:nvSpPr>
        <p:spPr>
          <a:xfrm>
            <a:off x="976181" y="222102"/>
            <a:ext cx="5751412" cy="950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t-LT" sz="3600" dirty="0">
                <a:solidFill>
                  <a:srgbClr val="302757"/>
                </a:solidFill>
              </a:rPr>
              <a:t>KLASTERIS</a:t>
            </a:r>
            <a:endParaRPr lang="en-LT" sz="3600" dirty="0">
              <a:solidFill>
                <a:srgbClr val="302757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E10A02F-BE76-DD52-D819-4E217F112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" y="1077443"/>
            <a:ext cx="2127295" cy="2785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7FB3B5-51B3-871E-B039-C3EB1F256D5F}"/>
              </a:ext>
            </a:extLst>
          </p:cNvPr>
          <p:cNvSpPr txBox="1"/>
          <p:nvPr/>
        </p:nvSpPr>
        <p:spPr>
          <a:xfrm>
            <a:off x="1877805" y="1275780"/>
            <a:ext cx="782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000" b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Klasteris </a:t>
            </a:r>
            <a:r>
              <a:rPr lang="lt-LT" sz="20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labai mažų, mažų ir vidutinių įmonių, iš kurių ne mažiau kaip 5 turi būti veikiančios, tarpusavyje nesusijusios </a:t>
            </a:r>
            <a:r>
              <a:rPr lang="lt-LT" sz="20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MVĮ</a:t>
            </a:r>
            <a:r>
              <a:rPr lang="lt-LT" sz="20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kurių pačių pagaminta lietuviškos kilmės produkcija turi būti integruota į gaminių (paslaugų) pridėtinės vertės kūrimo grandines,</a:t>
            </a:r>
            <a:r>
              <a:rPr lang="lt-LT" sz="20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santalka, funkcionuojanti partnerystės principu.</a:t>
            </a:r>
          </a:p>
          <a:p>
            <a:endParaRPr lang="lt-LT" sz="2000" dirty="0">
              <a:solidFill>
                <a:srgbClr val="30275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000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Klasteris turi veikti pagal jungtinės veiklos (partnerystės) sutartį.</a:t>
            </a:r>
            <a:endParaRPr lang="lt-LT" sz="20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0DA0873-B10B-4306-0B21-DD74D22FC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86" y="3908010"/>
            <a:ext cx="2995617" cy="26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A48BDA-2434-7348-BC03-1F8D4A7D4941}"/>
              </a:ext>
            </a:extLst>
          </p:cNvPr>
          <p:cNvSpPr txBox="1">
            <a:spLocks/>
          </p:cNvSpPr>
          <p:nvPr/>
        </p:nvSpPr>
        <p:spPr>
          <a:xfrm>
            <a:off x="1090481" y="266552"/>
            <a:ext cx="5751412" cy="950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t-LT" sz="3600" dirty="0">
                <a:solidFill>
                  <a:srgbClr val="302757"/>
                </a:solidFill>
              </a:rPr>
              <a:t>KLASTERIS</a:t>
            </a:r>
            <a:endParaRPr lang="en-LT" sz="3600" dirty="0">
              <a:solidFill>
                <a:srgbClr val="302757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5F8F87-8523-16FE-6132-51B586EE44D5}"/>
              </a:ext>
            </a:extLst>
          </p:cNvPr>
          <p:cNvGraphicFramePr>
            <a:graphicFrameLocks noGrp="1"/>
          </p:cNvGraphicFramePr>
          <p:nvPr/>
        </p:nvGraphicFramePr>
        <p:xfrm>
          <a:off x="485884" y="1216852"/>
          <a:ext cx="10493266" cy="3633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637">
                  <a:extLst>
                    <a:ext uri="{9D8B030D-6E8A-4147-A177-3AD203B41FA5}">
                      <a16:colId xmlns:a16="http://schemas.microsoft.com/office/drawing/2014/main" val="1146400249"/>
                    </a:ext>
                  </a:extLst>
                </a:gridCol>
                <a:gridCol w="1351723">
                  <a:extLst>
                    <a:ext uri="{9D8B030D-6E8A-4147-A177-3AD203B41FA5}">
                      <a16:colId xmlns:a16="http://schemas.microsoft.com/office/drawing/2014/main" val="422241885"/>
                    </a:ext>
                  </a:extLst>
                </a:gridCol>
                <a:gridCol w="1090679">
                  <a:extLst>
                    <a:ext uri="{9D8B030D-6E8A-4147-A177-3AD203B41FA5}">
                      <a16:colId xmlns:a16="http://schemas.microsoft.com/office/drawing/2014/main" val="4089212657"/>
                    </a:ext>
                  </a:extLst>
                </a:gridCol>
                <a:gridCol w="1154503">
                  <a:extLst>
                    <a:ext uri="{9D8B030D-6E8A-4147-A177-3AD203B41FA5}">
                      <a16:colId xmlns:a16="http://schemas.microsoft.com/office/drawing/2014/main" val="2172268430"/>
                    </a:ext>
                  </a:extLst>
                </a:gridCol>
                <a:gridCol w="1094788">
                  <a:extLst>
                    <a:ext uri="{9D8B030D-6E8A-4147-A177-3AD203B41FA5}">
                      <a16:colId xmlns:a16="http://schemas.microsoft.com/office/drawing/2014/main" val="1447928757"/>
                    </a:ext>
                  </a:extLst>
                </a:gridCol>
                <a:gridCol w="895736">
                  <a:extLst>
                    <a:ext uri="{9D8B030D-6E8A-4147-A177-3AD203B41FA5}">
                      <a16:colId xmlns:a16="http://schemas.microsoft.com/office/drawing/2014/main" val="871499493"/>
                    </a:ext>
                  </a:extLst>
                </a:gridCol>
                <a:gridCol w="816114">
                  <a:extLst>
                    <a:ext uri="{9D8B030D-6E8A-4147-A177-3AD203B41FA5}">
                      <a16:colId xmlns:a16="http://schemas.microsoft.com/office/drawing/2014/main" val="1503911611"/>
                    </a:ext>
                  </a:extLst>
                </a:gridCol>
                <a:gridCol w="1015167">
                  <a:extLst>
                    <a:ext uri="{9D8B030D-6E8A-4147-A177-3AD203B41FA5}">
                      <a16:colId xmlns:a16="http://schemas.microsoft.com/office/drawing/2014/main" val="36639759"/>
                    </a:ext>
                  </a:extLst>
                </a:gridCol>
                <a:gridCol w="1181044">
                  <a:extLst>
                    <a:ext uri="{9D8B030D-6E8A-4147-A177-3AD203B41FA5}">
                      <a16:colId xmlns:a16="http://schemas.microsoft.com/office/drawing/2014/main" val="467917333"/>
                    </a:ext>
                  </a:extLst>
                </a:gridCol>
                <a:gridCol w="656875">
                  <a:extLst>
                    <a:ext uri="{9D8B030D-6E8A-4147-A177-3AD203B41FA5}">
                      <a16:colId xmlns:a16="http://schemas.microsoft.com/office/drawing/2014/main" val="2418190322"/>
                    </a:ext>
                  </a:extLst>
                </a:gridCol>
              </a:tblGrid>
              <a:tr h="446848">
                <a:tc rowSpan="2"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Produktas/</a:t>
                      </a:r>
                    </a:p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Produktų grupė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nario pavadinimas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indent="824230" algn="l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</a:t>
                      </a:r>
                      <a:r>
                        <a:rPr lang="lt-LT" sz="16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Pridėtinės vertės kūrimo grandinė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892926"/>
                  </a:ext>
                </a:extLst>
              </a:tr>
              <a:tr h="63742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Produkto koncepcijos kūrimas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 err="1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Projektavi-mas</a:t>
                      </a:r>
                      <a:endParaRPr lang="lt-LT" sz="1200" dirty="0">
                        <a:solidFill>
                          <a:srgbClr val="302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Medžiagų gavyba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Tiekimas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Gamyba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Logistika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Perdirbimas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989009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narys Nr.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066051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narys Nr.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900077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narys Nr.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883941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narys Nr.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918641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narys Nr.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90066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narys Nr. 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lt-LT" sz="1200" dirty="0">
                          <a:solidFill>
                            <a:srgbClr val="302757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835139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E10A02F-BE76-DD52-D819-4E217F112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2002508"/>
            <a:ext cx="4121895" cy="53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E4B0-2F89-1A4C-B36C-B0B86260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29" y="338206"/>
            <a:ext cx="3335813" cy="1272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lt-LT" sz="2200" b="1" u="sng" dirty="0">
                <a:solidFill>
                  <a:srgbClr val="302757"/>
                </a:solidFill>
              </a:rPr>
              <a:t>Galimi pareiškėjai: </a:t>
            </a:r>
            <a:r>
              <a:rPr lang="lt-LT" sz="2200" b="1" dirty="0">
                <a:solidFill>
                  <a:srgbClr val="302757"/>
                </a:solidFill>
              </a:rPr>
              <a:t>klasterio koordinatoriai</a:t>
            </a:r>
            <a:endParaRPr lang="en-LT" sz="2200" b="1" dirty="0">
              <a:solidFill>
                <a:srgbClr val="302757"/>
              </a:solidFill>
            </a:endParaRPr>
          </a:p>
        </p:txBody>
      </p:sp>
      <p:pic>
        <p:nvPicPr>
          <p:cNvPr id="3" name="Grafinis elementas 5" descr="Monthly calendar outline">
            <a:extLst>
              <a:ext uri="{FF2B5EF4-FFF2-40B4-BE49-F238E27FC236}">
                <a16:creationId xmlns:a16="http://schemas.microsoft.com/office/drawing/2014/main" id="{DC64BF0A-CA43-C9E0-8CA5-214CE390A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836" y="5064688"/>
            <a:ext cx="392762" cy="39276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7194DEF-15AD-1CA5-53A7-DCB3A4CBD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530"/>
            <a:ext cx="4245604" cy="58527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707C-8080-94D1-D8CF-6DD5AD3DA9C6}"/>
              </a:ext>
            </a:extLst>
          </p:cNvPr>
          <p:cNvSpPr/>
          <p:nvPr/>
        </p:nvSpPr>
        <p:spPr>
          <a:xfrm>
            <a:off x="3962402" y="1642436"/>
            <a:ext cx="7791189" cy="24237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2B3DA-218A-0397-182D-EC78512BD7C0}"/>
              </a:ext>
            </a:extLst>
          </p:cNvPr>
          <p:cNvSpPr txBox="1"/>
          <p:nvPr/>
        </p:nvSpPr>
        <p:spPr>
          <a:xfrm>
            <a:off x="4191369" y="1830972"/>
            <a:ext cx="7429500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t-LT" sz="28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Klasterio koordinatoriais gali būti: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viena iš klasterio įmonių – MVĮ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verslo asociacija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prekybos, pramonės ir amatų rūmai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4B154D-B77C-A32B-2038-D413FFF2DB52}"/>
              </a:ext>
            </a:extLst>
          </p:cNvPr>
          <p:cNvSpPr/>
          <p:nvPr/>
        </p:nvSpPr>
        <p:spPr>
          <a:xfrm>
            <a:off x="3997634" y="4473344"/>
            <a:ext cx="7824382" cy="13785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021A4-FDBF-2269-E54C-BA47710A2919}"/>
              </a:ext>
            </a:extLst>
          </p:cNvPr>
          <p:cNvSpPr txBox="1"/>
          <p:nvPr/>
        </p:nvSpPr>
        <p:spPr>
          <a:xfrm>
            <a:off x="3997634" y="4676363"/>
            <a:ext cx="7824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Projekto partneriai </a:t>
            </a:r>
            <a:r>
              <a:rPr lang="lt-LT" sz="28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yra klasterio nariai – labai mažos, mažos ir vidutinės įmonės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0E013-6101-65FD-B7A7-DB1B490F7DFE}"/>
              </a:ext>
            </a:extLst>
          </p:cNvPr>
          <p:cNvCxnSpPr>
            <a:cxnSpLocks/>
          </p:cNvCxnSpPr>
          <p:nvPr/>
        </p:nvCxnSpPr>
        <p:spPr>
          <a:xfrm>
            <a:off x="2128129" y="1610486"/>
            <a:ext cx="0" cy="900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CD3F7-519B-9F6A-57D2-1CF5D7678855}"/>
              </a:ext>
            </a:extLst>
          </p:cNvPr>
          <p:cNvCxnSpPr>
            <a:cxnSpLocks/>
          </p:cNvCxnSpPr>
          <p:nvPr/>
        </p:nvCxnSpPr>
        <p:spPr>
          <a:xfrm>
            <a:off x="2379945" y="2744006"/>
            <a:ext cx="1519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ačiakampis 15">
            <a:extLst>
              <a:ext uri="{FF2B5EF4-FFF2-40B4-BE49-F238E27FC236}">
                <a16:creationId xmlns:a16="http://schemas.microsoft.com/office/drawing/2014/main" id="{3DBE1531-5E66-74BC-6CA9-41D9C13AA50B}"/>
              </a:ext>
            </a:extLst>
          </p:cNvPr>
          <p:cNvSpPr/>
          <p:nvPr/>
        </p:nvSpPr>
        <p:spPr>
          <a:xfrm>
            <a:off x="7111565" y="23035"/>
            <a:ext cx="5143497" cy="685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744468-F38D-CBAE-ACF4-28528C15EE54}"/>
              </a:ext>
            </a:extLst>
          </p:cNvPr>
          <p:cNvSpPr txBox="1">
            <a:spLocks/>
          </p:cNvSpPr>
          <p:nvPr/>
        </p:nvSpPr>
        <p:spPr>
          <a:xfrm>
            <a:off x="964504" y="2322835"/>
            <a:ext cx="4171169" cy="13222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lt-LT" sz="4000" dirty="0"/>
              <a:t>Pareiškėjo patirtis</a:t>
            </a:r>
            <a:endParaRPr lang="en-LT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B99E2-31E2-D3D1-CF9D-EF0C09E20620}"/>
              </a:ext>
            </a:extLst>
          </p:cNvPr>
          <p:cNvSpPr txBox="1">
            <a:spLocks/>
          </p:cNvSpPr>
          <p:nvPr/>
        </p:nvSpPr>
        <p:spPr>
          <a:xfrm>
            <a:off x="872842" y="99979"/>
            <a:ext cx="6175661" cy="1152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 b="1" dirty="0"/>
              <a:t>Reikalavimai klasteriui,</a:t>
            </a:r>
          </a:p>
          <a:p>
            <a:pPr>
              <a:spcAft>
                <a:spcPts val="600"/>
              </a:spcAft>
            </a:pPr>
            <a:r>
              <a:rPr lang="lt-LT" sz="2800" b="1" dirty="0"/>
              <a:t>pareiškėjui ir partneriams (I)</a:t>
            </a:r>
            <a:endParaRPr lang="en-LT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7C903-4CE2-5B0D-3B3E-7B98E66CBE48}"/>
              </a:ext>
            </a:extLst>
          </p:cNvPr>
          <p:cNvSpPr txBox="1"/>
          <p:nvPr/>
        </p:nvSpPr>
        <p:spPr>
          <a:xfrm>
            <a:off x="7447629" y="598199"/>
            <a:ext cx="4451054" cy="2015936"/>
          </a:xfrm>
          <a:prstGeom prst="rect">
            <a:avLst/>
          </a:prstGeom>
          <a:noFill/>
          <a:ln>
            <a:solidFill>
              <a:srgbClr val="30275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u="sng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Veikiantis</a:t>
            </a:r>
            <a:r>
              <a:rPr lang="lt-LT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ne trumpiau kaip </a:t>
            </a:r>
            <a:r>
              <a:rPr lang="lt-LT" u="sng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metus </a:t>
            </a:r>
            <a:r>
              <a:rPr lang="lt-LT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ir įgyvendinęs ne mažiau negu </a:t>
            </a:r>
            <a:r>
              <a:rPr lang="lt-LT" u="sng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projektus</a:t>
            </a:r>
            <a:r>
              <a:rPr lang="lt-LT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tarptautiškumo skatinimo srityje per pastaruosius trejus metus iki </a:t>
            </a:r>
            <a:r>
              <a:rPr lang="lt-LT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PĮP pateikimo.</a:t>
            </a:r>
          </a:p>
          <a:p>
            <a:r>
              <a:rPr lang="lt-LT" sz="1500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</a:t>
            </a:r>
            <a:r>
              <a:rPr lang="lt-LT" sz="1500" i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 pareiškėjas yra verslo asociacija arba prekybos, pramonės ir amatų rūmai)</a:t>
            </a:r>
            <a:endParaRPr lang="lt-LT" sz="1500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F5352-32E5-20FF-401D-8547B78F1D1E}"/>
              </a:ext>
            </a:extLst>
          </p:cNvPr>
          <p:cNvSpPr txBox="1"/>
          <p:nvPr/>
        </p:nvSpPr>
        <p:spPr>
          <a:xfrm>
            <a:off x="9453925" y="2996856"/>
            <a:ext cx="72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ED139-F04B-560A-D2D3-85C3B702D17C}"/>
              </a:ext>
            </a:extLst>
          </p:cNvPr>
          <p:cNvSpPr txBox="1"/>
          <p:nvPr/>
        </p:nvSpPr>
        <p:spPr>
          <a:xfrm>
            <a:off x="7541095" y="3667593"/>
            <a:ext cx="4451054" cy="2015936"/>
          </a:xfrm>
          <a:prstGeom prst="rect">
            <a:avLst/>
          </a:prstGeom>
          <a:noFill/>
          <a:ln>
            <a:solidFill>
              <a:srgbClr val="302757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Veikiantis</a:t>
            </a:r>
            <a:r>
              <a:rPr lang="lt-LT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ne trumpiau kaip </a:t>
            </a:r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metus</a:t>
            </a:r>
            <a:r>
              <a:rPr lang="lt-LT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o jo paskutinių ataskaitinių finansinių metų </a:t>
            </a:r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pajamos iš eksporto </a:t>
            </a:r>
            <a:r>
              <a:rPr lang="lt-LT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veiklos ne mažesnės kaip </a:t>
            </a:r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0 000 </a:t>
            </a:r>
            <a:r>
              <a:rPr lang="lt-LT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Eur.</a:t>
            </a:r>
          </a:p>
          <a:p>
            <a:r>
              <a:rPr lang="lt-LT" sz="1500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(jei pareiškėjas yra viena iš klasterį sudarančių MVĮ)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F0C0A67-C11E-4C9B-476E-B23DE851CB73}"/>
              </a:ext>
            </a:extLst>
          </p:cNvPr>
          <p:cNvSpPr/>
          <p:nvPr/>
        </p:nvSpPr>
        <p:spPr>
          <a:xfrm>
            <a:off x="4822094" y="2857040"/>
            <a:ext cx="2719001" cy="279632"/>
          </a:xfrm>
          <a:prstGeom prst="homePlate">
            <a:avLst/>
          </a:prstGeom>
          <a:solidFill>
            <a:schemeClr val="bg1"/>
          </a:solidFill>
          <a:ln>
            <a:solidFill>
              <a:srgbClr val="302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DD05D5C-026B-F085-D047-C9E9473E0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70" y="3297468"/>
            <a:ext cx="2908608" cy="38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ačiakampis 15">
            <a:extLst>
              <a:ext uri="{FF2B5EF4-FFF2-40B4-BE49-F238E27FC236}">
                <a16:creationId xmlns:a16="http://schemas.microsoft.com/office/drawing/2014/main" id="{3DBE1531-5E66-74BC-6CA9-41D9C13AA50B}"/>
              </a:ext>
            </a:extLst>
          </p:cNvPr>
          <p:cNvSpPr/>
          <p:nvPr/>
        </p:nvSpPr>
        <p:spPr>
          <a:xfrm>
            <a:off x="7024255" y="-1"/>
            <a:ext cx="5167745" cy="685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744468-F38D-CBAE-ACF4-28528C15EE54}"/>
              </a:ext>
            </a:extLst>
          </p:cNvPr>
          <p:cNvSpPr txBox="1">
            <a:spLocks/>
          </p:cNvSpPr>
          <p:nvPr/>
        </p:nvSpPr>
        <p:spPr>
          <a:xfrm>
            <a:off x="901485" y="2602839"/>
            <a:ext cx="4171169" cy="7880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lt-LT" sz="4000" dirty="0"/>
              <a:t>Klasteris</a:t>
            </a:r>
            <a:endParaRPr lang="en-LT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B99E2-31E2-D3D1-CF9D-EF0C09E20620}"/>
              </a:ext>
            </a:extLst>
          </p:cNvPr>
          <p:cNvSpPr txBox="1">
            <a:spLocks/>
          </p:cNvSpPr>
          <p:nvPr/>
        </p:nvSpPr>
        <p:spPr>
          <a:xfrm>
            <a:off x="723213" y="106926"/>
            <a:ext cx="6301042" cy="1152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 b="1" dirty="0"/>
              <a:t>Reikalavimai klasteriui,</a:t>
            </a:r>
          </a:p>
          <a:p>
            <a:pPr>
              <a:spcAft>
                <a:spcPts val="600"/>
              </a:spcAft>
            </a:pPr>
            <a:r>
              <a:rPr lang="lt-LT" sz="2800" b="1" dirty="0"/>
              <a:t>pareiškėjui ir partneriams (II)</a:t>
            </a:r>
            <a:endParaRPr lang="en-LT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7C903-4CE2-5B0D-3B3E-7B98E66CBE48}"/>
              </a:ext>
            </a:extLst>
          </p:cNvPr>
          <p:cNvSpPr txBox="1"/>
          <p:nvPr/>
        </p:nvSpPr>
        <p:spPr>
          <a:xfrm>
            <a:off x="7375730" y="3492866"/>
            <a:ext cx="455308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sz="1800" i="1" dirty="0">
                <a:solidFill>
                  <a:srgbClr val="30275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 mažiau negu 3 projekte dalyvaujantys klasterio nariai (MVĮ) veikia ne trumpiau kaip 2 metus iki PĮP pateikimo ir kiekvieno jų metinės pajamos, gautos už pačių pagamintą produkciją, yra ne mažesnės kaip 120 000 Eur.</a:t>
            </a:r>
            <a:endParaRPr lang="lt-LT" dirty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F5352-32E5-20FF-401D-8547B78F1D1E}"/>
              </a:ext>
            </a:extLst>
          </p:cNvPr>
          <p:cNvSpPr txBox="1"/>
          <p:nvPr/>
        </p:nvSpPr>
        <p:spPr>
          <a:xfrm>
            <a:off x="9304014" y="2870302"/>
            <a:ext cx="5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u="sng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ED139-F04B-560A-D2D3-85C3B702D17C}"/>
              </a:ext>
            </a:extLst>
          </p:cNvPr>
          <p:cNvSpPr txBox="1"/>
          <p:nvPr/>
        </p:nvSpPr>
        <p:spPr>
          <a:xfrm>
            <a:off x="7274831" y="615616"/>
            <a:ext cx="466659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Klasterį turi sudaryti visos veikiančios MVĮ, iš kurių ne mažiau kaip 5 turi būti tarpusavyje nesusijusios, kurių pačių pagaminta lietuviškos kilmės produkcija turi būti integruota į gaminių (paslaugų) pridėtinės vertės kūrimo grandines.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F0C0A67-C11E-4C9B-476E-B23DE851CB73}"/>
              </a:ext>
            </a:extLst>
          </p:cNvPr>
          <p:cNvSpPr/>
          <p:nvPr/>
        </p:nvSpPr>
        <p:spPr>
          <a:xfrm>
            <a:off x="4822094" y="2901142"/>
            <a:ext cx="2719001" cy="235530"/>
          </a:xfrm>
          <a:prstGeom prst="homePlate">
            <a:avLst/>
          </a:prstGeom>
          <a:solidFill>
            <a:schemeClr val="bg1"/>
          </a:solidFill>
          <a:ln>
            <a:solidFill>
              <a:srgbClr val="302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DD6736-1122-E953-256E-8BF61BA6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6" y="2960319"/>
            <a:ext cx="3021379" cy="3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ačiakampis 15">
            <a:extLst>
              <a:ext uri="{FF2B5EF4-FFF2-40B4-BE49-F238E27FC236}">
                <a16:creationId xmlns:a16="http://schemas.microsoft.com/office/drawing/2014/main" id="{3DBE1531-5E66-74BC-6CA9-41D9C13AA50B}"/>
              </a:ext>
            </a:extLst>
          </p:cNvPr>
          <p:cNvSpPr/>
          <p:nvPr/>
        </p:nvSpPr>
        <p:spPr>
          <a:xfrm>
            <a:off x="7037727" y="-1"/>
            <a:ext cx="5154274" cy="685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B99E2-31E2-D3D1-CF9D-EF0C09E20620}"/>
              </a:ext>
            </a:extLst>
          </p:cNvPr>
          <p:cNvSpPr txBox="1">
            <a:spLocks/>
          </p:cNvSpPr>
          <p:nvPr/>
        </p:nvSpPr>
        <p:spPr>
          <a:xfrm>
            <a:off x="813423" y="100620"/>
            <a:ext cx="6390188" cy="1152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700" b="1" dirty="0"/>
              <a:t>Reikalavimai klasteriui,</a:t>
            </a:r>
          </a:p>
          <a:p>
            <a:pPr>
              <a:spcAft>
                <a:spcPts val="600"/>
              </a:spcAft>
            </a:pPr>
            <a:r>
              <a:rPr lang="lt-LT" sz="2700" b="1" dirty="0"/>
              <a:t>pareiškėjui ir partneriams (III)</a:t>
            </a:r>
            <a:endParaRPr lang="en-LT" sz="2700" b="1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DD6736-1122-E953-256E-8BF61BA6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09" y="1318960"/>
            <a:ext cx="3617124" cy="4737057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D98DF51-D2C8-1515-4668-E005BDCEDE68}"/>
              </a:ext>
            </a:extLst>
          </p:cNvPr>
          <p:cNvSpPr txBox="1"/>
          <p:nvPr/>
        </p:nvSpPr>
        <p:spPr>
          <a:xfrm>
            <a:off x="7960896" y="898419"/>
            <a:ext cx="3030463" cy="646331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NEPATIRIANTYS SUNKUMŲ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B2CA077-3B74-141F-0D37-40BCFC65F85E}"/>
              </a:ext>
            </a:extLst>
          </p:cNvPr>
          <p:cNvSpPr txBox="1"/>
          <p:nvPr/>
        </p:nvSpPr>
        <p:spPr>
          <a:xfrm>
            <a:off x="7811287" y="2191495"/>
            <a:ext cx="3607151" cy="92333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„Vienos įmonės“</a:t>
            </a:r>
          </a:p>
          <a:p>
            <a:pPr algn="ctr"/>
            <a:r>
              <a:rPr lang="lt-LT" b="1" i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lt-LT" b="1" i="1" dirty="0" err="1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minimis</a:t>
            </a:r>
            <a:r>
              <a:rPr lang="lt-LT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pagalbos likutis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51A2119-1369-D56C-E14A-C18E553CC47C}"/>
              </a:ext>
            </a:extLst>
          </p:cNvPr>
          <p:cNvSpPr txBox="1"/>
          <p:nvPr/>
        </p:nvSpPr>
        <p:spPr>
          <a:xfrm>
            <a:off x="7460244" y="3635938"/>
            <a:ext cx="4421702" cy="233910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L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NEREMTINA: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Žuvininkystė ir akvakultūra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Pirminė žemės ūkio produktų gamyba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Tabako ir gaminių gamyba, apdorojimas, prekyba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dirty="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 (atominės elektrinės; oro uostai; atliekų šalinimas sąvartynuose, atliekų apdorojimas, iškastinis kuras, kt.)</a:t>
            </a:r>
          </a:p>
        </p:txBody>
      </p:sp>
    </p:spTree>
    <p:extLst>
      <p:ext uri="{BB962C8B-B14F-4D97-AF65-F5344CB8AC3E}">
        <p14:creationId xmlns:p14="http://schemas.microsoft.com/office/powerpoint/2010/main" val="57976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6810-95BE-9849-8663-F02FA3B96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932" y="102538"/>
            <a:ext cx="6807205" cy="747962"/>
          </a:xfrm>
        </p:spPr>
        <p:txBody>
          <a:bodyPr/>
          <a:lstStyle/>
          <a:p>
            <a:r>
              <a:rPr lang="lt-LT" dirty="0"/>
              <a:t>Tinkamos finansuoti išlaidos</a:t>
            </a:r>
            <a:endParaRPr lang="en-LT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2C0F5D5-A873-1578-1964-A054725BB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87145"/>
              </p:ext>
            </p:extLst>
          </p:nvPr>
        </p:nvGraphicFramePr>
        <p:xfrm>
          <a:off x="739037" y="1028483"/>
          <a:ext cx="10484285" cy="53873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77899">
                  <a:extLst>
                    <a:ext uri="{9D8B030D-6E8A-4147-A177-3AD203B41FA5}">
                      <a16:colId xmlns:a16="http://schemas.microsoft.com/office/drawing/2014/main" val="651377827"/>
                    </a:ext>
                  </a:extLst>
                </a:gridCol>
                <a:gridCol w="6693250">
                  <a:extLst>
                    <a:ext uri="{9D8B030D-6E8A-4147-A177-3AD203B41FA5}">
                      <a16:colId xmlns:a16="http://schemas.microsoft.com/office/drawing/2014/main" val="3801323175"/>
                    </a:ext>
                  </a:extLst>
                </a:gridCol>
                <a:gridCol w="1695646">
                  <a:extLst>
                    <a:ext uri="{9D8B030D-6E8A-4147-A177-3AD203B41FA5}">
                      <a16:colId xmlns:a16="http://schemas.microsoft.com/office/drawing/2014/main" val="2661044997"/>
                    </a:ext>
                  </a:extLst>
                </a:gridCol>
                <a:gridCol w="1617490">
                  <a:extLst>
                    <a:ext uri="{9D8B030D-6E8A-4147-A177-3AD203B41FA5}">
                      <a16:colId xmlns:a16="http://schemas.microsoft.com/office/drawing/2014/main" val="2473872688"/>
                    </a:ext>
                  </a:extLst>
                </a:gridCol>
              </a:tblGrid>
              <a:tr h="896389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Eil. </a:t>
                      </a:r>
                    </a:p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Nr.</a:t>
                      </a:r>
                      <a:endParaRPr lang="lt-LT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 anchor="ctr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Tinkamos finansuoti projekto išlaidos</a:t>
                      </a:r>
                      <a:endParaRPr lang="lt-LT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 ir (arba) partneriui</a:t>
                      </a:r>
                      <a:endParaRPr lang="lt-LT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Finansuojamoji dalis,</a:t>
                      </a:r>
                    </a:p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proc. </a:t>
                      </a:r>
                      <a:endParaRPr lang="lt-LT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06487"/>
                  </a:ext>
                </a:extLst>
              </a:tr>
              <a:tr h="586596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Projektą vykdančio personalo darbo užmokestis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 išlaidos su darbo santykiais susijusiems darbdavio įsipareigojimams, apskaičiuotiems teisės aktų, reguliuojančių darbo užmokestį ir darbo santykius, nustatyta tvarka.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 proc. 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11908"/>
                  </a:ext>
                </a:extLst>
              </a:tr>
              <a:tr h="412278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Projektą vykdančio personalo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komandiruočių išlaidos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 transporto išlaidos Lietuvos Respublikoje ir užsienyje.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36207"/>
                  </a:ext>
                </a:extLst>
              </a:tr>
              <a:tr h="586131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narių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eksporto ekspertų darbo užmokestis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 išlaidos su darbo santykiais susijusiems darbdavio įsipareigojimams, apskaičiuotiems teisės aktų, reguliuojančių darbo užmokestį ir darbo santykius, nustatyta tvarka.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pareiškėjui, kai jis yra MVĮ, ir partneriams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50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84903"/>
                  </a:ext>
                </a:extLst>
              </a:tr>
              <a:tr h="528230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narių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eksporto ekspertų komandiruočių išlaidos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 transporto išlaidos Lietuvos Respublikoje ir užsienyje.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pareiškėjui, kai jis yra MVĮ, ir partneriams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50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855177"/>
                  </a:ext>
                </a:extLst>
              </a:tr>
              <a:tr h="387142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Klasterio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įstojimo ir narystės tarptautiniuose tinkluose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(platformose), į kuriuos klasteris įstojo projekto įgyvendinimo metu,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mokesčiai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50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555368"/>
                  </a:ext>
                </a:extLst>
              </a:tr>
              <a:tr h="581920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Išlaidos, tiesiogiai susijusios su projekto veiklai vykdyti reikalingų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tyrimų, analizių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pirkimu. Šios išlaidos gali sudaryti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 daugiau nei 5 procentus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tinkamų finansuoti išlaidų sumos.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50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88270"/>
                  </a:ext>
                </a:extLst>
              </a:tr>
              <a:tr h="759475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lt-LT" sz="12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E. rinkodaros priemonių</a:t>
                      </a:r>
                      <a:r>
                        <a:rPr lang="lt-LT" sz="12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skirtų klasterio produkcijos žinomumui didinti, įsitraukimui į tarptautinius tinklus (klasterius) skatinti, išlaidos.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/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Šios išlaidos gali sudaryti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 daugiau nei 50 procentų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tinkamų finansuoti išlaidų sumos.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50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240581"/>
                  </a:ext>
                </a:extLst>
              </a:tr>
              <a:tr h="263017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Privalomiems </a:t>
                      </a: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informavimo apie projektą 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veiksmams išlaidos.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85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364716"/>
                  </a:ext>
                </a:extLst>
              </a:tr>
              <a:tr h="352153"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Netiesioginės projekto išlaidos</a:t>
                      </a: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Šioms išlaidoms taikomos Administravimo taisyklių 172.1 papunktyje nustatytos sąlygos.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Taikoma pareiškėjui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lt-L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iki 85 proc.</a:t>
                      </a:r>
                      <a:endParaRPr lang="lt-L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06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2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Inovacijų agentūra">
      <a:dk1>
        <a:srgbClr val="000000"/>
      </a:dk1>
      <a:lt1>
        <a:srgbClr val="FFFFFF"/>
      </a:lt1>
      <a:dk2>
        <a:srgbClr val="DADDEC"/>
      </a:dk2>
      <a:lt2>
        <a:srgbClr val="9899CA"/>
      </a:lt2>
      <a:accent1>
        <a:srgbClr val="EDE630"/>
      </a:accent1>
      <a:accent2>
        <a:srgbClr val="07215E"/>
      </a:accent2>
      <a:accent3>
        <a:srgbClr val="6C30EE"/>
      </a:accent3>
      <a:accent4>
        <a:srgbClr val="709DEC"/>
      </a:accent4>
      <a:accent5>
        <a:srgbClr val="ED9E72"/>
      </a:accent5>
      <a:accent6>
        <a:srgbClr val="000000"/>
      </a:accent6>
      <a:hlink>
        <a:srgbClr val="000000"/>
      </a:hlink>
      <a:folHlink>
        <a:srgbClr val="989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611B30A-4A79-4B3F-9199-2648AA048733}" vid="{5C848618-2744-47F2-B041-E9498013AD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2785</TotalTime>
  <Words>1388</Words>
  <Application>Microsoft Office PowerPoint</Application>
  <PresentationFormat>Plačiaekranė</PresentationFormat>
  <Paragraphs>237</Paragraphs>
  <Slides>21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Verdana   </vt:lpstr>
      <vt:lpstr>Wingdings</vt:lpstr>
      <vt:lpstr>office theme</vt:lpstr>
      <vt:lpstr>Tema1</vt:lpstr>
      <vt:lpstr>ES investicijos eksporto plėtrai: galimybė augti pasauliniu mastu</vt:lpstr>
      <vt:lpstr>Kvietimas „Expo klasteris“</vt:lpstr>
      <vt:lpstr>„PowerPoint“ pateiktis</vt:lpstr>
      <vt:lpstr>„PowerPoint“ pateiktis</vt:lpstr>
      <vt:lpstr>Galimi pareiškėjai: klasterio koordinatoriai</vt:lpstr>
      <vt:lpstr>„PowerPoint“ pateiktis</vt:lpstr>
      <vt:lpstr>„PowerPoint“ pateiktis</vt:lpstr>
      <vt:lpstr>„PowerPoint“ pateiktis</vt:lpstr>
      <vt:lpstr>Tinkamos finansuoti išlaidos</vt:lpstr>
      <vt:lpstr>„PowerPoint“ pateiktis</vt:lpstr>
      <vt:lpstr>Siekiami rodikliai</vt:lpstr>
      <vt:lpstr>„PowerPoint“ pateiktis</vt:lpstr>
      <vt:lpstr>„PowerPoint“ pateiktis</vt:lpstr>
      <vt:lpstr>„PowerPoint“ pateiktis</vt:lpstr>
      <vt:lpstr>„PowerPoint“ pateiktis</vt:lpstr>
      <vt:lpstr>Sėkmės istorijos ir pavyzdžiai</vt:lpstr>
      <vt:lpstr>„PowerPoint“ pateiktis</vt:lpstr>
      <vt:lpstr>Kvietimas „Expo galimybės“</vt:lpstr>
      <vt:lpstr>Kvietimas „Expo galimybės“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Vaida NAKROŠIENĖ</cp:lastModifiedBy>
  <cp:revision>35</cp:revision>
  <dcterms:created xsi:type="dcterms:W3CDTF">2023-04-24T12:31:12Z</dcterms:created>
  <dcterms:modified xsi:type="dcterms:W3CDTF">2023-05-24T07:23:07Z</dcterms:modified>
</cp:coreProperties>
</file>