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  <p:sldId id="259" r:id="rId5"/>
    <p:sldId id="263" r:id="rId6"/>
    <p:sldId id="260" r:id="rId7"/>
    <p:sldId id="264" r:id="rId8"/>
    <p:sldId id="265" r:id="rId9"/>
    <p:sldId id="261" r:id="rId10"/>
    <p:sldId id="266" r:id="rId11"/>
    <p:sldId id="262" r:id="rId12"/>
    <p:sldId id="328" r:id="rId13"/>
    <p:sldId id="332" r:id="rId14"/>
    <p:sldId id="331" r:id="rId15"/>
    <p:sldId id="333" r:id="rId16"/>
    <p:sldId id="267" r:id="rId17"/>
    <p:sldId id="257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5" d="100"/>
          <a:sy n="95" d="100"/>
        </p:scale>
        <p:origin x="20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FCD63F-7119-5A5F-071F-531B42EE9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1024DE6-6490-99EA-6378-8483E3BA2A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71B74A-B0CD-1140-73B3-EDE1B9502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77679D7-7C82-17DB-2FD6-22825EF62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25680F-81FD-AB3B-6BE0-571899AA6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9206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34BCD9-BA39-1AB4-23AB-0B58C9DD2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52445DF-436C-3538-8AB8-1638C54B1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022E1FB-B811-C1B9-2060-56FB2A3B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4EC82BA-1FBD-E88A-B86F-A408EA8AA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CDEBDA-2E55-4DE1-F50B-805453EBF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8039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2E59EEE-4DB1-8C0B-A9A7-B7ACBA3FB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CF71AB-AA49-1968-C987-588545843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07BC17A-3833-593F-4D13-897A5CC2A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CCEAF55-35A9-9AB3-B591-E4705E88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0EB063-97F9-A56D-0740-293B25B7F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134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9D217BB-7D9A-6DEB-17C3-CBD679088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A2E9B3-5A9A-C60A-23BD-62369B799B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9F76288-2AF0-4375-DF25-33D7F78E9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3CF3516-CCA0-E462-04F4-C1BBB0BBC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5F17702-040E-E842-35C8-2377442BF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E459CFD-1A2B-B1FF-46F5-9E7C2CC46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1062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4B7B65-EFC9-8388-BD17-BEE5E9D53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38CA2AD-D83C-B58C-560B-90570DAEA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366B8B9-8167-F813-F18B-D8353CF352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A6A586A-C35A-2A63-9B95-BE4125860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D2CD660-1411-C545-BB70-9360DAAF2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0FFB416B-153F-2329-735F-0046270D2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EF4E0EA-F816-2D15-BFA9-76F81FCAA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DCFEF0B-D8EE-2035-5590-8244A00F6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42407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9646BE-7CA4-AF44-47C9-C942160E7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ED26659-9117-F24E-64F1-8B857683F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2EC1192-2954-245F-1186-ABA88DA98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1B53051-C07D-2D87-55DE-70B56B7D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1884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3098EBD-DBC2-5C4F-DB6E-6BB6E51F0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9CCB2A9-3703-A781-C4F4-FBF39DFC0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124E2459-98F0-FE5D-058B-496B91073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456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773974-D647-170C-A35B-276388937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801E828-785F-5E01-B7BF-99AB9B966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9A0975A-D083-B927-97BD-BB2FEC2641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DCCBBC-538E-359D-397E-FD6CD5D8B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06D409B-6067-FEC4-23ED-C22BE24CA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C24B064-56FD-99BD-8614-630D8B2AA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4324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7143B2-064C-F797-C2FE-46E2CE837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608855C-3AA3-E4D7-C0F8-2CB3FE2430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A11B7AF-16B2-28CB-D115-351E097B82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1E3A8B3-F92C-B760-D551-B76228174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CFAA04E3-65F2-9B5D-1CDD-84E4A7D0E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31EB42D-CF72-B61C-109B-F491BB901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841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2B1C09-E68B-4FBC-B83F-805769039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355AD69-4979-FDD4-4B3D-2ABBE0B53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5193C6-8EFE-01A1-D8C1-C6456939A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A003866-9F84-88A6-8C27-142AB613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32195D1-C0B1-8CA6-570C-7C3BA3CF3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14384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5D8948D-A64B-ECC7-F6C4-769F90480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306367-D7A1-7539-69F9-8A850EF151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9C02BBA-B9BC-21F9-4992-92643A6C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2EC674-13D8-42A4-D4E2-F2642BCD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144D421-8326-9E8D-EFB8-25679DAF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9520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29C5643-ABE3-4654-BF72-921CD75DD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16FF3E6-FAAB-44F5-AD72-F2552685E2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D7093BC-BE51-4D6E-ADCF-9F7E07DFF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5AAE3-9B3A-4018-80BC-638693BFC07C}" type="datetime1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8DFED7B-372C-420D-B459-5EEB1C430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5BF708-0640-426D-A1EA-362EF598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7157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5FFED9-B6AC-4481-BF96-BA0630743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F07446A-2CB0-46D4-B6E6-F5CCF4C30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FB124FA-613B-4A83-8809-967C8D85A5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723C1-B7B9-40A6-96BB-53B629574A99}" type="datetime1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0D5A1C1-2A1F-453A-8ED4-07330AF3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820EC61-AFD0-4A2C-9B63-0DD1639E0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8688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FA35A14-F34D-41F0-BD97-90C914EE1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C7B319A-9DB8-429C-B2A9-CEAF97668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649BB3-5F2D-434A-898E-AAE2698A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00EF5-BB29-4247-BBEF-A1BD924C2952}" type="datetime1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DBF2F3B-54FB-4A28-A103-1D6A68460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A10391A-06BA-41AC-8B73-E0451C253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69646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4AA18D-511D-47CD-823E-D85D43EE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BB987D-2B36-4890-9F36-6F7CCA34E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D2EDD6B-3227-4FA9-84DA-37E08272A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FD38425-EF02-4F34-9A4D-D0DEC48F8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EC60B-5681-44C4-AC6C-9D2C1F03671E}" type="datetime1">
              <a:rPr lang="sv-SE" smtClean="0"/>
              <a:t>2023-02-02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68D0F1-9464-4D93-A7B7-C6799DC1D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4FA2AFB-B2EE-450A-99BA-F0CD8E3D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809797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CECE50-644E-46DD-93A8-0054D9143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7EB9089-36A4-45CE-90D5-83F7EADBB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7DEE89-F9FC-410D-BC3B-4B9889542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6D80DE3-BAD2-46C7-AA7E-0B413C32BE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4266E68-4D12-4AE8-84C8-F6288003C3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6E949CB-E2FC-43D7-9273-E41B57DB0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77DBD-6249-48AD-8005-78CECE08078D}" type="datetime1">
              <a:rPr lang="sv-SE" smtClean="0"/>
              <a:t>2023-02-02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6BCB41A-84E9-496D-A262-241C5DD4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03F2305-89B9-4BB5-A3C8-8EAE4E5BC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02041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53CF7B-C4FD-47D6-B9D2-88197E657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AF13498-4CC7-4BB0-ACB7-7C5406DF6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B2716-FA66-4006-A286-3206C0F01C83}" type="datetime1">
              <a:rPr lang="sv-SE" smtClean="0"/>
              <a:t>2023-02-02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770C5E3-966E-44FD-9A7F-0E7EA5DA2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B729B9-593F-43F0-A9B5-36C66D899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34541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61C0973-D56A-4695-A4BE-04CA89019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85D53-E75D-4378-9C61-286EF272B366}" type="datetime1">
              <a:rPr lang="sv-SE" smtClean="0"/>
              <a:t>2023-02-02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592AB3E-931B-4976-B97A-65942FE38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7A4EA43-EFCD-482A-A5F3-4E9EEA68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69990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A10F11-AD54-4B61-87F9-B6C8C7987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ECA9F74-4BD5-4258-919F-B171C031F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75E59F2-C895-4AEE-9101-96F9B7ACEE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DF8CF40-40DD-4B17-9DBB-B63BF2BE4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9679C9-AB75-416D-AC2C-8867238EB5BE}" type="datetime1">
              <a:rPr lang="sv-SE" smtClean="0"/>
              <a:t>2023-02-02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7B57027-6F38-4D73-8FF1-31FF36C5E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1B42F41-BE9F-41BD-80C8-4EDC6210B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9638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1D6485D-5AB3-47C3-8E93-EE4D05066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F25DF7BD-59E1-4FF1-A475-97642D7F1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E6D2E09-0A11-4A04-9AF2-FB27DB4B7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D514671-AADE-4E9B-B90E-6ADDAE40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5F5B7-A954-4CB3-917E-8C4C014C1027}" type="datetime1">
              <a:rPr lang="sv-SE" smtClean="0"/>
              <a:t>2023-02-02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65FA340-467C-4A95-80C6-1FA654D44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80CF51C-F7B4-43F7-BB79-3DE5F9164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717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3771A4-0ED7-4473-B2DE-6B5890434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76B66E2-25F9-4DAF-A481-967D6EB375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83E8458-45D1-4936-9F07-B648968A4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8E880-D197-4934-BCE3-2D84D2908F3A}" type="datetime1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101C6CD-2466-421D-889C-66907A563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E352CE0-E2EE-459C-8EDD-F1A66143A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64476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83F1555-7399-4155-845C-5E66A47EE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C59B8FC7-8174-4A50-84DF-911946A6BA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3172F36-59CD-4317-B0F8-B31D6408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0F082-3E79-414A-8811-1003E6059295}" type="datetime1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0744179-C063-42D0-82D3-4A04B47D8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Information hängavtal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6EB73BD-E70E-4E72-BA8F-1B01C971C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8686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7EEB8A6-DC7F-2681-5DD6-3959BD030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F37436C-60BE-54AE-CD0C-FC20EE27A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7019BF-2A4E-7DF5-E98C-D43E83825E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61E8A-490B-47A0-8535-999774A81E81}" type="datetimeFigureOut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4ABA5D3-3F6F-EEF1-4F6A-FBDAA81A91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EAF5F0F-28CA-9781-BEEE-9D4E53EA48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3CA9A-A4BE-4AE4-8521-9E32D55B779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8077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D45D540-594A-4538-AEB0-501B6000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603D64-729C-4EA7-8B57-FEAF9FFC2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D68398-B5EE-4943-A368-81BEAECDB5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F4A5A-2633-4F80-8828-7DCCBA4A75A1}" type="datetime1">
              <a:rPr lang="sv-SE" smtClean="0"/>
              <a:t>2023-02-02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0A0209-931A-4095-832D-43A6E1CC2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sv-SE"/>
              <a:t>Information hängavtal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20C7109-3B46-4B86-AEE5-4DAD7FC5A3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EC95A-C7DA-4B3E-B540-DAE3934C7DC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9130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Info@consulte.nu" TargetMode="External"/><Relationship Id="rId5" Type="http://schemas.openxmlformats.org/officeDocument/2006/relationships/hyperlink" Target="http://www.consulte.nu/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09">
            <a:extLst>
              <a:ext uri="{FF2B5EF4-FFF2-40B4-BE49-F238E27FC236}">
                <a16:creationId xmlns:a16="http://schemas.microsoft.com/office/drawing/2014/main" id="{C7FA33FF-088D-4F16-95A2-2C64D353D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1">
            <a:extLst>
              <a:ext uri="{FF2B5EF4-FFF2-40B4-BE49-F238E27FC236}">
                <a16:creationId xmlns:a16="http://schemas.microsoft.com/office/drawing/2014/main" id="{A376EFB1-01CF-419F-ABF1-2AF02BBFC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604" y="0"/>
            <a:ext cx="6141396" cy="6858000"/>
          </a:xfrm>
          <a:prstGeom prst="rect">
            <a:avLst/>
          </a:prstGeom>
          <a:solidFill>
            <a:schemeClr val="bg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FF9DEA15-78BD-4750-AA18-B9F28A6D5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604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C707EF3F-1C08-3774-1519-A2626255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9024" y="640263"/>
            <a:ext cx="5114839" cy="1344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Statybų</a:t>
            </a:r>
            <a:r>
              <a:rPr lang="en-US" sz="4000" dirty="0"/>
              <a:t> </a:t>
            </a:r>
            <a:r>
              <a:rPr lang="en-US" sz="4000" dirty="0" err="1"/>
              <a:t>sektorius</a:t>
            </a:r>
            <a:r>
              <a:rPr lang="en-US" sz="4000" dirty="0"/>
              <a:t> </a:t>
            </a:r>
            <a:r>
              <a:rPr lang="en-US" sz="4000" dirty="0" err="1"/>
              <a:t>Švedijoje</a:t>
            </a:r>
            <a:r>
              <a:rPr lang="en-US" sz="4000" dirty="0"/>
              <a:t> 2023</a:t>
            </a:r>
          </a:p>
        </p:txBody>
      </p:sp>
      <p:pic>
        <p:nvPicPr>
          <p:cNvPr id="26" name="Bildobjekt 25" descr="En bild som visar text, clipart&#10;&#10;Automatiskt genererad beskrivning">
            <a:extLst>
              <a:ext uri="{FF2B5EF4-FFF2-40B4-BE49-F238E27FC236}">
                <a16:creationId xmlns:a16="http://schemas.microsoft.com/office/drawing/2014/main" id="{B0D4CF21-0D67-6E2C-9217-CEEDA8F1D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602" y="640263"/>
            <a:ext cx="3691953" cy="1116816"/>
          </a:xfrm>
          <a:prstGeom prst="rect">
            <a:avLst/>
          </a:prstGeom>
        </p:spPr>
      </p:pic>
      <p:pic>
        <p:nvPicPr>
          <p:cNvPr id="28" name="Bildobjekt 27" descr="En bild som visar person, inomhus&#10;&#10;Automatiskt genererad beskrivning">
            <a:extLst>
              <a:ext uri="{FF2B5EF4-FFF2-40B4-BE49-F238E27FC236}">
                <a16:creationId xmlns:a16="http://schemas.microsoft.com/office/drawing/2014/main" id="{4B8EC803-7DAC-1265-37B5-57E84DBA8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746" y="1896748"/>
            <a:ext cx="3534636" cy="4531586"/>
          </a:xfrm>
          <a:prstGeom prst="rect">
            <a:avLst/>
          </a:prstGeom>
        </p:spPr>
      </p:pic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4F887F96-7953-7C65-A7DE-5194479119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31975" y="2121763"/>
            <a:ext cx="5712542" cy="3773010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Verslo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ekonominės</a:t>
            </a:r>
            <a:r>
              <a:rPr lang="en-US" sz="2000" dirty="0"/>
              <a:t> </a:t>
            </a:r>
            <a:r>
              <a:rPr lang="en-US" sz="2000" dirty="0" err="1"/>
              <a:t>prognozės</a:t>
            </a:r>
            <a:r>
              <a:rPr lang="en-US" sz="2000" dirty="0"/>
              <a:t> 2023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Nišos</a:t>
            </a:r>
            <a:r>
              <a:rPr lang="en-US" sz="2000" dirty="0"/>
              <a:t> </a:t>
            </a:r>
            <a:r>
              <a:rPr lang="en-US" sz="2000" dirty="0" err="1"/>
              <a:t>lietuviškoms</a:t>
            </a:r>
            <a:r>
              <a:rPr lang="en-US" sz="2000" dirty="0"/>
              <a:t> </a:t>
            </a:r>
            <a:r>
              <a:rPr lang="en-US" sz="2000" dirty="0" err="1"/>
              <a:t>įmonėms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/>
              <a:t>Rinkos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sutarčių</a:t>
            </a:r>
            <a:r>
              <a:rPr lang="en-US" sz="2000" dirty="0"/>
              <a:t> </a:t>
            </a:r>
            <a:r>
              <a:rPr lang="en-US" sz="2000" dirty="0" err="1"/>
              <a:t>niuansai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Švedijos</a:t>
            </a:r>
            <a:r>
              <a:rPr lang="en-US" sz="2000" dirty="0"/>
              <a:t> </a:t>
            </a:r>
            <a:r>
              <a:rPr lang="en-US" sz="2000" dirty="0" err="1"/>
              <a:t>mokestinė</a:t>
            </a:r>
            <a:r>
              <a:rPr lang="en-US" sz="2000" dirty="0"/>
              <a:t> </a:t>
            </a:r>
            <a:r>
              <a:rPr lang="en-US" sz="2000" dirty="0" err="1"/>
              <a:t>sistema</a:t>
            </a:r>
            <a:r>
              <a:rPr lang="en-US" sz="2000" dirty="0"/>
              <a:t> </a:t>
            </a:r>
            <a:r>
              <a:rPr lang="en-US" sz="2000" dirty="0" err="1"/>
              <a:t>užsienio</a:t>
            </a:r>
            <a:r>
              <a:rPr lang="en-US" sz="2000" dirty="0"/>
              <a:t> </a:t>
            </a:r>
            <a:r>
              <a:rPr lang="en-US" sz="2000" dirty="0" err="1"/>
              <a:t>įmonėms</a:t>
            </a:r>
            <a:endParaRPr lang="en-US" sz="20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/>
              <a:t> </a:t>
            </a:r>
            <a:r>
              <a:rPr lang="en-US" sz="2000" dirty="0" err="1"/>
              <a:t>Profsąjunga</a:t>
            </a:r>
            <a:r>
              <a:rPr lang="en-US" sz="2000" dirty="0"/>
              <a:t> </a:t>
            </a:r>
            <a:r>
              <a:rPr lang="en-US" sz="2000" dirty="0" err="1"/>
              <a:t>ir</a:t>
            </a:r>
            <a:r>
              <a:rPr lang="en-US" sz="2000" dirty="0"/>
              <a:t> </a:t>
            </a:r>
            <a:r>
              <a:rPr lang="en-US" sz="2000" dirty="0" err="1"/>
              <a:t>kolektyvinė</a:t>
            </a:r>
            <a:r>
              <a:rPr lang="en-US" sz="2000" dirty="0"/>
              <a:t> </a:t>
            </a:r>
            <a:r>
              <a:rPr lang="en-US" sz="2000" dirty="0" err="1"/>
              <a:t>sutartis</a:t>
            </a:r>
            <a:endParaRPr lang="en-US" sz="2000" dirty="0"/>
          </a:p>
          <a:p>
            <a:endParaRPr lang="en-US" sz="2000" dirty="0"/>
          </a:p>
          <a:p>
            <a:r>
              <a:rPr lang="en-US" sz="2000" i="1" dirty="0" err="1"/>
              <a:t>Pranešimą</a:t>
            </a:r>
            <a:r>
              <a:rPr lang="en-US" sz="2000" i="1" dirty="0"/>
              <a:t> </a:t>
            </a:r>
            <a:r>
              <a:rPr lang="en-US" sz="2000" i="1" dirty="0" err="1"/>
              <a:t>skaito</a:t>
            </a:r>
            <a:r>
              <a:rPr lang="en-US" sz="2000" i="1" dirty="0"/>
              <a:t> </a:t>
            </a:r>
            <a:r>
              <a:rPr lang="en-US" sz="2000" i="1" dirty="0" err="1"/>
              <a:t>verslo</a:t>
            </a:r>
            <a:r>
              <a:rPr lang="en-US" sz="2000" i="1" dirty="0"/>
              <a:t> </a:t>
            </a:r>
            <a:r>
              <a:rPr lang="en-US" sz="2000" i="1" dirty="0" err="1"/>
              <a:t>teisės</a:t>
            </a:r>
            <a:r>
              <a:rPr lang="en-US" sz="2000" i="1" dirty="0"/>
              <a:t> </a:t>
            </a:r>
            <a:r>
              <a:rPr lang="en-US" sz="2000" i="1" dirty="0" err="1"/>
              <a:t>juristė</a:t>
            </a:r>
            <a:r>
              <a:rPr lang="en-US" sz="2000" i="1" dirty="0"/>
              <a:t> </a:t>
            </a:r>
            <a:r>
              <a:rPr lang="en-US" sz="2000" i="1" dirty="0" err="1"/>
              <a:t>Švedijoje</a:t>
            </a:r>
            <a:r>
              <a:rPr lang="en-US" sz="2000" i="1" dirty="0"/>
              <a:t> </a:t>
            </a:r>
          </a:p>
          <a:p>
            <a:r>
              <a:rPr lang="en-US" sz="2000" i="1" dirty="0"/>
              <a:t>Vaida </a:t>
            </a:r>
            <a:r>
              <a:rPr lang="en-US" sz="2000" i="1" dirty="0" err="1"/>
              <a:t>Strazda</a:t>
            </a:r>
            <a:endParaRPr lang="en-US" sz="2000" i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i="1" dirty="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2532160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8E17708-3F18-9786-24CB-CD29AF0E8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lt-LT" sz="5400"/>
              <a:t>Statybų sektoriaus prognozės </a:t>
            </a:r>
            <a:r>
              <a:rPr lang="sv-SE" sz="5400"/>
              <a:t>2023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68DA3A-D910-B97D-62D7-B6C42764A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lt-LT" sz="2200"/>
              <a:t>Ženkliai mažėjantys gyvenamųjų namų statybų rodikliai:</a:t>
            </a:r>
          </a:p>
          <a:p>
            <a:pPr>
              <a:buFontTx/>
              <a:buChar char="-"/>
            </a:pPr>
            <a:r>
              <a:rPr lang="sv-SE" sz="2200"/>
              <a:t>2021   71 000 b</a:t>
            </a:r>
            <a:r>
              <a:rPr lang="lt-LT" sz="2200"/>
              <a:t>ūstų</a:t>
            </a:r>
          </a:p>
          <a:p>
            <a:pPr>
              <a:buFontTx/>
              <a:buChar char="-"/>
            </a:pPr>
            <a:r>
              <a:rPr lang="sv-SE" sz="2200"/>
              <a:t>2022   60 000 b</a:t>
            </a:r>
            <a:r>
              <a:rPr lang="lt-LT" sz="2200"/>
              <a:t>ūstų</a:t>
            </a:r>
            <a:endParaRPr lang="sv-SE" sz="2200"/>
          </a:p>
          <a:p>
            <a:pPr>
              <a:buFontTx/>
              <a:buChar char="-"/>
            </a:pPr>
            <a:r>
              <a:rPr lang="sv-SE" sz="2200"/>
              <a:t>2023   45 000</a:t>
            </a:r>
            <a:r>
              <a:rPr lang="lt-LT" sz="2200"/>
              <a:t> būstų</a:t>
            </a:r>
            <a:r>
              <a:rPr lang="sv-SE" sz="2200"/>
              <a:t> (</a:t>
            </a:r>
            <a:r>
              <a:rPr lang="lt-LT" sz="2200"/>
              <a:t>spalis </a:t>
            </a:r>
            <a:r>
              <a:rPr lang="sv-SE" sz="2200"/>
              <a:t>2022)   33 000 (sausis 2023)</a:t>
            </a:r>
            <a:endParaRPr lang="lt-LT" sz="2200"/>
          </a:p>
          <a:p>
            <a:pPr marL="0" indent="0">
              <a:buNone/>
            </a:pPr>
            <a:endParaRPr lang="lt-LT" sz="2200"/>
          </a:p>
          <a:p>
            <a:r>
              <a:rPr lang="lt-LT" sz="2200"/>
              <a:t> Industriniams ir infrastruktūriniams projektams ženklus neigiamas poveikis neprognozuojamas.</a:t>
            </a:r>
            <a:endParaRPr lang="sv-SE" sz="2200"/>
          </a:p>
        </p:txBody>
      </p:sp>
    </p:spTree>
    <p:extLst>
      <p:ext uri="{BB962C8B-B14F-4D97-AF65-F5344CB8AC3E}">
        <p14:creationId xmlns:p14="http://schemas.microsoft.com/office/powerpoint/2010/main" val="534929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EF33EC0-C403-DF1E-620F-789F54AFF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lt-LT" sz="4000">
                <a:solidFill>
                  <a:srgbClr val="FFFFFF"/>
                </a:solidFill>
              </a:rPr>
              <a:t>Naujos galimybės lietuviškoms įmonėms</a:t>
            </a:r>
            <a:endParaRPr lang="sv-SE" sz="400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CEBE46-F697-B886-83E7-4B59E874C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lt-LT" sz="2000" dirty="0"/>
              <a:t> Padidėjusi užsienio įmonių paklausa ir paieškos iniciatyva.</a:t>
            </a:r>
          </a:p>
          <a:p>
            <a:pPr marL="0" indent="0">
              <a:buNone/>
            </a:pPr>
            <a:endParaRPr lang="lt-LT" sz="2000" dirty="0"/>
          </a:p>
          <a:p>
            <a:r>
              <a:rPr lang="lt-LT" sz="2000" dirty="0"/>
              <a:t> Mažesni reikalavimai iš užsakovo nereiškia mažesnės atsakomybės jūsų įmonei.</a:t>
            </a:r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91093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4F519EA-836C-4E21-87EE-CE7AB0186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26280"/>
            <a:ext cx="4449464" cy="2331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10685A-6235-45A7-850D-A6F55546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3374" y="702944"/>
            <a:ext cx="5369325" cy="5586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880629-ACB1-EEFF-2996-18AA34BF2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805" y="1345958"/>
            <a:ext cx="4193196" cy="4166085"/>
          </a:xfrm>
        </p:spPr>
        <p:txBody>
          <a:bodyPr>
            <a:normAutofit/>
          </a:bodyPr>
          <a:lstStyle/>
          <a:p>
            <a:r>
              <a:rPr lang="lt-LT" sz="4600"/>
              <a:t>Įvertinkite rizikas</a:t>
            </a:r>
            <a:endParaRPr lang="sv-SE" sz="46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833A70A-9722-46F0-A5EB-C72F78747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864" y="3048506"/>
            <a:ext cx="630289" cy="765242"/>
            <a:chOff x="45711" y="3048506"/>
            <a:chExt cx="630289" cy="765242"/>
          </a:xfrm>
        </p:grpSpPr>
        <p:sp>
          <p:nvSpPr>
            <p:cNvPr id="15" name="Rectangle 2">
              <a:extLst>
                <a:ext uri="{FF2B5EF4-FFF2-40B4-BE49-F238E27FC236}">
                  <a16:creationId xmlns:a16="http://schemas.microsoft.com/office/drawing/2014/main" id="{0E424FCE-3213-4BEE-A1E8-B7E8AEA5A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5EE95433-383A-45BD-BFCA-833B8F0AE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2">
              <a:extLst>
                <a:ext uri="{FF2B5EF4-FFF2-40B4-BE49-F238E27FC236}">
                  <a16:creationId xmlns:a16="http://schemas.microsoft.com/office/drawing/2014/main" id="{2EEA944D-C4D5-48D7-804D-86BE8AFC8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F3FCE305-3F55-48BF-8549-01E0364C8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23D7F518-6C41-4C3F-9060-C9FE0B1D4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3B93E94B-19C7-49C9-A135-582F72B1A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59">
              <a:extLst>
                <a:ext uri="{FF2B5EF4-FFF2-40B4-BE49-F238E27FC236}">
                  <a16:creationId xmlns:a16="http://schemas.microsoft.com/office/drawing/2014/main" id="{FEF28287-3D78-44FC-8C53-70755EAF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2">
              <a:extLst>
                <a:ext uri="{FF2B5EF4-FFF2-40B4-BE49-F238E27FC236}">
                  <a16:creationId xmlns:a16="http://schemas.microsoft.com/office/drawing/2014/main" id="{2E8ECBA7-D5B5-48AD-9108-4EB4FB5AA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69CDB17F-9370-4BDB-AF7D-0C10664AF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65D03FDE-4254-4CCB-ACA1-CCF9ED99A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">
              <a:extLst>
                <a:ext uri="{FF2B5EF4-FFF2-40B4-BE49-F238E27FC236}">
                  <a16:creationId xmlns:a16="http://schemas.microsoft.com/office/drawing/2014/main" id="{406E5C16-E87A-48D6-808A-4E99A9FA2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59">
              <a:extLst>
                <a:ext uri="{FF2B5EF4-FFF2-40B4-BE49-F238E27FC236}">
                  <a16:creationId xmlns:a16="http://schemas.microsoft.com/office/drawing/2014/main" id="{DD6696B0-7715-471B-835A-DA4F6E0B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2">
              <a:extLst>
                <a:ext uri="{FF2B5EF4-FFF2-40B4-BE49-F238E27FC236}">
                  <a16:creationId xmlns:a16="http://schemas.microsoft.com/office/drawing/2014/main" id="{7B7BE224-1A69-42AA-9C1C-29ADE08B2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F4CBB296-B6FF-43BA-A2F1-471A7D6A3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7B9B8F5E-97B1-4CC6-A25F-0406AF9F8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">
              <a:extLst>
                <a:ext uri="{FF2B5EF4-FFF2-40B4-BE49-F238E27FC236}">
                  <a16:creationId xmlns:a16="http://schemas.microsoft.com/office/drawing/2014/main" id="{9EB4DAA2-343C-4239-A2B2-D2412770B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59">
              <a:extLst>
                <a:ext uri="{FF2B5EF4-FFF2-40B4-BE49-F238E27FC236}">
                  <a16:creationId xmlns:a16="http://schemas.microsoft.com/office/drawing/2014/main" id="{8D6B2AAD-8F5E-4D57-B2E6-7DBB7953C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2">
              <a:extLst>
                <a:ext uri="{FF2B5EF4-FFF2-40B4-BE49-F238E27FC236}">
                  <a16:creationId xmlns:a16="http://schemas.microsoft.com/office/drawing/2014/main" id="{9CE95F93-6BC5-4616-9F8D-B941B4B8F1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A8C3D8DE-DC76-487C-8C2A-7684D5C9E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56088CB5-E2A8-49A4-8AB5-6D5463E03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2">
              <a:extLst>
                <a:ext uri="{FF2B5EF4-FFF2-40B4-BE49-F238E27FC236}">
                  <a16:creationId xmlns:a16="http://schemas.microsoft.com/office/drawing/2014/main" id="{372F50F8-8B88-48EF-B21C-B5B264262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59">
              <a:extLst>
                <a:ext uri="{FF2B5EF4-FFF2-40B4-BE49-F238E27FC236}">
                  <a16:creationId xmlns:a16="http://schemas.microsoft.com/office/drawing/2014/main" id="{37008499-DF9A-4230-BE00-35B862316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2">
              <a:extLst>
                <a:ext uri="{FF2B5EF4-FFF2-40B4-BE49-F238E27FC236}">
                  <a16:creationId xmlns:a16="http://schemas.microsoft.com/office/drawing/2014/main" id="{BCEE48F0-E436-451D-A5FE-0D818D19E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6852656E-1E8F-41F9-900D-8E8CC1B2B9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489DA605-39DD-45FD-9796-12A36B23B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199F9DE-A194-B870-E550-D8B7ACE7F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734" y="750307"/>
            <a:ext cx="5369326" cy="5357387"/>
          </a:xfrm>
        </p:spPr>
        <p:txBody>
          <a:bodyPr anchor="ctr">
            <a:normAutofit/>
          </a:bodyPr>
          <a:lstStyle/>
          <a:p>
            <a:r>
              <a:rPr lang="lt-LT" sz="2200" dirty="0"/>
              <a:t> Tikrinkite užsakovo įmonę, projekto dalyvius, istoriją.</a:t>
            </a:r>
          </a:p>
          <a:p>
            <a:r>
              <a:rPr lang="lt-LT" sz="2200" dirty="0"/>
              <a:t> Teisingai įvertinkite kainą ir laiką</a:t>
            </a:r>
            <a:r>
              <a:rPr lang="sv-SE" sz="2200" dirty="0"/>
              <a:t> (</a:t>
            </a:r>
            <a:r>
              <a:rPr lang="sv-SE" sz="2200" dirty="0" err="1"/>
              <a:t>pagal</a:t>
            </a:r>
            <a:r>
              <a:rPr lang="sv-SE" sz="2200" dirty="0"/>
              <a:t> </a:t>
            </a:r>
            <a:r>
              <a:rPr lang="sv-SE" sz="2200" dirty="0" err="1"/>
              <a:t>kolektyvin</a:t>
            </a:r>
            <a:r>
              <a:rPr lang="lt-LT" sz="2200" dirty="0"/>
              <a:t>ę sutartį)</a:t>
            </a:r>
          </a:p>
          <a:p>
            <a:r>
              <a:rPr lang="lt-LT" sz="2200" dirty="0"/>
              <a:t> Trumpinkite faktūrų mokėjimo laiką iki </a:t>
            </a:r>
            <a:r>
              <a:rPr lang="sv-SE" sz="2200" dirty="0"/>
              <a:t>14</a:t>
            </a:r>
            <a:r>
              <a:rPr lang="lt-LT" sz="2200" dirty="0"/>
              <a:t> dienų.</a:t>
            </a:r>
          </a:p>
          <a:p>
            <a:r>
              <a:rPr lang="lt-LT" sz="2200" dirty="0"/>
              <a:t> Tikrinkite sutartis.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102942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D3A9E89-033E-4C4A-8C41-416DABFFD3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293361-111E-427D-8E5B-256944AC8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2753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A975911-8834-A791-8249-C64B5421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2964" y="687479"/>
            <a:ext cx="3444240" cy="1574874"/>
          </a:xfrm>
        </p:spPr>
        <p:txBody>
          <a:bodyPr anchor="b">
            <a:normAutofit/>
          </a:bodyPr>
          <a:lstStyle/>
          <a:p>
            <a:r>
              <a:rPr lang="lt-LT" sz="3200"/>
              <a:t>Statybos sutarčių niuansai</a:t>
            </a:r>
            <a:endParaRPr lang="sv-SE" sz="32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A1B0023-AE02-498E-AF35-E0BDC77BE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39912" y="73152"/>
            <a:ext cx="1178966" cy="232963"/>
            <a:chOff x="7763256" y="73152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53806E12-E3AF-415B-912E-A7ADF55A3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E02F9BA6-17B4-4B27-8634-3BC8F0303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26307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1CD143C8-7B6A-44C8-927F-C9B326B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570BF11-63B3-4602-BC94-B4D33A143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38122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B6BE628C-83A8-447C-BAC5-0CB57FA519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346C3AA-609E-4D9F-BF07-765787C54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13167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F0BEFC87-1D0B-46DC-9D30-633EE50A1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7FD17961-08F4-41EC-BB9A-BC315C7B0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88211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4">
              <a:extLst>
                <a:ext uri="{FF2B5EF4-FFF2-40B4-BE49-F238E27FC236}">
                  <a16:creationId xmlns:a16="http://schemas.microsoft.com/office/drawing/2014/main" id="{A500E89C-B48B-41FA-96AD-3FE3E7941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8CE9C8A0-F795-41E7-B5D8-18CFDEA969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3256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A381868D-890F-42D1-BD24-08C193D5F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4B3382AF-FEB9-4C5F-8912-73BD1E5BC0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88785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62ABBA1B-CBE6-4257-8585-AA9CDDCD84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E5D2E8A9-D318-4570-B2FA-74D1B6129A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62899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7A0E57FA-277E-440E-B625-F3F16E16D6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E1137B2F-FDA3-4E48-BE8D-E8DB2A70D4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7944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4921F1AE-73F0-4FB5-AB7C-91C9FFEFE2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1AA81F72-1A06-4D2B-8442-CCBC037F2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512988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3602415E-3837-4177-BBEA-2FE8254709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73152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3AA77A58-1216-40CD-B3E9-A85199DF7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8033" y="24688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Bildobjekt 6" descr="En bild som visar bord&#10;&#10;Automatiskt genererad beskrivning">
            <a:extLst>
              <a:ext uri="{FF2B5EF4-FFF2-40B4-BE49-F238E27FC236}">
                <a16:creationId xmlns:a16="http://schemas.microsoft.com/office/drawing/2014/main" id="{C3A4ED92-D058-51E7-E894-F4EEF7073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80" b="1"/>
          <a:stretch/>
        </p:blipFill>
        <p:spPr>
          <a:xfrm>
            <a:off x="374246" y="531074"/>
            <a:ext cx="3566160" cy="557711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6B36DFBF-328C-830A-6E91-7E667B5404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65" b="1"/>
          <a:stretch/>
        </p:blipFill>
        <p:spPr>
          <a:xfrm>
            <a:off x="4228390" y="531074"/>
            <a:ext cx="3566160" cy="5577118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080548D-AA53-F3BD-7015-9273B39E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2964" y="3155626"/>
            <a:ext cx="3444240" cy="29351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sv-SE" sz="1800"/>
          </a:p>
          <a:p>
            <a:pPr marL="0" indent="0">
              <a:buNone/>
            </a:pPr>
            <a:r>
              <a:rPr lang="sv-SE" sz="1800"/>
              <a:t> 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8907291-9D6D-4740-81DB-441477BCA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01384"/>
            <a:ext cx="12192000" cy="35661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879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E2012D2-F7B7-26F3-4DA3-A77E94688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lt-LT" sz="5000"/>
              <a:t>Dažniausiai pasitaikančios sutarčių spragos</a:t>
            </a:r>
            <a:endParaRPr lang="sv-SE" sz="50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02C0E39-70DC-4D2D-B4A4-E3232D91B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lt-LT" sz="2200" dirty="0"/>
              <a:t>AB0</a:t>
            </a:r>
            <a:r>
              <a:rPr lang="sv-SE" sz="2200" dirty="0"/>
              <a:t>4</a:t>
            </a:r>
            <a:r>
              <a:rPr lang="lt-LT" sz="2200" dirty="0"/>
              <a:t>/ABT</a:t>
            </a:r>
            <a:r>
              <a:rPr lang="sv-SE" sz="2200" dirty="0"/>
              <a:t>06</a:t>
            </a:r>
            <a:r>
              <a:rPr lang="lt-LT" sz="2200" dirty="0"/>
              <a:t> pakeitimai iš užsakovo pusės reiškia didesn</a:t>
            </a:r>
            <a:r>
              <a:rPr lang="sv-SE" sz="2200" dirty="0" err="1"/>
              <a:t>es</a:t>
            </a:r>
            <a:r>
              <a:rPr lang="sv-SE" sz="2200" dirty="0"/>
              <a:t> jo </a:t>
            </a:r>
            <a:r>
              <a:rPr lang="sv-SE" sz="2200" dirty="0" err="1"/>
              <a:t>teises</a:t>
            </a:r>
            <a:r>
              <a:rPr lang="lt-LT" sz="2200" dirty="0"/>
              <a:t>.</a:t>
            </a:r>
            <a:endParaRPr lang="sv-SE" sz="2200" dirty="0"/>
          </a:p>
          <a:p>
            <a:r>
              <a:rPr lang="sv-SE" sz="2200" dirty="0"/>
              <a:t> Dokument</a:t>
            </a:r>
            <a:r>
              <a:rPr lang="lt-LT" sz="2200" dirty="0"/>
              <a:t>ų hierarchijoje nėra jūsų pasiūlymo.</a:t>
            </a:r>
          </a:p>
          <a:p>
            <a:r>
              <a:rPr lang="lt-LT" sz="2200" dirty="0"/>
              <a:t> Nėra atskiro užsakymo papildomiems darbams.</a:t>
            </a:r>
          </a:p>
          <a:p>
            <a:r>
              <a:rPr lang="lt-LT" sz="2200" dirty="0"/>
              <a:t> Nėra apmokėjimo grafiko. </a:t>
            </a:r>
          </a:p>
          <a:p>
            <a:r>
              <a:rPr lang="lt-LT" sz="2200" dirty="0"/>
              <a:t> Darbo jėgos nuomai taikoma rangovo sutartis.</a:t>
            </a:r>
          </a:p>
        </p:txBody>
      </p:sp>
    </p:spTree>
    <p:extLst>
      <p:ext uri="{BB962C8B-B14F-4D97-AF65-F5344CB8AC3E}">
        <p14:creationId xmlns:p14="http://schemas.microsoft.com/office/powerpoint/2010/main" val="1827736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41841F9-327A-D427-26DB-C9AE6F17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lt-LT" sz="4000">
                <a:solidFill>
                  <a:srgbClr val="FFFFFF"/>
                </a:solidFill>
              </a:rPr>
              <a:t>Teisinių ginčų praktika</a:t>
            </a:r>
            <a:endParaRPr lang="sv-SE" sz="4000">
              <a:solidFill>
                <a:srgbClr val="FFFFFF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169D3E7-1E83-E53F-6D4E-89E747A2C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lt-LT" sz="2000" dirty="0"/>
              <a:t> Švedijos antstoliai - bejėgiai.</a:t>
            </a:r>
          </a:p>
          <a:p>
            <a:r>
              <a:rPr lang="lt-LT" sz="2000" dirty="0"/>
              <a:t> Teismai nelaiko prioritetais juridinių asmenų ekonominių ginčų.</a:t>
            </a:r>
          </a:p>
          <a:p>
            <a:r>
              <a:rPr lang="lt-LT" sz="2000" dirty="0"/>
              <a:t> Įmonių draudimai svarsto bylinėjimosi teisiškumą ir galimą laimėjimą. </a:t>
            </a:r>
          </a:p>
          <a:p>
            <a:r>
              <a:rPr lang="lt-LT" sz="2000" dirty="0"/>
              <a:t> Pirminis teismo posėdis – bandymas rasti kompromisą. </a:t>
            </a:r>
          </a:p>
          <a:p>
            <a:r>
              <a:rPr lang="lt-LT" sz="2000" dirty="0"/>
              <a:t> Nei viena iš šalių nesijaučia laimėjusi teisinį ginčą.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311088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E8721AD-1CF0-C830-972D-8CC3B5E21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lt-LT" sz="5400"/>
              <a:t>Švedijos mokestinė sistema užsienio įmonėms</a:t>
            </a:r>
            <a:endParaRPr lang="sv-SE" sz="54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8DD103-970D-C80D-BC6C-03A5861B4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lt-LT" sz="2200" dirty="0"/>
              <a:t> Nuolatinės buveinės statusas vertinamas kiekvienu atveju atskirai.</a:t>
            </a:r>
            <a:endParaRPr lang="sv-SE" sz="2200" dirty="0"/>
          </a:p>
          <a:p>
            <a:pPr marL="0" indent="0">
              <a:buNone/>
            </a:pPr>
            <a:endParaRPr lang="lt-LT" sz="2200" dirty="0"/>
          </a:p>
          <a:p>
            <a:r>
              <a:rPr lang="lt-LT" sz="2200" dirty="0"/>
              <a:t> Užsakovas turi teisę nesumokėti </a:t>
            </a:r>
            <a:r>
              <a:rPr lang="sv-SE" sz="2200" dirty="0"/>
              <a:t>30% </a:t>
            </a:r>
            <a:r>
              <a:rPr lang="sv-SE" sz="2200" dirty="0" err="1"/>
              <a:t>nuo</a:t>
            </a:r>
            <a:r>
              <a:rPr lang="sv-SE" sz="2200" dirty="0"/>
              <a:t> </a:t>
            </a:r>
            <a:r>
              <a:rPr lang="sv-SE" sz="2200" dirty="0" err="1"/>
              <a:t>fakt</a:t>
            </a:r>
            <a:r>
              <a:rPr lang="lt-LT" sz="2200" dirty="0"/>
              <a:t>ūros jeigu užsienio įmonė nėra registruota Švedijos mokesčių inspekcijoje.</a:t>
            </a:r>
          </a:p>
          <a:p>
            <a:pPr marL="0" indent="0">
              <a:buNone/>
            </a:pP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480371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551FD3-C7DA-305D-DE94-91A022FDD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lt-LT" sz="5400"/>
              <a:t>Mokesčiai Švedijoje</a:t>
            </a:r>
            <a:endParaRPr lang="sv-SE" sz="54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5483D5-E879-034B-4785-BDCAD0B60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lt-LT" sz="2200" dirty="0"/>
              <a:t> Pelno mokestis </a:t>
            </a:r>
            <a:r>
              <a:rPr lang="sv-SE" sz="2200" dirty="0"/>
              <a:t>21,4%</a:t>
            </a:r>
          </a:p>
          <a:p>
            <a:pPr marL="0" indent="0">
              <a:buNone/>
            </a:pPr>
            <a:endParaRPr lang="sv-SE" sz="2200" dirty="0"/>
          </a:p>
          <a:p>
            <a:r>
              <a:rPr lang="sv-SE" sz="2200" dirty="0"/>
              <a:t> </a:t>
            </a:r>
            <a:r>
              <a:rPr lang="sv-SE" sz="2200" dirty="0" err="1"/>
              <a:t>Socialiniai</a:t>
            </a:r>
            <a:r>
              <a:rPr lang="sv-SE" sz="2200" dirty="0"/>
              <a:t> </a:t>
            </a:r>
            <a:r>
              <a:rPr lang="sv-SE" sz="2200" dirty="0" err="1"/>
              <a:t>mokes</a:t>
            </a:r>
            <a:r>
              <a:rPr lang="lt-LT" sz="2200" dirty="0"/>
              <a:t>čiai </a:t>
            </a:r>
            <a:r>
              <a:rPr lang="sv-SE" sz="2200" dirty="0"/>
              <a:t>31,42%  </a:t>
            </a:r>
          </a:p>
          <a:p>
            <a:pPr marL="0" indent="0">
              <a:buNone/>
            </a:pPr>
            <a:r>
              <a:rPr lang="sv-SE" sz="2200" dirty="0"/>
              <a:t>      </a:t>
            </a:r>
            <a:r>
              <a:rPr lang="sv-SE" sz="2200" dirty="0" err="1">
                <a:solidFill>
                  <a:srgbClr val="FF0000"/>
                </a:solidFill>
              </a:rPr>
              <a:t>arba</a:t>
            </a:r>
            <a:r>
              <a:rPr lang="sv-SE" sz="2200" dirty="0">
                <a:solidFill>
                  <a:srgbClr val="FF0000"/>
                </a:solidFill>
              </a:rPr>
              <a:t> A1 forma</a:t>
            </a:r>
          </a:p>
          <a:p>
            <a:pPr marL="0" indent="0">
              <a:buNone/>
            </a:pPr>
            <a:endParaRPr lang="sv-SE" sz="2200" dirty="0">
              <a:solidFill>
                <a:srgbClr val="FF0000"/>
              </a:solidFill>
            </a:endParaRPr>
          </a:p>
          <a:p>
            <a:r>
              <a:rPr lang="sv-SE" sz="2200" dirty="0"/>
              <a:t> </a:t>
            </a:r>
            <a:r>
              <a:rPr lang="sv-SE" sz="2200" dirty="0" err="1"/>
              <a:t>Gyventojo</a:t>
            </a:r>
            <a:r>
              <a:rPr lang="sv-SE" sz="2200" dirty="0"/>
              <a:t> </a:t>
            </a:r>
            <a:r>
              <a:rPr lang="sv-SE" sz="2200" dirty="0" err="1"/>
              <a:t>pajam</a:t>
            </a:r>
            <a:r>
              <a:rPr lang="lt-LT" sz="2200" dirty="0"/>
              <a:t>ų mokestis apie </a:t>
            </a:r>
            <a:r>
              <a:rPr lang="sv-SE" sz="2200" dirty="0"/>
              <a:t>30%</a:t>
            </a:r>
          </a:p>
          <a:p>
            <a:pPr marL="0" indent="0">
              <a:buNone/>
            </a:pPr>
            <a:r>
              <a:rPr lang="lt-LT" sz="2200" dirty="0"/>
              <a:t>     </a:t>
            </a:r>
            <a:r>
              <a:rPr lang="sv-SE" sz="2200" dirty="0"/>
              <a:t>(yra i</a:t>
            </a:r>
            <a:r>
              <a:rPr lang="lt-LT" sz="2200" dirty="0"/>
              <a:t>šimčių)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2442614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innehåll 5">
            <a:extLst>
              <a:ext uri="{FF2B5EF4-FFF2-40B4-BE49-F238E27FC236}">
                <a16:creationId xmlns:a16="http://schemas.microsoft.com/office/drawing/2014/main" id="{847E5FED-4D37-CEA5-0146-540DD108DA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16762B8-3E31-DC25-47C4-6C4E8DD32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Profsąjung</a:t>
            </a:r>
            <a:r>
              <a:rPr lang="lt-LT" sz="3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Byggnads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667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161CBB5-EDB0-466F-9234-C052DDB77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lt-LT" sz="5400" dirty="0"/>
              <a:t>„Den svenska modelen“</a:t>
            </a:r>
            <a:endParaRPr lang="sv-SE" sz="54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F8338EC-ACEE-4AA5-A2DC-6C6EF5DF9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C3EC95A-C7DA-4B3E-B540-DAE3934C7DC7}" type="slidenum"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848477C-CB91-49C6-A911-A893C205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-5400000">
            <a:off x="-945222" y="5281914"/>
            <a:ext cx="2495058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 hängavtal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4A6FF8A-9388-4708-9755-F87E1AC63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lt-LT" sz="2200" dirty="0"/>
              <a:t> </a:t>
            </a:r>
            <a:r>
              <a:rPr lang="sv-SE" sz="2200" dirty="0"/>
              <a:t>200 </a:t>
            </a:r>
            <a:r>
              <a:rPr lang="sv-SE" sz="2200" dirty="0" err="1"/>
              <a:t>met</a:t>
            </a:r>
            <a:r>
              <a:rPr lang="lt-LT" sz="2200" dirty="0"/>
              <a:t>ų istoriją skaičiuojanti sistema.</a:t>
            </a:r>
          </a:p>
          <a:p>
            <a:r>
              <a:rPr lang="lt-LT" sz="2200" dirty="0"/>
              <a:t> Idėjinės organizacijos, turinčios įstatymo užnugarį. </a:t>
            </a:r>
          </a:p>
          <a:p>
            <a:r>
              <a:rPr lang="lt-LT" sz="2200" dirty="0"/>
              <a:t> Valstybinės įstaigos nesikiša į profsąjungų darbą ar jų metodus. </a:t>
            </a:r>
          </a:p>
          <a:p>
            <a:r>
              <a:rPr lang="lt-LT" sz="2200" dirty="0"/>
              <a:t> Užsienio įmonėms sunku taikytis su vietinėm rinkos taisyklėm.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355366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64F519EA-836C-4E21-87EE-CE7AB0186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3E51905-F374-4E1A-97CF-B741584B74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26280"/>
            <a:ext cx="4449464" cy="2331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210685A-6235-45A7-850D-A6F555466E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3374" y="702944"/>
            <a:ext cx="5369325" cy="558698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AD2E016-DE0D-40D8-ABD8-972ED7C7B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805" y="1345958"/>
            <a:ext cx="4193196" cy="4166085"/>
          </a:xfrm>
        </p:spPr>
        <p:txBody>
          <a:bodyPr>
            <a:normAutofit/>
          </a:bodyPr>
          <a:lstStyle/>
          <a:p>
            <a:r>
              <a:rPr lang="lt-LT" sz="4600"/>
              <a:t>Darbas su kolektyvine sutartimi </a:t>
            </a:r>
            <a:endParaRPr lang="sv-SE" sz="460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833A70A-9722-46F0-A5EB-C72F78747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864" y="3048506"/>
            <a:ext cx="630289" cy="765242"/>
            <a:chOff x="45711" y="3048506"/>
            <a:chExt cx="630289" cy="765242"/>
          </a:xfrm>
        </p:grpSpPr>
        <p:sp>
          <p:nvSpPr>
            <p:cNvPr id="50" name="Rectangle 2">
              <a:extLst>
                <a:ext uri="{FF2B5EF4-FFF2-40B4-BE49-F238E27FC236}">
                  <a16:creationId xmlns:a16="http://schemas.microsoft.com/office/drawing/2014/main" id="{0E424FCE-3213-4BEE-A1E8-B7E8AEA5A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9">
              <a:extLst>
                <a:ext uri="{FF2B5EF4-FFF2-40B4-BE49-F238E27FC236}">
                  <a16:creationId xmlns:a16="http://schemas.microsoft.com/office/drawing/2014/main" id="{5EE95433-383A-45BD-BFCA-833B8F0AE4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2">
              <a:extLst>
                <a:ext uri="{FF2B5EF4-FFF2-40B4-BE49-F238E27FC236}">
                  <a16:creationId xmlns:a16="http://schemas.microsoft.com/office/drawing/2014/main" id="{2EEA944D-C4D5-48D7-804D-86BE8AFC86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4">
              <a:extLst>
                <a:ext uri="{FF2B5EF4-FFF2-40B4-BE49-F238E27FC236}">
                  <a16:creationId xmlns:a16="http://schemas.microsoft.com/office/drawing/2014/main" id="{F3FCE305-3F55-48BF-8549-01E0364C86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6">
              <a:extLst>
                <a:ext uri="{FF2B5EF4-FFF2-40B4-BE49-F238E27FC236}">
                  <a16:creationId xmlns:a16="http://schemas.microsoft.com/office/drawing/2014/main" id="{23D7F518-6C41-4C3F-9060-C9FE0B1D4C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2">
              <a:extLst>
                <a:ext uri="{FF2B5EF4-FFF2-40B4-BE49-F238E27FC236}">
                  <a16:creationId xmlns:a16="http://schemas.microsoft.com/office/drawing/2014/main" id="{3B93E94B-19C7-49C9-A135-582F72B1A2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9">
              <a:extLst>
                <a:ext uri="{FF2B5EF4-FFF2-40B4-BE49-F238E27FC236}">
                  <a16:creationId xmlns:a16="http://schemas.microsoft.com/office/drawing/2014/main" id="{FEF28287-3D78-44FC-8C53-70755EAF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2">
              <a:extLst>
                <a:ext uri="{FF2B5EF4-FFF2-40B4-BE49-F238E27FC236}">
                  <a16:creationId xmlns:a16="http://schemas.microsoft.com/office/drawing/2014/main" id="{2E8ECBA7-D5B5-48AD-9108-4EB4FB5AAF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4">
              <a:extLst>
                <a:ext uri="{FF2B5EF4-FFF2-40B4-BE49-F238E27FC236}">
                  <a16:creationId xmlns:a16="http://schemas.microsoft.com/office/drawing/2014/main" id="{69CDB17F-9370-4BDB-AF7D-0C10664AF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6">
              <a:extLst>
                <a:ext uri="{FF2B5EF4-FFF2-40B4-BE49-F238E27FC236}">
                  <a16:creationId xmlns:a16="http://schemas.microsoft.com/office/drawing/2014/main" id="{65D03FDE-4254-4CCB-ACA1-CCF9ED99A1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2">
              <a:extLst>
                <a:ext uri="{FF2B5EF4-FFF2-40B4-BE49-F238E27FC236}">
                  <a16:creationId xmlns:a16="http://schemas.microsoft.com/office/drawing/2014/main" id="{406E5C16-E87A-48D6-808A-4E99A9FA2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59">
              <a:extLst>
                <a:ext uri="{FF2B5EF4-FFF2-40B4-BE49-F238E27FC236}">
                  <a16:creationId xmlns:a16="http://schemas.microsoft.com/office/drawing/2014/main" id="{DD6696B0-7715-471B-835A-DA4F6E0B5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2">
              <a:extLst>
                <a:ext uri="{FF2B5EF4-FFF2-40B4-BE49-F238E27FC236}">
                  <a16:creationId xmlns:a16="http://schemas.microsoft.com/office/drawing/2014/main" id="{7B7BE224-1A69-42AA-9C1C-29ADE08B27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4">
              <a:extLst>
                <a:ext uri="{FF2B5EF4-FFF2-40B4-BE49-F238E27FC236}">
                  <a16:creationId xmlns:a16="http://schemas.microsoft.com/office/drawing/2014/main" id="{F4CBB296-B6FF-43BA-A2F1-471A7D6A32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6">
              <a:extLst>
                <a:ext uri="{FF2B5EF4-FFF2-40B4-BE49-F238E27FC236}">
                  <a16:creationId xmlns:a16="http://schemas.microsoft.com/office/drawing/2014/main" id="{7B9B8F5E-97B1-4CC6-A25F-0406AF9F80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 2">
              <a:extLst>
                <a:ext uri="{FF2B5EF4-FFF2-40B4-BE49-F238E27FC236}">
                  <a16:creationId xmlns:a16="http://schemas.microsoft.com/office/drawing/2014/main" id="{9EB4DAA2-343C-4239-A2B2-D2412770B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59">
              <a:extLst>
                <a:ext uri="{FF2B5EF4-FFF2-40B4-BE49-F238E27FC236}">
                  <a16:creationId xmlns:a16="http://schemas.microsoft.com/office/drawing/2014/main" id="{8D6B2AAD-8F5E-4D57-B2E6-7DBB7953C6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9CE95F93-6BC5-4616-9F8D-B941B4B8F1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64">
              <a:extLst>
                <a:ext uri="{FF2B5EF4-FFF2-40B4-BE49-F238E27FC236}">
                  <a16:creationId xmlns:a16="http://schemas.microsoft.com/office/drawing/2014/main" id="{A8C3D8DE-DC76-487C-8C2A-7684D5C9E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6">
              <a:extLst>
                <a:ext uri="{FF2B5EF4-FFF2-40B4-BE49-F238E27FC236}">
                  <a16:creationId xmlns:a16="http://schemas.microsoft.com/office/drawing/2014/main" id="{56088CB5-E2A8-49A4-8AB5-6D5463E03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2">
              <a:extLst>
                <a:ext uri="{FF2B5EF4-FFF2-40B4-BE49-F238E27FC236}">
                  <a16:creationId xmlns:a16="http://schemas.microsoft.com/office/drawing/2014/main" id="{372F50F8-8B88-48EF-B21C-B5B264262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59">
              <a:extLst>
                <a:ext uri="{FF2B5EF4-FFF2-40B4-BE49-F238E27FC236}">
                  <a16:creationId xmlns:a16="http://schemas.microsoft.com/office/drawing/2014/main" id="{37008499-DF9A-4230-BE00-35B862316E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62">
              <a:extLst>
                <a:ext uri="{FF2B5EF4-FFF2-40B4-BE49-F238E27FC236}">
                  <a16:creationId xmlns:a16="http://schemas.microsoft.com/office/drawing/2014/main" id="{BCEE48F0-E436-451D-A5FE-0D818D19E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64">
              <a:extLst>
                <a:ext uri="{FF2B5EF4-FFF2-40B4-BE49-F238E27FC236}">
                  <a16:creationId xmlns:a16="http://schemas.microsoft.com/office/drawing/2014/main" id="{6852656E-1E8F-41F9-900D-8E8CC1B2B9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66">
              <a:extLst>
                <a:ext uri="{FF2B5EF4-FFF2-40B4-BE49-F238E27FC236}">
                  <a16:creationId xmlns:a16="http://schemas.microsoft.com/office/drawing/2014/main" id="{489DA605-39DD-45FD-9796-12A36B23B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BD0E93F-6EE3-4801-A3A6-6262A5E41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9734" y="750307"/>
            <a:ext cx="5369326" cy="5357387"/>
          </a:xfrm>
        </p:spPr>
        <p:txBody>
          <a:bodyPr anchor="ctr">
            <a:normAutofit/>
          </a:bodyPr>
          <a:lstStyle/>
          <a:p>
            <a:r>
              <a:rPr lang="lt-LT" sz="2200" dirty="0"/>
              <a:t> Didesnės galimybės rinkoje gauti projektus.</a:t>
            </a:r>
          </a:p>
          <a:p>
            <a:pPr marL="0" indent="0">
              <a:buNone/>
            </a:pPr>
            <a:endParaRPr lang="lt-LT" sz="2200" dirty="0"/>
          </a:p>
          <a:p>
            <a:r>
              <a:rPr lang="lt-LT" sz="2200" dirty="0"/>
              <a:t> Stiprus įmonės įvaizdis. </a:t>
            </a:r>
          </a:p>
          <a:p>
            <a:pPr marL="0" indent="0">
              <a:buNone/>
            </a:pPr>
            <a:endParaRPr lang="lt-LT" sz="2200" dirty="0"/>
          </a:p>
          <a:p>
            <a:r>
              <a:rPr lang="lt-LT" sz="2200" dirty="0"/>
              <a:t> Būtina tvarkinga administracija pagal kolektyvinę sutartį. </a:t>
            </a:r>
            <a:endParaRPr lang="sv-SE" sz="2200" dirty="0"/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96DD50F4-3AF3-40D8-A069-F9AEE128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29734" y="6492875"/>
            <a:ext cx="3840480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8432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F138E0A6-DB96-4E92-92D1-5A417A6DF7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lt-LT" sz="4000">
                <a:solidFill>
                  <a:srgbClr val="FFFFFF"/>
                </a:solidFill>
              </a:rPr>
              <a:t>Kaip paveikiami įmonės kaštai?</a:t>
            </a:r>
            <a:endParaRPr lang="sv-SE" sz="4000">
              <a:solidFill>
                <a:srgbClr val="FFFFFF"/>
              </a:solidFill>
            </a:endParaRPr>
          </a:p>
        </p:txBody>
      </p:sp>
      <p:sp>
        <p:nvSpPr>
          <p:cNvPr id="2" name="Platshållare för sidfot 1">
            <a:extLst>
              <a:ext uri="{FF2B5EF4-FFF2-40B4-BE49-F238E27FC236}">
                <a16:creationId xmlns:a16="http://schemas.microsoft.com/office/drawing/2014/main" id="{43A53339-3908-40B8-B8CE-B097FCE24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84248"/>
            <a:ext cx="4114800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sv-SE" sz="11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C668860F-C94D-4C3B-AA88-2CA7105A7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lt-LT" sz="2000" dirty="0"/>
              <a:t> </a:t>
            </a:r>
            <a:r>
              <a:rPr lang="sv-SE" sz="2000" dirty="0" err="1"/>
              <a:t>Nustatomas</a:t>
            </a:r>
            <a:r>
              <a:rPr lang="lt-LT" sz="2000" dirty="0"/>
              <a:t> valandinis apmokėjimas </a:t>
            </a:r>
            <a:r>
              <a:rPr lang="sv-SE" sz="2000" i="1" dirty="0"/>
              <a:t>(</a:t>
            </a:r>
            <a:r>
              <a:rPr lang="lt-LT" sz="2000" i="1" dirty="0"/>
              <a:t>apie </a:t>
            </a:r>
            <a:r>
              <a:rPr lang="sv-SE" sz="2000" i="1" dirty="0"/>
              <a:t>210sek/val)</a:t>
            </a:r>
            <a:r>
              <a:rPr lang="lt-LT" sz="2000" i="1" dirty="0"/>
              <a:t>.</a:t>
            </a:r>
          </a:p>
          <a:p>
            <a:pPr marL="0" indent="0">
              <a:buNone/>
            </a:pPr>
            <a:endParaRPr lang="lt-LT" sz="2000" dirty="0"/>
          </a:p>
          <a:p>
            <a:r>
              <a:rPr lang="lt-LT" sz="2000" dirty="0"/>
              <a:t> </a:t>
            </a:r>
            <a:r>
              <a:rPr lang="sv-SE" sz="2000" dirty="0" err="1"/>
              <a:t>Darbo</a:t>
            </a:r>
            <a:r>
              <a:rPr lang="sv-SE" sz="2000" dirty="0"/>
              <a:t> </a:t>
            </a:r>
            <a:r>
              <a:rPr lang="sv-SE" sz="2000" dirty="0" err="1"/>
              <a:t>laiko</a:t>
            </a:r>
            <a:r>
              <a:rPr lang="sv-SE" sz="2000" dirty="0"/>
              <a:t> </a:t>
            </a:r>
            <a:r>
              <a:rPr lang="sv-SE" sz="2000" dirty="0" err="1"/>
              <a:t>ir</a:t>
            </a:r>
            <a:r>
              <a:rPr lang="sv-SE" sz="2000" dirty="0"/>
              <a:t> </a:t>
            </a:r>
            <a:r>
              <a:rPr lang="sv-SE" sz="2000" dirty="0" err="1"/>
              <a:t>vir</a:t>
            </a:r>
            <a:r>
              <a:rPr lang="lt-LT" sz="2000" dirty="0"/>
              <a:t>švalandžių</a:t>
            </a:r>
            <a:r>
              <a:rPr lang="sv-SE" sz="2000" dirty="0"/>
              <a:t> </a:t>
            </a:r>
            <a:r>
              <a:rPr lang="sv-SE" sz="2000" dirty="0" err="1"/>
              <a:t>ribojimas</a:t>
            </a:r>
            <a:r>
              <a:rPr lang="sv-SE" sz="2000" dirty="0"/>
              <a:t>.</a:t>
            </a:r>
            <a:endParaRPr lang="lt-LT" sz="2000" dirty="0"/>
          </a:p>
          <a:p>
            <a:pPr marL="0" indent="0">
              <a:buNone/>
            </a:pPr>
            <a:r>
              <a:rPr lang="lt-LT" sz="2000" dirty="0"/>
              <a:t> </a:t>
            </a:r>
          </a:p>
          <a:p>
            <a:r>
              <a:rPr lang="lt-LT" sz="2000" dirty="0"/>
              <a:t> FORA draudimas (apie </a:t>
            </a:r>
            <a:r>
              <a:rPr lang="sv-SE" sz="2000" dirty="0"/>
              <a:t>5% </a:t>
            </a:r>
            <a:r>
              <a:rPr lang="sv-SE" sz="2000" dirty="0" err="1"/>
              <a:t>nuo</a:t>
            </a:r>
            <a:r>
              <a:rPr lang="sv-SE" sz="2000" dirty="0"/>
              <a:t> </a:t>
            </a:r>
            <a:r>
              <a:rPr lang="sv-SE" sz="2000" dirty="0" err="1"/>
              <a:t>bruto</a:t>
            </a:r>
            <a:r>
              <a:rPr lang="sv-SE" sz="2000" dirty="0"/>
              <a:t> </a:t>
            </a:r>
            <a:r>
              <a:rPr lang="sv-SE" sz="2000" dirty="0" err="1"/>
              <a:t>algos</a:t>
            </a:r>
            <a:r>
              <a:rPr lang="sv-SE" sz="2000" dirty="0"/>
              <a:t>)</a:t>
            </a:r>
            <a:r>
              <a:rPr lang="lt-LT" sz="2000" dirty="0"/>
              <a:t>.</a:t>
            </a:r>
          </a:p>
          <a:p>
            <a:pPr marL="0" indent="0">
              <a:buNone/>
            </a:pPr>
            <a:endParaRPr lang="lt-LT" sz="2000" dirty="0"/>
          </a:p>
          <a:p>
            <a:r>
              <a:rPr lang="lt-LT" sz="2000" dirty="0"/>
              <a:t> </a:t>
            </a:r>
            <a:r>
              <a:rPr lang="sv-SE" sz="2000" dirty="0" err="1"/>
              <a:t>Taikomi</a:t>
            </a:r>
            <a:r>
              <a:rPr lang="sv-SE" sz="2000" dirty="0"/>
              <a:t> </a:t>
            </a:r>
            <a:r>
              <a:rPr lang="sv-SE" sz="2000" dirty="0" err="1"/>
              <a:t>kiti</a:t>
            </a:r>
            <a:r>
              <a:rPr lang="sv-SE" sz="2000" dirty="0"/>
              <a:t> </a:t>
            </a:r>
            <a:r>
              <a:rPr lang="sv-SE" sz="2000" dirty="0" err="1"/>
              <a:t>su</a:t>
            </a:r>
            <a:r>
              <a:rPr lang="sv-SE" sz="2000" dirty="0"/>
              <a:t> </a:t>
            </a:r>
            <a:r>
              <a:rPr lang="lt-LT" sz="2000" dirty="0"/>
              <a:t>švediška darbo teise susiję atlygio skaičiavimai (atostoginiai, papildomas laisvas laikas, viršvalandžiai ir kt.)</a:t>
            </a:r>
          </a:p>
          <a:p>
            <a:endParaRPr lang="sv-SE" sz="2000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D7803FC-E435-498D-8C07-FFEED70D3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20" y="6455664"/>
            <a:ext cx="448056" cy="365125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C3EC95A-C7DA-4B3E-B540-DAE3934C7DC7}" type="slidenum">
              <a:rPr kumimoji="0" lang="sv-SE" sz="11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1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2178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id="{1E234CF4-802C-4AA1-B540-36C3B838C4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9D800584-727A-48CF-8223-244AD9717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967" y="-1"/>
            <a:ext cx="5038344" cy="68579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0625E1FE-8ECB-4615-A0E6-77E2D54A8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650" y="1332952"/>
            <a:ext cx="3926898" cy="3921176"/>
          </a:xfrm>
        </p:spPr>
        <p:txBody>
          <a:bodyPr anchor="ctr">
            <a:normAutofit/>
          </a:bodyPr>
          <a:lstStyle/>
          <a:p>
            <a:r>
              <a:rPr lang="lt-LT" sz="5400"/>
              <a:t>Darbas be kolektyvinės sutarties</a:t>
            </a:r>
            <a:endParaRPr lang="sv-SE" sz="540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0CED441-B73B-4907-9AF2-614CEAC6A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5422392" y="64008"/>
            <a:chExt cx="1178966" cy="232963"/>
          </a:xfrm>
        </p:grpSpPr>
        <p:sp>
          <p:nvSpPr>
            <p:cNvPr id="102" name="Rectangle 64">
              <a:extLst>
                <a:ext uri="{FF2B5EF4-FFF2-40B4-BE49-F238E27FC236}">
                  <a16:creationId xmlns:a16="http://schemas.microsoft.com/office/drawing/2014/main" id="{A03170C9-14E4-4D47-827E-51518FA9CA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66">
              <a:extLst>
                <a:ext uri="{FF2B5EF4-FFF2-40B4-BE49-F238E27FC236}">
                  <a16:creationId xmlns:a16="http://schemas.microsoft.com/office/drawing/2014/main" id="{757EFF12-1826-499E-94C2-AF4400A66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ectangle 64">
              <a:extLst>
                <a:ext uri="{FF2B5EF4-FFF2-40B4-BE49-F238E27FC236}">
                  <a16:creationId xmlns:a16="http://schemas.microsoft.com/office/drawing/2014/main" id="{20CC511B-2DB0-4523-82ED-40CCC5C7D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66">
              <a:extLst>
                <a:ext uri="{FF2B5EF4-FFF2-40B4-BE49-F238E27FC236}">
                  <a16:creationId xmlns:a16="http://schemas.microsoft.com/office/drawing/2014/main" id="{6CB93565-67D6-49DD-8D4E-4685AC81A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64">
              <a:extLst>
                <a:ext uri="{FF2B5EF4-FFF2-40B4-BE49-F238E27FC236}">
                  <a16:creationId xmlns:a16="http://schemas.microsoft.com/office/drawing/2014/main" id="{AE9D45A7-FFB3-4E69-A4EC-FAA3489B0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66">
              <a:extLst>
                <a:ext uri="{FF2B5EF4-FFF2-40B4-BE49-F238E27FC236}">
                  <a16:creationId xmlns:a16="http://schemas.microsoft.com/office/drawing/2014/main" id="{A29467A6-0F59-4991-89B5-35408BD725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64">
              <a:extLst>
                <a:ext uri="{FF2B5EF4-FFF2-40B4-BE49-F238E27FC236}">
                  <a16:creationId xmlns:a16="http://schemas.microsoft.com/office/drawing/2014/main" id="{AA726CA1-9A94-4AF0-B9DD-3572C692A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66">
              <a:extLst>
                <a:ext uri="{FF2B5EF4-FFF2-40B4-BE49-F238E27FC236}">
                  <a16:creationId xmlns:a16="http://schemas.microsoft.com/office/drawing/2014/main" id="{EB03BD70-FD68-460B-A88B-005DAB5BED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" name="Rectangle 64">
              <a:extLst>
                <a:ext uri="{FF2B5EF4-FFF2-40B4-BE49-F238E27FC236}">
                  <a16:creationId xmlns:a16="http://schemas.microsoft.com/office/drawing/2014/main" id="{C1040543-6AB1-4FE1-8946-59D0E7BB8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Rectangle 66">
              <a:extLst>
                <a:ext uri="{FF2B5EF4-FFF2-40B4-BE49-F238E27FC236}">
                  <a16:creationId xmlns:a16="http://schemas.microsoft.com/office/drawing/2014/main" id="{BEEF4851-38D3-48A2-B05D-269771626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64">
              <a:extLst>
                <a:ext uri="{FF2B5EF4-FFF2-40B4-BE49-F238E27FC236}">
                  <a16:creationId xmlns:a16="http://schemas.microsoft.com/office/drawing/2014/main" id="{DEC37F16-C638-42B2-AA09-CA5142D85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ectangle 66">
              <a:extLst>
                <a:ext uri="{FF2B5EF4-FFF2-40B4-BE49-F238E27FC236}">
                  <a16:creationId xmlns:a16="http://schemas.microsoft.com/office/drawing/2014/main" id="{0AC31779-80E9-4BF3-9703-F63FE8094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Rectangle 64">
              <a:extLst>
                <a:ext uri="{FF2B5EF4-FFF2-40B4-BE49-F238E27FC236}">
                  <a16:creationId xmlns:a16="http://schemas.microsoft.com/office/drawing/2014/main" id="{D71CA5FF-D764-4C4E-8854-E5875684FE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66">
              <a:extLst>
                <a:ext uri="{FF2B5EF4-FFF2-40B4-BE49-F238E27FC236}">
                  <a16:creationId xmlns:a16="http://schemas.microsoft.com/office/drawing/2014/main" id="{81A1FA9D-7285-4D42-ADF3-BC14114B2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Rectangle 64">
              <a:extLst>
                <a:ext uri="{FF2B5EF4-FFF2-40B4-BE49-F238E27FC236}">
                  <a16:creationId xmlns:a16="http://schemas.microsoft.com/office/drawing/2014/main" id="{A1E40F6A-5F88-46D9-A510-00D54F0B81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66">
              <a:extLst>
                <a:ext uri="{FF2B5EF4-FFF2-40B4-BE49-F238E27FC236}">
                  <a16:creationId xmlns:a16="http://schemas.microsoft.com/office/drawing/2014/main" id="{938C555D-926A-4092-966E-1BC7E455FF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64">
              <a:extLst>
                <a:ext uri="{FF2B5EF4-FFF2-40B4-BE49-F238E27FC236}">
                  <a16:creationId xmlns:a16="http://schemas.microsoft.com/office/drawing/2014/main" id="{58D049FF-3E13-4E3E-A5BE-CF5253B8E1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Rectangle 66">
              <a:extLst>
                <a:ext uri="{FF2B5EF4-FFF2-40B4-BE49-F238E27FC236}">
                  <a16:creationId xmlns:a16="http://schemas.microsoft.com/office/drawing/2014/main" id="{A16547CF-5B03-4E57-B466-A0FDCECADD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64">
              <a:extLst>
                <a:ext uri="{FF2B5EF4-FFF2-40B4-BE49-F238E27FC236}">
                  <a16:creationId xmlns:a16="http://schemas.microsoft.com/office/drawing/2014/main" id="{84C012C4-5959-40D5-8A7B-8542BD4B98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66">
              <a:extLst>
                <a:ext uri="{FF2B5EF4-FFF2-40B4-BE49-F238E27FC236}">
                  <a16:creationId xmlns:a16="http://schemas.microsoft.com/office/drawing/2014/main" id="{8C7DF75A-2C0D-4388-A295-397333ADBD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A147B6B-7357-48BF-A524-8EC38AD7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152" y="3379979"/>
            <a:ext cx="457200" cy="365125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EED3A8-1EAA-43F4-B9CF-5F15DCF73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-5400000">
            <a:off x="-945222" y="5281914"/>
            <a:ext cx="2495058" cy="365125"/>
          </a:xfr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sv-SE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Information hängavtal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45B2DD4E-ECED-44B1-9890-1D762630A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1120" y="499833"/>
            <a:ext cx="5100320" cy="5581226"/>
          </a:xfrm>
        </p:spPr>
        <p:txBody>
          <a:bodyPr anchor="ctr">
            <a:normAutofit/>
          </a:bodyPr>
          <a:lstStyle/>
          <a:p>
            <a:r>
              <a:rPr lang="lt-LT" sz="2200" dirty="0"/>
              <a:t> Legalus. </a:t>
            </a:r>
          </a:p>
          <a:p>
            <a:pPr marL="0" indent="0">
              <a:buNone/>
            </a:pPr>
            <a:endParaRPr lang="lt-LT" sz="2200" dirty="0"/>
          </a:p>
          <a:p>
            <a:r>
              <a:rPr lang="lt-LT" sz="2200" dirty="0"/>
              <a:t> Įmonė gali būti verčiama pasirašyti kolektyvinę sutartį. </a:t>
            </a:r>
          </a:p>
          <a:p>
            <a:pPr marL="0" indent="0">
              <a:buNone/>
            </a:pPr>
            <a:endParaRPr lang="lt-LT" sz="2200" dirty="0"/>
          </a:p>
          <a:p>
            <a:r>
              <a:rPr lang="lt-LT" sz="2200" dirty="0"/>
              <a:t> Kolektyvinės sutarties neturėjimas neatleidžia nuo reikalavimo jos laikytis. </a:t>
            </a:r>
            <a:endParaRPr lang="sv-SE" sz="2200" dirty="0"/>
          </a:p>
        </p:txBody>
      </p:sp>
    </p:spTree>
    <p:extLst>
      <p:ext uri="{BB962C8B-B14F-4D97-AF65-F5344CB8AC3E}">
        <p14:creationId xmlns:p14="http://schemas.microsoft.com/office/powerpoint/2010/main" val="3677222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1BE3FA7-0D70-4431-814F-D8C40576E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Bildobjekt 5" descr="En bild som visar text&#10;&#10;Automatiskt genererad beskrivning">
            <a:extLst>
              <a:ext uri="{FF2B5EF4-FFF2-40B4-BE49-F238E27FC236}">
                <a16:creationId xmlns:a16="http://schemas.microsoft.com/office/drawing/2014/main" id="{711BFB4A-5278-FC69-1398-D1696C26F1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2" r="1" b="1"/>
          <a:stretch/>
        </p:blipFill>
        <p:spPr>
          <a:xfrm>
            <a:off x="321731" y="557189"/>
            <a:ext cx="5668684" cy="5743618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E89E64B9-C139-4557-E53C-9045BA04FA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1" r="2" b="33428"/>
          <a:stretch/>
        </p:blipFill>
        <p:spPr>
          <a:xfrm>
            <a:off x="6195375" y="557189"/>
            <a:ext cx="5674893" cy="574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660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50">
            <a:extLst>
              <a:ext uri="{FF2B5EF4-FFF2-40B4-BE49-F238E27FC236}">
                <a16:creationId xmlns:a16="http://schemas.microsoft.com/office/drawing/2014/main" id="{D462EE7E-14DF-497D-AE08-F6623DB88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E6D6508-BAEE-C236-D535-D833ADFC9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59" y="891540"/>
            <a:ext cx="3507415" cy="13466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dirty="0" err="1"/>
              <a:t>Apie</a:t>
            </a:r>
            <a:r>
              <a:rPr lang="en-US" sz="3600" dirty="0"/>
              <a:t> </a:t>
            </a:r>
            <a:r>
              <a:rPr lang="en-US" sz="3600" dirty="0" err="1"/>
              <a:t>mus</a:t>
            </a:r>
            <a:endParaRPr lang="en-US" sz="3600" dirty="0"/>
          </a:p>
        </p:txBody>
      </p:sp>
      <p:sp>
        <p:nvSpPr>
          <p:cNvPr id="62" name="Rectangle 52">
            <a:extLst>
              <a:ext uri="{FF2B5EF4-FFF2-40B4-BE49-F238E27FC236}">
                <a16:creationId xmlns:a16="http://schemas.microsoft.com/office/drawing/2014/main" id="{2FBF0AC7-1F73-4A5E-882F-8C2A41F1A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DB347D1F-5863-21F6-FF49-6CE632C69E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110" y="1918039"/>
            <a:ext cx="2966332" cy="3018112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15" name="Platshållare för innehåll 14" descr="En bild som visar person, personer, grupp, står&#10;&#10;Automatiskt genererad beskrivning">
            <a:extLst>
              <a:ext uri="{FF2B5EF4-FFF2-40B4-BE49-F238E27FC236}">
                <a16:creationId xmlns:a16="http://schemas.microsoft.com/office/drawing/2014/main" id="{FA6F9868-02F8-3352-3C43-B9DF5DA5CB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164" y="1087449"/>
            <a:ext cx="2959508" cy="198287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6" name="Bildobjekt 5" descr="En bild som visar text, clipart&#10;&#10;Automatiskt genererad beskrivning">
            <a:extLst>
              <a:ext uri="{FF2B5EF4-FFF2-40B4-BE49-F238E27FC236}">
                <a16:creationId xmlns:a16="http://schemas.microsoft.com/office/drawing/2014/main" id="{2A9E250A-E2FC-C3BB-6AFC-DCA92DFA6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76" y="4323079"/>
            <a:ext cx="2989932" cy="904454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06F1A5B4-BFD7-FE5B-0BEB-6DD1FBF5A4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89259" y="2363614"/>
            <a:ext cx="3750457" cy="3645083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1700" dirty="0" err="1"/>
              <a:t>Verslo</a:t>
            </a:r>
            <a:r>
              <a:rPr lang="en-US" sz="1700" dirty="0"/>
              <a:t> </a:t>
            </a:r>
            <a:r>
              <a:rPr lang="en-US" sz="1700" dirty="0" err="1"/>
              <a:t>konsultacijų</a:t>
            </a:r>
            <a:r>
              <a:rPr lang="en-US" sz="1700" dirty="0"/>
              <a:t> </a:t>
            </a:r>
            <a:r>
              <a:rPr lang="en-US" sz="1700" dirty="0" err="1"/>
              <a:t>įmonė</a:t>
            </a:r>
            <a:r>
              <a:rPr lang="en-US" sz="1700" dirty="0"/>
              <a:t> </a:t>
            </a:r>
            <a:r>
              <a:rPr lang="en-US" sz="1700" dirty="0" err="1"/>
              <a:t>Švedijoje</a:t>
            </a:r>
            <a:r>
              <a:rPr lang="en-US" sz="1700" dirty="0"/>
              <a:t> </a:t>
            </a:r>
            <a:r>
              <a:rPr lang="en-US" sz="1700" dirty="0" err="1"/>
              <a:t>veikianti</a:t>
            </a:r>
            <a:r>
              <a:rPr lang="en-US" sz="1700" dirty="0"/>
              <a:t> </a:t>
            </a:r>
            <a:r>
              <a:rPr lang="en-US" sz="1700" dirty="0" err="1"/>
              <a:t>nuo</a:t>
            </a:r>
            <a:r>
              <a:rPr lang="en-US" sz="1700" dirty="0"/>
              <a:t> 2012 </a:t>
            </a:r>
            <a:r>
              <a:rPr lang="en-US" sz="1700" dirty="0" err="1"/>
              <a:t>metų</a:t>
            </a:r>
            <a:r>
              <a:rPr lang="en-US" sz="1700" dirty="0"/>
              <a:t>, </a:t>
            </a:r>
            <a:r>
              <a:rPr lang="en-US" sz="1700" dirty="0" err="1"/>
              <a:t>orientuota</a:t>
            </a:r>
            <a:r>
              <a:rPr lang="en-US" sz="1700" dirty="0"/>
              <a:t> į </a:t>
            </a:r>
            <a:r>
              <a:rPr lang="en-US" sz="1700" dirty="0" err="1"/>
              <a:t>Lietuvos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Latvijos</a:t>
            </a:r>
            <a:r>
              <a:rPr lang="en-US" sz="1700" dirty="0"/>
              <a:t> </a:t>
            </a:r>
            <a:r>
              <a:rPr lang="en-US" sz="1700" dirty="0" err="1"/>
              <a:t>statybos</a:t>
            </a:r>
            <a:r>
              <a:rPr lang="en-US" sz="1700" dirty="0"/>
              <a:t> </a:t>
            </a:r>
            <a:r>
              <a:rPr lang="en-US" sz="1700" dirty="0" err="1"/>
              <a:t>įmonių</a:t>
            </a:r>
            <a:r>
              <a:rPr lang="en-US" sz="1700" dirty="0"/>
              <a:t> </a:t>
            </a:r>
            <a:r>
              <a:rPr lang="en-US" sz="1700" dirty="0" err="1"/>
              <a:t>veiklas</a:t>
            </a:r>
            <a:r>
              <a:rPr lang="en-US" sz="1700" dirty="0"/>
              <a:t>.</a:t>
            </a:r>
          </a:p>
          <a:p>
            <a:pPr marL="0"/>
            <a:r>
              <a:rPr lang="en-US" sz="1700" dirty="0" err="1"/>
              <a:t>Teisinės</a:t>
            </a:r>
            <a:r>
              <a:rPr lang="en-US" sz="1700" dirty="0"/>
              <a:t> </a:t>
            </a:r>
            <a:r>
              <a:rPr lang="en-US" sz="1700" dirty="0" err="1"/>
              <a:t>konsultacijos</a:t>
            </a:r>
            <a:r>
              <a:rPr lang="en-US" sz="1700" dirty="0"/>
              <a:t>, </a:t>
            </a:r>
            <a:r>
              <a:rPr lang="en-US" sz="1700" dirty="0" err="1"/>
              <a:t>administravimas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ekonomika</a:t>
            </a:r>
            <a:r>
              <a:rPr lang="en-US" sz="1700" dirty="0"/>
              <a:t>, </a:t>
            </a:r>
            <a:r>
              <a:rPr lang="en-US" sz="1700" dirty="0" err="1"/>
              <a:t>atstovavimas</a:t>
            </a:r>
            <a:r>
              <a:rPr lang="en-US" sz="1700" dirty="0"/>
              <a:t> </a:t>
            </a:r>
            <a:r>
              <a:rPr lang="en-US" sz="1700" dirty="0" err="1"/>
              <a:t>Švedijoje</a:t>
            </a:r>
            <a:r>
              <a:rPr lang="en-US" sz="1700" dirty="0"/>
              <a:t>.</a:t>
            </a:r>
          </a:p>
          <a:p>
            <a:pPr marL="0"/>
            <a:r>
              <a:rPr lang="en-US" sz="1700" dirty="0"/>
              <a:t> </a:t>
            </a:r>
            <a:r>
              <a:rPr lang="en-US" sz="1700" dirty="0" err="1"/>
              <a:t>Mokymai</a:t>
            </a:r>
            <a:r>
              <a:rPr lang="en-US" sz="1700" dirty="0"/>
              <a:t>, </a:t>
            </a:r>
            <a:r>
              <a:rPr lang="en-US" sz="1700" dirty="0" err="1"/>
              <a:t>seminarai</a:t>
            </a:r>
            <a:r>
              <a:rPr lang="en-US" sz="1700" dirty="0"/>
              <a:t>, </a:t>
            </a:r>
            <a:r>
              <a:rPr lang="en-US" sz="1700" dirty="0" err="1"/>
              <a:t>sertifikavimas</a:t>
            </a:r>
            <a:r>
              <a:rPr lang="en-US" sz="1700" dirty="0"/>
              <a:t>. </a:t>
            </a:r>
          </a:p>
          <a:p>
            <a:pPr marL="0"/>
            <a:endParaRPr lang="en-US" sz="1700" dirty="0"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/>
            <a:r>
              <a:rPr lang="en-US" sz="17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www.consulte.nu</a:t>
            </a:r>
            <a:r>
              <a:rPr lang="en-US" sz="1700" dirty="0"/>
              <a:t>   </a:t>
            </a:r>
          </a:p>
          <a:p>
            <a:pPr marL="0"/>
            <a:r>
              <a:rPr lang="en-US" sz="17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Info@consulte.nu</a:t>
            </a:r>
            <a:r>
              <a:rPr lang="en-US" sz="1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0342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509</Words>
  <Application>Microsoft Office PowerPoint</Application>
  <PresentationFormat>Bredbild</PresentationFormat>
  <Paragraphs>89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Office-tema</vt:lpstr>
      <vt:lpstr>1_Office-tema</vt:lpstr>
      <vt:lpstr>Statybų sektorius Švedijoje 2023</vt:lpstr>
      <vt:lpstr>Statybų sektoriaus prognozės 2023</vt:lpstr>
      <vt:lpstr>Naujos galimybės lietuviškoms įmonėms</vt:lpstr>
      <vt:lpstr>Įvertinkite rizikas</vt:lpstr>
      <vt:lpstr>Statybos sutarčių niuansai</vt:lpstr>
      <vt:lpstr>Dažniausiai pasitaikančios sutarčių spragos</vt:lpstr>
      <vt:lpstr>Teisinių ginčų praktika</vt:lpstr>
      <vt:lpstr>Švedijos mokestinė sistema užsienio įmonėms</vt:lpstr>
      <vt:lpstr>Mokesčiai Švedijoje</vt:lpstr>
      <vt:lpstr>Profsąjunga Byggnads</vt:lpstr>
      <vt:lpstr>„Den svenska modelen“</vt:lpstr>
      <vt:lpstr>Darbas su kolektyvine sutartimi </vt:lpstr>
      <vt:lpstr>Kaip paveikiami įmonės kaštai?</vt:lpstr>
      <vt:lpstr>Darbas be kolektyvinės sutarties</vt:lpstr>
      <vt:lpstr>PowerPoint-presentation</vt:lpstr>
      <vt:lpstr>Apie mus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Statybų sektorius Švedijoje 2023</dc:title>
  <dc:creator>Vaida Meidute</dc:creator>
  <cp:lastModifiedBy>Vaida Meidute</cp:lastModifiedBy>
  <cp:revision>8</cp:revision>
  <dcterms:created xsi:type="dcterms:W3CDTF">2023-01-09T08:23:08Z</dcterms:created>
  <dcterms:modified xsi:type="dcterms:W3CDTF">2023-02-02T07:48:10Z</dcterms:modified>
</cp:coreProperties>
</file>