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1685" r:id="rId3"/>
    <p:sldId id="1694" r:id="rId4"/>
    <p:sldId id="1695" r:id="rId5"/>
    <p:sldId id="1686" r:id="rId6"/>
    <p:sldId id="1696" r:id="rId7"/>
    <p:sldId id="1687" r:id="rId8"/>
    <p:sldId id="1697" r:id="rId9"/>
    <p:sldId id="1698" r:id="rId10"/>
    <p:sldId id="1699" r:id="rId11"/>
    <p:sldId id="1700" r:id="rId12"/>
    <p:sldId id="1703" r:id="rId13"/>
    <p:sldId id="1701" r:id="rId14"/>
    <p:sldId id="1688" r:id="rId15"/>
    <p:sldId id="1693" r:id="rId16"/>
    <p:sldId id="1689" r:id="rId17"/>
    <p:sldId id="1702" r:id="rId18"/>
    <p:sldId id="1692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>
      <p:cViewPr varScale="1">
        <p:scale>
          <a:sx n="82" d="100"/>
          <a:sy n="82" d="100"/>
        </p:scale>
        <p:origin x="1949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730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185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312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800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246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450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577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63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698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nė nuotrauka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440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2698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60295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62989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ulpel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9350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aveikslėlis skilty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4233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2458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585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smtClean="0"/>
              <a:t>2/14/2023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7186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alvydas@leggato.lt" TargetMode="Externa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mailto:info@programastatybai.lt" TargetMode="Externa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vadinimas 7">
            <a:extLst>
              <a:ext uri="{FF2B5EF4-FFF2-40B4-BE49-F238E27FC236}">
                <a16:creationId xmlns:a16="http://schemas.microsoft.com/office/drawing/2014/main" id="{571E6FC9-3F13-74B3-C571-8EAC7560A7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687875"/>
            <a:ext cx="8923498" cy="1373070"/>
          </a:xfrm>
        </p:spPr>
        <p:txBody>
          <a:bodyPr/>
          <a:lstStyle/>
          <a:p>
            <a:r>
              <a:rPr lang="lt-LT" sz="2800" b="1" dirty="0"/>
              <a:t>SKAIDRI VEIKLA STATYBOSE </a:t>
            </a:r>
            <a:br>
              <a:rPr lang="lt-LT" sz="2800" b="1" dirty="0"/>
            </a:br>
            <a:r>
              <a:rPr lang="lt-LT" sz="2800" b="1" dirty="0"/>
              <a:t>Nuo ko pradėti? Įstatymų naujovės, reikalavimai, atsakomybė Užsakovui</a:t>
            </a:r>
            <a:endParaRPr lang="lt-LT" sz="28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F6D2E56-FB1D-50EB-945F-D5FF8A9B69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9317" y="2993249"/>
            <a:ext cx="2874149" cy="762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6801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40250FD-4538-C29F-3F07-08C32D320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dirty="0"/>
              <a:t>ID KODO REIKŠMĖ DARBUOTOJUI BEI UŽSAKOVUI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BA75FB41-7C4B-972F-DFFD-8037271FB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9379" y="2313724"/>
            <a:ext cx="10315628" cy="4249122"/>
          </a:xfrm>
        </p:spPr>
        <p:txBody>
          <a:bodyPr>
            <a:normAutofit fontScale="92500" lnSpcReduction="20000"/>
          </a:bodyPr>
          <a:lstStyle/>
          <a:p>
            <a:r>
              <a:rPr lang="lt-LT" dirty="0"/>
              <a:t>Skaidriai dirbančiojo ID kodo įvedimas palengvino institucijoms darbą, kontroliuojant nelegalią veiklą statybų sektoriuje. </a:t>
            </a:r>
          </a:p>
          <a:p>
            <a:pPr marL="0" indent="0">
              <a:buNone/>
            </a:pPr>
            <a:endParaRPr lang="lt-LT" dirty="0"/>
          </a:p>
          <a:p>
            <a:r>
              <a:rPr lang="lt-LT" dirty="0"/>
              <a:t>ID kodą privalo turėti visi statybvietėje statybos darbus atliekantys asmenys (Privaloma turėti darbo vietoje (skaitmeninį ar popierinį variantą).</a:t>
            </a:r>
          </a:p>
          <a:p>
            <a:pPr marL="0" indent="0">
              <a:buNone/>
            </a:pPr>
            <a:endParaRPr lang="lt-LT" dirty="0"/>
          </a:p>
          <a:p>
            <a:r>
              <a:rPr lang="lt-LT" dirty="0"/>
              <a:t>Darbuotojas, atliekantis statybos darbus be ID kodo, baudžiamas nuo 50 iki 150 eurų, už pakartotinį – nuo 150 iki 250 eurų bauda.</a:t>
            </a:r>
          </a:p>
          <a:p>
            <a:pPr marL="0" indent="0">
              <a:buNone/>
            </a:pPr>
            <a:endParaRPr lang="lt-LT" dirty="0"/>
          </a:p>
          <a:p>
            <a:r>
              <a:rPr lang="lt-LT" dirty="0"/>
              <a:t>Darbdaviui (</a:t>
            </a:r>
            <a:r>
              <a:rPr lang="lt-LT" dirty="0" err="1"/>
              <a:t>fiziniui</a:t>
            </a:r>
            <a:r>
              <a:rPr lang="lt-LT" dirty="0"/>
              <a:t> ir juridiniam) skiriama bauda nuo 500 iki 1100 eurų, už pakartotinį pažeidimą – nuo 1100 iki 2550 eurų.</a:t>
            </a:r>
          </a:p>
          <a:p>
            <a:pPr marL="0" indent="0">
              <a:buNone/>
            </a:pPr>
            <a:endParaRPr lang="lt-LT" dirty="0"/>
          </a:p>
          <a:p>
            <a:r>
              <a:rPr lang="lt-LT" dirty="0"/>
              <a:t>Tikrina VMI,VDI, FNTT, policija.</a:t>
            </a:r>
          </a:p>
          <a:p>
            <a:endParaRPr lang="lt-LT" dirty="0"/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D800497-7963-8D44-CF24-CBF8C68E4B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8905" y="1073021"/>
            <a:ext cx="1568090" cy="41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8063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C2D7783-E1B3-827F-5BDA-69E8CF129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ĮMONIŲ STEIGIMAS</a:t>
            </a:r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143CA513-AA7A-E659-77DF-FDFCBFDC83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55" t="1018" r="56768" b="36181"/>
          <a:stretch/>
        </p:blipFill>
        <p:spPr>
          <a:xfrm>
            <a:off x="852196" y="2089762"/>
            <a:ext cx="4618653" cy="4516244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649C01FF-B104-5260-871B-9F32878DC2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8905" y="1073021"/>
            <a:ext cx="1568090" cy="41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aveikslėlis 6">
            <a:extLst>
              <a:ext uri="{FF2B5EF4-FFF2-40B4-BE49-F238E27FC236}">
                <a16:creationId xmlns:a16="http://schemas.microsoft.com/office/drawing/2014/main" id="{E2C7C137-FB78-C583-1F3F-E584745B60B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5076" t="28037" r="31046" b="18368"/>
          <a:stretch/>
        </p:blipFill>
        <p:spPr>
          <a:xfrm>
            <a:off x="6096000" y="2108717"/>
            <a:ext cx="4749318" cy="449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162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A20CADB-CB53-EEF4-2E87-395F86886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ĮMONIŲ STEIGIMAS – VIRTUALUS BIURAS</a:t>
            </a:r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94D78ABC-D458-0742-5323-066C7AFFA5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321" y="2739622"/>
            <a:ext cx="3948635" cy="352259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12A16F-0440-2921-76DB-7D271CD20286}"/>
              </a:ext>
            </a:extLst>
          </p:cNvPr>
          <p:cNvSpPr txBox="1"/>
          <p:nvPr/>
        </p:nvSpPr>
        <p:spPr>
          <a:xfrm>
            <a:off x="4830341" y="2331096"/>
            <a:ext cx="7047528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000" b="1" dirty="0">
                <a:effectLst/>
                <a:latin typeface="Trebuchet MS (Tekstas)"/>
              </a:rPr>
              <a:t>Virtualaus biuro paslauga – tai ne tik buhalterinės paslaugos </a:t>
            </a:r>
          </a:p>
          <a:p>
            <a:pPr algn="ctr"/>
            <a:endParaRPr lang="lt-LT" b="1" dirty="0">
              <a:solidFill>
                <a:srgbClr val="173F5F"/>
              </a:solidFill>
              <a:latin typeface="Trebuchet MS (Tekstas)"/>
            </a:endParaRPr>
          </a:p>
          <a:p>
            <a:pPr algn="ctr"/>
            <a:endParaRPr lang="lt-LT" b="1" dirty="0">
              <a:solidFill>
                <a:srgbClr val="173F5F"/>
              </a:solidFill>
              <a:effectLst/>
              <a:latin typeface="Trebuchet MS (Tekstas)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lt-LT" sz="2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rebuchet MS (Tekstas)"/>
              </a:rPr>
              <a:t>ĮSTEIGIAME ĮMONĘ, suteikiame adresą, </a:t>
            </a:r>
            <a:r>
              <a:rPr lang="lt-LT" sz="20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rebuchet MS (Tekstas)"/>
              </a:rPr>
              <a:t>logo</a:t>
            </a:r>
            <a:r>
              <a:rPr lang="lt-LT" sz="2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rebuchet MS (Tekstas)"/>
              </a:rPr>
              <a:t>, svetainę ar e-parduotuvę;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lt-LT" sz="2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rebuchet MS (Tekstas)"/>
              </a:rPr>
              <a:t>ĮMONEI NEREIKĖS samdyti buhalterio, tiekimo vadybininko, sekretorės ar kito personalo;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lt-LT" sz="2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rebuchet MS (Tekstas)"/>
              </a:rPr>
              <a:t>ĮMONEI NEREIKĖS mokėti už patalpų nuomą, jų priežiūrą ir komunalines paslaugas;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lt-LT" sz="2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rebuchet MS (Tekstas)"/>
              </a:rPr>
              <a:t>ĮMONEI NEREIKĖS ieškoti verslo susitikimams tinkamos vietos su konferencine įranga, biuro technika, kopijavimo, skanavimo, spausdinimo, pašto paslaugomis.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lt-LT" sz="2000" b="0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Roboto" panose="02000000000000000000" pitchFamily="2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A27F6F3E-D351-6630-8246-8CC77CB77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8905" y="1073021"/>
            <a:ext cx="1568090" cy="41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0586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956D9019-F2AF-1178-7BCF-4D7E0364E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VERSLO STEIGIMAS, MOKESČIAI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AF5946FB-3FEE-E96F-73A9-F5973569D9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11172155" cy="3599316"/>
          </a:xfrm>
        </p:spPr>
        <p:txBody>
          <a:bodyPr>
            <a:normAutofit fontScale="92500" lnSpcReduction="10000"/>
          </a:bodyPr>
          <a:lstStyle/>
          <a:p>
            <a:r>
              <a:rPr lang="lt-LT" dirty="0"/>
              <a:t>Rekomenduojame steigtis MB:</a:t>
            </a:r>
          </a:p>
          <a:p>
            <a:pPr marL="0" indent="0">
              <a:buNone/>
            </a:pPr>
            <a:r>
              <a:rPr lang="lt-LT" dirty="0"/>
              <a:t>-  Atlyginimą gali išsimokėti, kada turi lėšų.</a:t>
            </a:r>
          </a:p>
          <a:p>
            <a:pPr>
              <a:buFontTx/>
              <a:buChar char="-"/>
            </a:pPr>
            <a:r>
              <a:rPr lang="lt-LT" dirty="0"/>
              <a:t>Į metus narys gali išsimokėti pagal civilinę sutartį iki 100000,00 </a:t>
            </a:r>
            <a:r>
              <a:rPr lang="lt-LT" dirty="0" err="1"/>
              <a:t>eur</a:t>
            </a:r>
            <a:r>
              <a:rPr lang="lt-LT" dirty="0"/>
              <a:t>, nuo kurių susimokės tik 15 proc. GPM (atkreiptinas dėmesys – viršijus 45000,00 </a:t>
            </a:r>
            <a:r>
              <a:rPr lang="lt-LT" dirty="0" err="1"/>
              <a:t>eur</a:t>
            </a:r>
            <a:r>
              <a:rPr lang="lt-LT" dirty="0"/>
              <a:t>).</a:t>
            </a:r>
          </a:p>
          <a:p>
            <a:pPr>
              <a:buFontTx/>
              <a:buChar char="-"/>
            </a:pPr>
            <a:r>
              <a:rPr lang="lt-LT" dirty="0"/>
              <a:t>Jei narys išsimoka su darbo santykiais susijusias pajamas, sumoka Sodros mokesčius tik nuo 50 proc. išsimokėtos sumos, GPM 20 proc. nuo visos išsimokėtos sumos (</a:t>
            </a:r>
            <a:r>
              <a:rPr lang="lt-LT" dirty="0" err="1"/>
              <a:t>minusuojant</a:t>
            </a:r>
            <a:r>
              <a:rPr lang="lt-LT" dirty="0"/>
              <a:t> asmeniui priklausantį metinį NPD), nukeliamas į kitus metus. Gali būti išdėstytas </a:t>
            </a:r>
            <a:r>
              <a:rPr lang="lt-LT" dirty="0" err="1"/>
              <a:t>pamėnesiui</a:t>
            </a:r>
            <a:r>
              <a:rPr lang="lt-LT" dirty="0"/>
              <a:t>.</a:t>
            </a:r>
          </a:p>
          <a:p>
            <a:pPr>
              <a:buFontTx/>
              <a:buChar char="-"/>
            </a:pPr>
            <a:r>
              <a:rPr lang="lt-LT" dirty="0"/>
              <a:t>Galima mokėtis atlyginimą su visais mokesčiais bei </a:t>
            </a:r>
            <a:r>
              <a:rPr lang="lt-LT" dirty="0" err="1"/>
              <a:t>soc.garantijomis</a:t>
            </a:r>
            <a:r>
              <a:rPr lang="lt-LT" dirty="0"/>
              <a:t>.</a:t>
            </a:r>
          </a:p>
          <a:p>
            <a:pPr>
              <a:buFontTx/>
              <a:buChar char="-"/>
            </a:pPr>
            <a:r>
              <a:rPr lang="lt-LT" dirty="0"/>
              <a:t>Daugiau informacijos ieškokite www.programastatybai.lt/aktualijos.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123214DB-7134-034F-6CD5-2837011CE0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8905" y="1073021"/>
            <a:ext cx="1568090" cy="41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56721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9B584CDB-587B-E0C6-4CE5-8AAE1C923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PROGRAMA STATYBAI - AKTUALIJOS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4533097-5612-67BE-969F-0477A50275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8905" y="1073021"/>
            <a:ext cx="1568090" cy="41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aveikslėlis 7">
            <a:extLst>
              <a:ext uri="{FF2B5EF4-FFF2-40B4-BE49-F238E27FC236}">
                <a16:creationId xmlns:a16="http://schemas.microsoft.com/office/drawing/2014/main" id="{EAA3409E-C6E2-5FED-405A-BCEF9F4BEC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76"/>
          <a:stretch/>
        </p:blipFill>
        <p:spPr>
          <a:xfrm>
            <a:off x="3102627" y="2015411"/>
            <a:ext cx="5397565" cy="480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7739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956D9019-F2AF-1178-7BCF-4D7E0364E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Pirmi klientai – bendradarbiauk su portalu</a:t>
            </a:r>
          </a:p>
        </p:txBody>
      </p:sp>
      <p:pic>
        <p:nvPicPr>
          <p:cNvPr id="4" name="Turinio vietos rezervavimo ženklas 3">
            <a:extLst>
              <a:ext uri="{FF2B5EF4-FFF2-40B4-BE49-F238E27FC236}">
                <a16:creationId xmlns:a16="http://schemas.microsoft.com/office/drawing/2014/main" id="{8EF5748E-8BE4-19AA-200E-A977E3A6E8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583" t="32410" r="3894"/>
          <a:stretch/>
        </p:blipFill>
        <p:spPr>
          <a:xfrm>
            <a:off x="443706" y="2577366"/>
            <a:ext cx="11304588" cy="3646153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4F829397-DF5A-5758-EDF8-A87ADFC5B2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8905" y="1073021"/>
            <a:ext cx="1568090" cy="41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2655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55050F2-4E60-764A-D236-DF4E233DF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FB „PROGRAMA STATYBAI SUSITIKIMAI“ GRUPĖ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6A0E6A3-3872-3DA6-11EF-765FC598BC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8905" y="1073021"/>
            <a:ext cx="1568090" cy="41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aveikslėlis 5">
            <a:extLst>
              <a:ext uri="{FF2B5EF4-FFF2-40B4-BE49-F238E27FC236}">
                <a16:creationId xmlns:a16="http://schemas.microsoft.com/office/drawing/2014/main" id="{5D211881-62BE-3754-CF76-2CFC8A230E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722" y="2099388"/>
            <a:ext cx="7358641" cy="4320073"/>
          </a:xfrm>
          <a:prstGeom prst="rect">
            <a:avLst/>
          </a:prstGeom>
        </p:spPr>
      </p:pic>
      <p:pic>
        <p:nvPicPr>
          <p:cNvPr id="10" name="Paveikslėlis 9">
            <a:extLst>
              <a:ext uri="{FF2B5EF4-FFF2-40B4-BE49-F238E27FC236}">
                <a16:creationId xmlns:a16="http://schemas.microsoft.com/office/drawing/2014/main" id="{688EF45B-11B5-E660-9398-BC811BC356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1587" y="3731419"/>
            <a:ext cx="5243014" cy="29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9187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76E8EA4-CB19-E7F2-4982-034D550AB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TIKSLINIAI KLIENTAI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7B9486B-1908-2E33-36D8-2D54490F37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8905" y="1073021"/>
            <a:ext cx="1568090" cy="41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aveikslėlis 6">
            <a:extLst>
              <a:ext uri="{FF2B5EF4-FFF2-40B4-BE49-F238E27FC236}">
                <a16:creationId xmlns:a16="http://schemas.microsoft.com/office/drawing/2014/main" id="{0EA82363-DE0E-DEAF-0FFF-E462D05F5C4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8085"/>
          <a:stretch/>
        </p:blipFill>
        <p:spPr>
          <a:xfrm>
            <a:off x="353750" y="2064671"/>
            <a:ext cx="10043871" cy="4700023"/>
          </a:xfrm>
          <a:prstGeom prst="rect">
            <a:avLst/>
          </a:prstGeom>
        </p:spPr>
      </p:pic>
      <p:sp>
        <p:nvSpPr>
          <p:cNvPr id="8" name="Struktūrinė schema: alternatyvus procesas 7">
            <a:extLst>
              <a:ext uri="{FF2B5EF4-FFF2-40B4-BE49-F238E27FC236}">
                <a16:creationId xmlns:a16="http://schemas.microsoft.com/office/drawing/2014/main" id="{28E55B41-26C7-7A52-085B-C6B1D334DA0B}"/>
              </a:ext>
            </a:extLst>
          </p:cNvPr>
          <p:cNvSpPr/>
          <p:nvPr/>
        </p:nvSpPr>
        <p:spPr>
          <a:xfrm>
            <a:off x="7078817" y="5675412"/>
            <a:ext cx="1663907" cy="920931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NORINTYS ĮSISTEIGTI VERSLĄ</a:t>
            </a:r>
          </a:p>
        </p:txBody>
      </p:sp>
      <p:sp>
        <p:nvSpPr>
          <p:cNvPr id="9" name="Struktūrinė schema: alternatyvus procesas 8">
            <a:extLst>
              <a:ext uri="{FF2B5EF4-FFF2-40B4-BE49-F238E27FC236}">
                <a16:creationId xmlns:a16="http://schemas.microsoft.com/office/drawing/2014/main" id="{FD565F7A-EF4D-E6F7-12BF-29609C9B79C6}"/>
              </a:ext>
            </a:extLst>
          </p:cNvPr>
          <p:cNvSpPr/>
          <p:nvPr/>
        </p:nvSpPr>
        <p:spPr>
          <a:xfrm>
            <a:off x="8666743" y="4803757"/>
            <a:ext cx="1563755" cy="92093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VERSLAI</a:t>
            </a:r>
          </a:p>
        </p:txBody>
      </p:sp>
      <p:sp>
        <p:nvSpPr>
          <p:cNvPr id="10" name="Struktūrinė schema: alternatyvus procesas 9">
            <a:extLst>
              <a:ext uri="{FF2B5EF4-FFF2-40B4-BE49-F238E27FC236}">
                <a16:creationId xmlns:a16="http://schemas.microsoft.com/office/drawing/2014/main" id="{CA93ADAC-23CE-3280-BF95-BF4CB283A197}"/>
              </a:ext>
            </a:extLst>
          </p:cNvPr>
          <p:cNvSpPr/>
          <p:nvPr/>
        </p:nvSpPr>
        <p:spPr>
          <a:xfrm>
            <a:off x="10515181" y="4442961"/>
            <a:ext cx="1563755" cy="82237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UŽSAKOVAI</a:t>
            </a:r>
          </a:p>
        </p:txBody>
      </p:sp>
      <p:cxnSp>
        <p:nvCxnSpPr>
          <p:cNvPr id="11" name="Tiesioji rodyklės jungtis 10">
            <a:extLst>
              <a:ext uri="{FF2B5EF4-FFF2-40B4-BE49-F238E27FC236}">
                <a16:creationId xmlns:a16="http://schemas.microsoft.com/office/drawing/2014/main" id="{46785142-9040-B557-281E-E4E25185652E}"/>
              </a:ext>
            </a:extLst>
          </p:cNvPr>
          <p:cNvCxnSpPr/>
          <p:nvPr/>
        </p:nvCxnSpPr>
        <p:spPr>
          <a:xfrm>
            <a:off x="9006969" y="4199185"/>
            <a:ext cx="0" cy="667062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2" name="Tiesioji rodyklės jungtis 11">
            <a:extLst>
              <a:ext uri="{FF2B5EF4-FFF2-40B4-BE49-F238E27FC236}">
                <a16:creationId xmlns:a16="http://schemas.microsoft.com/office/drawing/2014/main" id="{630A1B51-B236-ADCC-F0CE-09BC3514DF2F}"/>
              </a:ext>
            </a:extLst>
          </p:cNvPr>
          <p:cNvCxnSpPr>
            <a:cxnSpLocks/>
          </p:cNvCxnSpPr>
          <p:nvPr/>
        </p:nvCxnSpPr>
        <p:spPr>
          <a:xfrm flipH="1">
            <a:off x="7496965" y="4172945"/>
            <a:ext cx="1184903" cy="1551744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Tiesioji rodyklės jungtis 12">
            <a:extLst>
              <a:ext uri="{FF2B5EF4-FFF2-40B4-BE49-F238E27FC236}">
                <a16:creationId xmlns:a16="http://schemas.microsoft.com/office/drawing/2014/main" id="{BAE43E02-4334-68C2-0E37-81286F757B09}"/>
              </a:ext>
            </a:extLst>
          </p:cNvPr>
          <p:cNvCxnSpPr>
            <a:cxnSpLocks/>
          </p:cNvCxnSpPr>
          <p:nvPr/>
        </p:nvCxnSpPr>
        <p:spPr>
          <a:xfrm>
            <a:off x="9352201" y="4199185"/>
            <a:ext cx="1234142" cy="345234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4" name="Struktūrinė schema: alternatyvus procesas 13">
            <a:extLst>
              <a:ext uri="{FF2B5EF4-FFF2-40B4-BE49-F238E27FC236}">
                <a16:creationId xmlns:a16="http://schemas.microsoft.com/office/drawing/2014/main" id="{57BBEB6C-B372-2739-E1CC-489475C957A1}"/>
              </a:ext>
            </a:extLst>
          </p:cNvPr>
          <p:cNvSpPr/>
          <p:nvPr/>
        </p:nvSpPr>
        <p:spPr>
          <a:xfrm>
            <a:off x="7166477" y="3236249"/>
            <a:ext cx="3535735" cy="992304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PROGRAMA STATYBAI TIKSLINIAI KLIENTAI</a:t>
            </a:r>
          </a:p>
        </p:txBody>
      </p:sp>
    </p:spTree>
    <p:extLst>
      <p:ext uri="{BB962C8B-B14F-4D97-AF65-F5344CB8AC3E}">
        <p14:creationId xmlns:p14="http://schemas.microsoft.com/office/powerpoint/2010/main" val="41755607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7DC7E7C-FA1B-028E-B46A-19E4B8A4E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53228"/>
            <a:ext cx="10422293" cy="1080938"/>
          </a:xfrm>
        </p:spPr>
        <p:txBody>
          <a:bodyPr/>
          <a:lstStyle/>
          <a:p>
            <a:pPr algn="ctr"/>
            <a:r>
              <a:rPr lang="lt-LT" dirty="0"/>
              <a:t>RAKTAŽODŽIŲ IR VIETOVĖS PARINKIMO SVARBUMAS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0CA789A-71F5-B98F-A2BD-A793A40198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8905" y="1073021"/>
            <a:ext cx="1568090" cy="41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aveikslėlis 7">
            <a:extLst>
              <a:ext uri="{FF2B5EF4-FFF2-40B4-BE49-F238E27FC236}">
                <a16:creationId xmlns:a16="http://schemas.microsoft.com/office/drawing/2014/main" id="{A6310D7E-841C-47F6-4265-9A4883C22A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584" y="2006082"/>
            <a:ext cx="5214254" cy="3910691"/>
          </a:xfrm>
          <a:prstGeom prst="rect">
            <a:avLst/>
          </a:prstGeom>
        </p:spPr>
      </p:pic>
      <p:pic>
        <p:nvPicPr>
          <p:cNvPr id="10" name="Paveikslėlis 9">
            <a:extLst>
              <a:ext uri="{FF2B5EF4-FFF2-40B4-BE49-F238E27FC236}">
                <a16:creationId xmlns:a16="http://schemas.microsoft.com/office/drawing/2014/main" id="{98EE9BA6-CF78-6A66-AF78-42AF5A6226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583" y="5898111"/>
            <a:ext cx="7691249" cy="941226"/>
          </a:xfrm>
          <a:prstGeom prst="rect">
            <a:avLst/>
          </a:prstGeom>
        </p:spPr>
      </p:pic>
      <p:cxnSp>
        <p:nvCxnSpPr>
          <p:cNvPr id="11" name="Tiesioji rodyklės jungtis 10">
            <a:extLst>
              <a:ext uri="{FF2B5EF4-FFF2-40B4-BE49-F238E27FC236}">
                <a16:creationId xmlns:a16="http://schemas.microsoft.com/office/drawing/2014/main" id="{5B6BB028-674D-D084-A647-5E602E2B6EAC}"/>
              </a:ext>
            </a:extLst>
          </p:cNvPr>
          <p:cNvCxnSpPr/>
          <p:nvPr/>
        </p:nvCxnSpPr>
        <p:spPr>
          <a:xfrm flipH="1">
            <a:off x="5136798" y="3732945"/>
            <a:ext cx="1558834" cy="7837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Tiesioji rodyklės jungtis 11">
            <a:extLst>
              <a:ext uri="{FF2B5EF4-FFF2-40B4-BE49-F238E27FC236}">
                <a16:creationId xmlns:a16="http://schemas.microsoft.com/office/drawing/2014/main" id="{9080A425-5227-C567-61B5-8F2E65C91F1B}"/>
              </a:ext>
            </a:extLst>
          </p:cNvPr>
          <p:cNvCxnSpPr/>
          <p:nvPr/>
        </p:nvCxnSpPr>
        <p:spPr>
          <a:xfrm flipH="1">
            <a:off x="4616781" y="3904861"/>
            <a:ext cx="2078851" cy="25951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BF0AF2C-A9E3-4188-CC05-3180DEC36574}"/>
              </a:ext>
            </a:extLst>
          </p:cNvPr>
          <p:cNvSpPr txBox="1"/>
          <p:nvPr/>
        </p:nvSpPr>
        <p:spPr>
          <a:xfrm>
            <a:off x="6765962" y="3084843"/>
            <a:ext cx="439845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200" b="1" dirty="0"/>
              <a:t>Labai svarbu teisingai pasirinkti savo įmonės veiklą ir vietovę, kad gauti tinkamą informaciją </a:t>
            </a:r>
            <a:r>
              <a:rPr lang="lt-LT" b="1" dirty="0"/>
              <a:t>(konkursai, skelbimai, darbuotojų CV ir t.t.)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2638087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E424712-04C2-1655-3110-CC616AC45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PORTALO „MINI SVETAINĖ“ FUNKCIJA</a:t>
            </a:r>
          </a:p>
        </p:txBody>
      </p:sp>
      <p:pic>
        <p:nvPicPr>
          <p:cNvPr id="7" name="Paveikslėlis 6">
            <a:extLst>
              <a:ext uri="{FF2B5EF4-FFF2-40B4-BE49-F238E27FC236}">
                <a16:creationId xmlns:a16="http://schemas.microsoft.com/office/drawing/2014/main" id="{07570583-C534-DA3B-5FAC-F372393479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6966" y="2229058"/>
            <a:ext cx="3984780" cy="405280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60843E1-2AF3-4278-E0C3-E7894790C156}"/>
              </a:ext>
            </a:extLst>
          </p:cNvPr>
          <p:cNvSpPr txBox="1"/>
          <p:nvPr/>
        </p:nvSpPr>
        <p:spPr>
          <a:xfrm>
            <a:off x="5094422" y="2229058"/>
            <a:ext cx="29579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t-LT" sz="1600" dirty="0"/>
              <a:t>Kas atsispindi </a:t>
            </a:r>
          </a:p>
          <a:p>
            <a:pPr algn="r"/>
            <a:r>
              <a:rPr lang="lt-LT" sz="1600" dirty="0"/>
              <a:t>Mini svetainėje:</a:t>
            </a:r>
          </a:p>
          <a:p>
            <a:pPr algn="r"/>
            <a:endParaRPr lang="lt-LT" sz="1600" dirty="0"/>
          </a:p>
          <a:p>
            <a:pPr algn="r"/>
            <a:r>
              <a:rPr lang="lt-LT" sz="1600" dirty="0"/>
              <a:t>-Informacija apie įmonę;</a:t>
            </a:r>
          </a:p>
          <a:p>
            <a:pPr algn="r"/>
            <a:r>
              <a:rPr lang="lt-LT" sz="1600" dirty="0"/>
              <a:t>-Įmonės VIP produktas;</a:t>
            </a:r>
          </a:p>
          <a:p>
            <a:pPr algn="r"/>
            <a:r>
              <a:rPr lang="lt-LT" sz="1600" dirty="0"/>
              <a:t>-Kita įmonės </a:t>
            </a:r>
            <a:r>
              <a:rPr lang="lt-LT" sz="1600" dirty="0" err="1"/>
              <a:t>info</a:t>
            </a:r>
            <a:r>
              <a:rPr lang="lt-LT" sz="1600" dirty="0"/>
              <a:t> </a:t>
            </a:r>
          </a:p>
          <a:p>
            <a:pPr algn="r"/>
            <a:r>
              <a:rPr lang="lt-LT" sz="1600" dirty="0"/>
              <a:t>ir naujienos;</a:t>
            </a:r>
          </a:p>
          <a:p>
            <a:pPr marL="285750" indent="-285750" algn="r">
              <a:buFontTx/>
              <a:buChar char="-"/>
            </a:pPr>
            <a:r>
              <a:rPr lang="lt-LT" sz="1600" dirty="0"/>
              <a:t>Teikiamos paslaugos;</a:t>
            </a:r>
          </a:p>
          <a:p>
            <a:pPr marL="285750" indent="-285750" algn="r">
              <a:buFontTx/>
              <a:buChar char="-"/>
            </a:pPr>
            <a:r>
              <a:rPr lang="lt-LT" sz="1600" dirty="0"/>
              <a:t>Darbų galerija;</a:t>
            </a:r>
          </a:p>
          <a:p>
            <a:pPr marL="285750" indent="-285750" algn="r">
              <a:buFontTx/>
              <a:buChar char="-"/>
            </a:pPr>
            <a:r>
              <a:rPr lang="lt-LT" sz="1600" dirty="0"/>
              <a:t>Įmonės kontaktai / rekvizitai</a:t>
            </a:r>
          </a:p>
          <a:p>
            <a:pPr algn="r"/>
            <a:endParaRPr lang="lt-LT" sz="1600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20D3BE33-06FE-A89C-8423-E8076938D1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8905" y="1073021"/>
            <a:ext cx="1568090" cy="41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aveikslėlis 3">
            <a:extLst>
              <a:ext uri="{FF2B5EF4-FFF2-40B4-BE49-F238E27FC236}">
                <a16:creationId xmlns:a16="http://schemas.microsoft.com/office/drawing/2014/main" id="{EE173F5E-16EB-EAD2-BC1E-DC0457B6F3B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961"/>
          <a:stretch/>
        </p:blipFill>
        <p:spPr>
          <a:xfrm>
            <a:off x="61592" y="2201064"/>
            <a:ext cx="5669443" cy="412509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EC62F1F-E6E7-8690-244F-3D9110EE74A1}"/>
              </a:ext>
            </a:extLst>
          </p:cNvPr>
          <p:cNvSpPr txBox="1"/>
          <p:nvPr/>
        </p:nvSpPr>
        <p:spPr>
          <a:xfrm>
            <a:off x="3102007" y="6322854"/>
            <a:ext cx="60412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800" dirty="0"/>
              <a:t>Padėkite portalui rekomenduoti Jus</a:t>
            </a:r>
            <a:r>
              <a:rPr lang="en-GB" sz="2800" dirty="0"/>
              <a:t>!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28622721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7F8C8827-D65D-B775-0930-AE7574BCF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PORTALO „MINI SVETAINĖ“ NAUDA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8E1C63D0-49B3-2B77-115E-7DCF720279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8905" y="1073021"/>
            <a:ext cx="1568090" cy="41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9343017-1E0D-F528-6496-BACE3950CC88}"/>
              </a:ext>
            </a:extLst>
          </p:cNvPr>
          <p:cNvSpPr txBox="1"/>
          <p:nvPr/>
        </p:nvSpPr>
        <p:spPr>
          <a:xfrm>
            <a:off x="2185512" y="6220257"/>
            <a:ext cx="28458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/>
              <a:t>Paieškoje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15EA5C-72A1-4F38-9954-8350A5544996}"/>
              </a:ext>
            </a:extLst>
          </p:cNvPr>
          <p:cNvSpPr txBox="1"/>
          <p:nvPr/>
        </p:nvSpPr>
        <p:spPr>
          <a:xfrm>
            <a:off x="9014927" y="2391521"/>
            <a:ext cx="28458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/>
              <a:t>Skelbimuose</a:t>
            </a:r>
          </a:p>
        </p:txBody>
      </p:sp>
      <p:pic>
        <p:nvPicPr>
          <p:cNvPr id="11" name="Paveikslėlis 10" descr="Paveikslėlis, kuriame yra žinutė&#10;&#10;Automatiškai sugeneruotas aprašymas">
            <a:extLst>
              <a:ext uri="{FF2B5EF4-FFF2-40B4-BE49-F238E27FC236}">
                <a16:creationId xmlns:a16="http://schemas.microsoft.com/office/drawing/2014/main" id="{E488329E-7169-D841-C336-0757E233EF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659" y="2124906"/>
            <a:ext cx="7067438" cy="3849779"/>
          </a:xfrm>
          <a:prstGeom prst="rect">
            <a:avLst/>
          </a:prstGeom>
        </p:spPr>
      </p:pic>
      <p:pic>
        <p:nvPicPr>
          <p:cNvPr id="7" name="Paveikslėlis 6" descr="Paveikslėlis, kuriame yra žinutė&#10;&#10;Automatiškai sugeneruotas aprašymas">
            <a:extLst>
              <a:ext uri="{FF2B5EF4-FFF2-40B4-BE49-F238E27FC236}">
                <a16:creationId xmlns:a16="http://schemas.microsoft.com/office/drawing/2014/main" id="{C65C2156-31D2-1D4C-B678-8F6FD80FE4B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168" t="13062" r="15566" b="5442"/>
          <a:stretch/>
        </p:blipFill>
        <p:spPr>
          <a:xfrm>
            <a:off x="6733592" y="3390980"/>
            <a:ext cx="5383447" cy="3415005"/>
          </a:xfrm>
          <a:prstGeom prst="rect">
            <a:avLst/>
          </a:prstGeom>
        </p:spPr>
      </p:pic>
      <p:cxnSp>
        <p:nvCxnSpPr>
          <p:cNvPr id="12" name="Tiesioji rodyklės jungtis 11">
            <a:extLst>
              <a:ext uri="{FF2B5EF4-FFF2-40B4-BE49-F238E27FC236}">
                <a16:creationId xmlns:a16="http://schemas.microsoft.com/office/drawing/2014/main" id="{06798FB3-767D-065A-266E-766BD0A45AF7}"/>
              </a:ext>
            </a:extLst>
          </p:cNvPr>
          <p:cNvCxnSpPr>
            <a:cxnSpLocks/>
          </p:cNvCxnSpPr>
          <p:nvPr/>
        </p:nvCxnSpPr>
        <p:spPr>
          <a:xfrm flipH="1" flipV="1">
            <a:off x="1754155" y="2425959"/>
            <a:ext cx="1574949" cy="3794298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Tiesioji rodyklės jungtis 14">
            <a:extLst>
              <a:ext uri="{FF2B5EF4-FFF2-40B4-BE49-F238E27FC236}">
                <a16:creationId xmlns:a16="http://schemas.microsoft.com/office/drawing/2014/main" id="{058C2D86-A683-4A12-E4A3-36824B9A4F87}"/>
              </a:ext>
            </a:extLst>
          </p:cNvPr>
          <p:cNvCxnSpPr>
            <a:cxnSpLocks/>
          </p:cNvCxnSpPr>
          <p:nvPr/>
        </p:nvCxnSpPr>
        <p:spPr>
          <a:xfrm flipH="1">
            <a:off x="9573208" y="2853186"/>
            <a:ext cx="954240" cy="1606849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06298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DB76310-CF76-15FA-7694-267A35889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PORTALO  PASLAUGA - SUSIRASK SAU TINKAMĄ</a:t>
            </a:r>
          </a:p>
        </p:txBody>
      </p:sp>
      <p:pic>
        <p:nvPicPr>
          <p:cNvPr id="4" name="Paveikslėlis 3" descr="Paveikslėlis, kuriame yra žinutė">
            <a:extLst>
              <a:ext uri="{FF2B5EF4-FFF2-40B4-BE49-F238E27FC236}">
                <a16:creationId xmlns:a16="http://schemas.microsoft.com/office/drawing/2014/main" id="{5169D397-EAC2-8615-F6EC-22C1664072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904" t="16476" r="12952" b="12517"/>
          <a:stretch/>
        </p:blipFill>
        <p:spPr>
          <a:xfrm>
            <a:off x="159448" y="2143944"/>
            <a:ext cx="6213360" cy="3259188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91CE80C7-FCFC-91C6-CC0E-EEF10AF3C8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8905" y="1073021"/>
            <a:ext cx="1568090" cy="41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aveikslėlis 10">
            <a:extLst>
              <a:ext uri="{FF2B5EF4-FFF2-40B4-BE49-F238E27FC236}">
                <a16:creationId xmlns:a16="http://schemas.microsoft.com/office/drawing/2014/main" id="{EF613BF9-AF59-6FF4-0D2A-A5B300752A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808" y="2693311"/>
            <a:ext cx="5653286" cy="4027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6250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956D9019-F2AF-1178-7BCF-4D7E0364E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Viešumas suteikia patikimumo Užsakovui</a:t>
            </a:r>
          </a:p>
        </p:txBody>
      </p:sp>
      <p:sp>
        <p:nvSpPr>
          <p:cNvPr id="5" name="Turinio vietos rezervavimo ženklas 4">
            <a:extLst>
              <a:ext uri="{FF2B5EF4-FFF2-40B4-BE49-F238E27FC236}">
                <a16:creationId xmlns:a16="http://schemas.microsoft.com/office/drawing/2014/main" id="{7164FD45-9005-2932-AE9C-7240FB4A2C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920661"/>
            <a:ext cx="9613861" cy="3599316"/>
          </a:xfrm>
        </p:spPr>
        <p:txBody>
          <a:bodyPr/>
          <a:lstStyle/>
          <a:p>
            <a:r>
              <a:rPr lang="lt-LT" dirty="0"/>
              <a:t>Būkite aktyvus;</a:t>
            </a:r>
          </a:p>
          <a:p>
            <a:r>
              <a:rPr lang="lt-LT" dirty="0"/>
              <a:t>Viešinkite savo veiklą :</a:t>
            </a:r>
          </a:p>
          <a:p>
            <a:pPr>
              <a:buFontTx/>
              <a:buChar char="-"/>
            </a:pPr>
            <a:r>
              <a:rPr lang="lt-LT" dirty="0"/>
              <a:t>susikurdami portale Mini svetainę;</a:t>
            </a:r>
          </a:p>
          <a:p>
            <a:pPr>
              <a:buFontTx/>
              <a:buChar char="-"/>
            </a:pPr>
            <a:r>
              <a:rPr lang="lt-LT" dirty="0" err="1"/>
              <a:t>reklamjuostėje</a:t>
            </a:r>
            <a:r>
              <a:rPr lang="lt-LT" dirty="0"/>
              <a:t> savo </a:t>
            </a:r>
            <a:r>
              <a:rPr lang="lt-LT" dirty="0" err="1"/>
              <a:t>banerį</a:t>
            </a:r>
            <a:r>
              <a:rPr lang="lt-LT" dirty="0"/>
              <a:t>; </a:t>
            </a:r>
          </a:p>
          <a:p>
            <a:r>
              <a:rPr lang="lt-LT" dirty="0"/>
              <a:t>Dalyvaukite </a:t>
            </a:r>
            <a:r>
              <a:rPr lang="lt-LT" dirty="0" err="1"/>
              <a:t>online</a:t>
            </a:r>
            <a:r>
              <a:rPr lang="lt-LT" dirty="0"/>
              <a:t> susitikimuose;</a:t>
            </a:r>
          </a:p>
          <a:p>
            <a:r>
              <a:rPr lang="lt-LT" dirty="0"/>
              <a:t>Leiskite žinoti kokia tavo veikla, </a:t>
            </a:r>
          </a:p>
          <a:p>
            <a:pPr marL="0" indent="0">
              <a:buNone/>
            </a:pPr>
            <a:r>
              <a:rPr lang="lt-LT" dirty="0"/>
              <a:t>   kuo galime būti naudingi Jums?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0897DE81-9D33-69D1-3095-C03AAEFBFC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8905" y="1073021"/>
            <a:ext cx="1568090" cy="41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aveikslėlis 7">
            <a:extLst>
              <a:ext uri="{FF2B5EF4-FFF2-40B4-BE49-F238E27FC236}">
                <a16:creationId xmlns:a16="http://schemas.microsoft.com/office/drawing/2014/main" id="{43A66A1B-09ED-C1E0-0409-43626C6C51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1352" y="2231798"/>
            <a:ext cx="5555848" cy="2808119"/>
          </a:xfrm>
          <a:prstGeom prst="rect">
            <a:avLst/>
          </a:prstGeom>
        </p:spPr>
      </p:pic>
      <p:pic>
        <p:nvPicPr>
          <p:cNvPr id="9" name="Paveikslėlis 8">
            <a:extLst>
              <a:ext uri="{FF2B5EF4-FFF2-40B4-BE49-F238E27FC236}">
                <a16:creationId xmlns:a16="http://schemas.microsoft.com/office/drawing/2014/main" id="{0384D507-7EC9-3C13-298E-0F29F13E35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5247" y="5126412"/>
            <a:ext cx="9403658" cy="1728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1530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5B2D52B-3A0F-D6D9-A02B-50C6449F5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NAUDA UŽSAKOVUI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2DE4898C-DA93-60EB-25B3-8380C9B18B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lt-LT" dirty="0"/>
              <a:t>Galimybė dėtis skelbimus,</a:t>
            </a:r>
            <a:r>
              <a:rPr lang="en-GB" dirty="0"/>
              <a:t> </a:t>
            </a:r>
            <a:r>
              <a:rPr lang="lt-LT" dirty="0"/>
              <a:t>skelbtis konkursus, ieškotis Darbuotojų ar Partnerių portale! Leisti žinoti ko Jūs ieškote, kas Jums reikalinga!</a:t>
            </a:r>
            <a:endParaRPr lang="en-GB" dirty="0"/>
          </a:p>
          <a:p>
            <a:pPr algn="just"/>
            <a:endParaRPr lang="lt-LT" sz="1000" dirty="0"/>
          </a:p>
          <a:p>
            <a:pPr algn="just"/>
            <a:r>
              <a:rPr lang="lt-LT" dirty="0"/>
              <a:t>Sutartys garantuoja ginčų sprendimą! Naudokitės portalo pagalba.</a:t>
            </a:r>
            <a:endParaRPr lang="en-GB" dirty="0"/>
          </a:p>
          <a:p>
            <a:pPr algn="just"/>
            <a:endParaRPr lang="lt-LT" sz="1000" dirty="0"/>
          </a:p>
          <a:p>
            <a:pPr algn="just"/>
            <a:r>
              <a:rPr lang="lt-LT" dirty="0"/>
              <a:t>Naudokitės portalu ir gaukite viską optimaliausiomis kainomis bei rinkitės iš daugiau nei vieno pasiūlymo itin paprastai!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1203085-0F0C-C21A-1A0B-75BCEA64EF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8905" y="1073021"/>
            <a:ext cx="1568090" cy="41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57303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2ACE3F2-29A8-0687-FB1F-4976B00CF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PORTALO BEI RŪMŲ NAUDA VERSLUI</a:t>
            </a:r>
          </a:p>
        </p:txBody>
      </p:sp>
      <p:sp>
        <p:nvSpPr>
          <p:cNvPr id="15" name="Struktūrinė schema: jungtis 14">
            <a:extLst>
              <a:ext uri="{FF2B5EF4-FFF2-40B4-BE49-F238E27FC236}">
                <a16:creationId xmlns:a16="http://schemas.microsoft.com/office/drawing/2014/main" id="{B45FD64D-9B8B-A6A9-D17E-AC1E821E63F0}"/>
              </a:ext>
            </a:extLst>
          </p:cNvPr>
          <p:cNvSpPr/>
          <p:nvPr/>
        </p:nvSpPr>
        <p:spPr>
          <a:xfrm>
            <a:off x="2171312" y="2021486"/>
            <a:ext cx="6869667" cy="4799899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Stačiakampis 15">
            <a:extLst>
              <a:ext uri="{FF2B5EF4-FFF2-40B4-BE49-F238E27FC236}">
                <a16:creationId xmlns:a16="http://schemas.microsoft.com/office/drawing/2014/main" id="{ED303004-DD47-CEF0-6AB9-2C3C6BDCE798}"/>
              </a:ext>
            </a:extLst>
          </p:cNvPr>
          <p:cNvSpPr/>
          <p:nvPr/>
        </p:nvSpPr>
        <p:spPr>
          <a:xfrm>
            <a:off x="3222254" y="2598729"/>
            <a:ext cx="4849021" cy="219915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1295873"/>
              </a:avLst>
            </a:prstTxWarp>
            <a:spAutoFit/>
          </a:bodyPr>
          <a:lstStyle/>
          <a:p>
            <a:pPr algn="ctr"/>
            <a:r>
              <a:rPr lang="lt-LT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Pasaulinė rinka</a:t>
            </a:r>
            <a:endParaRPr lang="lt-LT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Struktūrinė schema: jungtis 16">
            <a:extLst>
              <a:ext uri="{FF2B5EF4-FFF2-40B4-BE49-F238E27FC236}">
                <a16:creationId xmlns:a16="http://schemas.microsoft.com/office/drawing/2014/main" id="{A051E122-E0DA-BCE9-67BC-58137A70A00D}"/>
              </a:ext>
            </a:extLst>
          </p:cNvPr>
          <p:cNvSpPr/>
          <p:nvPr/>
        </p:nvSpPr>
        <p:spPr>
          <a:xfrm>
            <a:off x="2653387" y="2930004"/>
            <a:ext cx="5986757" cy="3902560"/>
          </a:xfrm>
          <a:prstGeom prst="flowChartConnector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Stačiakampis 17">
            <a:extLst>
              <a:ext uri="{FF2B5EF4-FFF2-40B4-BE49-F238E27FC236}">
                <a16:creationId xmlns:a16="http://schemas.microsoft.com/office/drawing/2014/main" id="{59263DFC-1C26-6DAB-22B1-1B081E7DDC46}"/>
              </a:ext>
            </a:extLst>
          </p:cNvPr>
          <p:cNvSpPr/>
          <p:nvPr/>
        </p:nvSpPr>
        <p:spPr>
          <a:xfrm>
            <a:off x="3278239" y="3383650"/>
            <a:ext cx="4849021" cy="243529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lt-LT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Prekybos, pramonės ir amatų rūmai</a:t>
            </a:r>
            <a:endParaRPr lang="lt-LT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Struktūrinė schema: jungtis 18">
            <a:extLst>
              <a:ext uri="{FF2B5EF4-FFF2-40B4-BE49-F238E27FC236}">
                <a16:creationId xmlns:a16="http://schemas.microsoft.com/office/drawing/2014/main" id="{30E6FE3A-177C-14E7-95D5-3F7B12756A45}"/>
              </a:ext>
            </a:extLst>
          </p:cNvPr>
          <p:cNvSpPr/>
          <p:nvPr/>
        </p:nvSpPr>
        <p:spPr>
          <a:xfrm>
            <a:off x="3345205" y="3819178"/>
            <a:ext cx="4715091" cy="3013385"/>
          </a:xfrm>
          <a:prstGeom prst="flowChartConnector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2" name="Stačiakampis 21">
            <a:extLst>
              <a:ext uri="{FF2B5EF4-FFF2-40B4-BE49-F238E27FC236}">
                <a16:creationId xmlns:a16="http://schemas.microsoft.com/office/drawing/2014/main" id="{A41D9663-249B-09FA-41B3-73E0E70CC19A}"/>
              </a:ext>
            </a:extLst>
          </p:cNvPr>
          <p:cNvSpPr/>
          <p:nvPr/>
        </p:nvSpPr>
        <p:spPr>
          <a:xfrm>
            <a:off x="3833988" y="4255283"/>
            <a:ext cx="3776110" cy="181951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lt-LT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Portalas Programa statybai</a:t>
            </a:r>
            <a:endParaRPr lang="lt-LT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3" name="Struktūrinė schema: jungtis 22">
            <a:extLst>
              <a:ext uri="{FF2B5EF4-FFF2-40B4-BE49-F238E27FC236}">
                <a16:creationId xmlns:a16="http://schemas.microsoft.com/office/drawing/2014/main" id="{2AF59CBC-4416-FA5B-519F-AB5A36C349A6}"/>
              </a:ext>
            </a:extLst>
          </p:cNvPr>
          <p:cNvSpPr/>
          <p:nvPr/>
        </p:nvSpPr>
        <p:spPr>
          <a:xfrm>
            <a:off x="3899542" y="4505310"/>
            <a:ext cx="3598507" cy="2336865"/>
          </a:xfrm>
          <a:prstGeom prst="flowChartConnector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4" name="Stačiakampis 23">
            <a:extLst>
              <a:ext uri="{FF2B5EF4-FFF2-40B4-BE49-F238E27FC236}">
                <a16:creationId xmlns:a16="http://schemas.microsoft.com/office/drawing/2014/main" id="{A4B3368F-3662-2233-A5B8-6B6A1CC5606A}"/>
              </a:ext>
            </a:extLst>
          </p:cNvPr>
          <p:cNvSpPr/>
          <p:nvPr/>
        </p:nvSpPr>
        <p:spPr>
          <a:xfrm>
            <a:off x="4227014" y="4931803"/>
            <a:ext cx="2953938" cy="2150787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lt-LT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Statybos</a:t>
            </a:r>
            <a:r>
              <a:rPr lang="lt-LT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verslai</a:t>
            </a:r>
            <a:endParaRPr lang="lt-LT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Stačiakampis 24">
            <a:extLst>
              <a:ext uri="{FF2B5EF4-FFF2-40B4-BE49-F238E27FC236}">
                <a16:creationId xmlns:a16="http://schemas.microsoft.com/office/drawing/2014/main" id="{8C3CC906-F233-16DC-A5E1-290586D32519}"/>
              </a:ext>
            </a:extLst>
          </p:cNvPr>
          <p:cNvSpPr/>
          <p:nvPr/>
        </p:nvSpPr>
        <p:spPr>
          <a:xfrm rot="19348495">
            <a:off x="9276721" y="1904754"/>
            <a:ext cx="2999071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lt-LT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UŽSAKOVAI</a:t>
            </a:r>
          </a:p>
        </p:txBody>
      </p:sp>
      <p:sp>
        <p:nvSpPr>
          <p:cNvPr id="26" name="Stačiakampis 25">
            <a:extLst>
              <a:ext uri="{FF2B5EF4-FFF2-40B4-BE49-F238E27FC236}">
                <a16:creationId xmlns:a16="http://schemas.microsoft.com/office/drawing/2014/main" id="{0CC81D65-3763-A092-91D7-6EBFE2D648E5}"/>
              </a:ext>
            </a:extLst>
          </p:cNvPr>
          <p:cNvSpPr/>
          <p:nvPr/>
        </p:nvSpPr>
        <p:spPr>
          <a:xfrm>
            <a:off x="8010933" y="5904717"/>
            <a:ext cx="2999071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lt-LT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pagalba</a:t>
            </a:r>
          </a:p>
        </p:txBody>
      </p:sp>
      <p:sp>
        <p:nvSpPr>
          <p:cNvPr id="27" name="Stačiakampis 26">
            <a:extLst>
              <a:ext uri="{FF2B5EF4-FFF2-40B4-BE49-F238E27FC236}">
                <a16:creationId xmlns:a16="http://schemas.microsoft.com/office/drawing/2014/main" id="{FC0D2140-63C3-34CE-3D15-F7C920A48BA5}"/>
              </a:ext>
            </a:extLst>
          </p:cNvPr>
          <p:cNvSpPr/>
          <p:nvPr/>
        </p:nvSpPr>
        <p:spPr>
          <a:xfrm rot="19607326">
            <a:off x="8540335" y="3677621"/>
            <a:ext cx="2999071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lt-LT" sz="2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Sklaida</a:t>
            </a:r>
            <a:endParaRPr lang="lt-LT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28" name="Stačiakampis 27">
            <a:extLst>
              <a:ext uri="{FF2B5EF4-FFF2-40B4-BE49-F238E27FC236}">
                <a16:creationId xmlns:a16="http://schemas.microsoft.com/office/drawing/2014/main" id="{2DA27F62-6EF9-72EA-6048-AC3D646BF6BC}"/>
              </a:ext>
            </a:extLst>
          </p:cNvPr>
          <p:cNvSpPr/>
          <p:nvPr/>
        </p:nvSpPr>
        <p:spPr>
          <a:xfrm rot="847580">
            <a:off x="9534491" y="4874035"/>
            <a:ext cx="2999071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lt-LT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VIEŠUMAS</a:t>
            </a:r>
          </a:p>
        </p:txBody>
      </p:sp>
      <p:sp>
        <p:nvSpPr>
          <p:cNvPr id="29" name="Stačiakampis 28">
            <a:extLst>
              <a:ext uri="{FF2B5EF4-FFF2-40B4-BE49-F238E27FC236}">
                <a16:creationId xmlns:a16="http://schemas.microsoft.com/office/drawing/2014/main" id="{485A40D4-D02B-FBB9-7ABF-C97F752E5E0C}"/>
              </a:ext>
            </a:extLst>
          </p:cNvPr>
          <p:cNvSpPr/>
          <p:nvPr/>
        </p:nvSpPr>
        <p:spPr>
          <a:xfrm rot="20647983">
            <a:off x="-432915" y="4339687"/>
            <a:ext cx="299907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lt-LT" sz="2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Partneriai</a:t>
            </a:r>
            <a:endParaRPr lang="lt-LT" sz="2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30" name="Stačiakampis 29">
            <a:extLst>
              <a:ext uri="{FF2B5EF4-FFF2-40B4-BE49-F238E27FC236}">
                <a16:creationId xmlns:a16="http://schemas.microsoft.com/office/drawing/2014/main" id="{803EA8F1-DAAB-A87F-EE89-A69284C48C3D}"/>
              </a:ext>
            </a:extLst>
          </p:cNvPr>
          <p:cNvSpPr/>
          <p:nvPr/>
        </p:nvSpPr>
        <p:spPr>
          <a:xfrm rot="847580">
            <a:off x="571109" y="5955632"/>
            <a:ext cx="2999071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lt-LT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KLIENTAI</a:t>
            </a:r>
          </a:p>
        </p:txBody>
      </p:sp>
      <p:sp>
        <p:nvSpPr>
          <p:cNvPr id="31" name="Stačiakampis 30">
            <a:extLst>
              <a:ext uri="{FF2B5EF4-FFF2-40B4-BE49-F238E27FC236}">
                <a16:creationId xmlns:a16="http://schemas.microsoft.com/office/drawing/2014/main" id="{834BDE72-F350-FE55-7F20-C4B6E955590D}"/>
              </a:ext>
            </a:extLst>
          </p:cNvPr>
          <p:cNvSpPr/>
          <p:nvPr/>
        </p:nvSpPr>
        <p:spPr>
          <a:xfrm rot="20077993">
            <a:off x="-250624" y="2360411"/>
            <a:ext cx="2999071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lt-LT" sz="2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patarimai</a:t>
            </a:r>
          </a:p>
        </p:txBody>
      </p:sp>
      <p:pic>
        <p:nvPicPr>
          <p:cNvPr id="1024" name="Picture 2">
            <a:extLst>
              <a:ext uri="{FF2B5EF4-FFF2-40B4-BE49-F238E27FC236}">
                <a16:creationId xmlns:a16="http://schemas.microsoft.com/office/drawing/2014/main" id="{66C1FF46-A2CB-DB22-27B3-B35D6DA447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8905" y="1073021"/>
            <a:ext cx="1568090" cy="41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upė 9">
            <a:extLst>
              <a:ext uri="{FF2B5EF4-FFF2-40B4-BE49-F238E27FC236}">
                <a16:creationId xmlns:a16="http://schemas.microsoft.com/office/drawing/2014/main" id="{CF60F4A6-1403-D507-E8B3-27724DAF172E}"/>
              </a:ext>
            </a:extLst>
          </p:cNvPr>
          <p:cNvGrpSpPr/>
          <p:nvPr/>
        </p:nvGrpSpPr>
        <p:grpSpPr>
          <a:xfrm>
            <a:off x="5021003" y="5484036"/>
            <a:ext cx="1532197" cy="1290239"/>
            <a:chOff x="4990523" y="5325870"/>
            <a:chExt cx="1655290" cy="1431656"/>
          </a:xfrm>
        </p:grpSpPr>
        <p:pic>
          <p:nvPicPr>
            <p:cNvPr id="5" name="Paveikslėlis 4">
              <a:extLst>
                <a:ext uri="{FF2B5EF4-FFF2-40B4-BE49-F238E27FC236}">
                  <a16:creationId xmlns:a16="http://schemas.microsoft.com/office/drawing/2014/main" id="{830C115A-87A5-A47A-E57C-84BC6610B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00279" y="5325870"/>
              <a:ext cx="452579" cy="1107529"/>
            </a:xfrm>
            <a:prstGeom prst="rect">
              <a:avLst/>
            </a:prstGeom>
          </p:spPr>
        </p:pic>
        <p:pic>
          <p:nvPicPr>
            <p:cNvPr id="7" name="Paveikslėlis 6">
              <a:extLst>
                <a:ext uri="{FF2B5EF4-FFF2-40B4-BE49-F238E27FC236}">
                  <a16:creationId xmlns:a16="http://schemas.microsoft.com/office/drawing/2014/main" id="{82FCD6F6-4F4F-E053-6EDD-15FE429F87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71584" y="5718595"/>
              <a:ext cx="874229" cy="964428"/>
            </a:xfrm>
            <a:prstGeom prst="rect">
              <a:avLst/>
            </a:prstGeom>
          </p:spPr>
        </p:pic>
        <p:pic>
          <p:nvPicPr>
            <p:cNvPr id="9" name="Paveikslėlis 8">
              <a:extLst>
                <a:ext uri="{FF2B5EF4-FFF2-40B4-BE49-F238E27FC236}">
                  <a16:creationId xmlns:a16="http://schemas.microsoft.com/office/drawing/2014/main" id="{B5E50D5B-CCA3-5D6E-D3E4-5E2CF35431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90523" y="5818945"/>
              <a:ext cx="1201756" cy="9385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027574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C08E405-381C-FD60-69A5-3A298C841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PORTALO PARTNERIAI</a:t>
            </a:r>
            <a:endParaRPr lang="lt-LT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3474D329-3D60-CE8A-1819-5111EC06FC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298" y="2105380"/>
            <a:ext cx="7167315" cy="2813861"/>
          </a:xfrm>
        </p:spPr>
        <p:txBody>
          <a:bodyPr/>
          <a:lstStyle/>
          <a:p>
            <a:pPr marL="0" indent="0">
              <a:buNone/>
            </a:pPr>
            <a:r>
              <a:rPr lang="lt-LT" u="sng" dirty="0"/>
              <a:t>Vakarų regione:</a:t>
            </a:r>
            <a:r>
              <a:rPr lang="en-GB" u="sng" dirty="0"/>
              <a:t> </a:t>
            </a:r>
          </a:p>
          <a:p>
            <a:pPr marL="0" indent="0">
              <a:buNone/>
            </a:pPr>
            <a:r>
              <a:rPr lang="en-GB" sz="1800" dirty="0"/>
              <a:t>                      </a:t>
            </a:r>
            <a:r>
              <a:rPr lang="lt-LT" sz="1800" dirty="0"/>
              <a:t>1. Direktorius Šarūnas </a:t>
            </a:r>
            <a:r>
              <a:rPr lang="lt-LT" sz="1800" dirty="0" err="1"/>
              <a:t>Varneckis</a:t>
            </a:r>
            <a:r>
              <a:rPr lang="lt-LT" sz="1800" dirty="0"/>
              <a:t> (atestato Nr.37838)</a:t>
            </a:r>
          </a:p>
          <a:p>
            <a:pPr marL="0" indent="0">
              <a:buNone/>
            </a:pPr>
            <a:r>
              <a:rPr lang="lt-LT" sz="1800" dirty="0"/>
              <a:t>       </a:t>
            </a:r>
            <a:r>
              <a:rPr lang="en-GB" sz="1800" dirty="0"/>
              <a:t>     </a:t>
            </a:r>
            <a:r>
              <a:rPr lang="lt-LT" sz="1800" dirty="0"/>
              <a:t>          2. MB „Paslaugų paketas Klaipėdoje“</a:t>
            </a:r>
          </a:p>
          <a:p>
            <a:pPr marL="0" indent="0">
              <a:buNone/>
            </a:pPr>
            <a:r>
              <a:rPr lang="en-GB" sz="1800" dirty="0"/>
              <a:t>      </a:t>
            </a:r>
            <a:r>
              <a:rPr lang="lt-LT" sz="1800" dirty="0"/>
              <a:t>                3. Tel.+370 695 06189, </a:t>
            </a:r>
          </a:p>
          <a:p>
            <a:pPr marL="0" indent="0">
              <a:buNone/>
            </a:pPr>
            <a:r>
              <a:rPr lang="en-GB" sz="1800" dirty="0"/>
              <a:t>    </a:t>
            </a:r>
            <a:r>
              <a:rPr lang="lt-LT" sz="1800" dirty="0"/>
              <a:t>                  4. </a:t>
            </a:r>
            <a:r>
              <a:rPr lang="lt-LT" sz="1800" dirty="0" err="1"/>
              <a:t>El.p</a:t>
            </a:r>
            <a:r>
              <a:rPr lang="lt-LT" sz="1800" dirty="0"/>
              <a:t>.: ppklaipedoje@gmail.com</a:t>
            </a:r>
          </a:p>
          <a:p>
            <a:pPr marL="0" indent="0">
              <a:buNone/>
            </a:pPr>
            <a:r>
              <a:rPr lang="en-GB" sz="1800" dirty="0"/>
              <a:t>    </a:t>
            </a:r>
            <a:r>
              <a:rPr lang="lt-LT" sz="1800" dirty="0"/>
              <a:t>                  5. www.ppklaipedoje.lt</a:t>
            </a:r>
          </a:p>
          <a:p>
            <a:endParaRPr lang="lt-LT" dirty="0"/>
          </a:p>
        </p:txBody>
      </p:sp>
      <p:pic>
        <p:nvPicPr>
          <p:cNvPr id="8" name="Picture 2" descr="Paslaugų paketas Klaipėdoje MB">
            <a:extLst>
              <a:ext uri="{FF2B5EF4-FFF2-40B4-BE49-F238E27FC236}">
                <a16:creationId xmlns:a16="http://schemas.microsoft.com/office/drawing/2014/main" id="{AE80D520-B83F-C982-A0B4-AA37C6BD39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21" y="2565055"/>
            <a:ext cx="1379512" cy="1727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CB3ED70-929F-88AF-098B-D2F0A0702054}"/>
              </a:ext>
            </a:extLst>
          </p:cNvPr>
          <p:cNvSpPr txBox="1"/>
          <p:nvPr/>
        </p:nvSpPr>
        <p:spPr>
          <a:xfrm>
            <a:off x="6342927" y="4005515"/>
            <a:ext cx="547482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t-LT" sz="2400" u="sng" dirty="0">
                <a:latin typeface="Trebuchet MS (Tekstas)"/>
              </a:rPr>
              <a:t>Kauno </a:t>
            </a:r>
            <a:r>
              <a:rPr lang="lt-LT" sz="2400" u="sng" dirty="0" err="1">
                <a:latin typeface="Trebuchet MS (Tekstas)"/>
              </a:rPr>
              <a:t>apskrit</a:t>
            </a:r>
            <a:r>
              <a:rPr lang="en-GB" sz="2400" u="sng" dirty="0" err="1">
                <a:latin typeface="Trebuchet MS (Tekstas)"/>
              </a:rPr>
              <a:t>yje</a:t>
            </a:r>
            <a:r>
              <a:rPr lang="lt-LT" sz="2400" u="sng" dirty="0">
                <a:latin typeface="Trebuchet MS (Tekstas)"/>
              </a:rPr>
              <a:t>: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t-LT" b="1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rebuchet MS (Tekstas)"/>
            </a:endParaRP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lt-LT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 MS (Tekstas)"/>
              </a:rPr>
              <a:t>                  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 MS (Tekstas)"/>
              </a:rPr>
              <a:t>   </a:t>
            </a:r>
            <a:r>
              <a:rPr kumimoji="0" lang="lt-LT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 MS (Tekstas)"/>
              </a:rPr>
              <a:t>1. Direktorius Alvydas Banevičius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lt-LT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 MS (Tekstas)"/>
              </a:rPr>
              <a:t>                  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 MS (Tekstas)"/>
              </a:rPr>
              <a:t>   </a:t>
            </a:r>
            <a:r>
              <a:rPr kumimoji="0" lang="lt-LT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 MS (Tekstas)"/>
              </a:rPr>
              <a:t>2. </a:t>
            </a:r>
            <a:r>
              <a:rPr lang="lt-LT" dirty="0">
                <a:latin typeface="Trebuchet MS (Tekstas)"/>
              </a:rPr>
              <a:t>M</a:t>
            </a:r>
            <a:r>
              <a:rPr kumimoji="0" lang="lt-LT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 MS (Tekstas)"/>
              </a:rPr>
              <a:t>B „</a:t>
            </a:r>
            <a:r>
              <a:rPr kumimoji="0" lang="lt-LT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rebuchet MS (Tekstas)"/>
              </a:rPr>
              <a:t>Leggato</a:t>
            </a:r>
            <a:r>
              <a:rPr kumimoji="0" lang="lt-LT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 MS (Tekstas)"/>
              </a:rPr>
              <a:t>“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lt-LT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 MS (Tekstas)"/>
              </a:rPr>
              <a:t>                  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 MS (Tekstas)"/>
              </a:rPr>
              <a:t>   </a:t>
            </a:r>
            <a:r>
              <a:rPr kumimoji="0" lang="lt-LT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 MS (Tekstas)"/>
              </a:rPr>
              <a:t>3. Tel.+370 687 10296, 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lt-LT" dirty="0">
                <a:latin typeface="Trebuchet MS (Tekstas)"/>
              </a:rPr>
              <a:t>                  </a:t>
            </a:r>
            <a:r>
              <a:rPr lang="en-GB" dirty="0">
                <a:latin typeface="Trebuchet MS (Tekstas)"/>
              </a:rPr>
              <a:t>   </a:t>
            </a:r>
            <a:r>
              <a:rPr lang="lt-LT" dirty="0">
                <a:latin typeface="Trebuchet MS (Tekstas)"/>
              </a:rPr>
              <a:t>4. E</a:t>
            </a:r>
            <a:r>
              <a:rPr kumimoji="0" lang="lt-LT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rebuchet MS (Tekstas)"/>
              </a:rPr>
              <a:t>l.p</a:t>
            </a:r>
            <a:r>
              <a:rPr kumimoji="0" lang="lt-LT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 MS (Tekstas)"/>
              </a:rPr>
              <a:t>.: </a:t>
            </a:r>
            <a:r>
              <a:rPr kumimoji="0" lang="lt-LT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rebuchet MS (Tekstas)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alvydas@leggato.lt</a:t>
            </a:r>
            <a:endParaRPr kumimoji="0" lang="lt-LT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rebuchet MS (Tekstas)"/>
            </a:endParaRP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lt-LT" dirty="0">
                <a:latin typeface="Trebuchet MS (Tekstas)"/>
              </a:rPr>
              <a:t>                  </a:t>
            </a:r>
            <a:r>
              <a:rPr lang="en-GB" dirty="0">
                <a:latin typeface="Trebuchet MS (Tekstas)"/>
              </a:rPr>
              <a:t>   </a:t>
            </a:r>
            <a:r>
              <a:rPr lang="lt-LT" dirty="0">
                <a:latin typeface="Trebuchet MS (Tekstas)"/>
              </a:rPr>
              <a:t>5. www.leggato.lt</a:t>
            </a:r>
          </a:p>
          <a:p>
            <a:endParaRPr lang="lt-LT" dirty="0"/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7779E0BA-02CA-2B96-D4B0-A9FB9C87E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972"/>
          <a:stretch/>
        </p:blipFill>
        <p:spPr bwMode="auto">
          <a:xfrm>
            <a:off x="6390335" y="4717432"/>
            <a:ext cx="1376278" cy="1495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F4AE761F-D883-874B-D089-5DBC7D393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8905" y="1073021"/>
            <a:ext cx="1568090" cy="41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2927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2F29255-6D47-1EC1-6AB5-8CD668233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AČIŪ UŽ DĖMESĮ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D2519DD6-4395-C1B6-65B3-91F45C5E5B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10124528" cy="40172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dirty="0"/>
              <a:t>		Mindaugas </a:t>
            </a:r>
            <a:r>
              <a:rPr lang="lt-LT" dirty="0" err="1"/>
              <a:t>Citavičius</a:t>
            </a:r>
            <a:endParaRPr lang="lt-LT" dirty="0"/>
          </a:p>
          <a:p>
            <a:pPr marL="0" indent="0">
              <a:buNone/>
            </a:pPr>
            <a:r>
              <a:rPr lang="lt-LT" sz="1800" dirty="0"/>
              <a:t>		MB „</a:t>
            </a:r>
            <a:r>
              <a:rPr lang="lt-LT" sz="1800" dirty="0" err="1"/>
              <a:t>Progama</a:t>
            </a:r>
            <a:r>
              <a:rPr lang="lt-LT" sz="1800" dirty="0"/>
              <a:t> statybai“</a:t>
            </a:r>
          </a:p>
          <a:p>
            <a:pPr marL="0" indent="0">
              <a:buNone/>
            </a:pPr>
            <a:r>
              <a:rPr lang="lt-LT" sz="1800" dirty="0"/>
              <a:t>		Tel. +37069808205</a:t>
            </a:r>
          </a:p>
          <a:p>
            <a:pPr marL="0" indent="0">
              <a:buNone/>
            </a:pPr>
            <a:r>
              <a:rPr lang="lt-LT" sz="2000" dirty="0"/>
              <a:t>		</a:t>
            </a:r>
            <a:r>
              <a:rPr lang="lt-LT" sz="2000" dirty="0" err="1"/>
              <a:t>El.p</a:t>
            </a:r>
            <a:r>
              <a:rPr lang="lt-LT" sz="2000" dirty="0"/>
              <a:t>. </a:t>
            </a:r>
            <a:r>
              <a:rPr lang="lt-LT" sz="2000" dirty="0" err="1">
                <a:hlinkClick r:id="rId2"/>
              </a:rPr>
              <a:t>info@programastatybai.lt</a:t>
            </a:r>
            <a:endParaRPr lang="lt-LT" sz="2000" dirty="0"/>
          </a:p>
          <a:p>
            <a:pPr marL="0" indent="0">
              <a:buNone/>
            </a:pPr>
            <a:r>
              <a:rPr lang="lt-LT" dirty="0"/>
              <a:t> 		</a:t>
            </a:r>
            <a:r>
              <a:rPr lang="lt-LT" sz="2000" dirty="0"/>
              <a:t>www.programastatybai.lt</a:t>
            </a:r>
            <a:endParaRPr lang="en-GB" sz="2000" dirty="0"/>
          </a:p>
          <a:p>
            <a:pPr marL="0" indent="0">
              <a:buNone/>
            </a:pPr>
            <a:endParaRPr lang="en-GB" dirty="0"/>
          </a:p>
          <a:p>
            <a:pPr marL="0" indent="0" algn="ctr">
              <a:buNone/>
            </a:pPr>
            <a:r>
              <a:rPr lang="lt-LT"/>
              <a:t>BENDRADARBIAVIMAS </a:t>
            </a:r>
            <a:r>
              <a:rPr lang="lt-LT" dirty="0"/>
              <a:t>– VISŲ PIRMA YRA BENDRAVIMAS</a:t>
            </a:r>
            <a:r>
              <a:rPr lang="en-GB" dirty="0"/>
              <a:t>!</a:t>
            </a:r>
            <a:endParaRPr lang="lt-LT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0C55559-88BB-5CF9-3FE9-3E3AD7A7A4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8905" y="1073021"/>
            <a:ext cx="1568090" cy="41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aveikslėlis 7" descr="Paveikslėlis, kuriame yra vyras, asmuo, balta&#10;&#10;Automatiškai sugeneruotas aprašymas">
            <a:extLst>
              <a:ext uri="{FF2B5EF4-FFF2-40B4-BE49-F238E27FC236}">
                <a16:creationId xmlns:a16="http://schemas.microsoft.com/office/drawing/2014/main" id="{E4A48697-C8BE-2EE8-C53B-0AA0C6E8A6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230" b="99590" l="4508" r="95902">
                        <a14:foregroundMark x1="7787" y1="50000" x2="7787" y2="50000"/>
                        <a14:foregroundMark x1="75410" y1="65164" x2="75410" y2="65164"/>
                        <a14:foregroundMark x1="60656" y1="75820" x2="60656" y2="77869"/>
                        <a14:foregroundMark x1="26639" y1="92623" x2="70082" y2="86885"/>
                        <a14:foregroundMark x1="70082" y1="86885" x2="93443" y2="56148"/>
                        <a14:foregroundMark x1="93443" y1="56148" x2="81967" y2="17623"/>
                        <a14:foregroundMark x1="81967" y1="17623" x2="77459" y2="14754"/>
                        <a14:foregroundMark x1="33197" y1="96311" x2="73770" y2="87295"/>
                        <a14:foregroundMark x1="73770" y1="87295" x2="81557" y2="81967"/>
                        <a14:foregroundMark x1="43033" y1="13115" x2="21721" y2="56557"/>
                        <a14:foregroundMark x1="21721" y1="56557" x2="54098" y2="72951"/>
                        <a14:foregroundMark x1="54098" y1="72951" x2="52869" y2="72131"/>
                        <a14:foregroundMark x1="34426" y1="9836" x2="14344" y2="53279"/>
                        <a14:foregroundMark x1="14344" y1="53279" x2="28689" y2="74590"/>
                        <a14:foregroundMark x1="48770" y1="6148" x2="11475" y2="31967"/>
                        <a14:foregroundMark x1="11475" y1="31967" x2="19262" y2="72951"/>
                        <a14:foregroundMark x1="19262" y1="72951" x2="24590" y2="75820"/>
                        <a14:foregroundMark x1="96311" y1="42623" x2="94262" y2="65984"/>
                        <a14:foregroundMark x1="49180" y1="4918" x2="63934" y2="6967"/>
                        <a14:foregroundMark x1="48770" y1="2049" x2="56148" y2="3279"/>
                        <a14:foregroundMark x1="23361" y1="15164" x2="8197" y2="58197"/>
                        <a14:foregroundMark x1="8197" y1="58197" x2="21721" y2="84836"/>
                        <a14:foregroundMark x1="6967" y1="39754" x2="8607" y2="56967"/>
                        <a14:foregroundMark x1="4918" y1="48361" x2="7787" y2="63934"/>
                        <a14:foregroundMark x1="46311" y1="99590" x2="51230" y2="99590"/>
                        <a14:foregroundMark x1="65984" y1="62295" x2="51230" y2="79918"/>
                        <a14:foregroundMark x1="65574" y1="71721" x2="66803" y2="79918"/>
                        <a14:foregroundMark x1="44262" y1="66803" x2="43033" y2="77869"/>
                        <a14:foregroundMark x1="85246" y1="84426" x2="85246" y2="8278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9844" y="2336873"/>
            <a:ext cx="1326890" cy="1326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815169"/>
      </p:ext>
    </p:extLst>
  </p:cSld>
  <p:clrMapOvr>
    <a:masterClrMapping/>
  </p:clrMapOvr>
</p:sld>
</file>

<file path=ppt/theme/theme1.xml><?xml version="1.0" encoding="utf-8"?>
<a:theme xmlns:a="http://schemas.openxmlformats.org/drawingml/2006/main" name="Berlynas">
  <a:themeElements>
    <a:clrScheme name="Berlynas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ynas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ynas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TM04033917[[fn=Berlynas]]</Template>
  <TotalTime>264</TotalTime>
  <Words>681</Words>
  <Application>Microsoft Office PowerPoint</Application>
  <PresentationFormat>Plačiaekranė</PresentationFormat>
  <Paragraphs>101</Paragraphs>
  <Slides>18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18</vt:i4>
      </vt:variant>
    </vt:vector>
  </HeadingPairs>
  <TitlesOfParts>
    <vt:vector size="23" baseType="lpstr">
      <vt:lpstr>Arial</vt:lpstr>
      <vt:lpstr>Roboto</vt:lpstr>
      <vt:lpstr>Trebuchet MS</vt:lpstr>
      <vt:lpstr>Trebuchet MS (Tekstas)</vt:lpstr>
      <vt:lpstr>Berlynas</vt:lpstr>
      <vt:lpstr>SKAIDRI VEIKLA STATYBOSE  Nuo ko pradėti? Įstatymų naujovės, reikalavimai, atsakomybė Užsakovui</vt:lpstr>
      <vt:lpstr>ID KODO REIKŠMĖ DARBUOTOJUI BEI UŽSAKOVUI</vt:lpstr>
      <vt:lpstr>ĮMONIŲ STEIGIMAS</vt:lpstr>
      <vt:lpstr>ĮMONIŲ STEIGIMAS – VIRTUALUS BIURAS</vt:lpstr>
      <vt:lpstr>VERSLO STEIGIMAS, MOKESČIAI</vt:lpstr>
      <vt:lpstr>PROGRAMA STATYBAI - AKTUALIJOS</vt:lpstr>
      <vt:lpstr>Pirmi klientai – bendradarbiauk su portalu</vt:lpstr>
      <vt:lpstr>FB „PROGRAMA STATYBAI SUSITIKIMAI“ GRUPĖ</vt:lpstr>
      <vt:lpstr>TIKSLINIAI KLIENTAI</vt:lpstr>
      <vt:lpstr>RAKTAŽODŽIŲ IR VIETOVĖS PARINKIMO SVARBUMAS</vt:lpstr>
      <vt:lpstr>PORTALO „MINI SVETAINĖ“ FUNKCIJA</vt:lpstr>
      <vt:lpstr>PORTALO „MINI SVETAINĖ“ NAUDA</vt:lpstr>
      <vt:lpstr>PORTALO  PASLAUGA - SUSIRASK SAU TINKAMĄ</vt:lpstr>
      <vt:lpstr>Viešumas suteikia patikimumo Užsakovui</vt:lpstr>
      <vt:lpstr>NAUDA UŽSAKOVUI</vt:lpstr>
      <vt:lpstr>PORTALO BEI RŪMŲ NAUDA VERSLUI</vt:lpstr>
      <vt:lpstr>PORTALO PARTNERIAI</vt:lpstr>
      <vt:lpstr>AČIŪ UŽ DĖMESĮ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SKAIDRI VEIKLA STATYBOSE  Nuo ko pradėti? Įstatymų naujovės, reikalavimai, atsakomybė Užsakovui</dc:title>
  <dc:creator>UAB Išskirtinio būsto statyba</dc:creator>
  <cp:lastModifiedBy>UAB Išskirtinio būsto statyba</cp:lastModifiedBy>
  <cp:revision>8</cp:revision>
  <dcterms:created xsi:type="dcterms:W3CDTF">2023-01-21T12:40:59Z</dcterms:created>
  <dcterms:modified xsi:type="dcterms:W3CDTF">2023-02-14T13:02:00Z</dcterms:modified>
</cp:coreProperties>
</file>