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308" r:id="rId5"/>
    <p:sldId id="552" r:id="rId6"/>
    <p:sldId id="524" r:id="rId7"/>
    <p:sldId id="432" r:id="rId8"/>
    <p:sldId id="545" r:id="rId9"/>
    <p:sldId id="546" r:id="rId10"/>
    <p:sldId id="547" r:id="rId11"/>
    <p:sldId id="548" r:id="rId12"/>
    <p:sldId id="550" r:id="rId13"/>
    <p:sldId id="535" r:id="rId14"/>
    <p:sldId id="542" r:id="rId15"/>
    <p:sldId id="526" r:id="rId16"/>
    <p:sldId id="551" r:id="rId17"/>
    <p:sldId id="553" r:id="rId18"/>
    <p:sldId id="554" r:id="rId19"/>
    <p:sldId id="555" r:id="rId20"/>
    <p:sldId id="556" r:id="rId21"/>
    <p:sldId id="530" r:id="rId22"/>
  </p:sldIdLst>
  <p:sldSz cx="12192000" cy="6858000"/>
  <p:notesSz cx="6794500" cy="99314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relija Kazlauskienė" initials="AK" lastIdx="1" clrIdx="0">
    <p:extLst>
      <p:ext uri="{19B8F6BF-5375-455C-9EA6-DF929625EA0E}">
        <p15:presenceInfo xmlns:p15="http://schemas.microsoft.com/office/powerpoint/2012/main" userId="S::Aurelija.Kazlauskiene@eimin.lt::9e1f06e5-847e-4c08-945e-e5697eba4a8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781"/>
    <a:srgbClr val="008080"/>
    <a:srgbClr val="006666"/>
    <a:srgbClr val="FF6600"/>
    <a:srgbClr val="CC9900"/>
    <a:srgbClr val="FF9900"/>
    <a:srgbClr val="0099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78720" autoAdjust="0"/>
  </p:normalViewPr>
  <p:slideViewPr>
    <p:cSldViewPr snapToGrid="0">
      <p:cViewPr varScale="1">
        <p:scale>
          <a:sx n="90" d="100"/>
          <a:sy n="90" d="100"/>
        </p:scale>
        <p:origin x="1350" y="6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relija Ylė" userId="984e716e-9269-45e4-bddf-e5c522e1c834" providerId="ADAL" clId="{5A5C1298-D7EC-43D0-9278-93D2CBD20208}"/>
    <pc:docChg chg="modSld">
      <pc:chgData name="Aurelija Ylė" userId="984e716e-9269-45e4-bddf-e5c522e1c834" providerId="ADAL" clId="{5A5C1298-D7EC-43D0-9278-93D2CBD20208}" dt="2023-01-27T14:05:25.122" v="6" actId="108"/>
      <pc:docMkLst>
        <pc:docMk/>
      </pc:docMkLst>
      <pc:sldChg chg="modSp mod">
        <pc:chgData name="Aurelija Ylė" userId="984e716e-9269-45e4-bddf-e5c522e1c834" providerId="ADAL" clId="{5A5C1298-D7EC-43D0-9278-93D2CBD20208}" dt="2023-01-27T14:05:25.122" v="6" actId="108"/>
        <pc:sldMkLst>
          <pc:docMk/>
          <pc:sldMk cId="2195912627" sldId="554"/>
        </pc:sldMkLst>
        <pc:spChg chg="mod">
          <ac:chgData name="Aurelija Ylė" userId="984e716e-9269-45e4-bddf-e5c522e1c834" providerId="ADAL" clId="{5A5C1298-D7EC-43D0-9278-93D2CBD20208}" dt="2023-01-27T13:56:45.868" v="1" actId="20577"/>
          <ac:spMkLst>
            <pc:docMk/>
            <pc:sldMk cId="2195912627" sldId="554"/>
            <ac:spMk id="25" creationId="{9267FB5F-2CCF-78F7-3F4F-6B99922276E0}"/>
          </ac:spMkLst>
        </pc:spChg>
        <pc:spChg chg="mod">
          <ac:chgData name="Aurelija Ylė" userId="984e716e-9269-45e4-bddf-e5c522e1c834" providerId="ADAL" clId="{5A5C1298-D7EC-43D0-9278-93D2CBD20208}" dt="2023-01-27T14:05:25.122" v="6" actId="108"/>
          <ac:spMkLst>
            <pc:docMk/>
            <pc:sldMk cId="2195912627" sldId="554"/>
            <ac:spMk id="46" creationId="{EED2BA8A-B947-5EEA-0828-741C0FA683F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421342166177565"/>
          <c:y val="2.7088258471237196E-2"/>
          <c:w val="0.54624168288926989"/>
          <c:h val="0.83704347461886408"/>
        </c:manualLayout>
      </c:layout>
      <c:barChart>
        <c:barDir val="bar"/>
        <c:grouping val="clustered"/>
        <c:varyColors val="0"/>
        <c:ser>
          <c:idx val="0"/>
          <c:order val="0"/>
          <c:tx>
            <c:strRef>
              <c:f>Sheet1!$B$1</c:f>
              <c:strCache>
                <c:ptCount val="1"/>
                <c:pt idx="0">
                  <c:v>2014-2020 m. ES fondų investicijos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62889"/>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Pasvalio raj. saviv.</c:v>
                </c:pt>
                <c:pt idx="1">
                  <c:v>Kupiškio raj. saviv.</c:v>
                </c:pt>
                <c:pt idx="2">
                  <c:v>Biržų ra. Saviv.</c:v>
                </c:pt>
                <c:pt idx="3">
                  <c:v>Rokiškio raj. saviv.</c:v>
                </c:pt>
                <c:pt idx="4">
                  <c:v>Panevėžio raj. saviv. </c:v>
                </c:pt>
                <c:pt idx="5">
                  <c:v>Panevėžio mst. saviv.</c:v>
                </c:pt>
              </c:strCache>
            </c:strRef>
          </c:cat>
          <c:val>
            <c:numRef>
              <c:f>Sheet1!$B$2:$B$7</c:f>
              <c:numCache>
                <c:formatCode>#,##0.0</c:formatCode>
                <c:ptCount val="6"/>
                <c:pt idx="0">
                  <c:v>0.6</c:v>
                </c:pt>
                <c:pt idx="1">
                  <c:v>0.9</c:v>
                </c:pt>
                <c:pt idx="2">
                  <c:v>1.1000000000000001</c:v>
                </c:pt>
                <c:pt idx="3">
                  <c:v>2.2000000000000002</c:v>
                </c:pt>
                <c:pt idx="4">
                  <c:v>5.5</c:v>
                </c:pt>
                <c:pt idx="5">
                  <c:v>26</c:v>
                </c:pt>
              </c:numCache>
            </c:numRef>
          </c:val>
          <c:extLst>
            <c:ext xmlns:c16="http://schemas.microsoft.com/office/drawing/2014/chart" uri="{C3380CC4-5D6E-409C-BE32-E72D297353CC}">
              <c16:uniqueId val="{00000000-E555-42D4-8F57-E26C1FCF3D6F}"/>
            </c:ext>
          </c:extLst>
        </c:ser>
        <c:dLbls>
          <c:showLegendKey val="0"/>
          <c:showVal val="0"/>
          <c:showCatName val="0"/>
          <c:showSerName val="0"/>
          <c:showPercent val="0"/>
          <c:showBubbleSize val="0"/>
        </c:dLbls>
        <c:gapWidth val="219"/>
        <c:axId val="217076768"/>
        <c:axId val="217076352"/>
      </c:barChart>
      <c:catAx>
        <c:axId val="217076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62889"/>
                </a:solidFill>
                <a:latin typeface="+mn-lt"/>
                <a:ea typeface="+mn-ea"/>
                <a:cs typeface="+mn-cs"/>
              </a:defRPr>
            </a:pPr>
            <a:endParaRPr lang="lt-LT"/>
          </a:p>
        </c:txPr>
        <c:crossAx val="217076352"/>
        <c:crosses val="autoZero"/>
        <c:auto val="1"/>
        <c:lblAlgn val="ctr"/>
        <c:lblOffset val="100"/>
        <c:noMultiLvlLbl val="0"/>
      </c:catAx>
      <c:valAx>
        <c:axId val="21707635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lt-LT"/>
          </a:p>
        </c:txPr>
        <c:crossAx val="217076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t-LT"/>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44AD-4DC4-A496-4209D68F9C84}"/>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5-44AD-4DC4-A496-4209D68F9C84}"/>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4-44AD-4DC4-A496-4209D68F9C84}"/>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9CDE-48D9-BE3A-532B35BF7979}"/>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3-44AD-4DC4-A496-4209D68F9C84}"/>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2-44AD-4DC4-A496-4209D68F9C84}"/>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0-34DF-44B4-AE1E-6C15D272DC86}"/>
              </c:ext>
            </c:extLst>
          </c:dPt>
          <c:dLbls>
            <c:dLbl>
              <c:idx val="0"/>
              <c:layout>
                <c:manualLayout>
                  <c:x val="-8.254000848441724E-2"/>
                  <c:y val="-3.5888924574488594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AD-4DC4-A496-4209D68F9C84}"/>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6="http://schemas.microsoft.com/office/drawing/2014/chart" uri="{C3380CC4-5D6E-409C-BE32-E72D297353CC}">
                  <c16:uniqueId val="{00000005-44AD-4DC4-A496-4209D68F9C84}"/>
                </c:ext>
              </c:extLst>
            </c:dLbl>
            <c:dLbl>
              <c:idx val="2"/>
              <c:layout>
                <c:manualLayout>
                  <c:x val="-1.8830471633313993E-2"/>
                  <c:y val="6.9780853291171036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AD-4DC4-A496-4209D68F9C84}"/>
                </c:ext>
              </c:extLst>
            </c:dLbl>
            <c:dLbl>
              <c:idx val="3"/>
              <c:layout>
                <c:manualLayout>
                  <c:x val="-1.771317098329302E-2"/>
                  <c:y val="8.7854648577867706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15:layout>
                    <c:manualLayout>
                      <c:w val="0.18814171364534657"/>
                      <c:h val="7.6884340525532266E-2"/>
                    </c:manualLayout>
                  </c15:layout>
                </c:ext>
                <c:ext xmlns:c16="http://schemas.microsoft.com/office/drawing/2014/chart" uri="{C3380CC4-5D6E-409C-BE32-E72D297353CC}">
                  <c16:uniqueId val="{00000007-9CDE-48D9-BE3A-532B35BF7979}"/>
                </c:ext>
              </c:extLst>
            </c:dLbl>
            <c:dLbl>
              <c:idx val="4"/>
              <c:layout>
                <c:manualLayout>
                  <c:x val="-1.1115700867782375E-2"/>
                  <c:y val="2.5782671029132946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4AD-4DC4-A496-4209D68F9C84}"/>
                </c:ext>
              </c:extLst>
            </c:dLbl>
            <c:dLbl>
              <c:idx val="5"/>
              <c:layout>
                <c:manualLayout>
                  <c:x val="3.5869983070961085E-2"/>
                  <c:y val="9.8699947834379863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4AD-4DC4-A496-4209D68F9C84}"/>
                </c:ext>
              </c:extLst>
            </c:dLbl>
            <c:dLbl>
              <c:idx val="6"/>
              <c:layout>
                <c:manualLayout>
                  <c:x val="0.29768779732271261"/>
                  <c:y val="0"/>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253781"/>
                      </a:solidFill>
                      <a:latin typeface="Trebuchet MS" panose="020B0603020202020204" pitchFamily="34" charset="0"/>
                      <a:ea typeface="+mn-ea"/>
                      <a:cs typeface="+mn-cs"/>
                    </a:defRPr>
                  </a:pPr>
                  <a:endParaRPr lang="lt-L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DF-44B4-AE1E-6C15D272DC8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dk1">
                        <a:lumMod val="75000"/>
                        <a:lumOff val="25000"/>
                      </a:schemeClr>
                    </a:solidFill>
                    <a:latin typeface="Calibri" panose="020F0502020204030204" pitchFamily="34" charset="0"/>
                    <a:ea typeface="+mn-ea"/>
                    <a:cs typeface="+mn-cs"/>
                  </a:defRPr>
                </a:pPr>
                <a:endParaRPr lang="lt-LT"/>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Sheet1!$A$2:$A$8</c:f>
              <c:strCache>
                <c:ptCount val="7"/>
                <c:pt idx="0">
                  <c:v>MTEP</c:v>
                </c:pt>
                <c:pt idx="1">
                  <c:v>Verslas</c:v>
                </c:pt>
                <c:pt idx="2">
                  <c:v>Energ. efektyv. didinimas</c:v>
                </c:pt>
                <c:pt idx="3">
                  <c:v>Soc. Verslas</c:v>
                </c:pt>
                <c:pt idx="4">
                  <c:v>Turizmas</c:v>
                </c:pt>
                <c:pt idx="5">
                  <c:v>Žmog. ištekl. vystymas ir plėtra</c:v>
                </c:pt>
                <c:pt idx="6">
                  <c:v>Ekon. atsparumui po COVID-19 krizės didinti </c:v>
                </c:pt>
              </c:strCache>
            </c:strRef>
          </c:cat>
          <c:val>
            <c:numRef>
              <c:f>Sheet1!$B$2:$B$8</c:f>
              <c:numCache>
                <c:formatCode>#,##0.0</c:formatCode>
                <c:ptCount val="7"/>
                <c:pt idx="0">
                  <c:v>1.25</c:v>
                </c:pt>
                <c:pt idx="1">
                  <c:v>27.73</c:v>
                </c:pt>
                <c:pt idx="2">
                  <c:v>3.33</c:v>
                </c:pt>
                <c:pt idx="3">
                  <c:v>0.3</c:v>
                </c:pt>
                <c:pt idx="4">
                  <c:v>0.28999999999999998</c:v>
                </c:pt>
                <c:pt idx="5">
                  <c:v>1.82</c:v>
                </c:pt>
                <c:pt idx="6">
                  <c:v>1.55</c:v>
                </c:pt>
              </c:numCache>
            </c:numRef>
          </c:val>
          <c:extLst>
            <c:ext xmlns:c16="http://schemas.microsoft.com/office/drawing/2014/chart" uri="{C3380CC4-5D6E-409C-BE32-E72D297353CC}">
              <c16:uniqueId val="{00000000-44AD-4DC4-A496-4209D68F9C8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lt-LT"/>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09BF22-9925-4968-896C-B4C87C612E31}" type="doc">
      <dgm:prSet loTypeId="urn:microsoft.com/office/officeart/2005/8/layout/process2" loCatId="process" qsTypeId="urn:microsoft.com/office/officeart/2005/8/quickstyle/simple1" qsCatId="simple" csTypeId="urn:microsoft.com/office/officeart/2005/8/colors/accent1_2" csCatId="accent1" phldr="1"/>
      <dgm:spPr/>
    </dgm:pt>
    <dgm:pt modelId="{15197785-CF4B-4A2E-BE83-2B995CCCA952}">
      <dgm:prSet phldrT="[Tekstas]"/>
      <dgm:spPr/>
      <dgm:t>
        <a:bodyPr/>
        <a:lstStyle/>
        <a:p>
          <a:r>
            <a:rPr lang="en-US" dirty="0"/>
            <a:t>V</a:t>
          </a:r>
          <a:r>
            <a:rPr lang="lt-LT" dirty="0"/>
            <a:t>iena NPĮ – </a:t>
          </a:r>
        </a:p>
        <a:p>
          <a:r>
            <a:rPr lang="lt-LT" b="1" dirty="0"/>
            <a:t>INVEGA</a:t>
          </a:r>
        </a:p>
      </dgm:t>
    </dgm:pt>
    <dgm:pt modelId="{BF05F281-705F-4EB8-B8D3-48F3643EE84A}" type="parTrans" cxnId="{0307EB79-8C28-4FA4-B461-3B8A803573F6}">
      <dgm:prSet/>
      <dgm:spPr/>
      <dgm:t>
        <a:bodyPr/>
        <a:lstStyle/>
        <a:p>
          <a:endParaRPr lang="lt-LT"/>
        </a:p>
      </dgm:t>
    </dgm:pt>
    <dgm:pt modelId="{C8B4D4CE-5B15-40F8-B45D-D70E346C54EA}" type="sibTrans" cxnId="{0307EB79-8C28-4FA4-B461-3B8A803573F6}">
      <dgm:prSet/>
      <dgm:spPr/>
      <dgm:t>
        <a:bodyPr/>
        <a:lstStyle/>
        <a:p>
          <a:endParaRPr lang="lt-LT"/>
        </a:p>
      </dgm:t>
    </dgm:pt>
    <dgm:pt modelId="{8B2388E5-9287-480D-ADE2-E0D51CB8FA97}">
      <dgm:prSet phldrT="[Tekstas]"/>
      <dgm:spPr/>
      <dgm:t>
        <a:bodyPr/>
        <a:lstStyle/>
        <a:p>
          <a:r>
            <a:rPr lang="lt-LT" dirty="0"/>
            <a:t>Paskolos, garantijos, rizikos kapitalas, dotacijos</a:t>
          </a:r>
        </a:p>
      </dgm:t>
    </dgm:pt>
    <dgm:pt modelId="{B75386C6-92E5-4C70-83A1-4855FDC9C8F9}" type="parTrans" cxnId="{7DEB0DFE-804A-48B3-8419-474B429CECAC}">
      <dgm:prSet/>
      <dgm:spPr/>
      <dgm:t>
        <a:bodyPr/>
        <a:lstStyle/>
        <a:p>
          <a:endParaRPr lang="lt-LT"/>
        </a:p>
      </dgm:t>
    </dgm:pt>
    <dgm:pt modelId="{D3BC2C75-64A5-484F-9FE4-FC92FE0E77B7}" type="sibTrans" cxnId="{7DEB0DFE-804A-48B3-8419-474B429CECAC}">
      <dgm:prSet/>
      <dgm:spPr/>
      <dgm:t>
        <a:bodyPr/>
        <a:lstStyle/>
        <a:p>
          <a:endParaRPr lang="lt-LT"/>
        </a:p>
      </dgm:t>
    </dgm:pt>
    <dgm:pt modelId="{E2503A37-2D5D-487E-BBDC-0797A756DDBB}">
      <dgm:prSet phldrT="[Tekstas]"/>
      <dgm:spPr/>
      <dgm:t>
        <a:bodyPr/>
        <a:lstStyle/>
        <a:p>
          <a:r>
            <a:rPr lang="lt-LT" dirty="0"/>
            <a:t>Finansuojamos visos įmonės, </a:t>
          </a:r>
          <a:r>
            <a:rPr lang="lt-LT" b="1" dirty="0"/>
            <a:t>prioritetas SVV, jaunos įmonės</a:t>
          </a:r>
        </a:p>
      </dgm:t>
    </dgm:pt>
    <dgm:pt modelId="{57A8682E-1F46-4304-8028-253CB8DE0DE4}" type="parTrans" cxnId="{576A2433-4295-4B24-934B-31C0E355CE09}">
      <dgm:prSet/>
      <dgm:spPr/>
      <dgm:t>
        <a:bodyPr/>
        <a:lstStyle/>
        <a:p>
          <a:endParaRPr lang="lt-LT"/>
        </a:p>
      </dgm:t>
    </dgm:pt>
    <dgm:pt modelId="{67871059-40E0-4D11-A75B-3AA40CCA25B5}" type="sibTrans" cxnId="{576A2433-4295-4B24-934B-31C0E355CE09}">
      <dgm:prSet/>
      <dgm:spPr/>
      <dgm:t>
        <a:bodyPr/>
        <a:lstStyle/>
        <a:p>
          <a:endParaRPr lang="lt-LT"/>
        </a:p>
      </dgm:t>
    </dgm:pt>
    <dgm:pt modelId="{B09903F3-1497-460A-9E32-29C59C5F4ADE}" type="pres">
      <dgm:prSet presAssocID="{7A09BF22-9925-4968-896C-B4C87C612E31}" presName="linearFlow" presStyleCnt="0">
        <dgm:presLayoutVars>
          <dgm:resizeHandles val="exact"/>
        </dgm:presLayoutVars>
      </dgm:prSet>
      <dgm:spPr/>
    </dgm:pt>
    <dgm:pt modelId="{3E55CF22-43CB-4351-A1CB-45F97211FB0F}" type="pres">
      <dgm:prSet presAssocID="{15197785-CF4B-4A2E-BE83-2B995CCCA952}" presName="node" presStyleLbl="node1" presStyleIdx="0" presStyleCnt="3">
        <dgm:presLayoutVars>
          <dgm:bulletEnabled val="1"/>
        </dgm:presLayoutVars>
      </dgm:prSet>
      <dgm:spPr/>
    </dgm:pt>
    <dgm:pt modelId="{69511C47-435B-4A9E-AC5C-03BCC40052A9}" type="pres">
      <dgm:prSet presAssocID="{C8B4D4CE-5B15-40F8-B45D-D70E346C54EA}" presName="sibTrans" presStyleLbl="sibTrans2D1" presStyleIdx="0" presStyleCnt="2"/>
      <dgm:spPr/>
    </dgm:pt>
    <dgm:pt modelId="{C924DFF7-9FAE-4470-8F2E-55C02B221FA1}" type="pres">
      <dgm:prSet presAssocID="{C8B4D4CE-5B15-40F8-B45D-D70E346C54EA}" presName="connectorText" presStyleLbl="sibTrans2D1" presStyleIdx="0" presStyleCnt="2"/>
      <dgm:spPr/>
    </dgm:pt>
    <dgm:pt modelId="{D20119DB-80A4-4319-AE8F-4DAD4756A4EC}" type="pres">
      <dgm:prSet presAssocID="{8B2388E5-9287-480D-ADE2-E0D51CB8FA97}" presName="node" presStyleLbl="node1" presStyleIdx="1" presStyleCnt="3">
        <dgm:presLayoutVars>
          <dgm:bulletEnabled val="1"/>
        </dgm:presLayoutVars>
      </dgm:prSet>
      <dgm:spPr/>
    </dgm:pt>
    <dgm:pt modelId="{4AE6B9EF-9D7C-4F87-AD7E-07760EE3D4D2}" type="pres">
      <dgm:prSet presAssocID="{D3BC2C75-64A5-484F-9FE4-FC92FE0E77B7}" presName="sibTrans" presStyleLbl="sibTrans2D1" presStyleIdx="1" presStyleCnt="2"/>
      <dgm:spPr/>
    </dgm:pt>
    <dgm:pt modelId="{F1036746-3FD1-49F7-A644-418F903070E7}" type="pres">
      <dgm:prSet presAssocID="{D3BC2C75-64A5-484F-9FE4-FC92FE0E77B7}" presName="connectorText" presStyleLbl="sibTrans2D1" presStyleIdx="1" presStyleCnt="2"/>
      <dgm:spPr/>
    </dgm:pt>
    <dgm:pt modelId="{7EC4BCA6-1756-4B4C-9DE4-5BDA9199DE5D}" type="pres">
      <dgm:prSet presAssocID="{E2503A37-2D5D-487E-BBDC-0797A756DDBB}" presName="node" presStyleLbl="node1" presStyleIdx="2" presStyleCnt="3">
        <dgm:presLayoutVars>
          <dgm:bulletEnabled val="1"/>
        </dgm:presLayoutVars>
      </dgm:prSet>
      <dgm:spPr/>
    </dgm:pt>
  </dgm:ptLst>
  <dgm:cxnLst>
    <dgm:cxn modelId="{41ABB311-E857-4834-B22D-18695E57AF1D}" type="presOf" srcId="{7A09BF22-9925-4968-896C-B4C87C612E31}" destId="{B09903F3-1497-460A-9E32-29C59C5F4ADE}" srcOrd="0" destOrd="0" presId="urn:microsoft.com/office/officeart/2005/8/layout/process2"/>
    <dgm:cxn modelId="{FA502B30-27EA-4066-A1EF-A23AB889369B}" type="presOf" srcId="{C8B4D4CE-5B15-40F8-B45D-D70E346C54EA}" destId="{69511C47-435B-4A9E-AC5C-03BCC40052A9}" srcOrd="0" destOrd="0" presId="urn:microsoft.com/office/officeart/2005/8/layout/process2"/>
    <dgm:cxn modelId="{576A2433-4295-4B24-934B-31C0E355CE09}" srcId="{7A09BF22-9925-4968-896C-B4C87C612E31}" destId="{E2503A37-2D5D-487E-BBDC-0797A756DDBB}" srcOrd="2" destOrd="0" parTransId="{57A8682E-1F46-4304-8028-253CB8DE0DE4}" sibTransId="{67871059-40E0-4D11-A75B-3AA40CCA25B5}"/>
    <dgm:cxn modelId="{D4AB7748-3EDD-4354-9916-907810471878}" type="presOf" srcId="{D3BC2C75-64A5-484F-9FE4-FC92FE0E77B7}" destId="{F1036746-3FD1-49F7-A644-418F903070E7}" srcOrd="1" destOrd="0" presId="urn:microsoft.com/office/officeart/2005/8/layout/process2"/>
    <dgm:cxn modelId="{B25F5A50-2C8E-4767-84A9-DE215B2182EB}" type="presOf" srcId="{C8B4D4CE-5B15-40F8-B45D-D70E346C54EA}" destId="{C924DFF7-9FAE-4470-8F2E-55C02B221FA1}" srcOrd="1" destOrd="0" presId="urn:microsoft.com/office/officeart/2005/8/layout/process2"/>
    <dgm:cxn modelId="{0307EB79-8C28-4FA4-B461-3B8A803573F6}" srcId="{7A09BF22-9925-4968-896C-B4C87C612E31}" destId="{15197785-CF4B-4A2E-BE83-2B995CCCA952}" srcOrd="0" destOrd="0" parTransId="{BF05F281-705F-4EB8-B8D3-48F3643EE84A}" sibTransId="{C8B4D4CE-5B15-40F8-B45D-D70E346C54EA}"/>
    <dgm:cxn modelId="{C6440983-1804-4279-9FC1-B38947A0336F}" type="presOf" srcId="{D3BC2C75-64A5-484F-9FE4-FC92FE0E77B7}" destId="{4AE6B9EF-9D7C-4F87-AD7E-07760EE3D4D2}" srcOrd="0" destOrd="0" presId="urn:microsoft.com/office/officeart/2005/8/layout/process2"/>
    <dgm:cxn modelId="{ACCBA293-EEB2-4AAA-B6AC-F97A80813721}" type="presOf" srcId="{15197785-CF4B-4A2E-BE83-2B995CCCA952}" destId="{3E55CF22-43CB-4351-A1CB-45F97211FB0F}" srcOrd="0" destOrd="0" presId="urn:microsoft.com/office/officeart/2005/8/layout/process2"/>
    <dgm:cxn modelId="{1DC6DEC7-D861-4C31-8DFF-1760A21E03D2}" type="presOf" srcId="{E2503A37-2D5D-487E-BBDC-0797A756DDBB}" destId="{7EC4BCA6-1756-4B4C-9DE4-5BDA9199DE5D}" srcOrd="0" destOrd="0" presId="urn:microsoft.com/office/officeart/2005/8/layout/process2"/>
    <dgm:cxn modelId="{6B76C4FD-40F1-4848-A0CD-2B4BCAF9EC25}" type="presOf" srcId="{8B2388E5-9287-480D-ADE2-E0D51CB8FA97}" destId="{D20119DB-80A4-4319-AE8F-4DAD4756A4EC}" srcOrd="0" destOrd="0" presId="urn:microsoft.com/office/officeart/2005/8/layout/process2"/>
    <dgm:cxn modelId="{7DEB0DFE-804A-48B3-8419-474B429CECAC}" srcId="{7A09BF22-9925-4968-896C-B4C87C612E31}" destId="{8B2388E5-9287-480D-ADE2-E0D51CB8FA97}" srcOrd="1" destOrd="0" parTransId="{B75386C6-92E5-4C70-83A1-4855FDC9C8F9}" sibTransId="{D3BC2C75-64A5-484F-9FE4-FC92FE0E77B7}"/>
    <dgm:cxn modelId="{A6CD8080-16A3-44D4-98A5-F83267831303}" type="presParOf" srcId="{B09903F3-1497-460A-9E32-29C59C5F4ADE}" destId="{3E55CF22-43CB-4351-A1CB-45F97211FB0F}" srcOrd="0" destOrd="0" presId="urn:microsoft.com/office/officeart/2005/8/layout/process2"/>
    <dgm:cxn modelId="{1E1C7A6A-07AF-4F81-B935-22A870A34800}" type="presParOf" srcId="{B09903F3-1497-460A-9E32-29C59C5F4ADE}" destId="{69511C47-435B-4A9E-AC5C-03BCC40052A9}" srcOrd="1" destOrd="0" presId="urn:microsoft.com/office/officeart/2005/8/layout/process2"/>
    <dgm:cxn modelId="{CE44BFA2-8907-407A-804B-51897A3179C9}" type="presParOf" srcId="{69511C47-435B-4A9E-AC5C-03BCC40052A9}" destId="{C924DFF7-9FAE-4470-8F2E-55C02B221FA1}" srcOrd="0" destOrd="0" presId="urn:microsoft.com/office/officeart/2005/8/layout/process2"/>
    <dgm:cxn modelId="{6A1421A2-4D80-4DD3-892A-BA8A504EEC38}" type="presParOf" srcId="{B09903F3-1497-460A-9E32-29C59C5F4ADE}" destId="{D20119DB-80A4-4319-AE8F-4DAD4756A4EC}" srcOrd="2" destOrd="0" presId="urn:microsoft.com/office/officeart/2005/8/layout/process2"/>
    <dgm:cxn modelId="{D5B9FFA9-452D-4436-9130-10F41B984B64}" type="presParOf" srcId="{B09903F3-1497-460A-9E32-29C59C5F4ADE}" destId="{4AE6B9EF-9D7C-4F87-AD7E-07760EE3D4D2}" srcOrd="3" destOrd="0" presId="urn:microsoft.com/office/officeart/2005/8/layout/process2"/>
    <dgm:cxn modelId="{3CB10024-3A1F-468F-A0EF-F5849307C6D9}" type="presParOf" srcId="{4AE6B9EF-9D7C-4F87-AD7E-07760EE3D4D2}" destId="{F1036746-3FD1-49F7-A644-418F903070E7}" srcOrd="0" destOrd="0" presId="urn:microsoft.com/office/officeart/2005/8/layout/process2"/>
    <dgm:cxn modelId="{5CCD3D8D-180A-4FAB-8BC8-F669DCCFCA6E}" type="presParOf" srcId="{B09903F3-1497-460A-9E32-29C59C5F4ADE}" destId="{7EC4BCA6-1756-4B4C-9DE4-5BDA9199DE5D}"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A7A9D3-457C-4154-BE2A-8FC96358C065}" type="doc">
      <dgm:prSet loTypeId="urn:microsoft.com/office/officeart/2005/8/layout/process1" loCatId="process" qsTypeId="urn:microsoft.com/office/officeart/2005/8/quickstyle/simple1" qsCatId="simple" csTypeId="urn:microsoft.com/office/officeart/2005/8/colors/accent1_2" csCatId="accent1" phldr="1"/>
      <dgm:spPr/>
    </dgm:pt>
    <dgm:pt modelId="{D3ED92DE-4211-4206-AC52-80A6163796F4}">
      <dgm:prSet phldrT="[Tekstas]" custT="1"/>
      <dgm:spPr/>
      <dgm:t>
        <a:bodyPr/>
        <a:lstStyle/>
        <a:p>
          <a:r>
            <a:rPr lang="lt-LT" sz="1800" kern="1200" dirty="0">
              <a:solidFill>
                <a:prstClr val="white"/>
              </a:solidFill>
              <a:latin typeface="Myriad Pro"/>
              <a:ea typeface="+mn-ea"/>
              <a:cs typeface="+mn-cs"/>
            </a:rPr>
            <a:t>Veikiančioms priemonėms skirta ~</a:t>
          </a:r>
          <a:r>
            <a:rPr lang="lt-LT" sz="1800" b="1" kern="1200" dirty="0">
              <a:solidFill>
                <a:prstClr val="white"/>
              </a:solidFill>
              <a:latin typeface="Myriad Pro"/>
              <a:ea typeface="+mn-ea"/>
              <a:cs typeface="+mn-cs"/>
            </a:rPr>
            <a:t>1.3 mlrd. Eur</a:t>
          </a:r>
        </a:p>
      </dgm:t>
    </dgm:pt>
    <dgm:pt modelId="{5ABEA5C3-8DB1-4005-96E3-761BA4BC30B3}" type="parTrans" cxnId="{A41AA27F-BD27-4F88-9A51-05218F14473D}">
      <dgm:prSet/>
      <dgm:spPr/>
      <dgm:t>
        <a:bodyPr/>
        <a:lstStyle/>
        <a:p>
          <a:endParaRPr lang="lt-LT"/>
        </a:p>
      </dgm:t>
    </dgm:pt>
    <dgm:pt modelId="{ABFB069F-4CA9-4EB4-9881-36669879D11F}" type="sibTrans" cxnId="{A41AA27F-BD27-4F88-9A51-05218F14473D}">
      <dgm:prSet/>
      <dgm:spPr/>
      <dgm:t>
        <a:bodyPr/>
        <a:lstStyle/>
        <a:p>
          <a:endParaRPr lang="lt-LT"/>
        </a:p>
      </dgm:t>
    </dgm:pt>
    <dgm:pt modelId="{8FD8B5F4-8A1B-4BAF-A800-DABC8F157A46}">
      <dgm:prSet phldrT="[Tekstas]" custT="1"/>
      <dgm:spPr/>
      <dgm:t>
        <a:bodyPr/>
        <a:lstStyle/>
        <a:p>
          <a:r>
            <a:rPr lang="lt-LT" sz="1800" dirty="0"/>
            <a:t>2021-2027 m. ES lėšų bus skirta </a:t>
          </a:r>
          <a:r>
            <a:rPr lang="lt-LT" sz="1800" b="1" dirty="0"/>
            <a:t>286,4 mln. Eur </a:t>
          </a:r>
          <a:r>
            <a:rPr lang="en-US" sz="1800" dirty="0"/>
            <a:t>+</a:t>
          </a:r>
          <a:r>
            <a:rPr lang="lt-LT" sz="1800" dirty="0"/>
            <a:t> </a:t>
          </a:r>
          <a:r>
            <a:rPr lang="lt-LT" sz="1400" b="1" i="1" dirty="0"/>
            <a:t>123,6 mln. Eur </a:t>
          </a:r>
          <a:r>
            <a:rPr lang="lt-LT" sz="1400" i="1" dirty="0"/>
            <a:t>grįžusios</a:t>
          </a:r>
        </a:p>
      </dgm:t>
    </dgm:pt>
    <dgm:pt modelId="{C80FFA98-672E-4658-A9AB-9A4C58DEA174}" type="parTrans" cxnId="{4841F9E3-5591-4836-861A-7E8601F6371C}">
      <dgm:prSet/>
      <dgm:spPr/>
      <dgm:t>
        <a:bodyPr/>
        <a:lstStyle/>
        <a:p>
          <a:endParaRPr lang="lt-LT"/>
        </a:p>
      </dgm:t>
    </dgm:pt>
    <dgm:pt modelId="{D5FCE7DE-3F0C-4FC9-9B0C-7C1BB006246C}" type="sibTrans" cxnId="{4841F9E3-5591-4836-861A-7E8601F6371C}">
      <dgm:prSet/>
      <dgm:spPr/>
      <dgm:t>
        <a:bodyPr/>
        <a:lstStyle/>
        <a:p>
          <a:endParaRPr lang="lt-LT"/>
        </a:p>
      </dgm:t>
    </dgm:pt>
    <dgm:pt modelId="{F199D80B-00BD-461E-8C26-03316F84C128}">
      <dgm:prSet phldrT="[Tekstas]" custT="1"/>
      <dgm:spPr/>
      <dgm:t>
        <a:bodyPr/>
        <a:lstStyle/>
        <a:p>
          <a:pPr algn="ctr"/>
          <a:r>
            <a:rPr lang="lt-LT" sz="1400" dirty="0"/>
            <a:t>Verslo konkurencingumo skatinimas</a:t>
          </a:r>
        </a:p>
        <a:p>
          <a:pPr algn="ctr"/>
          <a:r>
            <a:rPr lang="lt-LT" sz="1400" dirty="0"/>
            <a:t>Moksliniai tyrimai ir inovacijos</a:t>
          </a:r>
        </a:p>
        <a:p>
          <a:pPr algn="ctr"/>
          <a:r>
            <a:rPr lang="lt-LT" sz="1400" dirty="0" err="1"/>
            <a:t>Startuolių</a:t>
          </a:r>
          <a:r>
            <a:rPr lang="lt-LT" sz="1400" dirty="0"/>
            <a:t> vystymas, </a:t>
          </a:r>
          <a:r>
            <a:rPr lang="lt-LT" sz="1400" dirty="0" err="1"/>
            <a:t>akceleravimas</a:t>
          </a:r>
          <a:endParaRPr lang="lt-LT" sz="1400" dirty="0"/>
        </a:p>
        <a:p>
          <a:pPr algn="ctr"/>
          <a:r>
            <a:rPr lang="lt-LT" sz="1400" dirty="0"/>
            <a:t>Pramonės transformacija</a:t>
          </a:r>
        </a:p>
        <a:p>
          <a:pPr algn="ctr"/>
          <a:r>
            <a:rPr lang="lt-LT" sz="1400" dirty="0"/>
            <a:t>Skaitmeninimas</a:t>
          </a:r>
        </a:p>
      </dgm:t>
    </dgm:pt>
    <dgm:pt modelId="{7AD16AFA-9D18-4B1D-9385-8EF00D5638E0}" type="parTrans" cxnId="{F35E47EF-0A38-4DD7-B230-16B6567FDB98}">
      <dgm:prSet/>
      <dgm:spPr/>
      <dgm:t>
        <a:bodyPr/>
        <a:lstStyle/>
        <a:p>
          <a:endParaRPr lang="lt-LT"/>
        </a:p>
      </dgm:t>
    </dgm:pt>
    <dgm:pt modelId="{3ACE9701-9A42-4304-A453-65F05C11C2F2}" type="sibTrans" cxnId="{F35E47EF-0A38-4DD7-B230-16B6567FDB98}">
      <dgm:prSet/>
      <dgm:spPr/>
      <dgm:t>
        <a:bodyPr/>
        <a:lstStyle/>
        <a:p>
          <a:endParaRPr lang="lt-LT"/>
        </a:p>
      </dgm:t>
    </dgm:pt>
    <dgm:pt modelId="{8005EC54-9B98-4140-AD02-8DD68B892005}" type="pres">
      <dgm:prSet presAssocID="{3BA7A9D3-457C-4154-BE2A-8FC96358C065}" presName="Name0" presStyleCnt="0">
        <dgm:presLayoutVars>
          <dgm:dir/>
          <dgm:resizeHandles val="exact"/>
        </dgm:presLayoutVars>
      </dgm:prSet>
      <dgm:spPr/>
    </dgm:pt>
    <dgm:pt modelId="{C4C5D104-39CA-42F9-8330-3A9B016D5E86}" type="pres">
      <dgm:prSet presAssocID="{D3ED92DE-4211-4206-AC52-80A6163796F4}" presName="node" presStyleLbl="node1" presStyleIdx="0" presStyleCnt="3" custScaleY="74453" custLinFactNeighborX="-3086" custLinFactNeighborY="686">
        <dgm:presLayoutVars>
          <dgm:bulletEnabled val="1"/>
        </dgm:presLayoutVars>
      </dgm:prSet>
      <dgm:spPr/>
    </dgm:pt>
    <dgm:pt modelId="{BD78FE7D-3A89-4DA5-AFFA-2B2CD43B2F01}" type="pres">
      <dgm:prSet presAssocID="{ABFB069F-4CA9-4EB4-9881-36669879D11F}" presName="sibTrans" presStyleLbl="sibTrans2D1" presStyleIdx="0" presStyleCnt="2"/>
      <dgm:spPr/>
    </dgm:pt>
    <dgm:pt modelId="{E5ECBAAA-2FD1-4AD4-B299-C15846C37EA2}" type="pres">
      <dgm:prSet presAssocID="{ABFB069F-4CA9-4EB4-9881-36669879D11F}" presName="connectorText" presStyleLbl="sibTrans2D1" presStyleIdx="0" presStyleCnt="2"/>
      <dgm:spPr/>
    </dgm:pt>
    <dgm:pt modelId="{0704CAF9-50A3-45A2-8E86-0D8F94AC60FA}" type="pres">
      <dgm:prSet presAssocID="{8FD8B5F4-8A1B-4BAF-A800-DABC8F157A46}" presName="node" presStyleLbl="node1" presStyleIdx="1" presStyleCnt="3" custScaleY="84464">
        <dgm:presLayoutVars>
          <dgm:bulletEnabled val="1"/>
        </dgm:presLayoutVars>
      </dgm:prSet>
      <dgm:spPr/>
    </dgm:pt>
    <dgm:pt modelId="{E81CB7AE-982C-4843-B8B8-58C236078885}" type="pres">
      <dgm:prSet presAssocID="{D5FCE7DE-3F0C-4FC9-9B0C-7C1BB006246C}" presName="sibTrans" presStyleLbl="sibTrans2D1" presStyleIdx="1" presStyleCnt="2"/>
      <dgm:spPr/>
    </dgm:pt>
    <dgm:pt modelId="{23C7FA37-1340-42CC-8221-09798CEE1545}" type="pres">
      <dgm:prSet presAssocID="{D5FCE7DE-3F0C-4FC9-9B0C-7C1BB006246C}" presName="connectorText" presStyleLbl="sibTrans2D1" presStyleIdx="1" presStyleCnt="2"/>
      <dgm:spPr/>
    </dgm:pt>
    <dgm:pt modelId="{1BAB1F4B-2B0A-4BA4-BB70-2CC6F8C79AE8}" type="pres">
      <dgm:prSet presAssocID="{F199D80B-00BD-461E-8C26-03316F84C128}" presName="node" presStyleLbl="node1" presStyleIdx="2" presStyleCnt="3" custScaleX="112933" custScaleY="105917" custLinFactNeighborX="-9660" custLinFactNeighborY="532">
        <dgm:presLayoutVars>
          <dgm:bulletEnabled val="1"/>
        </dgm:presLayoutVars>
      </dgm:prSet>
      <dgm:spPr/>
    </dgm:pt>
  </dgm:ptLst>
  <dgm:cxnLst>
    <dgm:cxn modelId="{7C467C00-4DBE-409B-9552-19A916F98984}" type="presOf" srcId="{D5FCE7DE-3F0C-4FC9-9B0C-7C1BB006246C}" destId="{E81CB7AE-982C-4843-B8B8-58C236078885}" srcOrd="0" destOrd="0" presId="urn:microsoft.com/office/officeart/2005/8/layout/process1"/>
    <dgm:cxn modelId="{CCECF80F-D123-4688-9418-281E829F1C57}" type="presOf" srcId="{D5FCE7DE-3F0C-4FC9-9B0C-7C1BB006246C}" destId="{23C7FA37-1340-42CC-8221-09798CEE1545}" srcOrd="1" destOrd="0" presId="urn:microsoft.com/office/officeart/2005/8/layout/process1"/>
    <dgm:cxn modelId="{263D304B-BE14-4687-A592-D45E7E6D27A0}" type="presOf" srcId="{F199D80B-00BD-461E-8C26-03316F84C128}" destId="{1BAB1F4B-2B0A-4BA4-BB70-2CC6F8C79AE8}" srcOrd="0" destOrd="0" presId="urn:microsoft.com/office/officeart/2005/8/layout/process1"/>
    <dgm:cxn modelId="{A41AA27F-BD27-4F88-9A51-05218F14473D}" srcId="{3BA7A9D3-457C-4154-BE2A-8FC96358C065}" destId="{D3ED92DE-4211-4206-AC52-80A6163796F4}" srcOrd="0" destOrd="0" parTransId="{5ABEA5C3-8DB1-4005-96E3-761BA4BC30B3}" sibTransId="{ABFB069F-4CA9-4EB4-9881-36669879D11F}"/>
    <dgm:cxn modelId="{E4DAB280-B0FE-40C0-B87E-AB91D963985D}" type="presOf" srcId="{3BA7A9D3-457C-4154-BE2A-8FC96358C065}" destId="{8005EC54-9B98-4140-AD02-8DD68B892005}" srcOrd="0" destOrd="0" presId="urn:microsoft.com/office/officeart/2005/8/layout/process1"/>
    <dgm:cxn modelId="{DB809583-0F8B-449A-AB68-E01EC76EC59B}" type="presOf" srcId="{ABFB069F-4CA9-4EB4-9881-36669879D11F}" destId="{BD78FE7D-3A89-4DA5-AFFA-2B2CD43B2F01}" srcOrd="0" destOrd="0" presId="urn:microsoft.com/office/officeart/2005/8/layout/process1"/>
    <dgm:cxn modelId="{4F3BFAA3-0A51-4B45-B1F7-E66C003E22C1}" type="presOf" srcId="{D3ED92DE-4211-4206-AC52-80A6163796F4}" destId="{C4C5D104-39CA-42F9-8330-3A9B016D5E86}" srcOrd="0" destOrd="0" presId="urn:microsoft.com/office/officeart/2005/8/layout/process1"/>
    <dgm:cxn modelId="{C3CE96E0-10AA-42A5-B5B2-4CD9B8AD0592}" type="presOf" srcId="{ABFB069F-4CA9-4EB4-9881-36669879D11F}" destId="{E5ECBAAA-2FD1-4AD4-B299-C15846C37EA2}" srcOrd="1" destOrd="0" presId="urn:microsoft.com/office/officeart/2005/8/layout/process1"/>
    <dgm:cxn modelId="{4841F9E3-5591-4836-861A-7E8601F6371C}" srcId="{3BA7A9D3-457C-4154-BE2A-8FC96358C065}" destId="{8FD8B5F4-8A1B-4BAF-A800-DABC8F157A46}" srcOrd="1" destOrd="0" parTransId="{C80FFA98-672E-4658-A9AB-9A4C58DEA174}" sibTransId="{D5FCE7DE-3F0C-4FC9-9B0C-7C1BB006246C}"/>
    <dgm:cxn modelId="{B1E71AEA-2207-421E-B42C-7B9818A2A65C}" type="presOf" srcId="{8FD8B5F4-8A1B-4BAF-A800-DABC8F157A46}" destId="{0704CAF9-50A3-45A2-8E86-0D8F94AC60FA}" srcOrd="0" destOrd="0" presId="urn:microsoft.com/office/officeart/2005/8/layout/process1"/>
    <dgm:cxn modelId="{F35E47EF-0A38-4DD7-B230-16B6567FDB98}" srcId="{3BA7A9D3-457C-4154-BE2A-8FC96358C065}" destId="{F199D80B-00BD-461E-8C26-03316F84C128}" srcOrd="2" destOrd="0" parTransId="{7AD16AFA-9D18-4B1D-9385-8EF00D5638E0}" sibTransId="{3ACE9701-9A42-4304-A453-65F05C11C2F2}"/>
    <dgm:cxn modelId="{B1C02B2E-702F-4898-8066-0906BE3E23D4}" type="presParOf" srcId="{8005EC54-9B98-4140-AD02-8DD68B892005}" destId="{C4C5D104-39CA-42F9-8330-3A9B016D5E86}" srcOrd="0" destOrd="0" presId="urn:microsoft.com/office/officeart/2005/8/layout/process1"/>
    <dgm:cxn modelId="{3BB9A04D-B8D7-4E1F-BCE4-E1C26A4D98B9}" type="presParOf" srcId="{8005EC54-9B98-4140-AD02-8DD68B892005}" destId="{BD78FE7D-3A89-4DA5-AFFA-2B2CD43B2F01}" srcOrd="1" destOrd="0" presId="urn:microsoft.com/office/officeart/2005/8/layout/process1"/>
    <dgm:cxn modelId="{27A5B945-B5DF-4491-83BC-ADFE7C7072A0}" type="presParOf" srcId="{BD78FE7D-3A89-4DA5-AFFA-2B2CD43B2F01}" destId="{E5ECBAAA-2FD1-4AD4-B299-C15846C37EA2}" srcOrd="0" destOrd="0" presId="urn:microsoft.com/office/officeart/2005/8/layout/process1"/>
    <dgm:cxn modelId="{2513BC9F-5F03-4B03-ADE7-727D8260E5AE}" type="presParOf" srcId="{8005EC54-9B98-4140-AD02-8DD68B892005}" destId="{0704CAF9-50A3-45A2-8E86-0D8F94AC60FA}" srcOrd="2" destOrd="0" presId="urn:microsoft.com/office/officeart/2005/8/layout/process1"/>
    <dgm:cxn modelId="{6B26F6DB-52F6-44F2-93CF-C5ADC73C8D86}" type="presParOf" srcId="{8005EC54-9B98-4140-AD02-8DD68B892005}" destId="{E81CB7AE-982C-4843-B8B8-58C236078885}" srcOrd="3" destOrd="0" presId="urn:microsoft.com/office/officeart/2005/8/layout/process1"/>
    <dgm:cxn modelId="{1F96D06D-F564-42A4-AFDE-E6D684A0110B}" type="presParOf" srcId="{E81CB7AE-982C-4843-B8B8-58C236078885}" destId="{23C7FA37-1340-42CC-8221-09798CEE1545}" srcOrd="0" destOrd="0" presId="urn:microsoft.com/office/officeart/2005/8/layout/process1"/>
    <dgm:cxn modelId="{A411DC07-BC9C-4101-9CC8-86F5DD5ACF9B}" type="presParOf" srcId="{8005EC54-9B98-4140-AD02-8DD68B892005}" destId="{1BAB1F4B-2B0A-4BA4-BB70-2CC6F8C79AE8}"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5CF22-43CB-4351-A1CB-45F97211FB0F}">
      <dsp:nvSpPr>
        <dsp:cNvPr id="0" name=""/>
        <dsp:cNvSpPr/>
      </dsp:nvSpPr>
      <dsp:spPr>
        <a:xfrm>
          <a:off x="123781" y="0"/>
          <a:ext cx="2233713" cy="11528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V</a:t>
          </a:r>
          <a:r>
            <a:rPr lang="lt-LT" sz="1800" kern="1200" dirty="0"/>
            <a:t>iena NPĮ – </a:t>
          </a:r>
        </a:p>
        <a:p>
          <a:pPr marL="0" lvl="0" indent="0" algn="ctr" defTabSz="800100">
            <a:lnSpc>
              <a:spcPct val="90000"/>
            </a:lnSpc>
            <a:spcBef>
              <a:spcPct val="0"/>
            </a:spcBef>
            <a:spcAft>
              <a:spcPct val="35000"/>
            </a:spcAft>
            <a:buNone/>
          </a:pPr>
          <a:r>
            <a:rPr lang="lt-LT" sz="1800" b="1" kern="1200" dirty="0"/>
            <a:t>INVEGA</a:t>
          </a:r>
        </a:p>
      </dsp:txBody>
      <dsp:txXfrm>
        <a:off x="157548" y="33767"/>
        <a:ext cx="2166179" cy="1085350"/>
      </dsp:txXfrm>
    </dsp:sp>
    <dsp:sp modelId="{69511C47-435B-4A9E-AC5C-03BCC40052A9}">
      <dsp:nvSpPr>
        <dsp:cNvPr id="0" name=""/>
        <dsp:cNvSpPr/>
      </dsp:nvSpPr>
      <dsp:spPr>
        <a:xfrm rot="5400000">
          <a:off x="1024472" y="1181706"/>
          <a:ext cx="432331" cy="5187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lt-LT" sz="1400" kern="1200"/>
        </a:p>
      </dsp:txBody>
      <dsp:txXfrm rot="-5400000">
        <a:off x="1084999" y="1224939"/>
        <a:ext cx="311279" cy="302632"/>
      </dsp:txXfrm>
    </dsp:sp>
    <dsp:sp modelId="{D20119DB-80A4-4319-AE8F-4DAD4756A4EC}">
      <dsp:nvSpPr>
        <dsp:cNvPr id="0" name=""/>
        <dsp:cNvSpPr/>
      </dsp:nvSpPr>
      <dsp:spPr>
        <a:xfrm>
          <a:off x="123781" y="1729326"/>
          <a:ext cx="2233713" cy="11528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t>Paskolos, garantijos, rizikos kapitalas, dotacijos</a:t>
          </a:r>
        </a:p>
      </dsp:txBody>
      <dsp:txXfrm>
        <a:off x="157548" y="1763093"/>
        <a:ext cx="2166179" cy="1085350"/>
      </dsp:txXfrm>
    </dsp:sp>
    <dsp:sp modelId="{4AE6B9EF-9D7C-4F87-AD7E-07760EE3D4D2}">
      <dsp:nvSpPr>
        <dsp:cNvPr id="0" name=""/>
        <dsp:cNvSpPr/>
      </dsp:nvSpPr>
      <dsp:spPr>
        <a:xfrm rot="5400000">
          <a:off x="1024472" y="2911032"/>
          <a:ext cx="432331" cy="51879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lt-LT" sz="1400" kern="1200"/>
        </a:p>
      </dsp:txBody>
      <dsp:txXfrm rot="-5400000">
        <a:off x="1084999" y="2954265"/>
        <a:ext cx="311279" cy="302632"/>
      </dsp:txXfrm>
    </dsp:sp>
    <dsp:sp modelId="{7EC4BCA6-1756-4B4C-9DE4-5BDA9199DE5D}">
      <dsp:nvSpPr>
        <dsp:cNvPr id="0" name=""/>
        <dsp:cNvSpPr/>
      </dsp:nvSpPr>
      <dsp:spPr>
        <a:xfrm>
          <a:off x="123781" y="3458652"/>
          <a:ext cx="2233713" cy="11528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t>Finansuojamos visos įmonės, </a:t>
          </a:r>
          <a:r>
            <a:rPr lang="lt-LT" sz="1800" b="1" kern="1200" dirty="0"/>
            <a:t>prioritetas SVV, jaunos įmonės</a:t>
          </a:r>
        </a:p>
      </dsp:txBody>
      <dsp:txXfrm>
        <a:off x="157548" y="3492419"/>
        <a:ext cx="2166179" cy="1085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5D104-39CA-42F9-8330-3A9B016D5E86}">
      <dsp:nvSpPr>
        <dsp:cNvPr id="0" name=""/>
        <dsp:cNvSpPr/>
      </dsp:nvSpPr>
      <dsp:spPr>
        <a:xfrm>
          <a:off x="0" y="649037"/>
          <a:ext cx="2046836" cy="15406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solidFill>
                <a:prstClr val="white"/>
              </a:solidFill>
              <a:latin typeface="Myriad Pro"/>
              <a:ea typeface="+mn-ea"/>
              <a:cs typeface="+mn-cs"/>
            </a:rPr>
            <a:t>Veikiančioms priemonėms skirta ~</a:t>
          </a:r>
          <a:r>
            <a:rPr lang="lt-LT" sz="1800" b="1" kern="1200" dirty="0">
              <a:solidFill>
                <a:prstClr val="white"/>
              </a:solidFill>
              <a:latin typeface="Myriad Pro"/>
              <a:ea typeface="+mn-ea"/>
              <a:cs typeface="+mn-cs"/>
            </a:rPr>
            <a:t>1.3 mlrd. Eur</a:t>
          </a:r>
        </a:p>
      </dsp:txBody>
      <dsp:txXfrm>
        <a:off x="45123" y="694160"/>
        <a:ext cx="1956590" cy="1450381"/>
      </dsp:txXfrm>
    </dsp:sp>
    <dsp:sp modelId="{BD78FE7D-3A89-4DA5-AFFA-2B2CD43B2F01}">
      <dsp:nvSpPr>
        <dsp:cNvPr id="0" name=""/>
        <dsp:cNvSpPr/>
      </dsp:nvSpPr>
      <dsp:spPr>
        <a:xfrm rot="21582980">
          <a:off x="2251920" y="1158384"/>
          <a:ext cx="434787" cy="5076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lt-LT" sz="2200" kern="1200"/>
        </a:p>
      </dsp:txBody>
      <dsp:txXfrm>
        <a:off x="2251921" y="1260230"/>
        <a:ext cx="304351" cy="304569"/>
      </dsp:txXfrm>
    </dsp:sp>
    <dsp:sp modelId="{0704CAF9-50A3-45A2-8E86-0D8F94AC60FA}">
      <dsp:nvSpPr>
        <dsp:cNvPr id="0" name=""/>
        <dsp:cNvSpPr/>
      </dsp:nvSpPr>
      <dsp:spPr>
        <a:xfrm>
          <a:off x="2867180" y="531265"/>
          <a:ext cx="2046836" cy="17477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t-LT" sz="1800" kern="1200" dirty="0"/>
            <a:t>2021-2027 m. ES lėšų bus skirta </a:t>
          </a:r>
          <a:r>
            <a:rPr lang="lt-LT" sz="1800" b="1" kern="1200" dirty="0"/>
            <a:t>286,4 mln. Eur </a:t>
          </a:r>
          <a:r>
            <a:rPr lang="en-US" sz="1800" kern="1200" dirty="0"/>
            <a:t>+</a:t>
          </a:r>
          <a:r>
            <a:rPr lang="lt-LT" sz="1800" kern="1200" dirty="0"/>
            <a:t> </a:t>
          </a:r>
          <a:r>
            <a:rPr lang="lt-LT" sz="1400" b="1" i="1" kern="1200" dirty="0"/>
            <a:t>123,6 mln. Eur </a:t>
          </a:r>
          <a:r>
            <a:rPr lang="lt-LT" sz="1400" i="1" kern="1200" dirty="0"/>
            <a:t>grįžusios</a:t>
          </a:r>
        </a:p>
      </dsp:txBody>
      <dsp:txXfrm>
        <a:off x="2918371" y="582456"/>
        <a:ext cx="1944454" cy="1645398"/>
      </dsp:txXfrm>
    </dsp:sp>
    <dsp:sp modelId="{E81CB7AE-982C-4843-B8B8-58C236078885}">
      <dsp:nvSpPr>
        <dsp:cNvPr id="0" name=""/>
        <dsp:cNvSpPr/>
      </dsp:nvSpPr>
      <dsp:spPr>
        <a:xfrm rot="12965">
          <a:off x="5098927" y="1156644"/>
          <a:ext cx="392014" cy="5076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lt-LT" sz="2200" kern="1200"/>
        </a:p>
      </dsp:txBody>
      <dsp:txXfrm>
        <a:off x="5098927" y="1257945"/>
        <a:ext cx="274410" cy="304569"/>
      </dsp:txXfrm>
    </dsp:sp>
    <dsp:sp modelId="{1BAB1F4B-2B0A-4BA4-BB70-2CC6F8C79AE8}">
      <dsp:nvSpPr>
        <dsp:cNvPr id="0" name=""/>
        <dsp:cNvSpPr/>
      </dsp:nvSpPr>
      <dsp:spPr>
        <a:xfrm>
          <a:off x="5653662" y="320314"/>
          <a:ext cx="2311554" cy="219169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lt-LT" sz="1400" kern="1200" dirty="0"/>
            <a:t>Verslo konkurencingumo skatinimas</a:t>
          </a:r>
        </a:p>
        <a:p>
          <a:pPr marL="0" lvl="0" indent="0" algn="ctr" defTabSz="622300">
            <a:lnSpc>
              <a:spcPct val="90000"/>
            </a:lnSpc>
            <a:spcBef>
              <a:spcPct val="0"/>
            </a:spcBef>
            <a:spcAft>
              <a:spcPct val="35000"/>
            </a:spcAft>
            <a:buNone/>
          </a:pPr>
          <a:r>
            <a:rPr lang="lt-LT" sz="1400" kern="1200" dirty="0"/>
            <a:t>Moksliniai tyrimai ir inovacijos</a:t>
          </a:r>
        </a:p>
        <a:p>
          <a:pPr marL="0" lvl="0" indent="0" algn="ctr" defTabSz="622300">
            <a:lnSpc>
              <a:spcPct val="90000"/>
            </a:lnSpc>
            <a:spcBef>
              <a:spcPct val="0"/>
            </a:spcBef>
            <a:spcAft>
              <a:spcPct val="35000"/>
            </a:spcAft>
            <a:buNone/>
          </a:pPr>
          <a:r>
            <a:rPr lang="lt-LT" sz="1400" kern="1200" dirty="0" err="1"/>
            <a:t>Startuolių</a:t>
          </a:r>
          <a:r>
            <a:rPr lang="lt-LT" sz="1400" kern="1200" dirty="0"/>
            <a:t> vystymas, </a:t>
          </a:r>
          <a:r>
            <a:rPr lang="lt-LT" sz="1400" kern="1200" dirty="0" err="1"/>
            <a:t>akceleravimas</a:t>
          </a:r>
          <a:endParaRPr lang="lt-LT" sz="1400" kern="1200" dirty="0"/>
        </a:p>
        <a:p>
          <a:pPr marL="0" lvl="0" indent="0" algn="ctr" defTabSz="622300">
            <a:lnSpc>
              <a:spcPct val="90000"/>
            </a:lnSpc>
            <a:spcBef>
              <a:spcPct val="0"/>
            </a:spcBef>
            <a:spcAft>
              <a:spcPct val="35000"/>
            </a:spcAft>
            <a:buNone/>
          </a:pPr>
          <a:r>
            <a:rPr lang="lt-LT" sz="1400" kern="1200" dirty="0"/>
            <a:t>Pramonės transformacija</a:t>
          </a:r>
        </a:p>
        <a:p>
          <a:pPr marL="0" lvl="0" indent="0" algn="ctr" defTabSz="622300">
            <a:lnSpc>
              <a:spcPct val="90000"/>
            </a:lnSpc>
            <a:spcBef>
              <a:spcPct val="0"/>
            </a:spcBef>
            <a:spcAft>
              <a:spcPct val="35000"/>
            </a:spcAft>
            <a:buNone/>
          </a:pPr>
          <a:r>
            <a:rPr lang="lt-LT" sz="1400" kern="1200" dirty="0"/>
            <a:t>Skaitmeninimas</a:t>
          </a:r>
        </a:p>
      </dsp:txBody>
      <dsp:txXfrm>
        <a:off x="5717855" y="384507"/>
        <a:ext cx="2183168" cy="20633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0.581</cdr:x>
      <cdr:y>0.31529</cdr:y>
    </cdr:from>
    <cdr:to>
      <cdr:x>0.9536</cdr:x>
      <cdr:y>0.62998</cdr:y>
    </cdr:to>
    <cdr:sp macro="" textlink="">
      <cdr:nvSpPr>
        <cdr:cNvPr id="2" name="Rounded Rectangle 1"/>
        <cdr:cNvSpPr/>
      </cdr:nvSpPr>
      <cdr:spPr>
        <a:xfrm xmlns:a="http://schemas.openxmlformats.org/drawingml/2006/main">
          <a:off x="2870304" y="1626033"/>
          <a:ext cx="1840740" cy="1622925"/>
        </a:xfrm>
        <a:prstGeom xmlns:a="http://schemas.openxmlformats.org/drawingml/2006/main" prst="roundRect">
          <a:avLst/>
        </a:prstGeom>
        <a:solidFill xmlns:a="http://schemas.openxmlformats.org/drawingml/2006/main">
          <a:schemeClr val="accent5">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lt-LT" sz="1400" b="1" dirty="0">
              <a:solidFill>
                <a:schemeClr val="tx2"/>
              </a:solidFill>
              <a:latin typeface="Century Gothic" panose="020B0502020202020204" pitchFamily="34" charset="0"/>
            </a:rPr>
            <a:t> Iš viso Panevėžio </a:t>
          </a:r>
          <a:r>
            <a:rPr lang="lt-LT" sz="1400" b="1" dirty="0" err="1">
              <a:solidFill>
                <a:schemeClr val="tx2"/>
              </a:solidFill>
              <a:latin typeface="Century Gothic" panose="020B0502020202020204" pitchFamily="34" charset="0"/>
            </a:rPr>
            <a:t>apskr</a:t>
          </a:r>
          <a:r>
            <a:rPr lang="lt-LT" sz="1400" b="1" dirty="0">
              <a:solidFill>
                <a:schemeClr val="tx2"/>
              </a:solidFill>
              <a:latin typeface="Century Gothic" panose="020B0502020202020204" pitchFamily="34" charset="0"/>
            </a:rPr>
            <a:t>: </a:t>
          </a:r>
          <a:r>
            <a:rPr lang="lt-LT" sz="1400" b="1" dirty="0">
              <a:solidFill>
                <a:schemeClr val="tx2"/>
              </a:solidFill>
              <a:latin typeface="Bradley Hand ITC" panose="03070402050302030203" pitchFamily="66" charset="0"/>
            </a:rPr>
            <a:t>~</a:t>
          </a:r>
          <a:r>
            <a:rPr lang="lt-LT" sz="1400" b="1" dirty="0">
              <a:solidFill>
                <a:srgbClr val="FF6600"/>
              </a:solidFill>
              <a:latin typeface="Century Gothic" panose="020B0502020202020204" pitchFamily="34" charset="0"/>
            </a:rPr>
            <a:t>36,3 mln. eurų </a:t>
          </a:r>
          <a:r>
            <a:rPr lang="lt-LT" sz="1400" b="1" dirty="0">
              <a:solidFill>
                <a:schemeClr val="tx2"/>
              </a:solidFill>
              <a:latin typeface="Century Gothic" panose="020B0502020202020204" pitchFamily="34" charset="0"/>
            </a:rPr>
            <a:t>(</a:t>
          </a:r>
          <a:r>
            <a:rPr lang="lt-LT" sz="1400" b="1" dirty="0">
              <a:solidFill>
                <a:schemeClr val="tx2"/>
              </a:solidFill>
              <a:latin typeface="Bradley Hand ITC" panose="03070402050302030203" pitchFamily="66" charset="0"/>
            </a:rPr>
            <a:t>~</a:t>
          </a:r>
          <a:r>
            <a:rPr lang="lt-LT" sz="1400" b="1" dirty="0">
              <a:solidFill>
                <a:srgbClr val="FF6600"/>
              </a:solidFill>
              <a:latin typeface="Century Gothic" panose="020B0502020202020204" pitchFamily="34" charset="0"/>
            </a:rPr>
            <a:t>3 proc. </a:t>
          </a:r>
          <a:r>
            <a:rPr lang="lt-LT" sz="1400" b="1" dirty="0">
              <a:solidFill>
                <a:schemeClr val="tx2"/>
              </a:solidFill>
              <a:latin typeface="Century Gothic" panose="020B0502020202020204" pitchFamily="34" charset="0"/>
            </a:rPr>
            <a:t>visų ES investicijų); V vieta tarp LT apskr.</a:t>
          </a:r>
          <a:endParaRPr lang="lt-LT" sz="1400" b="1" dirty="0">
            <a:solidFill>
              <a:schemeClr val="tx2"/>
            </a:solidFill>
            <a:latin typeface="Calibri" panose="020F050202020403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0.46241</cdr:x>
      <cdr:y>0.06933</cdr:y>
    </cdr:from>
    <cdr:to>
      <cdr:x>0.62414</cdr:x>
      <cdr:y>0.09429</cdr:y>
    </cdr:to>
    <cdr:cxnSp macro="">
      <cdr:nvCxnSpPr>
        <cdr:cNvPr id="4" name="Straight Connector 3">
          <a:extLst xmlns:a="http://schemas.openxmlformats.org/drawingml/2006/main">
            <a:ext uri="{FF2B5EF4-FFF2-40B4-BE49-F238E27FC236}">
              <a16:creationId xmlns:a16="http://schemas.microsoft.com/office/drawing/2014/main" id="{50ED5464-EA29-9B46-A15C-108FDB485C64}"/>
            </a:ext>
          </a:extLst>
        </cdr:cNvPr>
        <cdr:cNvCxnSpPr/>
      </cdr:nvCxnSpPr>
      <cdr:spPr>
        <a:xfrm xmlns:a="http://schemas.openxmlformats.org/drawingml/2006/main" flipV="1">
          <a:off x="2904908" y="352705"/>
          <a:ext cx="1016014" cy="12701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fld id="{207C6A8C-79F0-4626-82F1-F7892E6830AF}" type="datetimeFigureOut">
              <a:rPr lang="lt-LT" smtClean="0"/>
              <a:t>2023-01-27</a:t>
            </a:fld>
            <a:endParaRPr lang="lt-LT"/>
          </a:p>
        </p:txBody>
      </p:sp>
      <p:sp>
        <p:nvSpPr>
          <p:cNvPr id="4" name="Footer Placeholder 3"/>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a:defRPr sz="1200"/>
            </a:lvl1pPr>
          </a:lstStyle>
          <a:p>
            <a:endParaRPr lang="lt-LT"/>
          </a:p>
        </p:txBody>
      </p:sp>
      <p:sp>
        <p:nvSpPr>
          <p:cNvPr id="5" name="Slide Number Placeholder 4"/>
          <p:cNvSpPr>
            <a:spLocks noGrp="1"/>
          </p:cNvSpPr>
          <p:nvPr>
            <p:ph type="sldNum" sz="quarter" idx="3"/>
          </p:nvPr>
        </p:nvSpPr>
        <p:spPr>
          <a:xfrm>
            <a:off x="3848100" y="9432925"/>
            <a:ext cx="2944813" cy="498475"/>
          </a:xfrm>
          <a:prstGeom prst="rect">
            <a:avLst/>
          </a:prstGeom>
        </p:spPr>
        <p:txBody>
          <a:bodyPr vert="horz" lIns="91440" tIns="45720" rIns="91440" bIns="45720" rtlCol="0" anchor="b"/>
          <a:lstStyle>
            <a:lvl1pPr algn="r">
              <a:defRPr sz="1200"/>
            </a:lvl1pPr>
          </a:lstStyle>
          <a:p>
            <a:fld id="{FA299DD9-BAE7-4B98-9DCE-2FA9857CA77E}" type="slidenum">
              <a:rPr lang="lt-LT" smtClean="0"/>
              <a:t>‹#›</a:t>
            </a:fld>
            <a:endParaRPr lang="lt-LT"/>
          </a:p>
        </p:txBody>
      </p:sp>
    </p:spTree>
    <p:extLst>
      <p:ext uri="{BB962C8B-B14F-4D97-AF65-F5344CB8AC3E}">
        <p14:creationId xmlns:p14="http://schemas.microsoft.com/office/powerpoint/2010/main" val="36794102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4283" cy="498294"/>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48645" y="1"/>
            <a:ext cx="2944283" cy="498294"/>
          </a:xfrm>
          <a:prstGeom prst="rect">
            <a:avLst/>
          </a:prstGeom>
        </p:spPr>
        <p:txBody>
          <a:bodyPr vert="horz" lIns="91440" tIns="45720" rIns="91440" bIns="45720" rtlCol="0"/>
          <a:lstStyle>
            <a:lvl1pPr algn="r">
              <a:defRPr sz="1200"/>
            </a:lvl1pPr>
          </a:lstStyle>
          <a:p>
            <a:fld id="{4923A152-58A9-482C-A1BF-3784273BCA6A}" type="datetimeFigureOut">
              <a:rPr lang="lt-LT" smtClean="0"/>
              <a:t>2023-01-27</a:t>
            </a:fld>
            <a:endParaRPr lang="lt-LT"/>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79450" y="4779487"/>
            <a:ext cx="5435600" cy="3910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1" y="9433107"/>
            <a:ext cx="2944283" cy="498293"/>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48645" y="9433107"/>
            <a:ext cx="2944283" cy="498293"/>
          </a:xfrm>
          <a:prstGeom prst="rect">
            <a:avLst/>
          </a:prstGeom>
        </p:spPr>
        <p:txBody>
          <a:bodyPr vert="horz" lIns="91440" tIns="45720" rIns="91440" bIns="45720" rtlCol="0" anchor="b"/>
          <a:lstStyle>
            <a:lvl1pPr algn="r">
              <a:defRPr sz="1200"/>
            </a:lvl1pPr>
          </a:lstStyle>
          <a:p>
            <a:fld id="{D2555CD9-F513-4B3A-9A38-4073B899965B}" type="slidenum">
              <a:rPr lang="lt-LT" smtClean="0"/>
              <a:t>‹#›</a:t>
            </a:fld>
            <a:endParaRPr lang="lt-LT"/>
          </a:p>
        </p:txBody>
      </p:sp>
    </p:spTree>
    <p:extLst>
      <p:ext uri="{BB962C8B-B14F-4D97-AF65-F5344CB8AC3E}">
        <p14:creationId xmlns:p14="http://schemas.microsoft.com/office/powerpoint/2010/main" val="1049126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D2555CD9-F513-4B3A-9A38-4073B899965B}" type="slidenum">
              <a:rPr lang="lt-LT" smtClean="0"/>
              <a:t>1</a:t>
            </a:fld>
            <a:endParaRPr lang="lt-LT"/>
          </a:p>
        </p:txBody>
      </p:sp>
    </p:spTree>
    <p:extLst>
      <p:ext uri="{BB962C8B-B14F-4D97-AF65-F5344CB8AC3E}">
        <p14:creationId xmlns:p14="http://schemas.microsoft.com/office/powerpoint/2010/main" val="374170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a:t>3 didžiausi apimtimi projektai: UAB </a:t>
            </a:r>
            <a:r>
              <a:rPr lang="lt-LT" dirty="0" err="1"/>
              <a:t>Plastara</a:t>
            </a:r>
            <a:r>
              <a:rPr lang="lt-LT" dirty="0"/>
              <a:t>  UAB </a:t>
            </a:r>
            <a:r>
              <a:rPr lang="lt-LT" dirty="0" err="1"/>
              <a:t>Plastara</a:t>
            </a:r>
            <a:r>
              <a:rPr lang="lt-LT" dirty="0"/>
              <a:t> skaitmeninimo technologijų gamybos procesuose įdiegimas</a:t>
            </a:r>
            <a:r>
              <a:rPr lang="lt-LT" baseline="0" dirty="0"/>
              <a:t> (2,4 mln. eurų) (Verslo sritis). </a:t>
            </a:r>
            <a:r>
              <a:rPr lang="lt-LT" dirty="0"/>
              <a:t> AB  Lietkabelis AB Lietkabelio modernizavimas ir pritaikymas </a:t>
            </a:r>
            <a:r>
              <a:rPr lang="lt-LT" dirty="0" err="1"/>
              <a:t>inovatyvių</a:t>
            </a:r>
            <a:r>
              <a:rPr lang="lt-LT" dirty="0"/>
              <a:t> kabelių gamybai (1,333</a:t>
            </a:r>
            <a:r>
              <a:rPr lang="lt-LT" baseline="0" dirty="0"/>
              <a:t> mln. eurų, verslo sritis), UAB TIN CAP UAB TIN CAP gamybos </a:t>
            </a:r>
            <a:r>
              <a:rPr lang="lt-LT" baseline="0" dirty="0" err="1"/>
              <a:t>pajėgumų</a:t>
            </a:r>
            <a:r>
              <a:rPr lang="lt-LT" baseline="0" dirty="0"/>
              <a:t> vystymas: </a:t>
            </a:r>
            <a:r>
              <a:rPr lang="lt-LT" baseline="0" dirty="0" err="1"/>
              <a:t>press</a:t>
            </a:r>
            <a:r>
              <a:rPr lang="lt-LT" baseline="0" dirty="0"/>
              <a:t> </a:t>
            </a:r>
            <a:r>
              <a:rPr lang="lt-LT" baseline="0" dirty="0" err="1"/>
              <a:t>twist</a:t>
            </a:r>
            <a:r>
              <a:rPr lang="lt-LT" baseline="0" dirty="0"/>
              <a:t> tipo metalinių dangtelių gamybos linijos diegimas (1,329 mln. eurų, verslo sritis). </a:t>
            </a:r>
            <a:endParaRPr lang="lt-LT" dirty="0"/>
          </a:p>
        </p:txBody>
      </p:sp>
      <p:sp>
        <p:nvSpPr>
          <p:cNvPr id="4" name="Slide Number Placeholder 3"/>
          <p:cNvSpPr>
            <a:spLocks noGrp="1"/>
          </p:cNvSpPr>
          <p:nvPr>
            <p:ph type="sldNum" sz="quarter" idx="10"/>
          </p:nvPr>
        </p:nvSpPr>
        <p:spPr/>
        <p:txBody>
          <a:bodyPr/>
          <a:lstStyle/>
          <a:p>
            <a:fld id="{39CEE84D-F454-488D-8A5D-7D22B0A613C6}" type="slidenum">
              <a:rPr lang="lt-LT" smtClean="0"/>
              <a:t>2</a:t>
            </a:fld>
            <a:endParaRPr lang="lt-LT"/>
          </a:p>
        </p:txBody>
      </p:sp>
    </p:spTree>
    <p:extLst>
      <p:ext uri="{BB962C8B-B14F-4D97-AF65-F5344CB8AC3E}">
        <p14:creationId xmlns:p14="http://schemas.microsoft.com/office/powerpoint/2010/main" val="1012402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39CEE84D-F454-488D-8A5D-7D22B0A613C6}" type="slidenum">
              <a:rPr lang="lt-LT" smtClean="0"/>
              <a:t>4</a:t>
            </a:fld>
            <a:endParaRPr lang="lt-LT"/>
          </a:p>
        </p:txBody>
      </p:sp>
    </p:spTree>
    <p:extLst>
      <p:ext uri="{BB962C8B-B14F-4D97-AF65-F5344CB8AC3E}">
        <p14:creationId xmlns:p14="http://schemas.microsoft.com/office/powerpoint/2010/main" val="3359006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D2555CD9-F513-4B3A-9A38-4073B899965B}" type="slidenum">
              <a:rPr lang="lt-LT" smtClean="0"/>
              <a:t>5</a:t>
            </a:fld>
            <a:endParaRPr lang="lt-LT"/>
          </a:p>
        </p:txBody>
      </p:sp>
    </p:spTree>
    <p:extLst>
      <p:ext uri="{BB962C8B-B14F-4D97-AF65-F5344CB8AC3E}">
        <p14:creationId xmlns:p14="http://schemas.microsoft.com/office/powerpoint/2010/main" val="142506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D2555CD9-F513-4B3A-9A38-4073B899965B}" type="slidenum">
              <a:rPr lang="lt-LT" smtClean="0"/>
              <a:t>6</a:t>
            </a:fld>
            <a:endParaRPr lang="lt-LT"/>
          </a:p>
        </p:txBody>
      </p:sp>
    </p:spTree>
    <p:extLst>
      <p:ext uri="{BB962C8B-B14F-4D97-AF65-F5344CB8AC3E}">
        <p14:creationId xmlns:p14="http://schemas.microsoft.com/office/powerpoint/2010/main" val="1654259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D2555CD9-F513-4B3A-9A38-4073B899965B}" type="slidenum">
              <a:rPr lang="lt-LT" smtClean="0"/>
              <a:t>7</a:t>
            </a:fld>
            <a:endParaRPr lang="lt-LT"/>
          </a:p>
        </p:txBody>
      </p:sp>
    </p:spTree>
    <p:extLst>
      <p:ext uri="{BB962C8B-B14F-4D97-AF65-F5344CB8AC3E}">
        <p14:creationId xmlns:p14="http://schemas.microsoft.com/office/powerpoint/2010/main" val="1004518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D2555CD9-F513-4B3A-9A38-4073B899965B}" type="slidenum">
              <a:rPr lang="lt-LT" smtClean="0"/>
              <a:t>8</a:t>
            </a:fld>
            <a:endParaRPr lang="lt-LT"/>
          </a:p>
        </p:txBody>
      </p:sp>
    </p:spTree>
    <p:extLst>
      <p:ext uri="{BB962C8B-B14F-4D97-AF65-F5344CB8AC3E}">
        <p14:creationId xmlns:p14="http://schemas.microsoft.com/office/powerpoint/2010/main" val="2790377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D2555CD9-F513-4B3A-9A38-4073B899965B}" type="slidenum">
              <a:rPr lang="lt-LT" smtClean="0"/>
              <a:t>9</a:t>
            </a:fld>
            <a:endParaRPr lang="lt-LT"/>
          </a:p>
        </p:txBody>
      </p:sp>
    </p:spTree>
    <p:extLst>
      <p:ext uri="{BB962C8B-B14F-4D97-AF65-F5344CB8AC3E}">
        <p14:creationId xmlns:p14="http://schemas.microsoft.com/office/powerpoint/2010/main" val="113897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EFC9EC-72A3-A944-9F35-A0D7183B094C}" type="slidenum">
              <a:rPr lang="en-US" smtClean="0"/>
              <a:t>14</a:t>
            </a:fld>
            <a:endParaRPr lang="en-US" dirty="0"/>
          </a:p>
        </p:txBody>
      </p:sp>
    </p:spTree>
    <p:extLst>
      <p:ext uri="{BB962C8B-B14F-4D97-AF65-F5344CB8AC3E}">
        <p14:creationId xmlns:p14="http://schemas.microsoft.com/office/powerpoint/2010/main" val="3255258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EFC9EC-72A3-A944-9F35-A0D7183B094C}" type="slidenum">
              <a:rPr lang="en-US" smtClean="0"/>
              <a:t>15</a:t>
            </a:fld>
            <a:endParaRPr lang="en-US"/>
          </a:p>
        </p:txBody>
      </p:sp>
    </p:spTree>
    <p:extLst>
      <p:ext uri="{BB962C8B-B14F-4D97-AF65-F5344CB8AC3E}">
        <p14:creationId xmlns:p14="http://schemas.microsoft.com/office/powerpoint/2010/main" val="1857310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EFC9EC-72A3-A944-9F35-A0D7183B094C}" type="slidenum">
              <a:rPr lang="en-US" smtClean="0"/>
              <a:t>16</a:t>
            </a:fld>
            <a:endParaRPr lang="en-US"/>
          </a:p>
        </p:txBody>
      </p:sp>
    </p:spTree>
    <p:extLst>
      <p:ext uri="{BB962C8B-B14F-4D97-AF65-F5344CB8AC3E}">
        <p14:creationId xmlns:p14="http://schemas.microsoft.com/office/powerpoint/2010/main" val="273733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8BE53A29-4D82-4263-824D-E44623C2EE1A}" type="slidenum">
              <a:rPr lang="en-GB" smtClean="0"/>
              <a:t>17</a:t>
            </a:fld>
            <a:endParaRPr lang="en-GB"/>
          </a:p>
        </p:txBody>
      </p:sp>
    </p:spTree>
    <p:extLst>
      <p:ext uri="{BB962C8B-B14F-4D97-AF65-F5344CB8AC3E}">
        <p14:creationId xmlns:p14="http://schemas.microsoft.com/office/powerpoint/2010/main" val="3884569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katalogas.cpo.lt/" TargetMode="External"/><Relationship Id="rId2" Type="http://schemas.openxmlformats.org/officeDocument/2006/relationships/hyperlink" Target="http://www.cpo.lt/"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700"/>
            <a:ext cx="12192000" cy="6770526"/>
          </a:xfrm>
          <a:prstGeom prst="rect">
            <a:avLst/>
          </a:prstGeom>
        </p:spPr>
      </p:pic>
      <p:sp>
        <p:nvSpPr>
          <p:cNvPr id="2" name="Title 1"/>
          <p:cNvSpPr>
            <a:spLocks noGrp="1"/>
          </p:cNvSpPr>
          <p:nvPr>
            <p:ph type="ctrTitle" hasCustomPrompt="1"/>
          </p:nvPr>
        </p:nvSpPr>
        <p:spPr>
          <a:xfrm>
            <a:off x="1524000" y="3322750"/>
            <a:ext cx="9144000" cy="753884"/>
          </a:xfrm>
        </p:spPr>
        <p:txBody>
          <a:bodyPr anchor="b">
            <a:normAutofit/>
          </a:bodyPr>
          <a:lstStyle>
            <a:lvl1pPr algn="ctr">
              <a:defRPr sz="4000" b="1" baseline="0">
                <a:effectLst/>
              </a:defRPr>
            </a:lvl1pPr>
          </a:lstStyle>
          <a:p>
            <a:r>
              <a:rPr lang="en-US" dirty="0"/>
              <a:t>A</a:t>
            </a:r>
            <a:r>
              <a:rPr lang="lt-LT" dirty="0"/>
              <a:t>ČIŪ UŽ JŪSŲ DĖMESĮ </a:t>
            </a:r>
            <a:r>
              <a:rPr lang="en-US" dirty="0"/>
              <a:t>!</a:t>
            </a:r>
            <a:endParaRPr lang="lt-LT" dirty="0"/>
          </a:p>
        </p:txBody>
      </p:sp>
      <p:sp>
        <p:nvSpPr>
          <p:cNvPr id="3" name="Subtitle 2"/>
          <p:cNvSpPr>
            <a:spLocks noGrp="1"/>
          </p:cNvSpPr>
          <p:nvPr>
            <p:ph type="subTitle" idx="1"/>
          </p:nvPr>
        </p:nvSpPr>
        <p:spPr>
          <a:xfrm>
            <a:off x="1524000" y="452792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t-LT" dirty="0"/>
          </a:p>
        </p:txBody>
      </p:sp>
    </p:spTree>
    <p:extLst>
      <p:ext uri="{BB962C8B-B14F-4D97-AF65-F5344CB8AC3E}">
        <p14:creationId xmlns:p14="http://schemas.microsoft.com/office/powerpoint/2010/main" val="3784708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7474"/>
            <a:ext cx="12192000" cy="6770526"/>
          </a:xfrm>
          <a:prstGeom prst="rect">
            <a:avLst/>
          </a:prstGeom>
        </p:spPr>
      </p:pic>
      <p:sp>
        <p:nvSpPr>
          <p:cNvPr id="2" name="Title 1"/>
          <p:cNvSpPr>
            <a:spLocks noGrp="1"/>
          </p:cNvSpPr>
          <p:nvPr>
            <p:ph type="ctrTitle" hasCustomPrompt="1"/>
          </p:nvPr>
        </p:nvSpPr>
        <p:spPr>
          <a:xfrm>
            <a:off x="583842" y="2533117"/>
            <a:ext cx="7607121" cy="1601001"/>
          </a:xfrm>
        </p:spPr>
        <p:txBody>
          <a:bodyPr anchor="b">
            <a:normAutofit/>
          </a:bodyPr>
          <a:lstStyle>
            <a:lvl1pPr algn="l">
              <a:defRPr sz="4800">
                <a:solidFill>
                  <a:srgbClr val="253781"/>
                </a:solidFill>
              </a:defRPr>
            </a:lvl1pPr>
          </a:lstStyle>
          <a:p>
            <a:r>
              <a:rPr lang="lt-LT" dirty="0"/>
              <a:t>PAVADINIMAS</a:t>
            </a:r>
          </a:p>
        </p:txBody>
      </p:sp>
      <p:sp>
        <p:nvSpPr>
          <p:cNvPr id="3" name="Subtitle 2"/>
          <p:cNvSpPr>
            <a:spLocks noGrp="1"/>
          </p:cNvSpPr>
          <p:nvPr>
            <p:ph type="subTitle" idx="1" hasCustomPrompt="1"/>
          </p:nvPr>
        </p:nvSpPr>
        <p:spPr>
          <a:xfrm>
            <a:off x="583842" y="4596445"/>
            <a:ext cx="6808631" cy="827881"/>
          </a:xfrm>
        </p:spPr>
        <p:txBody>
          <a:bodyPr>
            <a:normAutofit/>
          </a:bodyPr>
          <a:lstStyle>
            <a:lvl1pPr marL="0" indent="0" algn="l">
              <a:buNone/>
              <a:defRPr sz="2000" baseline="0">
                <a:solidFill>
                  <a:srgbClr val="25378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KAS ATLIKO PRISTATYMĄ</a:t>
            </a:r>
          </a:p>
        </p:txBody>
      </p:sp>
    </p:spTree>
    <p:extLst>
      <p:ext uri="{BB962C8B-B14F-4D97-AF65-F5344CB8AC3E}">
        <p14:creationId xmlns:p14="http://schemas.microsoft.com/office/powerpoint/2010/main" val="1578632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3201087"/>
            <a:ext cx="7921581" cy="1644863"/>
          </a:xfrm>
          <a:prstGeom prst="rect">
            <a:avLst/>
          </a:prstGeom>
        </p:spPr>
      </p:pic>
      <p:sp>
        <p:nvSpPr>
          <p:cNvPr id="7" name="Content Placeholder 2"/>
          <p:cNvSpPr>
            <a:spLocks noGrp="1"/>
          </p:cNvSpPr>
          <p:nvPr>
            <p:ph idx="11" hasCustomPrompt="1"/>
          </p:nvPr>
        </p:nvSpPr>
        <p:spPr>
          <a:xfrm>
            <a:off x="916635" y="2513729"/>
            <a:ext cx="1378040" cy="553791"/>
          </a:xfrm>
        </p:spPr>
        <p:txBody>
          <a:bodyPr>
            <a:normAutofit/>
          </a:bodyPr>
          <a:lstStyle>
            <a:lvl1pPr marL="0" indent="0">
              <a:buNone/>
              <a:defRPr sz="1400"/>
            </a:lvl1pPr>
          </a:lstStyle>
          <a:p>
            <a:pPr lvl="0"/>
            <a:r>
              <a:rPr lang="lt-LT" dirty="0"/>
              <a:t>TEKSTAS</a:t>
            </a:r>
          </a:p>
        </p:txBody>
      </p:sp>
      <p:sp>
        <p:nvSpPr>
          <p:cNvPr id="9" name="Content Placeholder 2"/>
          <p:cNvSpPr>
            <a:spLocks noGrp="1"/>
          </p:cNvSpPr>
          <p:nvPr>
            <p:ph idx="13" hasCustomPrompt="1"/>
          </p:nvPr>
        </p:nvSpPr>
        <p:spPr>
          <a:xfrm>
            <a:off x="2165886" y="4979517"/>
            <a:ext cx="1378040" cy="553791"/>
          </a:xfrm>
        </p:spPr>
        <p:txBody>
          <a:bodyPr>
            <a:normAutofit/>
          </a:bodyPr>
          <a:lstStyle>
            <a:lvl1pPr marL="0" indent="0">
              <a:buNone/>
              <a:defRPr sz="1400"/>
            </a:lvl1pPr>
          </a:lstStyle>
          <a:p>
            <a:pPr lvl="0"/>
            <a:r>
              <a:rPr lang="lt-LT" dirty="0"/>
              <a:t>TEKSTAS</a:t>
            </a:r>
          </a:p>
        </p:txBody>
      </p:sp>
      <p:sp>
        <p:nvSpPr>
          <p:cNvPr id="10" name="Content Placeholder 2"/>
          <p:cNvSpPr>
            <a:spLocks noGrp="1"/>
          </p:cNvSpPr>
          <p:nvPr>
            <p:ph idx="14" hasCustomPrompt="1"/>
          </p:nvPr>
        </p:nvSpPr>
        <p:spPr>
          <a:xfrm>
            <a:off x="5989839" y="2520834"/>
            <a:ext cx="1378040" cy="553791"/>
          </a:xfrm>
        </p:spPr>
        <p:txBody>
          <a:bodyPr>
            <a:normAutofit/>
          </a:bodyPr>
          <a:lstStyle>
            <a:lvl1pPr marL="0" indent="0">
              <a:buNone/>
              <a:defRPr sz="1400"/>
            </a:lvl1pPr>
          </a:lstStyle>
          <a:p>
            <a:pPr lvl="0"/>
            <a:r>
              <a:rPr lang="lt-LT" dirty="0"/>
              <a:t>TEKSTAS</a:t>
            </a:r>
          </a:p>
        </p:txBody>
      </p:sp>
      <p:sp>
        <p:nvSpPr>
          <p:cNvPr id="12" name="Content Placeholder 2"/>
          <p:cNvSpPr>
            <a:spLocks noGrp="1"/>
          </p:cNvSpPr>
          <p:nvPr>
            <p:ph idx="16" hasCustomPrompt="1"/>
          </p:nvPr>
        </p:nvSpPr>
        <p:spPr>
          <a:xfrm>
            <a:off x="4721451" y="4979517"/>
            <a:ext cx="1378040" cy="553791"/>
          </a:xfrm>
        </p:spPr>
        <p:txBody>
          <a:bodyPr>
            <a:normAutofit/>
          </a:bodyPr>
          <a:lstStyle>
            <a:lvl1pPr marL="0" indent="0">
              <a:buNone/>
              <a:defRPr sz="1400"/>
            </a:lvl1pPr>
          </a:lstStyle>
          <a:p>
            <a:pPr lvl="0"/>
            <a:r>
              <a:rPr lang="lt-LT" dirty="0"/>
              <a:t>TEKSTAS</a:t>
            </a:r>
          </a:p>
        </p:txBody>
      </p:sp>
      <p:sp>
        <p:nvSpPr>
          <p:cNvPr id="13" name="Content Placeholder 2"/>
          <p:cNvSpPr>
            <a:spLocks noGrp="1"/>
          </p:cNvSpPr>
          <p:nvPr>
            <p:ph idx="1" hasCustomPrompt="1"/>
          </p:nvPr>
        </p:nvSpPr>
        <p:spPr>
          <a:xfrm>
            <a:off x="7277016" y="4979517"/>
            <a:ext cx="1378040" cy="553791"/>
          </a:xfrm>
        </p:spPr>
        <p:txBody>
          <a:bodyPr>
            <a:normAutofit/>
          </a:bodyPr>
          <a:lstStyle>
            <a:lvl1pPr marL="0" indent="0">
              <a:buNone/>
              <a:defRPr sz="1400"/>
            </a:lvl1pPr>
          </a:lstStyle>
          <a:p>
            <a:pPr lvl="0"/>
            <a:r>
              <a:rPr lang="lt-LT" dirty="0"/>
              <a:t>TEKSTAS</a:t>
            </a:r>
          </a:p>
        </p:txBody>
      </p:sp>
      <p:sp>
        <p:nvSpPr>
          <p:cNvPr id="14" name="Content Placeholder 2"/>
          <p:cNvSpPr>
            <a:spLocks noGrp="1"/>
          </p:cNvSpPr>
          <p:nvPr>
            <p:ph idx="17" hasCustomPrompt="1"/>
          </p:nvPr>
        </p:nvSpPr>
        <p:spPr>
          <a:xfrm>
            <a:off x="3453237" y="2520835"/>
            <a:ext cx="1378040" cy="553791"/>
          </a:xfrm>
        </p:spPr>
        <p:txBody>
          <a:bodyPr>
            <a:normAutofit/>
          </a:bodyPr>
          <a:lstStyle>
            <a:lvl1pPr marL="0" indent="0">
              <a:buNone/>
              <a:defRPr sz="1400"/>
            </a:lvl1pPr>
          </a:lstStyle>
          <a:p>
            <a:pPr lvl="0"/>
            <a:r>
              <a:rPr lang="lt-LT" dirty="0"/>
              <a:t>TEKSTAS</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20767" y="3631841"/>
            <a:ext cx="770232" cy="725045"/>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20532" y="3722192"/>
            <a:ext cx="857883" cy="723994"/>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2974" y="3596084"/>
            <a:ext cx="745206" cy="854868"/>
          </a:xfrm>
          <a:prstGeom prst="rect">
            <a:avLst/>
          </a:prstGeom>
        </p:spPr>
      </p:pic>
      <p:pic>
        <p:nvPicPr>
          <p:cNvPr id="18" name="Picture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42184" y="3590154"/>
            <a:ext cx="757874" cy="856032"/>
          </a:xfrm>
          <a:prstGeom prst="rect">
            <a:avLst/>
          </a:prstGeom>
        </p:spPr>
      </p:pic>
      <p:pic>
        <p:nvPicPr>
          <p:cNvPr id="20" name="Picture 1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766811" y="3590154"/>
            <a:ext cx="789952" cy="789952"/>
          </a:xfrm>
          <a:prstGeom prst="rect">
            <a:avLst/>
          </a:prstGeom>
        </p:spPr>
      </p:pic>
      <p:pic>
        <p:nvPicPr>
          <p:cNvPr id="21" name="Picture 2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178804" y="3660050"/>
            <a:ext cx="696836" cy="696836"/>
          </a:xfrm>
          <a:prstGeom prst="rect">
            <a:avLst/>
          </a:prstGeom>
        </p:spPr>
      </p:pic>
    </p:spTree>
    <p:extLst>
      <p:ext uri="{BB962C8B-B14F-4D97-AF65-F5344CB8AC3E}">
        <p14:creationId xmlns:p14="http://schemas.microsoft.com/office/powerpoint/2010/main" val="33308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40859" y="2020232"/>
            <a:ext cx="7539692" cy="3236180"/>
          </a:xfrm>
          <a:prstGeom prst="rect">
            <a:avLst/>
          </a:prstGeom>
        </p:spPr>
      </p:pic>
      <p:sp>
        <p:nvSpPr>
          <p:cNvPr id="2" name="Title 1"/>
          <p:cNvSpPr>
            <a:spLocks noGrp="1"/>
          </p:cNvSpPr>
          <p:nvPr>
            <p:ph type="title" hasCustomPrompt="1"/>
          </p:nvPr>
        </p:nvSpPr>
        <p:spPr>
          <a:xfrm>
            <a:off x="838200" y="365125"/>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7" name="Content Placeholder 2"/>
          <p:cNvSpPr>
            <a:spLocks noGrp="1"/>
          </p:cNvSpPr>
          <p:nvPr>
            <p:ph idx="11" hasCustomPrompt="1"/>
          </p:nvPr>
        </p:nvSpPr>
        <p:spPr>
          <a:xfrm>
            <a:off x="2087621" y="2934226"/>
            <a:ext cx="2056772" cy="346855"/>
          </a:xfrm>
        </p:spPr>
        <p:txBody>
          <a:bodyPr>
            <a:normAutofit/>
          </a:bodyPr>
          <a:lstStyle>
            <a:lvl1pPr marL="0" indent="0" algn="ctr">
              <a:buNone/>
              <a:defRPr sz="1400"/>
            </a:lvl1pPr>
          </a:lstStyle>
          <a:p>
            <a:pPr lvl="0"/>
            <a:r>
              <a:rPr lang="lt-LT" dirty="0"/>
              <a:t>TEKSTAS</a:t>
            </a:r>
          </a:p>
        </p:txBody>
      </p:sp>
      <p:sp>
        <p:nvSpPr>
          <p:cNvPr id="9" name="Content Placeholder 2"/>
          <p:cNvSpPr>
            <a:spLocks noGrp="1"/>
          </p:cNvSpPr>
          <p:nvPr>
            <p:ph idx="13" hasCustomPrompt="1"/>
          </p:nvPr>
        </p:nvSpPr>
        <p:spPr>
          <a:xfrm>
            <a:off x="2087621" y="3463387"/>
            <a:ext cx="2056772" cy="1175848"/>
          </a:xfrm>
        </p:spPr>
        <p:txBody>
          <a:bodyPr>
            <a:normAutofit/>
          </a:bodyPr>
          <a:lstStyle>
            <a:lvl1pPr marL="0" indent="0" algn="ctr">
              <a:buNone/>
              <a:defRPr sz="1200"/>
            </a:lvl1pPr>
          </a:lstStyle>
          <a:p>
            <a:pPr lvl="0"/>
            <a:r>
              <a:rPr lang="lt-LT" dirty="0"/>
              <a:t>TEKSTAS</a:t>
            </a:r>
          </a:p>
        </p:txBody>
      </p:sp>
      <p:sp>
        <p:nvSpPr>
          <p:cNvPr id="10" name="Content Placeholder 2"/>
          <p:cNvSpPr>
            <a:spLocks noGrp="1"/>
          </p:cNvSpPr>
          <p:nvPr>
            <p:ph idx="14" hasCustomPrompt="1"/>
          </p:nvPr>
        </p:nvSpPr>
        <p:spPr>
          <a:xfrm>
            <a:off x="7277016" y="2946083"/>
            <a:ext cx="2068689" cy="334999"/>
          </a:xfrm>
        </p:spPr>
        <p:txBody>
          <a:bodyPr>
            <a:normAutofit/>
          </a:bodyPr>
          <a:lstStyle>
            <a:lvl1pPr marL="0" indent="0" algn="ctr">
              <a:buNone/>
              <a:defRPr sz="1400">
                <a:solidFill>
                  <a:schemeClr val="bg1"/>
                </a:solidFill>
              </a:defRPr>
            </a:lvl1pPr>
          </a:lstStyle>
          <a:p>
            <a:pPr lvl="0"/>
            <a:r>
              <a:rPr lang="lt-LT" dirty="0"/>
              <a:t>TEKSTAS</a:t>
            </a:r>
          </a:p>
        </p:txBody>
      </p:sp>
      <p:sp>
        <p:nvSpPr>
          <p:cNvPr id="19" name="Content Placeholder 2"/>
          <p:cNvSpPr>
            <a:spLocks noGrp="1"/>
          </p:cNvSpPr>
          <p:nvPr>
            <p:ph idx="18" hasCustomPrompt="1"/>
          </p:nvPr>
        </p:nvSpPr>
        <p:spPr>
          <a:xfrm>
            <a:off x="7277015" y="3443126"/>
            <a:ext cx="2068689" cy="1196109"/>
          </a:xfrm>
        </p:spPr>
        <p:txBody>
          <a:bodyPr>
            <a:normAutofit/>
          </a:bodyPr>
          <a:lstStyle>
            <a:lvl1pPr marL="0" indent="0" algn="ctr">
              <a:buNone/>
              <a:defRPr sz="1200">
                <a:solidFill>
                  <a:schemeClr val="bg1"/>
                </a:solidFill>
              </a:defRPr>
            </a:lvl1pPr>
          </a:lstStyle>
          <a:p>
            <a:pPr lvl="0"/>
            <a:r>
              <a:rPr lang="lt-LT" dirty="0"/>
              <a:t>TEKSTAS</a:t>
            </a:r>
          </a:p>
        </p:txBody>
      </p:sp>
      <p:sp>
        <p:nvSpPr>
          <p:cNvPr id="22" name="Content Placeholder 2"/>
          <p:cNvSpPr>
            <a:spLocks noGrp="1"/>
          </p:cNvSpPr>
          <p:nvPr>
            <p:ph idx="19" hasCustomPrompt="1"/>
          </p:nvPr>
        </p:nvSpPr>
        <p:spPr>
          <a:xfrm>
            <a:off x="4676360" y="2934227"/>
            <a:ext cx="2068689" cy="334999"/>
          </a:xfrm>
        </p:spPr>
        <p:txBody>
          <a:bodyPr>
            <a:normAutofit/>
          </a:bodyPr>
          <a:lstStyle>
            <a:lvl1pPr marL="0" indent="0" algn="ctr">
              <a:buNone/>
              <a:defRPr sz="1400">
                <a:solidFill>
                  <a:schemeClr val="bg1"/>
                </a:solidFill>
              </a:defRPr>
            </a:lvl1pPr>
          </a:lstStyle>
          <a:p>
            <a:pPr lvl="0"/>
            <a:r>
              <a:rPr lang="lt-LT" dirty="0"/>
              <a:t>TEKSTAS</a:t>
            </a:r>
          </a:p>
        </p:txBody>
      </p:sp>
      <p:sp>
        <p:nvSpPr>
          <p:cNvPr id="23" name="Content Placeholder 2"/>
          <p:cNvSpPr>
            <a:spLocks noGrp="1"/>
          </p:cNvSpPr>
          <p:nvPr>
            <p:ph idx="20" hasCustomPrompt="1"/>
          </p:nvPr>
        </p:nvSpPr>
        <p:spPr>
          <a:xfrm>
            <a:off x="4676360" y="3463387"/>
            <a:ext cx="2068689" cy="1196109"/>
          </a:xfrm>
        </p:spPr>
        <p:txBody>
          <a:bodyPr>
            <a:normAutofit/>
          </a:bodyPr>
          <a:lstStyle>
            <a:lvl1pPr marL="0" indent="0" algn="ctr">
              <a:buNone/>
              <a:defRPr sz="1200">
                <a:solidFill>
                  <a:schemeClr val="bg1"/>
                </a:solidFill>
              </a:defRPr>
            </a:lvl1pPr>
          </a:lstStyle>
          <a:p>
            <a:pPr lvl="0"/>
            <a:r>
              <a:rPr lang="lt-LT" dirty="0"/>
              <a:t>TEKSTAS</a:t>
            </a:r>
          </a:p>
        </p:txBody>
      </p:sp>
      <p:sp>
        <p:nvSpPr>
          <p:cNvPr id="24" name="Content Placeholder 2"/>
          <p:cNvSpPr>
            <a:spLocks noGrp="1"/>
          </p:cNvSpPr>
          <p:nvPr>
            <p:ph idx="21" hasCustomPrompt="1"/>
          </p:nvPr>
        </p:nvSpPr>
        <p:spPr>
          <a:xfrm>
            <a:off x="2087621" y="5356430"/>
            <a:ext cx="2056772" cy="813976"/>
          </a:xfrm>
        </p:spPr>
        <p:txBody>
          <a:bodyPr>
            <a:normAutofit/>
          </a:bodyPr>
          <a:lstStyle>
            <a:lvl1pPr marL="0" indent="0" algn="ctr">
              <a:buNone/>
              <a:defRPr sz="1200"/>
            </a:lvl1pPr>
          </a:lstStyle>
          <a:p>
            <a:pPr lvl="0"/>
            <a:r>
              <a:rPr lang="lt-LT" dirty="0"/>
              <a:t>TEKSTAS</a:t>
            </a:r>
          </a:p>
        </p:txBody>
      </p:sp>
      <p:sp>
        <p:nvSpPr>
          <p:cNvPr id="25" name="Content Placeholder 2"/>
          <p:cNvSpPr>
            <a:spLocks noGrp="1"/>
          </p:cNvSpPr>
          <p:nvPr>
            <p:ph idx="22" hasCustomPrompt="1"/>
          </p:nvPr>
        </p:nvSpPr>
        <p:spPr>
          <a:xfrm>
            <a:off x="4676360" y="5356430"/>
            <a:ext cx="2056772" cy="813976"/>
          </a:xfrm>
        </p:spPr>
        <p:txBody>
          <a:bodyPr>
            <a:normAutofit/>
          </a:bodyPr>
          <a:lstStyle>
            <a:lvl1pPr marL="0" indent="0" algn="ctr">
              <a:buNone/>
              <a:defRPr sz="1200"/>
            </a:lvl1pPr>
          </a:lstStyle>
          <a:p>
            <a:pPr lvl="0"/>
            <a:r>
              <a:rPr lang="lt-LT" dirty="0"/>
              <a:t>TEKSTAS</a:t>
            </a:r>
          </a:p>
        </p:txBody>
      </p:sp>
      <p:sp>
        <p:nvSpPr>
          <p:cNvPr id="26" name="Content Placeholder 2"/>
          <p:cNvSpPr>
            <a:spLocks noGrp="1"/>
          </p:cNvSpPr>
          <p:nvPr>
            <p:ph idx="23" hasCustomPrompt="1"/>
          </p:nvPr>
        </p:nvSpPr>
        <p:spPr>
          <a:xfrm>
            <a:off x="7242687" y="5320605"/>
            <a:ext cx="2056772" cy="813976"/>
          </a:xfrm>
        </p:spPr>
        <p:txBody>
          <a:bodyPr>
            <a:normAutofit/>
          </a:bodyPr>
          <a:lstStyle>
            <a:lvl1pPr marL="0" indent="0" algn="ctr">
              <a:buNone/>
              <a:defRPr sz="1200"/>
            </a:lvl1pPr>
          </a:lstStyle>
          <a:p>
            <a:pPr lvl="0"/>
            <a:r>
              <a:rPr lang="lt-LT" dirty="0"/>
              <a:t>TEKSTAS</a:t>
            </a:r>
          </a:p>
        </p:txBody>
      </p:sp>
    </p:spTree>
    <p:extLst>
      <p:ext uri="{BB962C8B-B14F-4D97-AF65-F5344CB8AC3E}">
        <p14:creationId xmlns:p14="http://schemas.microsoft.com/office/powerpoint/2010/main" val="205163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50510" cy="1325563"/>
          </a:xfrm>
        </p:spPr>
        <p:txBody>
          <a:bodyPr/>
          <a:lstStyle>
            <a:lvl1pPr>
              <a:defRPr sz="3600" baseline="0"/>
            </a:lvl1pPr>
          </a:lstStyle>
          <a:p>
            <a:r>
              <a:rPr lang="en-US" dirty="0"/>
              <a:t>PAVADINIMAS</a:t>
            </a:r>
            <a:endParaRPr lang="lt-LT" dirty="0"/>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3201087"/>
            <a:ext cx="7921581" cy="1644863"/>
          </a:xfrm>
          <a:prstGeom prst="rect">
            <a:avLst/>
          </a:prstGeom>
        </p:spPr>
      </p:pic>
      <p:sp>
        <p:nvSpPr>
          <p:cNvPr id="7" name="Content Placeholder 2"/>
          <p:cNvSpPr>
            <a:spLocks noGrp="1"/>
          </p:cNvSpPr>
          <p:nvPr>
            <p:ph idx="11" hasCustomPrompt="1"/>
          </p:nvPr>
        </p:nvSpPr>
        <p:spPr>
          <a:xfrm>
            <a:off x="916635" y="2513729"/>
            <a:ext cx="1378040" cy="553791"/>
          </a:xfrm>
        </p:spPr>
        <p:txBody>
          <a:bodyPr>
            <a:normAutofit/>
          </a:bodyPr>
          <a:lstStyle>
            <a:lvl1pPr marL="0" indent="0">
              <a:buNone/>
              <a:defRPr sz="1400"/>
            </a:lvl1pPr>
          </a:lstStyle>
          <a:p>
            <a:pPr lvl="0"/>
            <a:r>
              <a:rPr lang="lt-LT" dirty="0"/>
              <a:t>TEKSTAS</a:t>
            </a:r>
          </a:p>
        </p:txBody>
      </p:sp>
      <p:sp>
        <p:nvSpPr>
          <p:cNvPr id="9" name="Content Placeholder 2"/>
          <p:cNvSpPr>
            <a:spLocks noGrp="1"/>
          </p:cNvSpPr>
          <p:nvPr>
            <p:ph idx="13" hasCustomPrompt="1"/>
          </p:nvPr>
        </p:nvSpPr>
        <p:spPr>
          <a:xfrm>
            <a:off x="2165886" y="4979517"/>
            <a:ext cx="1378040" cy="553791"/>
          </a:xfrm>
        </p:spPr>
        <p:txBody>
          <a:bodyPr>
            <a:normAutofit/>
          </a:bodyPr>
          <a:lstStyle>
            <a:lvl1pPr marL="0" indent="0">
              <a:buNone/>
              <a:defRPr sz="1400"/>
            </a:lvl1pPr>
          </a:lstStyle>
          <a:p>
            <a:pPr lvl="0"/>
            <a:r>
              <a:rPr lang="lt-LT" dirty="0"/>
              <a:t>TEKSTAS</a:t>
            </a:r>
          </a:p>
        </p:txBody>
      </p:sp>
      <p:sp>
        <p:nvSpPr>
          <p:cNvPr id="10" name="Content Placeholder 2"/>
          <p:cNvSpPr>
            <a:spLocks noGrp="1"/>
          </p:cNvSpPr>
          <p:nvPr>
            <p:ph idx="14" hasCustomPrompt="1"/>
          </p:nvPr>
        </p:nvSpPr>
        <p:spPr>
          <a:xfrm>
            <a:off x="5989839" y="2520834"/>
            <a:ext cx="1378040" cy="553791"/>
          </a:xfrm>
        </p:spPr>
        <p:txBody>
          <a:bodyPr>
            <a:normAutofit/>
          </a:bodyPr>
          <a:lstStyle>
            <a:lvl1pPr marL="0" indent="0">
              <a:buNone/>
              <a:defRPr sz="1400"/>
            </a:lvl1pPr>
          </a:lstStyle>
          <a:p>
            <a:pPr lvl="0"/>
            <a:r>
              <a:rPr lang="lt-LT" dirty="0"/>
              <a:t>TEKSTAS</a:t>
            </a:r>
          </a:p>
        </p:txBody>
      </p:sp>
      <p:sp>
        <p:nvSpPr>
          <p:cNvPr id="12" name="Content Placeholder 2"/>
          <p:cNvSpPr>
            <a:spLocks noGrp="1"/>
          </p:cNvSpPr>
          <p:nvPr>
            <p:ph idx="16" hasCustomPrompt="1"/>
          </p:nvPr>
        </p:nvSpPr>
        <p:spPr>
          <a:xfrm>
            <a:off x="4721451" y="4979517"/>
            <a:ext cx="1378040" cy="553791"/>
          </a:xfrm>
        </p:spPr>
        <p:txBody>
          <a:bodyPr>
            <a:normAutofit/>
          </a:bodyPr>
          <a:lstStyle>
            <a:lvl1pPr marL="0" indent="0">
              <a:buNone/>
              <a:defRPr sz="1400"/>
            </a:lvl1pPr>
          </a:lstStyle>
          <a:p>
            <a:pPr lvl="0"/>
            <a:r>
              <a:rPr lang="lt-LT" dirty="0"/>
              <a:t>TEKSTAS</a:t>
            </a:r>
          </a:p>
        </p:txBody>
      </p:sp>
      <p:sp>
        <p:nvSpPr>
          <p:cNvPr id="13" name="Content Placeholder 2"/>
          <p:cNvSpPr>
            <a:spLocks noGrp="1"/>
          </p:cNvSpPr>
          <p:nvPr>
            <p:ph idx="1" hasCustomPrompt="1"/>
          </p:nvPr>
        </p:nvSpPr>
        <p:spPr>
          <a:xfrm>
            <a:off x="7277016" y="4979517"/>
            <a:ext cx="1378040" cy="553791"/>
          </a:xfrm>
        </p:spPr>
        <p:txBody>
          <a:bodyPr>
            <a:normAutofit/>
          </a:bodyPr>
          <a:lstStyle>
            <a:lvl1pPr marL="0" indent="0">
              <a:buNone/>
              <a:defRPr sz="1400"/>
            </a:lvl1pPr>
          </a:lstStyle>
          <a:p>
            <a:pPr lvl="0"/>
            <a:r>
              <a:rPr lang="lt-LT" dirty="0"/>
              <a:t>TEKSTAS</a:t>
            </a:r>
          </a:p>
        </p:txBody>
      </p:sp>
      <p:sp>
        <p:nvSpPr>
          <p:cNvPr id="14" name="Content Placeholder 2"/>
          <p:cNvSpPr>
            <a:spLocks noGrp="1"/>
          </p:cNvSpPr>
          <p:nvPr>
            <p:ph idx="17" hasCustomPrompt="1"/>
          </p:nvPr>
        </p:nvSpPr>
        <p:spPr>
          <a:xfrm>
            <a:off x="3453237" y="2520835"/>
            <a:ext cx="1378040" cy="553791"/>
          </a:xfrm>
        </p:spPr>
        <p:txBody>
          <a:bodyPr>
            <a:normAutofit/>
          </a:bodyPr>
          <a:lstStyle>
            <a:lvl1pPr marL="0" indent="0">
              <a:buNone/>
              <a:defRPr sz="1400"/>
            </a:lvl1pPr>
          </a:lstStyle>
          <a:p>
            <a:pPr lvl="0"/>
            <a:r>
              <a:rPr lang="lt-LT" dirty="0"/>
              <a:t>TEKSTAS</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1929" y="3631841"/>
            <a:ext cx="783037" cy="623775"/>
          </a:xfrm>
          <a:prstGeom prst="rect">
            <a:avLst/>
          </a:prstGeom>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46277" y="3710469"/>
            <a:ext cx="726137" cy="67628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09469" y="3604424"/>
            <a:ext cx="768710" cy="768710"/>
          </a:xfrm>
          <a:prstGeom prst="rect">
            <a:avLst/>
          </a:prstGeom>
        </p:spPr>
      </p:pic>
      <p:pic>
        <p:nvPicPr>
          <p:cNvPr id="22" name="Picture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8495" y="3596863"/>
            <a:ext cx="770970" cy="787994"/>
          </a:xfrm>
          <a:prstGeom prst="rect">
            <a:avLst/>
          </a:prstGeom>
        </p:spPr>
      </p:pic>
      <p:pic>
        <p:nvPicPr>
          <p:cNvPr id="23" name="Picture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29781" y="3631841"/>
            <a:ext cx="806133" cy="788797"/>
          </a:xfrm>
          <a:prstGeom prst="rect">
            <a:avLst/>
          </a:prstGeom>
        </p:spPr>
      </p:pic>
      <p:pic>
        <p:nvPicPr>
          <p:cNvPr id="24" name="Picture 2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349828" y="3596268"/>
            <a:ext cx="788589" cy="788589"/>
          </a:xfrm>
          <a:prstGeom prst="rect">
            <a:avLst/>
          </a:prstGeom>
        </p:spPr>
      </p:pic>
    </p:spTree>
    <p:extLst>
      <p:ext uri="{BB962C8B-B14F-4D97-AF65-F5344CB8AC3E}">
        <p14:creationId xmlns:p14="http://schemas.microsoft.com/office/powerpoint/2010/main" val="80150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52246"/>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13" name="Content Placeholder 2"/>
          <p:cNvSpPr>
            <a:spLocks noGrp="1"/>
          </p:cNvSpPr>
          <p:nvPr>
            <p:ph idx="1" hasCustomPrompt="1"/>
          </p:nvPr>
        </p:nvSpPr>
        <p:spPr>
          <a:xfrm>
            <a:off x="838200" y="3541690"/>
            <a:ext cx="2973946" cy="2498502"/>
          </a:xfrm>
        </p:spPr>
        <p:txBody>
          <a:bodyPr>
            <a:normAutofit/>
          </a:bodyPr>
          <a:lstStyle>
            <a:lvl1pPr>
              <a:defRPr sz="1400"/>
            </a:lvl1pPr>
          </a:lstStyle>
          <a:p>
            <a:pPr lvl="0"/>
            <a:r>
              <a:rPr lang="lt-LT" dirty="0"/>
              <a:t>TEKSTAS</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0741" y="1817880"/>
            <a:ext cx="7857143" cy="3447619"/>
          </a:xfrm>
          <a:prstGeom prst="rect">
            <a:avLst/>
          </a:prstGeom>
        </p:spPr>
      </p:pic>
    </p:spTree>
    <p:extLst>
      <p:ext uri="{BB962C8B-B14F-4D97-AF65-F5344CB8AC3E}">
        <p14:creationId xmlns:p14="http://schemas.microsoft.com/office/powerpoint/2010/main" val="93664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52246"/>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6" name="Content Placeholder 2"/>
          <p:cNvSpPr>
            <a:spLocks noGrp="1"/>
          </p:cNvSpPr>
          <p:nvPr>
            <p:ph idx="11" hasCustomPrompt="1"/>
          </p:nvPr>
        </p:nvSpPr>
        <p:spPr>
          <a:xfrm>
            <a:off x="838200" y="3724835"/>
            <a:ext cx="3566374" cy="2186567"/>
          </a:xfrm>
        </p:spPr>
        <p:txBody>
          <a:bodyPr>
            <a:normAutofit/>
          </a:bodyPr>
          <a:lstStyle>
            <a:lvl1pPr>
              <a:defRPr sz="1400"/>
            </a:lvl1pPr>
          </a:lstStyle>
          <a:p>
            <a:pPr lvl="0"/>
            <a:r>
              <a:rPr lang="lt-LT" dirty="0"/>
              <a:t>TEKSTAS</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1411" y="1963929"/>
            <a:ext cx="5536842" cy="2721194"/>
          </a:xfrm>
          <a:prstGeom prst="rect">
            <a:avLst/>
          </a:prstGeom>
        </p:spPr>
      </p:pic>
      <p:sp>
        <p:nvSpPr>
          <p:cNvPr id="8" name="Content Placeholder 2"/>
          <p:cNvSpPr>
            <a:spLocks noGrp="1"/>
          </p:cNvSpPr>
          <p:nvPr>
            <p:ph idx="12" hasCustomPrompt="1"/>
          </p:nvPr>
        </p:nvSpPr>
        <p:spPr>
          <a:xfrm>
            <a:off x="838199" y="2165427"/>
            <a:ext cx="3566375" cy="1281888"/>
          </a:xfrm>
        </p:spPr>
        <p:txBody>
          <a:bodyPr>
            <a:normAutofit/>
          </a:bodyPr>
          <a:lstStyle>
            <a:lvl1pPr>
              <a:defRPr sz="1400"/>
            </a:lvl1pPr>
          </a:lstStyle>
          <a:p>
            <a:pPr lvl="0"/>
            <a:r>
              <a:rPr lang="lt-LT" dirty="0"/>
              <a:t>TEKSTAS</a:t>
            </a:r>
          </a:p>
        </p:txBody>
      </p:sp>
      <p:sp>
        <p:nvSpPr>
          <p:cNvPr id="9" name="Content Placeholder 2"/>
          <p:cNvSpPr>
            <a:spLocks noGrp="1"/>
          </p:cNvSpPr>
          <p:nvPr>
            <p:ph idx="13" hasCustomPrompt="1"/>
          </p:nvPr>
        </p:nvSpPr>
        <p:spPr>
          <a:xfrm>
            <a:off x="6670719" y="3477296"/>
            <a:ext cx="1048555" cy="463640"/>
          </a:xfrm>
        </p:spPr>
        <p:txBody>
          <a:bodyPr>
            <a:normAutofit/>
          </a:bodyPr>
          <a:lstStyle>
            <a:lvl1pPr marL="0" indent="0">
              <a:buNone/>
              <a:defRPr sz="1400">
                <a:solidFill>
                  <a:schemeClr val="bg1"/>
                </a:solidFill>
              </a:defRPr>
            </a:lvl1pPr>
          </a:lstStyle>
          <a:p>
            <a:pPr lvl="0"/>
            <a:r>
              <a:rPr lang="en-US" dirty="0"/>
              <a:t>SKAI</a:t>
            </a:r>
            <a:r>
              <a:rPr lang="lt-LT" dirty="0"/>
              <a:t>ČIAI</a:t>
            </a:r>
          </a:p>
        </p:txBody>
      </p:sp>
      <p:sp>
        <p:nvSpPr>
          <p:cNvPr id="10" name="Content Placeholder 2"/>
          <p:cNvSpPr>
            <a:spLocks noGrp="1"/>
          </p:cNvSpPr>
          <p:nvPr>
            <p:ph idx="14" hasCustomPrompt="1"/>
          </p:nvPr>
        </p:nvSpPr>
        <p:spPr>
          <a:xfrm>
            <a:off x="9769698" y="2860886"/>
            <a:ext cx="1048555" cy="463640"/>
          </a:xfrm>
        </p:spPr>
        <p:txBody>
          <a:bodyPr>
            <a:normAutofit/>
          </a:bodyPr>
          <a:lstStyle>
            <a:lvl1pPr marL="0" indent="0">
              <a:buNone/>
              <a:defRPr sz="1400">
                <a:solidFill>
                  <a:schemeClr val="bg1"/>
                </a:solidFill>
              </a:defRPr>
            </a:lvl1pPr>
          </a:lstStyle>
          <a:p>
            <a:pPr lvl="0"/>
            <a:r>
              <a:rPr lang="en-US" dirty="0"/>
              <a:t>SKAI</a:t>
            </a:r>
            <a:r>
              <a:rPr lang="lt-LT" dirty="0"/>
              <a:t>ČIAI</a:t>
            </a:r>
          </a:p>
        </p:txBody>
      </p:sp>
      <p:sp>
        <p:nvSpPr>
          <p:cNvPr id="11" name="Content Placeholder 2"/>
          <p:cNvSpPr>
            <a:spLocks noGrp="1"/>
          </p:cNvSpPr>
          <p:nvPr>
            <p:ph idx="15" hasCustomPrompt="1"/>
          </p:nvPr>
        </p:nvSpPr>
        <p:spPr>
          <a:xfrm>
            <a:off x="5439177" y="3002554"/>
            <a:ext cx="1048555" cy="463640"/>
          </a:xfrm>
        </p:spPr>
        <p:txBody>
          <a:bodyPr>
            <a:normAutofit/>
          </a:bodyPr>
          <a:lstStyle>
            <a:lvl1pPr marL="0" indent="0">
              <a:buNone/>
              <a:defRPr sz="1400">
                <a:solidFill>
                  <a:schemeClr val="tx2">
                    <a:lumMod val="75000"/>
                  </a:schemeClr>
                </a:solidFill>
              </a:defRPr>
            </a:lvl1pPr>
          </a:lstStyle>
          <a:p>
            <a:pPr lvl="0"/>
            <a:r>
              <a:rPr lang="en-US" dirty="0"/>
              <a:t>SKAI</a:t>
            </a:r>
            <a:r>
              <a:rPr lang="lt-LT" dirty="0"/>
              <a:t>ČIAI</a:t>
            </a:r>
          </a:p>
        </p:txBody>
      </p:sp>
      <p:sp>
        <p:nvSpPr>
          <p:cNvPr id="12" name="Content Placeholder 2"/>
          <p:cNvSpPr>
            <a:spLocks noGrp="1"/>
          </p:cNvSpPr>
          <p:nvPr>
            <p:ph idx="16" hasCustomPrompt="1"/>
          </p:nvPr>
        </p:nvSpPr>
        <p:spPr>
          <a:xfrm>
            <a:off x="8721143" y="3477296"/>
            <a:ext cx="1048555" cy="463640"/>
          </a:xfrm>
        </p:spPr>
        <p:txBody>
          <a:bodyPr>
            <a:normAutofit/>
          </a:bodyPr>
          <a:lstStyle>
            <a:lvl1pPr marL="0" indent="0">
              <a:buNone/>
              <a:defRPr sz="1400">
                <a:solidFill>
                  <a:schemeClr val="tx2">
                    <a:lumMod val="75000"/>
                  </a:schemeClr>
                </a:solidFill>
              </a:defRPr>
            </a:lvl1pPr>
          </a:lstStyle>
          <a:p>
            <a:pPr lvl="0"/>
            <a:r>
              <a:rPr lang="en-US" dirty="0"/>
              <a:t>SKAI</a:t>
            </a:r>
            <a:r>
              <a:rPr lang="lt-LT" dirty="0"/>
              <a:t>ČIAI</a:t>
            </a:r>
          </a:p>
        </p:txBody>
      </p:sp>
    </p:spTree>
    <p:extLst>
      <p:ext uri="{BB962C8B-B14F-4D97-AF65-F5344CB8AC3E}">
        <p14:creationId xmlns:p14="http://schemas.microsoft.com/office/powerpoint/2010/main" val="1494668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52246"/>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09073" y="1964063"/>
            <a:ext cx="7399458" cy="2396835"/>
          </a:xfrm>
          <a:prstGeom prst="rect">
            <a:avLst/>
          </a:prstGeom>
        </p:spPr>
      </p:pic>
      <p:sp>
        <p:nvSpPr>
          <p:cNvPr id="13" name="Content Placeholder 2"/>
          <p:cNvSpPr>
            <a:spLocks noGrp="1"/>
          </p:cNvSpPr>
          <p:nvPr>
            <p:ph idx="1" hasCustomPrompt="1"/>
          </p:nvPr>
        </p:nvSpPr>
        <p:spPr>
          <a:xfrm>
            <a:off x="2567286" y="3299617"/>
            <a:ext cx="1847045" cy="295664"/>
          </a:xfrm>
        </p:spPr>
        <p:txBody>
          <a:bodyPr>
            <a:normAutofit/>
          </a:bodyPr>
          <a:lstStyle>
            <a:lvl1pPr marL="0" indent="0" algn="ctr">
              <a:buNone/>
              <a:defRPr sz="1400"/>
            </a:lvl1pPr>
          </a:lstStyle>
          <a:p>
            <a:pPr lvl="0"/>
            <a:r>
              <a:rPr lang="en-US" dirty="0"/>
              <a:t>TEKSTAS</a:t>
            </a:r>
            <a:endParaRPr lang="lt-LT" dirty="0"/>
          </a:p>
        </p:txBody>
      </p:sp>
      <p:sp>
        <p:nvSpPr>
          <p:cNvPr id="7" name="Content Placeholder 2"/>
          <p:cNvSpPr>
            <a:spLocks noGrp="1"/>
          </p:cNvSpPr>
          <p:nvPr>
            <p:ph idx="11" hasCustomPrompt="1"/>
          </p:nvPr>
        </p:nvSpPr>
        <p:spPr>
          <a:xfrm>
            <a:off x="5088110" y="3235098"/>
            <a:ext cx="1847045" cy="252543"/>
          </a:xfrm>
        </p:spPr>
        <p:txBody>
          <a:bodyPr>
            <a:normAutofit/>
          </a:bodyPr>
          <a:lstStyle>
            <a:lvl1pPr marL="0" indent="0" algn="ctr">
              <a:buNone/>
              <a:defRPr sz="1400"/>
            </a:lvl1pPr>
          </a:lstStyle>
          <a:p>
            <a:pPr lvl="0"/>
            <a:r>
              <a:rPr lang="en-US" dirty="0"/>
              <a:t>TEKSTAS</a:t>
            </a:r>
            <a:endParaRPr lang="lt-LT" dirty="0"/>
          </a:p>
        </p:txBody>
      </p:sp>
      <p:sp>
        <p:nvSpPr>
          <p:cNvPr id="8" name="Content Placeholder 2"/>
          <p:cNvSpPr>
            <a:spLocks noGrp="1"/>
          </p:cNvSpPr>
          <p:nvPr>
            <p:ph idx="12" hasCustomPrompt="1"/>
          </p:nvPr>
        </p:nvSpPr>
        <p:spPr>
          <a:xfrm>
            <a:off x="7646853" y="3243611"/>
            <a:ext cx="1847045" cy="260387"/>
          </a:xfrm>
        </p:spPr>
        <p:txBody>
          <a:bodyPr>
            <a:normAutofit/>
          </a:bodyPr>
          <a:lstStyle>
            <a:lvl1pPr marL="0" indent="0" algn="ctr">
              <a:buNone/>
              <a:defRPr sz="1400"/>
            </a:lvl1pPr>
          </a:lstStyle>
          <a:p>
            <a:pPr lvl="0"/>
            <a:r>
              <a:rPr lang="en-US" dirty="0"/>
              <a:t>TEKSTAS</a:t>
            </a:r>
            <a:endParaRPr lang="lt-LT" dirty="0"/>
          </a:p>
        </p:txBody>
      </p:sp>
      <p:sp>
        <p:nvSpPr>
          <p:cNvPr id="9" name="Content Placeholder 2"/>
          <p:cNvSpPr>
            <a:spLocks noGrp="1"/>
          </p:cNvSpPr>
          <p:nvPr>
            <p:ph idx="13" hasCustomPrompt="1"/>
          </p:nvPr>
        </p:nvSpPr>
        <p:spPr>
          <a:xfrm>
            <a:off x="2567286" y="3595281"/>
            <a:ext cx="1847045" cy="532735"/>
          </a:xfrm>
        </p:spPr>
        <p:txBody>
          <a:bodyPr>
            <a:normAutofit/>
          </a:bodyPr>
          <a:lstStyle>
            <a:lvl1pPr marL="0" indent="0" algn="ctr">
              <a:buNone/>
              <a:defRPr sz="1200"/>
            </a:lvl1pPr>
          </a:lstStyle>
          <a:p>
            <a:pPr lvl="0"/>
            <a:r>
              <a:rPr lang="en-US" dirty="0"/>
              <a:t>TEKSTAS</a:t>
            </a:r>
            <a:endParaRPr lang="lt-LT" dirty="0"/>
          </a:p>
        </p:txBody>
      </p:sp>
      <p:sp>
        <p:nvSpPr>
          <p:cNvPr id="11" name="Content Placeholder 2"/>
          <p:cNvSpPr>
            <a:spLocks noGrp="1"/>
          </p:cNvSpPr>
          <p:nvPr>
            <p:ph idx="14" hasCustomPrompt="1"/>
          </p:nvPr>
        </p:nvSpPr>
        <p:spPr>
          <a:xfrm>
            <a:off x="5088110" y="3503998"/>
            <a:ext cx="1847045" cy="532735"/>
          </a:xfrm>
        </p:spPr>
        <p:txBody>
          <a:bodyPr>
            <a:normAutofit/>
          </a:bodyPr>
          <a:lstStyle>
            <a:lvl1pPr marL="0" indent="0" algn="ctr">
              <a:buNone/>
              <a:defRPr sz="1200"/>
            </a:lvl1pPr>
          </a:lstStyle>
          <a:p>
            <a:pPr lvl="0"/>
            <a:r>
              <a:rPr lang="en-US" dirty="0"/>
              <a:t>TEKSTAS</a:t>
            </a:r>
            <a:endParaRPr lang="lt-LT" dirty="0"/>
          </a:p>
        </p:txBody>
      </p:sp>
      <p:sp>
        <p:nvSpPr>
          <p:cNvPr id="12" name="Content Placeholder 2"/>
          <p:cNvSpPr>
            <a:spLocks noGrp="1"/>
          </p:cNvSpPr>
          <p:nvPr>
            <p:ph idx="15" hasCustomPrompt="1"/>
          </p:nvPr>
        </p:nvSpPr>
        <p:spPr>
          <a:xfrm>
            <a:off x="7646853" y="3523884"/>
            <a:ext cx="1847045" cy="532735"/>
          </a:xfrm>
        </p:spPr>
        <p:txBody>
          <a:bodyPr>
            <a:normAutofit/>
          </a:bodyPr>
          <a:lstStyle>
            <a:lvl1pPr marL="0" indent="0" algn="ctr">
              <a:buNone/>
              <a:defRPr sz="1200"/>
            </a:lvl1pPr>
          </a:lstStyle>
          <a:p>
            <a:pPr lvl="0"/>
            <a:r>
              <a:rPr lang="en-US" dirty="0"/>
              <a:t>TEKSTAS</a:t>
            </a:r>
            <a:endParaRPr lang="lt-LT" dirty="0"/>
          </a:p>
        </p:txBody>
      </p:sp>
      <p:sp>
        <p:nvSpPr>
          <p:cNvPr id="14" name="Content Placeholder 2"/>
          <p:cNvSpPr>
            <a:spLocks noGrp="1"/>
          </p:cNvSpPr>
          <p:nvPr>
            <p:ph idx="16" hasCustomPrompt="1"/>
          </p:nvPr>
        </p:nvSpPr>
        <p:spPr>
          <a:xfrm>
            <a:off x="2366557" y="4664467"/>
            <a:ext cx="7284098" cy="1367718"/>
          </a:xfrm>
        </p:spPr>
        <p:txBody>
          <a:bodyPr>
            <a:normAutofit/>
          </a:bodyPr>
          <a:lstStyle>
            <a:lvl1pPr marL="0" indent="0" algn="l">
              <a:buNone/>
              <a:defRPr sz="1200"/>
            </a:lvl1pPr>
          </a:lstStyle>
          <a:p>
            <a:pPr lvl="0"/>
            <a:r>
              <a:rPr lang="en-US" dirty="0"/>
              <a:t>TEKSTAS</a:t>
            </a:r>
            <a:endParaRPr lang="lt-LT" dirty="0"/>
          </a:p>
        </p:txBody>
      </p:sp>
    </p:spTree>
    <p:extLst>
      <p:ext uri="{BB962C8B-B14F-4D97-AF65-F5344CB8AC3E}">
        <p14:creationId xmlns:p14="http://schemas.microsoft.com/office/powerpoint/2010/main" val="30517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52246"/>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9" name="Content Placeholder 2"/>
          <p:cNvSpPr>
            <a:spLocks noGrp="1"/>
          </p:cNvSpPr>
          <p:nvPr>
            <p:ph idx="13" hasCustomPrompt="1"/>
          </p:nvPr>
        </p:nvSpPr>
        <p:spPr>
          <a:xfrm>
            <a:off x="6813998" y="2137893"/>
            <a:ext cx="4274712" cy="3425779"/>
          </a:xfrm>
        </p:spPr>
        <p:txBody>
          <a:bodyPr>
            <a:normAutofit/>
          </a:bodyPr>
          <a:lstStyle>
            <a:lvl1pPr marL="0" indent="0" algn="l">
              <a:buNone/>
              <a:defRPr sz="1400"/>
            </a:lvl1pPr>
          </a:lstStyle>
          <a:p>
            <a:pPr lvl="0"/>
            <a:r>
              <a:rPr lang="en-US" dirty="0"/>
              <a:t>TEKSTAS</a:t>
            </a:r>
            <a:endParaRPr lang="lt-LT"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5924" y="2137893"/>
            <a:ext cx="4969479" cy="3562664"/>
          </a:xfrm>
          <a:prstGeom prst="rect">
            <a:avLst/>
          </a:prstGeom>
        </p:spPr>
      </p:pic>
    </p:spTree>
    <p:extLst>
      <p:ext uri="{BB962C8B-B14F-4D97-AF65-F5344CB8AC3E}">
        <p14:creationId xmlns:p14="http://schemas.microsoft.com/office/powerpoint/2010/main" val="167189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52246"/>
            <a:ext cx="10250510" cy="1325563"/>
          </a:xfrm>
        </p:spPr>
        <p:txBody>
          <a:bodyPr/>
          <a:lstStyle>
            <a:lvl1pPr>
              <a:defRPr sz="3600" baseline="0"/>
            </a:lvl1pPr>
          </a:lstStyle>
          <a:p>
            <a:r>
              <a:rPr lang="en-US" dirty="0"/>
              <a:t>PAVADINIMAS</a:t>
            </a:r>
            <a:r>
              <a:rPr lang="lt-LT" dirty="0"/>
              <a:t>  </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9" name="Content Placeholder 2"/>
          <p:cNvSpPr>
            <a:spLocks noGrp="1"/>
          </p:cNvSpPr>
          <p:nvPr>
            <p:ph idx="13" hasCustomPrompt="1"/>
          </p:nvPr>
        </p:nvSpPr>
        <p:spPr>
          <a:xfrm>
            <a:off x="7559898" y="2137893"/>
            <a:ext cx="3528811" cy="3425779"/>
          </a:xfrm>
        </p:spPr>
        <p:txBody>
          <a:bodyPr>
            <a:normAutofit/>
          </a:bodyPr>
          <a:lstStyle>
            <a:lvl1pPr marL="0" indent="0" algn="l">
              <a:buNone/>
              <a:defRPr sz="1400"/>
            </a:lvl1pPr>
          </a:lstStyle>
          <a:p>
            <a:pPr lvl="0"/>
            <a:r>
              <a:rPr lang="en-US" dirty="0"/>
              <a:t>TEKSTAS</a:t>
            </a:r>
            <a:endParaRPr lang="lt-LT"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2744355"/>
            <a:ext cx="6205741" cy="2212853"/>
          </a:xfrm>
          <a:prstGeom prst="rect">
            <a:avLst/>
          </a:prstGeom>
        </p:spPr>
      </p:pic>
      <p:sp>
        <p:nvSpPr>
          <p:cNvPr id="8" name="Content Placeholder 2"/>
          <p:cNvSpPr>
            <a:spLocks noGrp="1"/>
          </p:cNvSpPr>
          <p:nvPr>
            <p:ph idx="14" hasCustomPrompt="1"/>
          </p:nvPr>
        </p:nvSpPr>
        <p:spPr>
          <a:xfrm>
            <a:off x="2176665" y="5008586"/>
            <a:ext cx="1404736" cy="748270"/>
          </a:xfrm>
        </p:spPr>
        <p:txBody>
          <a:bodyPr>
            <a:normAutofit/>
          </a:bodyPr>
          <a:lstStyle>
            <a:lvl1pPr marL="0" indent="0" algn="ctr">
              <a:buNone/>
              <a:defRPr sz="1400"/>
            </a:lvl1pPr>
          </a:lstStyle>
          <a:p>
            <a:pPr lvl="0"/>
            <a:r>
              <a:rPr lang="en-US" dirty="0"/>
              <a:t>TEKSTAS</a:t>
            </a:r>
            <a:endParaRPr lang="lt-LT" dirty="0"/>
          </a:p>
        </p:txBody>
      </p:sp>
      <p:sp>
        <p:nvSpPr>
          <p:cNvPr id="10" name="Content Placeholder 2"/>
          <p:cNvSpPr>
            <a:spLocks noGrp="1"/>
          </p:cNvSpPr>
          <p:nvPr>
            <p:ph idx="15" hasCustomPrompt="1"/>
          </p:nvPr>
        </p:nvSpPr>
        <p:spPr>
          <a:xfrm>
            <a:off x="4610235" y="5008586"/>
            <a:ext cx="1404736" cy="748270"/>
          </a:xfrm>
        </p:spPr>
        <p:txBody>
          <a:bodyPr>
            <a:normAutofit/>
          </a:bodyPr>
          <a:lstStyle>
            <a:lvl1pPr marL="0" indent="0" algn="ctr">
              <a:buNone/>
              <a:defRPr sz="1400"/>
            </a:lvl1pPr>
          </a:lstStyle>
          <a:p>
            <a:pPr lvl="0"/>
            <a:r>
              <a:rPr lang="en-US" dirty="0"/>
              <a:t>TEKSTAS</a:t>
            </a:r>
            <a:endParaRPr lang="lt-LT" dirty="0"/>
          </a:p>
        </p:txBody>
      </p:sp>
    </p:spTree>
    <p:extLst>
      <p:ext uri="{BB962C8B-B14F-4D97-AF65-F5344CB8AC3E}">
        <p14:creationId xmlns:p14="http://schemas.microsoft.com/office/powerpoint/2010/main" val="214898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50510" cy="1325563"/>
          </a:xfrm>
        </p:spPr>
        <p:txBody>
          <a:bodyPr/>
          <a:lstStyle>
            <a:lvl1pPr>
              <a:defRPr sz="3600" baseline="0"/>
            </a:lvl1pPr>
          </a:lstStyle>
          <a:p>
            <a:r>
              <a:rPr lang="en-US" dirty="0"/>
              <a:t>PAVADINIMAS</a:t>
            </a:r>
            <a:endParaRPr lang="lt-LT"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1817649"/>
            <a:ext cx="6012857" cy="4538701"/>
          </a:xfrm>
          <a:prstGeom prst="rect">
            <a:avLst/>
          </a:prstGeom>
        </p:spPr>
      </p:pic>
      <p:sp>
        <p:nvSpPr>
          <p:cNvPr id="7" name="Content Placeholder 2"/>
          <p:cNvSpPr>
            <a:spLocks noGrp="1"/>
          </p:cNvSpPr>
          <p:nvPr>
            <p:ph idx="11" hasCustomPrompt="1"/>
          </p:nvPr>
        </p:nvSpPr>
        <p:spPr>
          <a:xfrm>
            <a:off x="4534548" y="5155285"/>
            <a:ext cx="2069212" cy="553791"/>
          </a:xfrm>
        </p:spPr>
        <p:txBody>
          <a:bodyPr>
            <a:normAutofit/>
          </a:bodyPr>
          <a:lstStyle>
            <a:lvl1pPr marL="0" indent="0">
              <a:buNone/>
              <a:defRPr sz="1400"/>
            </a:lvl1pPr>
          </a:lstStyle>
          <a:p>
            <a:pPr lvl="0"/>
            <a:r>
              <a:rPr lang="lt-LT" dirty="0"/>
              <a:t>TEKSTAS</a:t>
            </a:r>
          </a:p>
        </p:txBody>
      </p:sp>
      <p:sp>
        <p:nvSpPr>
          <p:cNvPr id="11" name="Content Placeholder 2"/>
          <p:cNvSpPr>
            <a:spLocks noGrp="1"/>
          </p:cNvSpPr>
          <p:nvPr>
            <p:ph idx="15" hasCustomPrompt="1"/>
          </p:nvPr>
        </p:nvSpPr>
        <p:spPr>
          <a:xfrm>
            <a:off x="4534548" y="2982357"/>
            <a:ext cx="2069212" cy="504110"/>
          </a:xfrm>
        </p:spPr>
        <p:txBody>
          <a:bodyPr>
            <a:normAutofit/>
          </a:bodyPr>
          <a:lstStyle>
            <a:lvl1pPr marL="0" indent="0">
              <a:buNone/>
              <a:defRPr sz="1400"/>
            </a:lvl1pPr>
          </a:lstStyle>
          <a:p>
            <a:pPr lvl="0"/>
            <a:r>
              <a:rPr lang="lt-LT" dirty="0"/>
              <a:t>TEKSTAS</a:t>
            </a:r>
          </a:p>
        </p:txBody>
      </p:sp>
      <p:sp>
        <p:nvSpPr>
          <p:cNvPr id="9" name="Content Placeholder 2"/>
          <p:cNvSpPr>
            <a:spLocks noGrp="1"/>
          </p:cNvSpPr>
          <p:nvPr>
            <p:ph idx="13" hasCustomPrompt="1"/>
          </p:nvPr>
        </p:nvSpPr>
        <p:spPr>
          <a:xfrm>
            <a:off x="1078723" y="1817649"/>
            <a:ext cx="2069212" cy="553791"/>
          </a:xfrm>
        </p:spPr>
        <p:txBody>
          <a:bodyPr>
            <a:normAutofit/>
          </a:bodyPr>
          <a:lstStyle>
            <a:lvl1pPr marL="0" indent="0">
              <a:buNone/>
              <a:defRPr sz="1400"/>
            </a:lvl1pPr>
          </a:lstStyle>
          <a:p>
            <a:pPr lvl="0"/>
            <a:r>
              <a:rPr lang="lt-LT" dirty="0"/>
              <a:t>TEKSTAS</a:t>
            </a:r>
          </a:p>
        </p:txBody>
      </p:sp>
      <p:sp>
        <p:nvSpPr>
          <p:cNvPr id="12" name="Content Placeholder 2"/>
          <p:cNvSpPr>
            <a:spLocks noGrp="1"/>
          </p:cNvSpPr>
          <p:nvPr>
            <p:ph idx="16" hasCustomPrompt="1"/>
          </p:nvPr>
        </p:nvSpPr>
        <p:spPr>
          <a:xfrm>
            <a:off x="1078723" y="4043729"/>
            <a:ext cx="2069212" cy="504110"/>
          </a:xfrm>
        </p:spPr>
        <p:txBody>
          <a:bodyPr>
            <a:normAutofit/>
          </a:bodyPr>
          <a:lstStyle>
            <a:lvl1pPr marL="0" indent="0">
              <a:buNone/>
              <a:defRPr sz="1400"/>
            </a:lvl1pPr>
          </a:lstStyle>
          <a:p>
            <a:pPr lvl="0"/>
            <a:r>
              <a:rPr lang="lt-LT" dirty="0"/>
              <a:t>TEKSTAS</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41709" y="2165272"/>
            <a:ext cx="667402" cy="60216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25629" y="4292477"/>
            <a:ext cx="647513" cy="6475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77843" y="3178929"/>
            <a:ext cx="553970" cy="690907"/>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477843" y="5343095"/>
            <a:ext cx="719075" cy="731962"/>
          </a:xfrm>
          <a:prstGeom prst="rect">
            <a:avLst/>
          </a:prstGeom>
        </p:spPr>
      </p:pic>
      <p:sp>
        <p:nvSpPr>
          <p:cNvPr id="14" name="Content Placeholder 2"/>
          <p:cNvSpPr>
            <a:spLocks noGrp="1"/>
          </p:cNvSpPr>
          <p:nvPr>
            <p:ph idx="17" hasCustomPrompt="1"/>
          </p:nvPr>
        </p:nvSpPr>
        <p:spPr>
          <a:xfrm>
            <a:off x="7214994" y="1817648"/>
            <a:ext cx="3873715" cy="3762881"/>
          </a:xfrm>
        </p:spPr>
        <p:txBody>
          <a:bodyPr>
            <a:normAutofit/>
          </a:bodyPr>
          <a:lstStyle>
            <a:lvl1pPr marL="0" indent="0">
              <a:buNone/>
              <a:defRPr sz="1600"/>
            </a:lvl1pPr>
          </a:lstStyle>
          <a:p>
            <a:pPr lvl="0"/>
            <a:r>
              <a:rPr lang="lt-LT" dirty="0"/>
              <a:t>TEKSTAS</a:t>
            </a:r>
          </a:p>
        </p:txBody>
      </p:sp>
    </p:spTree>
    <p:extLst>
      <p:ext uri="{BB962C8B-B14F-4D97-AF65-F5344CB8AC3E}">
        <p14:creationId xmlns:p14="http://schemas.microsoft.com/office/powerpoint/2010/main" val="3251678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50510" cy="1325563"/>
          </a:xfrm>
        </p:spPr>
        <p:txBody>
          <a:bodyPr/>
          <a:lstStyle>
            <a:lvl1pPr>
              <a:defRPr sz="3600"/>
            </a:lvl1pPr>
          </a:lstStyle>
          <a:p>
            <a:r>
              <a:rPr lang="en-US" dirty="0"/>
              <a:t>PAVADINIMAS</a:t>
            </a:r>
            <a:endParaRPr lang="lt-LT" dirty="0"/>
          </a:p>
        </p:txBody>
      </p:sp>
      <p:sp>
        <p:nvSpPr>
          <p:cNvPr id="3" name="Content Placeholder 2"/>
          <p:cNvSpPr>
            <a:spLocks noGrp="1"/>
          </p:cNvSpPr>
          <p:nvPr>
            <p:ph idx="1" hasCustomPrompt="1"/>
          </p:nvPr>
        </p:nvSpPr>
        <p:spPr>
          <a:xfrm>
            <a:off x="5963455" y="2029071"/>
            <a:ext cx="4753852" cy="3726060"/>
          </a:xfrm>
        </p:spPr>
        <p:txBody>
          <a:bodyPr>
            <a:normAutofit/>
          </a:bodyPr>
          <a:lstStyle>
            <a:lvl1pPr marL="0" indent="0">
              <a:buNone/>
              <a:defRPr sz="1800"/>
            </a:lvl1pPr>
          </a:lstStyle>
          <a:p>
            <a:pPr lvl="0"/>
            <a:r>
              <a:rPr lang="lt-LT" dirty="0"/>
              <a:t>TEKSTAS</a:t>
            </a:r>
            <a:r>
              <a:rPr lang="en-US" dirty="0"/>
              <a:t>/</a:t>
            </a:r>
            <a:r>
              <a:rPr lang="en-US" dirty="0" err="1"/>
              <a:t>nuotrauka</a:t>
            </a:r>
            <a:endParaRPr lang="lt-LT" dirty="0"/>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888395"/>
            <a:ext cx="4428402" cy="4129572"/>
          </a:xfrm>
          <a:prstGeom prst="rect">
            <a:avLst/>
          </a:prstGeom>
        </p:spPr>
      </p:pic>
      <p:sp>
        <p:nvSpPr>
          <p:cNvPr id="6" name="Content Placeholder 2"/>
          <p:cNvSpPr>
            <a:spLocks noGrp="1"/>
          </p:cNvSpPr>
          <p:nvPr>
            <p:ph idx="11" hasCustomPrompt="1"/>
          </p:nvPr>
        </p:nvSpPr>
        <p:spPr>
          <a:xfrm>
            <a:off x="1549316" y="2138082"/>
            <a:ext cx="387060" cy="510989"/>
          </a:xfrm>
        </p:spPr>
        <p:txBody>
          <a:bodyPr>
            <a:normAutofit/>
          </a:bodyPr>
          <a:lstStyle>
            <a:lvl1pPr marL="0" indent="0">
              <a:buNone/>
              <a:defRPr sz="2800"/>
            </a:lvl1pPr>
          </a:lstStyle>
          <a:p>
            <a:pPr lvl="0"/>
            <a:r>
              <a:rPr lang="en-US" dirty="0"/>
              <a:t>1</a:t>
            </a:r>
            <a:endParaRPr lang="lt-LT" dirty="0"/>
          </a:p>
        </p:txBody>
      </p:sp>
      <p:sp>
        <p:nvSpPr>
          <p:cNvPr id="8" name="Content Placeholder 2"/>
          <p:cNvSpPr>
            <a:spLocks noGrp="1"/>
          </p:cNvSpPr>
          <p:nvPr>
            <p:ph idx="12" hasCustomPrompt="1"/>
          </p:nvPr>
        </p:nvSpPr>
        <p:spPr>
          <a:xfrm>
            <a:off x="1135362" y="3173429"/>
            <a:ext cx="387060" cy="510989"/>
          </a:xfrm>
        </p:spPr>
        <p:txBody>
          <a:bodyPr>
            <a:normAutofit/>
          </a:bodyPr>
          <a:lstStyle>
            <a:lvl1pPr marL="0" indent="0">
              <a:buNone/>
              <a:defRPr sz="2800"/>
            </a:lvl1pPr>
          </a:lstStyle>
          <a:p>
            <a:pPr lvl="0"/>
            <a:r>
              <a:rPr lang="en-US" dirty="0"/>
              <a:t>2</a:t>
            </a:r>
            <a:endParaRPr lang="lt-LT" dirty="0"/>
          </a:p>
        </p:txBody>
      </p:sp>
      <p:sp>
        <p:nvSpPr>
          <p:cNvPr id="9" name="Content Placeholder 2"/>
          <p:cNvSpPr>
            <a:spLocks noGrp="1"/>
          </p:cNvSpPr>
          <p:nvPr>
            <p:ph idx="13" hasCustomPrompt="1"/>
          </p:nvPr>
        </p:nvSpPr>
        <p:spPr>
          <a:xfrm>
            <a:off x="1549316" y="4199964"/>
            <a:ext cx="387060" cy="510989"/>
          </a:xfrm>
        </p:spPr>
        <p:txBody>
          <a:bodyPr>
            <a:normAutofit/>
          </a:bodyPr>
          <a:lstStyle>
            <a:lvl1pPr marL="0" indent="0">
              <a:buNone/>
              <a:defRPr sz="2800"/>
            </a:lvl1pPr>
          </a:lstStyle>
          <a:p>
            <a:pPr lvl="0"/>
            <a:r>
              <a:rPr lang="en-US" dirty="0"/>
              <a:t>3</a:t>
            </a:r>
            <a:endParaRPr lang="lt-LT" dirty="0"/>
          </a:p>
        </p:txBody>
      </p:sp>
      <p:sp>
        <p:nvSpPr>
          <p:cNvPr id="10" name="Content Placeholder 2"/>
          <p:cNvSpPr>
            <a:spLocks noGrp="1"/>
          </p:cNvSpPr>
          <p:nvPr>
            <p:ph idx="14" hasCustomPrompt="1"/>
          </p:nvPr>
        </p:nvSpPr>
        <p:spPr>
          <a:xfrm>
            <a:off x="1108467" y="5244142"/>
            <a:ext cx="387060" cy="510989"/>
          </a:xfrm>
        </p:spPr>
        <p:txBody>
          <a:bodyPr>
            <a:normAutofit/>
          </a:bodyPr>
          <a:lstStyle>
            <a:lvl1pPr marL="0" indent="0">
              <a:buNone/>
              <a:defRPr sz="2800"/>
            </a:lvl1pPr>
          </a:lstStyle>
          <a:p>
            <a:pPr lvl="0"/>
            <a:r>
              <a:rPr lang="en-US" dirty="0"/>
              <a:t>4</a:t>
            </a:r>
            <a:endParaRPr lang="lt-LT" dirty="0"/>
          </a:p>
        </p:txBody>
      </p:sp>
      <p:sp>
        <p:nvSpPr>
          <p:cNvPr id="11" name="Content Placeholder 2"/>
          <p:cNvSpPr>
            <a:spLocks noGrp="1"/>
          </p:cNvSpPr>
          <p:nvPr>
            <p:ph idx="15" hasCustomPrompt="1"/>
          </p:nvPr>
        </p:nvSpPr>
        <p:spPr>
          <a:xfrm>
            <a:off x="2475747" y="2029071"/>
            <a:ext cx="2486218" cy="510989"/>
          </a:xfrm>
        </p:spPr>
        <p:txBody>
          <a:bodyPr>
            <a:normAutofit/>
          </a:bodyPr>
          <a:lstStyle>
            <a:lvl1pPr marL="0" indent="0">
              <a:buNone/>
              <a:defRPr sz="1400"/>
            </a:lvl1pPr>
          </a:lstStyle>
          <a:p>
            <a:pPr lvl="0"/>
            <a:r>
              <a:rPr lang="en-US" dirty="0" err="1"/>
              <a:t>tekstas</a:t>
            </a:r>
            <a:endParaRPr lang="lt-LT" dirty="0"/>
          </a:p>
        </p:txBody>
      </p:sp>
      <p:sp>
        <p:nvSpPr>
          <p:cNvPr id="12" name="Content Placeholder 2"/>
          <p:cNvSpPr>
            <a:spLocks noGrp="1"/>
          </p:cNvSpPr>
          <p:nvPr>
            <p:ph idx="16" hasCustomPrompt="1"/>
          </p:nvPr>
        </p:nvSpPr>
        <p:spPr>
          <a:xfrm>
            <a:off x="2020662" y="3100723"/>
            <a:ext cx="2486218" cy="510989"/>
          </a:xfrm>
        </p:spPr>
        <p:txBody>
          <a:bodyPr>
            <a:normAutofit/>
          </a:bodyPr>
          <a:lstStyle>
            <a:lvl1pPr marL="0" indent="0">
              <a:buNone/>
              <a:defRPr sz="1400"/>
            </a:lvl1pPr>
          </a:lstStyle>
          <a:p>
            <a:pPr lvl="0"/>
            <a:r>
              <a:rPr lang="en-US" dirty="0" err="1"/>
              <a:t>tekstas</a:t>
            </a:r>
            <a:endParaRPr lang="lt-LT" dirty="0"/>
          </a:p>
        </p:txBody>
      </p:sp>
      <p:sp>
        <p:nvSpPr>
          <p:cNvPr id="13" name="Content Placeholder 2"/>
          <p:cNvSpPr>
            <a:spLocks noGrp="1"/>
          </p:cNvSpPr>
          <p:nvPr>
            <p:ph idx="17" hasCustomPrompt="1"/>
          </p:nvPr>
        </p:nvSpPr>
        <p:spPr>
          <a:xfrm>
            <a:off x="2475747" y="4099719"/>
            <a:ext cx="2486218" cy="510989"/>
          </a:xfrm>
        </p:spPr>
        <p:txBody>
          <a:bodyPr>
            <a:normAutofit/>
          </a:bodyPr>
          <a:lstStyle>
            <a:lvl1pPr marL="0" indent="0">
              <a:buNone/>
              <a:defRPr sz="1400"/>
            </a:lvl1pPr>
          </a:lstStyle>
          <a:p>
            <a:pPr lvl="0"/>
            <a:r>
              <a:rPr lang="en-US" dirty="0" err="1"/>
              <a:t>tekstas</a:t>
            </a:r>
            <a:endParaRPr lang="lt-LT" dirty="0"/>
          </a:p>
        </p:txBody>
      </p:sp>
      <p:sp>
        <p:nvSpPr>
          <p:cNvPr id="14" name="Content Placeholder 2"/>
          <p:cNvSpPr>
            <a:spLocks noGrp="1"/>
          </p:cNvSpPr>
          <p:nvPr>
            <p:ph idx="18" hasCustomPrompt="1"/>
          </p:nvPr>
        </p:nvSpPr>
        <p:spPr>
          <a:xfrm>
            <a:off x="2020662" y="5194352"/>
            <a:ext cx="2486218" cy="510989"/>
          </a:xfrm>
        </p:spPr>
        <p:txBody>
          <a:bodyPr>
            <a:normAutofit/>
          </a:bodyPr>
          <a:lstStyle>
            <a:lvl1pPr marL="0" indent="0">
              <a:buNone/>
              <a:defRPr sz="1400">
                <a:solidFill>
                  <a:schemeClr val="bg1">
                    <a:lumMod val="95000"/>
                  </a:schemeClr>
                </a:solidFill>
              </a:defRPr>
            </a:lvl1pPr>
          </a:lstStyle>
          <a:p>
            <a:pPr lvl="0"/>
            <a:r>
              <a:rPr lang="en-US" dirty="0" err="1"/>
              <a:t>tekstas</a:t>
            </a:r>
            <a:endParaRPr lang="lt-LT" dirty="0"/>
          </a:p>
        </p:txBody>
      </p:sp>
    </p:spTree>
    <p:extLst>
      <p:ext uri="{BB962C8B-B14F-4D97-AF65-F5344CB8AC3E}">
        <p14:creationId xmlns:p14="http://schemas.microsoft.com/office/powerpoint/2010/main" val="10933180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396093"/>
            <a:ext cx="10515600" cy="2852737"/>
          </a:xfrm>
        </p:spPr>
        <p:txBody>
          <a:bodyPr anchor="b"/>
          <a:lstStyle>
            <a:lvl1pPr>
              <a:defRPr sz="5400" baseline="0"/>
            </a:lvl1pPr>
          </a:lstStyle>
          <a:p>
            <a:endParaRPr lang="lt-LT" dirty="0"/>
          </a:p>
        </p:txBody>
      </p:sp>
      <p:sp>
        <p:nvSpPr>
          <p:cNvPr id="3" name="Text Placeholder 2"/>
          <p:cNvSpPr>
            <a:spLocks noGrp="1"/>
          </p:cNvSpPr>
          <p:nvPr>
            <p:ph type="body" idx="1" hasCustomPrompt="1"/>
          </p:nvPr>
        </p:nvSpPr>
        <p:spPr>
          <a:xfrm>
            <a:off x="838200" y="355915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dirty="0"/>
              <a:t>TEXT</a:t>
            </a:r>
            <a:r>
              <a:rPr lang="en-US" dirty="0"/>
              <a:t>/</a:t>
            </a:r>
            <a:r>
              <a:rPr lang="lt-LT" dirty="0"/>
              <a:t> TEKSTAS</a:t>
            </a:r>
          </a:p>
        </p:txBody>
      </p:sp>
      <p:sp>
        <p:nvSpPr>
          <p:cNvPr id="4" name="Date Placeholder 3"/>
          <p:cNvSpPr>
            <a:spLocks noGrp="1"/>
          </p:cNvSpPr>
          <p:nvPr>
            <p:ph type="dt" sz="half" idx="10"/>
          </p:nvPr>
        </p:nvSpPr>
        <p:spPr/>
        <p:txBody>
          <a:bodyPr/>
          <a:lstStyle/>
          <a:p>
            <a:fld id="{35B2A916-379C-42D7-B45D-68947AD95BD7}" type="datetimeFigureOut">
              <a:rPr lang="lt-LT" smtClean="0"/>
              <a:t>2023-01-27</a:t>
            </a:fld>
            <a:endParaRPr lang="lt-LT"/>
          </a:p>
        </p:txBody>
      </p:sp>
      <p:sp>
        <p:nvSpPr>
          <p:cNvPr id="5" name="Footer Placeholder 4"/>
          <p:cNvSpPr>
            <a:spLocks noGrp="1"/>
          </p:cNvSpPr>
          <p:nvPr>
            <p:ph type="ftr" sz="quarter" idx="11"/>
          </p:nvPr>
        </p:nvSpPr>
        <p:spPr/>
        <p:txBody>
          <a:bodyPr/>
          <a:lstStyle/>
          <a:p>
            <a:endParaRPr lang="lt-LT"/>
          </a:p>
        </p:txBody>
      </p:sp>
    </p:spTree>
    <p:extLst>
      <p:ext uri="{BB962C8B-B14F-4D97-AF65-F5344CB8AC3E}">
        <p14:creationId xmlns:p14="http://schemas.microsoft.com/office/powerpoint/2010/main" val="147598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76268" cy="1325563"/>
          </a:xfrm>
        </p:spPr>
        <p:txBody>
          <a:bodyPr/>
          <a:lstStyle>
            <a:lvl1pPr>
              <a:defRPr sz="3600"/>
            </a:lvl1pPr>
          </a:lstStyle>
          <a:p>
            <a:r>
              <a:rPr lang="en-US" dirty="0"/>
              <a:t>TITLE/PAVADINIMAS</a:t>
            </a:r>
            <a:endParaRPr lang="lt-LT" dirty="0"/>
          </a:p>
        </p:txBody>
      </p:sp>
      <p:sp>
        <p:nvSpPr>
          <p:cNvPr id="3" name="Content Placeholder 2"/>
          <p:cNvSpPr>
            <a:spLocks noGrp="1"/>
          </p:cNvSpPr>
          <p:nvPr>
            <p:ph sz="half" idx="1" hasCustomPrompt="1"/>
          </p:nvPr>
        </p:nvSpPr>
        <p:spPr>
          <a:xfrm>
            <a:off x="838200" y="1825625"/>
            <a:ext cx="5163355" cy="4317598"/>
          </a:xfrm>
        </p:spPr>
        <p:txBody>
          <a:bodyPr/>
          <a:lstStyle/>
          <a:p>
            <a:pPr lvl="0"/>
            <a:r>
              <a:rPr lang="en-US" dirty="0"/>
              <a:t>PHOTO/NUOTRAUKA</a:t>
            </a:r>
            <a:endParaRPr lang="lt-LT" dirty="0"/>
          </a:p>
        </p:txBody>
      </p:sp>
      <p:sp>
        <p:nvSpPr>
          <p:cNvPr id="4" name="Content Placeholder 3"/>
          <p:cNvSpPr>
            <a:spLocks noGrp="1"/>
          </p:cNvSpPr>
          <p:nvPr>
            <p:ph sz="half" idx="2" hasCustomPrompt="1"/>
          </p:nvPr>
        </p:nvSpPr>
        <p:spPr>
          <a:xfrm>
            <a:off x="6172200" y="1825625"/>
            <a:ext cx="4942268" cy="3866837"/>
          </a:xfrm>
        </p:spPr>
        <p:txBody>
          <a:bodyPr>
            <a:normAutofit/>
          </a:bodyPr>
          <a:lstStyle>
            <a:lvl1pPr>
              <a:defRPr sz="1800"/>
            </a:lvl1pPr>
          </a:lstStyle>
          <a:p>
            <a:pPr lvl="0"/>
            <a:r>
              <a:rPr lang="lt-LT" dirty="0"/>
              <a:t>TEXT</a:t>
            </a:r>
            <a:r>
              <a:rPr lang="en-US" dirty="0"/>
              <a:t>/</a:t>
            </a:r>
            <a:r>
              <a:rPr lang="lt-LT" dirty="0"/>
              <a:t> TEKSTAS</a:t>
            </a:r>
          </a:p>
        </p:txBody>
      </p:sp>
      <p:sp>
        <p:nvSpPr>
          <p:cNvPr id="5" name="Date Placeholder 4"/>
          <p:cNvSpPr>
            <a:spLocks noGrp="1"/>
          </p:cNvSpPr>
          <p:nvPr>
            <p:ph type="dt" sz="half" idx="10"/>
          </p:nvPr>
        </p:nvSpPr>
        <p:spPr/>
        <p:txBody>
          <a:bodyPr/>
          <a:lstStyle/>
          <a:p>
            <a:fld id="{35B2A916-379C-42D7-B45D-68947AD95BD7}" type="datetimeFigureOut">
              <a:rPr lang="lt-LT" smtClean="0"/>
              <a:t>2023-01-27</a:t>
            </a:fld>
            <a:endParaRPr lang="lt-LT"/>
          </a:p>
        </p:txBody>
      </p:sp>
      <p:sp>
        <p:nvSpPr>
          <p:cNvPr id="6" name="Footer Placeholder 5"/>
          <p:cNvSpPr>
            <a:spLocks noGrp="1"/>
          </p:cNvSpPr>
          <p:nvPr>
            <p:ph type="ftr" sz="quarter" idx="11"/>
          </p:nvPr>
        </p:nvSpPr>
        <p:spPr/>
        <p:txBody>
          <a:bodyPr/>
          <a:lstStyle/>
          <a:p>
            <a:endParaRPr lang="lt-LT"/>
          </a:p>
        </p:txBody>
      </p:sp>
    </p:spTree>
    <p:extLst>
      <p:ext uri="{BB962C8B-B14F-4D97-AF65-F5344CB8AC3E}">
        <p14:creationId xmlns:p14="http://schemas.microsoft.com/office/powerpoint/2010/main" val="3165560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5"/>
            <a:ext cx="10223164" cy="1325563"/>
          </a:xfrm>
        </p:spPr>
        <p:txBody>
          <a:bodyPr>
            <a:normAutofit/>
          </a:bodyPr>
          <a:lstStyle>
            <a:lvl1pPr>
              <a:defRPr sz="3600"/>
            </a:lvl1pPr>
          </a:lstStyle>
          <a:p>
            <a:r>
              <a:rPr lang="en-US" dirty="0"/>
              <a:t>TITLE/PAVADINIMAS</a:t>
            </a:r>
            <a:endParaRPr lang="lt-LT"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TITLE/PAVADINIMAS</a:t>
            </a:r>
          </a:p>
        </p:txBody>
      </p:sp>
      <p:sp>
        <p:nvSpPr>
          <p:cNvPr id="4" name="Content Placeholder 3"/>
          <p:cNvSpPr>
            <a:spLocks noGrp="1"/>
          </p:cNvSpPr>
          <p:nvPr>
            <p:ph sz="half" idx="2" hasCustomPrompt="1"/>
          </p:nvPr>
        </p:nvSpPr>
        <p:spPr>
          <a:xfrm>
            <a:off x="839788" y="2505075"/>
            <a:ext cx="5157787" cy="3251781"/>
          </a:xfrm>
        </p:spPr>
        <p:txBody>
          <a:bodyPr>
            <a:normAutofit/>
          </a:bodyPr>
          <a:lstStyle>
            <a:lvl1pPr>
              <a:defRPr sz="1600"/>
            </a:lvl1pPr>
          </a:lstStyle>
          <a:p>
            <a:pPr lvl="0"/>
            <a:r>
              <a:rPr lang="lt-LT" dirty="0"/>
              <a:t>TEXT</a:t>
            </a:r>
            <a:r>
              <a:rPr lang="en-US" dirty="0"/>
              <a:t>/</a:t>
            </a:r>
            <a:r>
              <a:rPr lang="lt-LT" dirty="0"/>
              <a:t> TEKSTAS</a:t>
            </a:r>
          </a:p>
        </p:txBody>
      </p:sp>
      <p:sp>
        <p:nvSpPr>
          <p:cNvPr id="5" name="Text Placeholder 4"/>
          <p:cNvSpPr>
            <a:spLocks noGrp="1"/>
          </p:cNvSpPr>
          <p:nvPr>
            <p:ph type="body" sz="quarter" idx="3" hasCustomPrompt="1"/>
          </p:nvPr>
        </p:nvSpPr>
        <p:spPr>
          <a:xfrm>
            <a:off x="6172200" y="1681163"/>
            <a:ext cx="489075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TITLE/PAVADINIMAS</a:t>
            </a:r>
          </a:p>
        </p:txBody>
      </p:sp>
      <p:sp>
        <p:nvSpPr>
          <p:cNvPr id="6" name="Content Placeholder 5"/>
          <p:cNvSpPr>
            <a:spLocks noGrp="1"/>
          </p:cNvSpPr>
          <p:nvPr>
            <p:ph sz="quarter" idx="4" hasCustomPrompt="1"/>
          </p:nvPr>
        </p:nvSpPr>
        <p:spPr>
          <a:xfrm>
            <a:off x="6172200" y="2505075"/>
            <a:ext cx="4890752" cy="3251781"/>
          </a:xfrm>
        </p:spPr>
        <p:txBody>
          <a:bodyPr>
            <a:normAutofit/>
          </a:bodyPr>
          <a:lstStyle>
            <a:lvl1pPr>
              <a:defRPr sz="1600"/>
            </a:lvl1pPr>
          </a:lstStyle>
          <a:p>
            <a:pPr lvl="0"/>
            <a:r>
              <a:rPr lang="lt-LT" dirty="0"/>
              <a:t>TEXT</a:t>
            </a:r>
            <a:r>
              <a:rPr lang="en-US" dirty="0"/>
              <a:t>/</a:t>
            </a:r>
            <a:r>
              <a:rPr lang="lt-LT" dirty="0"/>
              <a:t> TEKSTAS</a:t>
            </a:r>
          </a:p>
        </p:txBody>
      </p:sp>
      <p:sp>
        <p:nvSpPr>
          <p:cNvPr id="7" name="Date Placeholder 6"/>
          <p:cNvSpPr>
            <a:spLocks noGrp="1"/>
          </p:cNvSpPr>
          <p:nvPr>
            <p:ph type="dt" sz="half" idx="10"/>
          </p:nvPr>
        </p:nvSpPr>
        <p:spPr/>
        <p:txBody>
          <a:bodyPr/>
          <a:lstStyle/>
          <a:p>
            <a:fld id="{35B2A916-379C-42D7-B45D-68947AD95BD7}" type="datetimeFigureOut">
              <a:rPr lang="lt-LT" smtClean="0"/>
              <a:t>2023-01-27</a:t>
            </a:fld>
            <a:endParaRPr lang="lt-LT"/>
          </a:p>
        </p:txBody>
      </p:sp>
      <p:sp>
        <p:nvSpPr>
          <p:cNvPr id="8" name="Footer Placeholder 7"/>
          <p:cNvSpPr>
            <a:spLocks noGrp="1"/>
          </p:cNvSpPr>
          <p:nvPr>
            <p:ph type="ftr" sz="quarter" idx="11"/>
          </p:nvPr>
        </p:nvSpPr>
        <p:spPr/>
        <p:txBody>
          <a:bodyPr/>
          <a:lstStyle/>
          <a:p>
            <a:endParaRPr lang="lt-LT" dirty="0"/>
          </a:p>
        </p:txBody>
      </p:sp>
    </p:spTree>
    <p:extLst>
      <p:ext uri="{BB962C8B-B14F-4D97-AF65-F5344CB8AC3E}">
        <p14:creationId xmlns:p14="http://schemas.microsoft.com/office/powerpoint/2010/main" val="2746143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307206"/>
          </a:xfrm>
        </p:spPr>
        <p:txBody>
          <a:bodyPr anchor="b"/>
          <a:lstStyle>
            <a:lvl1pPr>
              <a:defRPr sz="3200"/>
            </a:lvl1pPr>
          </a:lstStyle>
          <a:p>
            <a:r>
              <a:rPr lang="en-US" dirty="0"/>
              <a:t>TITLE/PAVADINIMAS</a:t>
            </a:r>
            <a:endParaRPr lang="lt-LT" dirty="0"/>
          </a:p>
        </p:txBody>
      </p:sp>
      <p:sp>
        <p:nvSpPr>
          <p:cNvPr id="3" name="Content Placeholder 2"/>
          <p:cNvSpPr>
            <a:spLocks noGrp="1"/>
          </p:cNvSpPr>
          <p:nvPr>
            <p:ph idx="1" hasCustomPrompt="1"/>
          </p:nvPr>
        </p:nvSpPr>
        <p:spPr>
          <a:xfrm>
            <a:off x="5183188" y="987425"/>
            <a:ext cx="5905522" cy="4730795"/>
          </a:xfrm>
        </p:spPr>
        <p:txBody>
          <a:bodyPr>
            <a:normAutofit/>
          </a:bodyPr>
          <a:lstStyle>
            <a:lvl1pPr>
              <a:defRPr sz="20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PHOTO/NUOTRAUKA</a:t>
            </a:r>
            <a:r>
              <a:rPr lang="lt-LT" dirty="0"/>
              <a:t> ARBA TEKSTAS</a:t>
            </a:r>
          </a:p>
        </p:txBody>
      </p:sp>
      <p:sp>
        <p:nvSpPr>
          <p:cNvPr id="4" name="Text Placeholder 3"/>
          <p:cNvSpPr>
            <a:spLocks noGrp="1"/>
          </p:cNvSpPr>
          <p:nvPr>
            <p:ph type="body" sz="half" idx="2" hasCustomPrompt="1"/>
          </p:nvPr>
        </p:nvSpPr>
        <p:spPr>
          <a:xfrm>
            <a:off x="839788" y="2057400"/>
            <a:ext cx="3932237" cy="3660820"/>
          </a:xfrm>
        </p:spPr>
        <p:txBody>
          <a:bodyPr/>
          <a:lstStyle>
            <a:lvl1pPr marL="0" indent="0">
              <a:buNone/>
              <a:defRPr sz="16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TEXT</a:t>
            </a:r>
            <a:r>
              <a:rPr lang="en-US" dirty="0"/>
              <a:t>/</a:t>
            </a:r>
            <a:r>
              <a:rPr lang="lt-LT" dirty="0"/>
              <a:t> TEKSTAS</a:t>
            </a:r>
          </a:p>
        </p:txBody>
      </p:sp>
      <p:sp>
        <p:nvSpPr>
          <p:cNvPr id="5" name="Date Placeholder 4"/>
          <p:cNvSpPr>
            <a:spLocks noGrp="1"/>
          </p:cNvSpPr>
          <p:nvPr>
            <p:ph type="dt" sz="half" idx="10"/>
          </p:nvPr>
        </p:nvSpPr>
        <p:spPr/>
        <p:txBody>
          <a:bodyPr/>
          <a:lstStyle/>
          <a:p>
            <a:fld id="{35B2A916-379C-42D7-B45D-68947AD95BD7}" type="datetimeFigureOut">
              <a:rPr lang="lt-LT" smtClean="0"/>
              <a:t>2023-01-27</a:t>
            </a:fld>
            <a:endParaRPr lang="lt-LT"/>
          </a:p>
        </p:txBody>
      </p:sp>
      <p:sp>
        <p:nvSpPr>
          <p:cNvPr id="6" name="Footer Placeholder 5"/>
          <p:cNvSpPr>
            <a:spLocks noGrp="1"/>
          </p:cNvSpPr>
          <p:nvPr>
            <p:ph type="ftr" sz="quarter" idx="11"/>
          </p:nvPr>
        </p:nvSpPr>
        <p:spPr/>
        <p:txBody>
          <a:bodyPr/>
          <a:lstStyle/>
          <a:p>
            <a:endParaRPr lang="lt-LT"/>
          </a:p>
        </p:txBody>
      </p:sp>
    </p:spTree>
    <p:extLst>
      <p:ext uri="{BB962C8B-B14F-4D97-AF65-F5344CB8AC3E}">
        <p14:creationId xmlns:p14="http://schemas.microsoft.com/office/powerpoint/2010/main" val="2902947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345842"/>
          </a:xfrm>
        </p:spPr>
        <p:txBody>
          <a:bodyPr anchor="b"/>
          <a:lstStyle>
            <a:lvl1pPr>
              <a:defRPr sz="3200"/>
            </a:lvl1pPr>
          </a:lstStyle>
          <a:p>
            <a:r>
              <a:rPr lang="en-US" dirty="0"/>
              <a:t>TITLE/PAVADINIMAS</a:t>
            </a:r>
            <a:endParaRPr lang="lt-LT" dirty="0"/>
          </a:p>
        </p:txBody>
      </p:sp>
      <p:sp>
        <p:nvSpPr>
          <p:cNvPr id="3" name="Picture Placeholder 2"/>
          <p:cNvSpPr>
            <a:spLocks noGrp="1"/>
          </p:cNvSpPr>
          <p:nvPr>
            <p:ph type="pic" idx="1" hasCustomPrompt="1"/>
          </p:nvPr>
        </p:nvSpPr>
        <p:spPr>
          <a:xfrm>
            <a:off x="5183188" y="987425"/>
            <a:ext cx="5918401" cy="467927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lt-LT" dirty="0"/>
              <a:t>TEXT</a:t>
            </a:r>
            <a:r>
              <a:rPr lang="en-US" dirty="0"/>
              <a:t>/</a:t>
            </a:r>
            <a:r>
              <a:rPr lang="lt-LT" dirty="0"/>
              <a:t> TEKSTAS</a:t>
            </a:r>
          </a:p>
          <a:p>
            <a:endParaRPr lang="lt-LT" dirty="0"/>
          </a:p>
        </p:txBody>
      </p:sp>
      <p:sp>
        <p:nvSpPr>
          <p:cNvPr id="4" name="Text Placeholder 3"/>
          <p:cNvSpPr>
            <a:spLocks noGrp="1"/>
          </p:cNvSpPr>
          <p:nvPr>
            <p:ph type="body" sz="half" idx="2" hasCustomPrompt="1"/>
          </p:nvPr>
        </p:nvSpPr>
        <p:spPr>
          <a:xfrm>
            <a:off x="839788" y="2057400"/>
            <a:ext cx="3932237" cy="36093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dirty="0"/>
              <a:t>TEXT</a:t>
            </a:r>
            <a:r>
              <a:rPr lang="en-US" dirty="0"/>
              <a:t>/</a:t>
            </a:r>
            <a:r>
              <a:rPr lang="lt-LT" dirty="0"/>
              <a:t> TEKSTAS</a:t>
            </a:r>
          </a:p>
        </p:txBody>
      </p:sp>
      <p:sp>
        <p:nvSpPr>
          <p:cNvPr id="5" name="Date Placeholder 4"/>
          <p:cNvSpPr>
            <a:spLocks noGrp="1"/>
          </p:cNvSpPr>
          <p:nvPr>
            <p:ph type="dt" sz="half" idx="10"/>
          </p:nvPr>
        </p:nvSpPr>
        <p:spPr/>
        <p:txBody>
          <a:bodyPr/>
          <a:lstStyle/>
          <a:p>
            <a:fld id="{35B2A916-379C-42D7-B45D-68947AD95BD7}" type="datetimeFigureOut">
              <a:rPr lang="lt-LT" smtClean="0"/>
              <a:t>2023-01-27</a:t>
            </a:fld>
            <a:endParaRPr lang="lt-LT"/>
          </a:p>
        </p:txBody>
      </p:sp>
      <p:sp>
        <p:nvSpPr>
          <p:cNvPr id="6" name="Footer Placeholder 5"/>
          <p:cNvSpPr>
            <a:spLocks noGrp="1"/>
          </p:cNvSpPr>
          <p:nvPr>
            <p:ph type="ftr" sz="quarter" idx="11"/>
          </p:nvPr>
        </p:nvSpPr>
        <p:spPr/>
        <p:txBody>
          <a:bodyPr/>
          <a:lstStyle/>
          <a:p>
            <a:endParaRPr lang="lt-LT"/>
          </a:p>
        </p:txBody>
      </p:sp>
    </p:spTree>
    <p:extLst>
      <p:ext uri="{BB962C8B-B14F-4D97-AF65-F5344CB8AC3E}">
        <p14:creationId xmlns:p14="http://schemas.microsoft.com/office/powerpoint/2010/main" val="742260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250510" cy="1325563"/>
          </a:xfrm>
        </p:spPr>
        <p:txBody>
          <a:bodyPr/>
          <a:lstStyle>
            <a:lvl1pPr>
              <a:defRPr sz="3600"/>
            </a:lvl1pPr>
          </a:lstStyle>
          <a:p>
            <a:r>
              <a:rPr lang="en-US" dirty="0"/>
              <a:t>TITLE</a:t>
            </a:r>
            <a:endParaRPr lang="lt-LT" dirty="0"/>
          </a:p>
        </p:txBody>
      </p:sp>
      <p:sp>
        <p:nvSpPr>
          <p:cNvPr id="3" name="Content Placeholder 2"/>
          <p:cNvSpPr>
            <a:spLocks noGrp="1"/>
          </p:cNvSpPr>
          <p:nvPr>
            <p:ph idx="1" hasCustomPrompt="1"/>
          </p:nvPr>
        </p:nvSpPr>
        <p:spPr>
          <a:xfrm>
            <a:off x="838200" y="1825625"/>
            <a:ext cx="10250510" cy="3853958"/>
          </a:xfrm>
        </p:spPr>
        <p:txBody>
          <a:bodyPr>
            <a:normAutofit/>
          </a:bodyPr>
          <a:lstStyle>
            <a:lvl1pPr>
              <a:defRPr sz="1800"/>
            </a:lvl1pPr>
          </a:lstStyle>
          <a:p>
            <a:pPr lvl="0"/>
            <a:r>
              <a:rPr lang="en-US" dirty="0"/>
              <a:t>PHOTO/</a:t>
            </a:r>
            <a:r>
              <a:rPr lang="lt-LT" dirty="0"/>
              <a:t>TEXT</a:t>
            </a:r>
          </a:p>
        </p:txBody>
      </p:sp>
      <p:sp>
        <p:nvSpPr>
          <p:cNvPr id="4" name="Date Placeholder 3"/>
          <p:cNvSpPr>
            <a:spLocks noGrp="1"/>
          </p:cNvSpPr>
          <p:nvPr>
            <p:ph type="dt" sz="half" idx="10"/>
          </p:nvPr>
        </p:nvSpPr>
        <p:spPr/>
        <p:txBody>
          <a:bodyPr/>
          <a:lstStyle/>
          <a:p>
            <a:fld id="{79239C62-C59B-4D8A-9855-494EABA2C371}" type="datetime1">
              <a:rPr lang="lt-LT" smtClean="0"/>
              <a:t>2023-01-27</a:t>
            </a:fld>
            <a:endParaRPr lang="lt-LT"/>
          </a:p>
        </p:txBody>
      </p:sp>
      <p:sp>
        <p:nvSpPr>
          <p:cNvPr id="5" name="Footer Placeholder 4"/>
          <p:cNvSpPr>
            <a:spLocks noGrp="1"/>
          </p:cNvSpPr>
          <p:nvPr>
            <p:ph type="ftr" sz="quarter" idx="11"/>
          </p:nvPr>
        </p:nvSpPr>
        <p:spPr/>
        <p:txBody>
          <a:bodyPr/>
          <a:lstStyle/>
          <a:p>
            <a:endParaRPr lang="lt-LT"/>
          </a:p>
        </p:txBody>
      </p:sp>
    </p:spTree>
    <p:extLst>
      <p:ext uri="{BB962C8B-B14F-4D97-AF65-F5344CB8AC3E}">
        <p14:creationId xmlns:p14="http://schemas.microsoft.com/office/powerpoint/2010/main" val="2520851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0062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38A4DFF-172B-0174-84A3-C06BB798576A}"/>
              </a:ext>
            </a:extLst>
          </p:cNvPr>
          <p:cNvSpPr/>
          <p:nvPr userDrawn="1"/>
        </p:nvSpPr>
        <p:spPr>
          <a:xfrm>
            <a:off x="0" y="6432698"/>
            <a:ext cx="12192000" cy="425302"/>
          </a:xfrm>
          <a:prstGeom prst="rect">
            <a:avLst/>
          </a:prstGeom>
          <a:solidFill>
            <a:srgbClr val="104F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3D263"/>
              </a:highlight>
            </a:endParaRPr>
          </a:p>
        </p:txBody>
      </p:sp>
      <p:sp>
        <p:nvSpPr>
          <p:cNvPr id="10" name="TextBox 9">
            <a:extLst>
              <a:ext uri="{FF2B5EF4-FFF2-40B4-BE49-F238E27FC236}">
                <a16:creationId xmlns:a16="http://schemas.microsoft.com/office/drawing/2014/main" id="{9945FF1C-B58C-EC44-EF64-60907F6E5FEB}"/>
              </a:ext>
            </a:extLst>
          </p:cNvPr>
          <p:cNvSpPr txBox="1"/>
          <p:nvPr userDrawn="1"/>
        </p:nvSpPr>
        <p:spPr>
          <a:xfrm>
            <a:off x="0" y="6506847"/>
            <a:ext cx="2095160" cy="276999"/>
          </a:xfrm>
          <a:prstGeom prst="rect">
            <a:avLst/>
          </a:prstGeom>
          <a:noFill/>
        </p:spPr>
        <p:txBody>
          <a:bodyPr wrap="square" lIns="0" tIns="0" rIns="0" bIns="0" rtlCol="0" anchor="ctr" anchorCtr="0">
            <a:spAutoFit/>
          </a:bodyPr>
          <a:lstStyle/>
          <a:p>
            <a:pPr algn="ctr"/>
            <a:r>
              <a:rPr lang="lt-LT" b="1" dirty="0">
                <a:solidFill>
                  <a:schemeClr val="bg1"/>
                </a:solidFill>
                <a:latin typeface="Jost" pitchFamily="2" charset="0"/>
                <a:ea typeface="Jost" pitchFamily="2" charset="0"/>
                <a:cs typeface="Arial" panose="020B0604020202020204" pitchFamily="34" charset="0"/>
                <a:hlinkClick r:id="rId2">
                  <a:extLst>
                    <a:ext uri="{A12FA001-AC4F-418D-AE19-62706E023703}">
                      <ahyp:hlinkClr xmlns:ahyp="http://schemas.microsoft.com/office/drawing/2018/hyperlinkcolor" val="tx"/>
                    </a:ext>
                  </a:extLst>
                </a:hlinkClick>
              </a:rPr>
              <a:t>www.cpo.lt</a:t>
            </a:r>
            <a:endParaRPr lang="en-US" b="1" dirty="0">
              <a:solidFill>
                <a:schemeClr val="bg1"/>
              </a:solidFill>
              <a:latin typeface="Jost" pitchFamily="2" charset="0"/>
              <a:ea typeface="Jost" pitchFamily="2" charset="0"/>
              <a:cs typeface="Arial" panose="020B0604020202020204" pitchFamily="34" charset="0"/>
            </a:endParaRPr>
          </a:p>
        </p:txBody>
      </p:sp>
      <p:sp>
        <p:nvSpPr>
          <p:cNvPr id="11" name="TextBox 10">
            <a:extLst>
              <a:ext uri="{FF2B5EF4-FFF2-40B4-BE49-F238E27FC236}">
                <a16:creationId xmlns:a16="http://schemas.microsoft.com/office/drawing/2014/main" id="{3DF00269-ECC5-ED4E-2B38-1DD821E6360B}"/>
              </a:ext>
            </a:extLst>
          </p:cNvPr>
          <p:cNvSpPr txBox="1"/>
          <p:nvPr userDrawn="1"/>
        </p:nvSpPr>
        <p:spPr>
          <a:xfrm>
            <a:off x="7650479" y="6501132"/>
            <a:ext cx="2697107" cy="277000"/>
          </a:xfrm>
          <a:prstGeom prst="rect">
            <a:avLst/>
          </a:prstGeom>
          <a:noFill/>
        </p:spPr>
        <p:txBody>
          <a:bodyPr wrap="square" lIns="0" tIns="0" rIns="0" bIns="0" rtlCol="0" anchor="ctr" anchorCtr="0">
            <a:spAutoFit/>
          </a:bodyPr>
          <a:lstStyle/>
          <a:p>
            <a:pPr algn="ctr"/>
            <a:r>
              <a:rPr lang="lt-LT" b="1" dirty="0">
                <a:solidFill>
                  <a:schemeClr val="bg1"/>
                </a:solidFill>
                <a:latin typeface="Jost" pitchFamily="2" charset="0"/>
                <a:ea typeface="Jost" pitchFamily="2" charset="0"/>
                <a:cs typeface="Arial" panose="020B0604020202020204" pitchFamily="34" charset="0"/>
                <a:hlinkClick r:id="rId3">
                  <a:extLst>
                    <a:ext uri="{A12FA001-AC4F-418D-AE19-62706E023703}">
                      <ahyp:hlinkClr xmlns:ahyp="http://schemas.microsoft.com/office/drawing/2018/hyperlinkcolor" val="tx"/>
                    </a:ext>
                  </a:extLst>
                </a:hlinkClick>
              </a:rPr>
              <a:t>http://katalogas.cpo.lt</a:t>
            </a:r>
            <a:endParaRPr lang="en-US" b="1" dirty="0">
              <a:solidFill>
                <a:schemeClr val="bg1"/>
              </a:solidFill>
              <a:latin typeface="Jost" pitchFamily="2" charset="0"/>
              <a:ea typeface="Jost" pitchFamily="2" charset="0"/>
              <a:cs typeface="Arial" panose="020B0604020202020204" pitchFamily="34" charset="0"/>
            </a:endParaRPr>
          </a:p>
        </p:txBody>
      </p:sp>
      <p:sp>
        <p:nvSpPr>
          <p:cNvPr id="7" name="TextBox 6">
            <a:extLst>
              <a:ext uri="{FF2B5EF4-FFF2-40B4-BE49-F238E27FC236}">
                <a16:creationId xmlns:a16="http://schemas.microsoft.com/office/drawing/2014/main" id="{67D5C0EE-26F1-1BF5-BEE8-E0A762384076}"/>
              </a:ext>
            </a:extLst>
          </p:cNvPr>
          <p:cNvSpPr txBox="1"/>
          <p:nvPr userDrawn="1"/>
        </p:nvSpPr>
        <p:spPr>
          <a:xfrm>
            <a:off x="1605280" y="6476068"/>
            <a:ext cx="3362960" cy="338554"/>
          </a:xfrm>
          <a:prstGeom prst="rect">
            <a:avLst/>
          </a:prstGeom>
          <a:noFill/>
        </p:spPr>
        <p:txBody>
          <a:bodyPr wrap="square" rtlCol="0">
            <a:spAutoFit/>
          </a:bodyPr>
          <a:lstStyle/>
          <a:p>
            <a:r>
              <a:rPr lang="lt-LT" sz="1600" dirty="0">
                <a:solidFill>
                  <a:schemeClr val="bg1"/>
                </a:solidFill>
                <a:latin typeface="Jost" pitchFamily="2" charset="0"/>
                <a:ea typeface="Jost" pitchFamily="2" charset="0"/>
                <a:cs typeface="Arial" panose="020B0604020202020204" pitchFamily="34" charset="0"/>
              </a:rPr>
              <a:t>− protingi pirkimų sprendimai </a:t>
            </a:r>
            <a:endParaRPr lang="en-US" sz="1600" dirty="0">
              <a:solidFill>
                <a:schemeClr val="bg1"/>
              </a:solidFill>
              <a:latin typeface="Jost" pitchFamily="2" charset="0"/>
              <a:ea typeface="Jost" pitchFamily="2" charset="0"/>
              <a:cs typeface="Arial" panose="020B0604020202020204" pitchFamily="34" charset="0"/>
            </a:endParaRPr>
          </a:p>
        </p:txBody>
      </p:sp>
      <p:sp>
        <p:nvSpPr>
          <p:cNvPr id="15" name="TextBox 14">
            <a:extLst>
              <a:ext uri="{FF2B5EF4-FFF2-40B4-BE49-F238E27FC236}">
                <a16:creationId xmlns:a16="http://schemas.microsoft.com/office/drawing/2014/main" id="{5E52D58E-4747-DDB6-E6CA-69EBCBF41D55}"/>
              </a:ext>
            </a:extLst>
          </p:cNvPr>
          <p:cNvSpPr txBox="1"/>
          <p:nvPr userDrawn="1"/>
        </p:nvSpPr>
        <p:spPr>
          <a:xfrm>
            <a:off x="10206897" y="6476068"/>
            <a:ext cx="1938207" cy="338554"/>
          </a:xfrm>
          <a:prstGeom prst="rect">
            <a:avLst/>
          </a:prstGeom>
          <a:noFill/>
        </p:spPr>
        <p:txBody>
          <a:bodyPr wrap="square" rtlCol="0">
            <a:spAutoFit/>
          </a:bodyPr>
          <a:lstStyle/>
          <a:p>
            <a:r>
              <a:rPr lang="lt-LT" sz="1600" dirty="0">
                <a:solidFill>
                  <a:schemeClr val="bg1"/>
                </a:solidFill>
                <a:latin typeface="Jost" pitchFamily="2" charset="0"/>
                <a:ea typeface="Jost" pitchFamily="2" charset="0"/>
                <a:cs typeface="Arial" panose="020B0604020202020204" pitchFamily="34" charset="0"/>
              </a:rPr>
              <a:t>− ilgametė patirtis </a:t>
            </a:r>
            <a:endParaRPr lang="en-US" sz="1600" dirty="0">
              <a:solidFill>
                <a:schemeClr val="bg1"/>
              </a:solidFill>
              <a:latin typeface="Jost" pitchFamily="2" charset="0"/>
              <a:ea typeface="Jost" pitchFamily="2" charset="0"/>
              <a:cs typeface="Arial" panose="020B0604020202020204" pitchFamily="34" charset="0"/>
            </a:endParaRPr>
          </a:p>
        </p:txBody>
      </p:sp>
    </p:spTree>
    <p:extLst>
      <p:ext uri="{BB962C8B-B14F-4D97-AF65-F5344CB8AC3E}">
        <p14:creationId xmlns:p14="http://schemas.microsoft.com/office/powerpoint/2010/main" val="2506004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viguba skaidr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normAutofit/>
          </a:bodyPr>
          <a:lstStyle>
            <a:lvl1pPr>
              <a:defRPr sz="2400"/>
            </a:lvl1pPr>
          </a:lstStyle>
          <a:p>
            <a:pPr lvl="0"/>
            <a:r>
              <a:rPr lang="en-US" dirty="0"/>
              <a:t>Click to edit Master text styles</a:t>
            </a:r>
          </a:p>
        </p:txBody>
      </p:sp>
      <p:sp>
        <p:nvSpPr>
          <p:cNvPr id="4" name="Content Placeholder 3"/>
          <p:cNvSpPr>
            <a:spLocks noGrp="1"/>
          </p:cNvSpPr>
          <p:nvPr>
            <p:ph sz="half" idx="2"/>
          </p:nvPr>
        </p:nvSpPr>
        <p:spPr>
          <a:xfrm>
            <a:off x="6172200" y="1825625"/>
            <a:ext cx="5181600" cy="4351338"/>
          </a:xfrm>
        </p:spPr>
        <p:txBody>
          <a:bodyPr>
            <a:normAutofit/>
          </a:bodyPr>
          <a:lstStyle>
            <a:lvl1pPr>
              <a:defRPr sz="2400"/>
            </a:lvl1pPr>
          </a:lstStyle>
          <a:p>
            <a:pPr lvl="0"/>
            <a:r>
              <a:rPr lang="en-US" dirty="0"/>
              <a:t>Click to edit Master text styles</a:t>
            </a:r>
          </a:p>
        </p:txBody>
      </p:sp>
      <p:sp>
        <p:nvSpPr>
          <p:cNvPr id="12" name="Text Placeholder 10">
            <a:extLst>
              <a:ext uri="{FF2B5EF4-FFF2-40B4-BE49-F238E27FC236}">
                <a16:creationId xmlns:a16="http://schemas.microsoft.com/office/drawing/2014/main" id="{19B58DBD-BF00-B064-359E-8A95E4D5D8A9}"/>
              </a:ext>
            </a:extLst>
          </p:cNvPr>
          <p:cNvSpPr>
            <a:spLocks noGrp="1"/>
          </p:cNvSpPr>
          <p:nvPr>
            <p:ph type="body" sz="quarter" idx="15" hasCustomPrompt="1"/>
          </p:nvPr>
        </p:nvSpPr>
        <p:spPr>
          <a:xfrm>
            <a:off x="8610600" y="6356350"/>
            <a:ext cx="2743200" cy="365125"/>
          </a:xfrm>
        </p:spPr>
        <p:txBody>
          <a:bodyPr>
            <a:normAutofit/>
          </a:bodyPr>
          <a:lstStyle>
            <a:lvl1pPr marL="0" indent="0" algn="r">
              <a:lnSpc>
                <a:spcPct val="150000"/>
              </a:lnSpc>
              <a:buNone/>
              <a:defRPr sz="1200">
                <a:solidFill>
                  <a:srgbClr val="390A6F"/>
                </a:solidFill>
              </a:defRPr>
            </a:lvl1pPr>
          </a:lstStyle>
          <a:p>
            <a:pPr lvl="0"/>
            <a:r>
              <a:rPr lang="lt-LT" dirty="0"/>
              <a:t>&lt;</a:t>
            </a:r>
            <a:r>
              <a:rPr lang="en-GB" dirty="0"/>
              <a:t>#&gt;</a:t>
            </a:r>
          </a:p>
        </p:txBody>
      </p:sp>
      <p:sp>
        <p:nvSpPr>
          <p:cNvPr id="13" name="Date Placeholder 8">
            <a:extLst>
              <a:ext uri="{FF2B5EF4-FFF2-40B4-BE49-F238E27FC236}">
                <a16:creationId xmlns:a16="http://schemas.microsoft.com/office/drawing/2014/main" id="{F36D6EE6-BC34-F8B1-92CC-DF33619AD6AE}"/>
              </a:ext>
            </a:extLst>
          </p:cNvPr>
          <p:cNvSpPr>
            <a:spLocks noGrp="1"/>
          </p:cNvSpPr>
          <p:nvPr>
            <p:ph type="dt" sz="half" idx="16"/>
          </p:nvPr>
        </p:nvSpPr>
        <p:spPr>
          <a:xfrm>
            <a:off x="838200" y="6356350"/>
            <a:ext cx="2743200" cy="365125"/>
          </a:xfrm>
          <a:prstGeom prst="rect">
            <a:avLst/>
          </a:prstGeom>
        </p:spPr>
        <p:txBody>
          <a:bodyPr vert="horz" lIns="91440" tIns="45720" rIns="91440" bIns="45720" rtlCol="0" anchor="ctr"/>
          <a:lstStyle>
            <a:lvl1pPr algn="l">
              <a:defRPr sz="1200">
                <a:solidFill>
                  <a:srgbClr val="390A6F"/>
                </a:solidFill>
              </a:defRPr>
            </a:lvl1pPr>
          </a:lstStyle>
          <a:p>
            <a:fld id="{FD89EAE6-A9A7-4A9F-BD68-4AA98E11718A}" type="datetime1">
              <a:rPr lang="lt-LT" smtClean="0"/>
              <a:t>2023-01-27</a:t>
            </a:fld>
            <a:endParaRPr lang="en-GB" dirty="0"/>
          </a:p>
        </p:txBody>
      </p:sp>
    </p:spTree>
    <p:extLst>
      <p:ext uri="{BB962C8B-B14F-4D97-AF65-F5344CB8AC3E}">
        <p14:creationId xmlns:p14="http://schemas.microsoft.com/office/powerpoint/2010/main" val="2300177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lt-LT"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B2A916-379C-42D7-B45D-68947AD95BD7}" type="datetimeFigureOut">
              <a:rPr lang="lt-LT" smtClean="0"/>
              <a:t>2023-01-27</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9B809B-AEC0-4E98-B926-015306557B13}" type="slidenum">
              <a:rPr lang="lt-LT" smtClean="0"/>
              <a:t>‹#›</a:t>
            </a:fld>
            <a:endParaRPr lang="lt-LT"/>
          </a:p>
        </p:txBody>
      </p:sp>
      <p:pic>
        <p:nvPicPr>
          <p:cNvPr id="8" name="Picture 7"/>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2879" y="144083"/>
            <a:ext cx="12192000" cy="6713917"/>
          </a:xfrm>
          <a:prstGeom prst="rect">
            <a:avLst/>
          </a:prstGeom>
        </p:spPr>
      </p:pic>
    </p:spTree>
    <p:extLst>
      <p:ext uri="{BB962C8B-B14F-4D97-AF65-F5344CB8AC3E}">
        <p14:creationId xmlns:p14="http://schemas.microsoft.com/office/powerpoint/2010/main" val="5058320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72" r:id="rId4"/>
    <p:sldLayoutId id="2147483667" r:id="rId5"/>
    <p:sldLayoutId id="2147483666" r:id="rId6"/>
    <p:sldLayoutId id="2147483671" r:id="rId7"/>
    <p:sldLayoutId id="2147483668" r:id="rId8"/>
    <p:sldLayoutId id="2147483669" r:id="rId9"/>
    <p:sldLayoutId id="2147483670" r:id="rId10"/>
    <p:sldLayoutId id="2147483665" r:id="rId11"/>
    <p:sldLayoutId id="2147483662" r:id="rId12"/>
    <p:sldLayoutId id="2147483651" r:id="rId13"/>
    <p:sldLayoutId id="2147483652" r:id="rId14"/>
    <p:sldLayoutId id="2147483653" r:id="rId15"/>
    <p:sldLayoutId id="2147483656" r:id="rId16"/>
    <p:sldLayoutId id="2147483657" r:id="rId17"/>
    <p:sldLayoutId id="2147483675" r:id="rId18"/>
    <p:sldLayoutId id="2147483676" r:id="rId19"/>
    <p:sldLayoutId id="2147483677" r:id="rId20"/>
    <p:sldLayoutId id="2147483678"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30.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29.jpeg"/><Relationship Id="rId1" Type="http://schemas.openxmlformats.org/officeDocument/2006/relationships/slideLayout" Target="../slideLayouts/slideLayout18.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hyperlink" Target="http://pirkimai.eviesiejipirkimai.lt/" TargetMode="External"/><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hyperlink" Target="https://pirkimai.eviesiejipirkimai.lt/" TargetMode="External"/><Relationship Id="rId5" Type="http://schemas.openxmlformats.org/officeDocument/2006/relationships/hyperlink" Target="https://pirkimai.eviesiejipirkimai.lt/ctm/Company/CompanyRegistration/RegisterCompany?B=PPO&amp;OID=1" TargetMode="External"/><Relationship Id="rId4" Type="http://schemas.openxmlformats.org/officeDocument/2006/relationships/hyperlink" Target="http://vpt.lrv.lt/lt/cvp-is/konsultacijos-telefonu"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katalogas.cpo.lt/" TargetMode="External"/><Relationship Id="rId7"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hyperlink" Target="https://www.e-tar.lt/portal/lt/legalAct/8fbb13c0200c11eabe008ea93139d588/asr" TargetMode="External"/><Relationship Id="rId5" Type="http://schemas.openxmlformats.org/officeDocument/2006/relationships/hyperlink" Target="mailto:info@cpo.lt" TargetMode="External"/><Relationship Id="rId10" Type="http://schemas.openxmlformats.org/officeDocument/2006/relationships/image" Target="../media/image35.svg"/><Relationship Id="rId4" Type="http://schemas.openxmlformats.org/officeDocument/2006/relationships/hyperlink" Target="https://pirkimai.eviesiejipirkimai.lt/" TargetMode="External"/><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36.png"/><Relationship Id="rId5" Type="http://schemas.openxmlformats.org/officeDocument/2006/relationships/hyperlink" Target="http://epc.cpo.lt/instrukcija/" TargetMode="External"/><Relationship Id="rId4" Type="http://schemas.openxmlformats.org/officeDocument/2006/relationships/hyperlink" Target="http://epc.cpo.l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19677" y="3128824"/>
            <a:ext cx="11472323" cy="1977719"/>
          </a:xfrm>
        </p:spPr>
        <p:txBody>
          <a:bodyPr>
            <a:normAutofit/>
          </a:bodyPr>
          <a:lstStyle/>
          <a:p>
            <a:r>
              <a:rPr lang="lt-LT" sz="4400" dirty="0">
                <a:solidFill>
                  <a:schemeClr val="tx2"/>
                </a:solidFill>
                <a:latin typeface="Helvetica Light"/>
                <a:ea typeface="Helvetica Light"/>
                <a:cs typeface="Helvetica Light"/>
                <a:sym typeface="Helvetica Light"/>
              </a:rPr>
              <a:t>Europos Sąjungos </a:t>
            </a:r>
            <a:r>
              <a:rPr lang="en-US" sz="4400" dirty="0">
                <a:solidFill>
                  <a:schemeClr val="tx2"/>
                </a:solidFill>
                <a:latin typeface="Helvetica Light"/>
                <a:ea typeface="Helvetica Light"/>
                <a:cs typeface="Helvetica Light"/>
                <a:sym typeface="Helvetica Light"/>
              </a:rPr>
              <a:t>fond</a:t>
            </a:r>
            <a:r>
              <a:rPr lang="lt-LT" sz="4400" dirty="0">
                <a:solidFill>
                  <a:schemeClr val="tx2"/>
                </a:solidFill>
                <a:latin typeface="Helvetica Light"/>
                <a:ea typeface="Helvetica Light"/>
                <a:cs typeface="Helvetica Light"/>
                <a:sym typeface="Helvetica Light"/>
              </a:rPr>
              <a:t>ų </a:t>
            </a:r>
            <a:r>
              <a:rPr lang="en-US" sz="4400" dirty="0" err="1">
                <a:solidFill>
                  <a:schemeClr val="tx2"/>
                </a:solidFill>
                <a:latin typeface="Helvetica Light"/>
                <a:ea typeface="Helvetica Light"/>
                <a:cs typeface="Helvetica Light"/>
                <a:sym typeface="Helvetica Light"/>
              </a:rPr>
              <a:t>i</a:t>
            </a:r>
            <a:r>
              <a:rPr lang="lt-LT" sz="4400" dirty="0" err="1">
                <a:solidFill>
                  <a:schemeClr val="tx2"/>
                </a:solidFill>
                <a:latin typeface="Helvetica Light"/>
                <a:ea typeface="Helvetica Light"/>
                <a:cs typeface="Helvetica Light"/>
                <a:sym typeface="Helvetica Light"/>
              </a:rPr>
              <a:t>nvesticijos</a:t>
            </a:r>
            <a:r>
              <a:rPr lang="lt-LT" sz="4400" dirty="0">
                <a:solidFill>
                  <a:schemeClr val="tx2"/>
                </a:solidFill>
                <a:latin typeface="Helvetica Light"/>
                <a:ea typeface="Helvetica Light"/>
                <a:cs typeface="Helvetica Light"/>
                <a:sym typeface="Helvetica Light"/>
              </a:rPr>
              <a:t> pagal Ekonomikos ir inovacijų ministerijos priemones</a:t>
            </a:r>
            <a:endParaRPr lang="lt-LT" sz="4400" dirty="0">
              <a:solidFill>
                <a:schemeClr val="tx2"/>
              </a:solidFill>
            </a:endParaRPr>
          </a:p>
        </p:txBody>
      </p:sp>
      <p:sp>
        <p:nvSpPr>
          <p:cNvPr id="2" name="Flowchart: Process 1"/>
          <p:cNvSpPr/>
          <p:nvPr/>
        </p:nvSpPr>
        <p:spPr>
          <a:xfrm>
            <a:off x="282633" y="5985164"/>
            <a:ext cx="5187142" cy="540327"/>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i="1" dirty="0">
                <a:solidFill>
                  <a:schemeClr val="tx2"/>
                </a:solidFill>
              </a:rPr>
              <a:t>2023 m. sausio 31 d.  </a:t>
            </a:r>
          </a:p>
          <a:p>
            <a:endParaRPr lang="lt-LT" i="1" dirty="0">
              <a:solidFill>
                <a:schemeClr val="tx2"/>
              </a:solidFill>
            </a:endParaRPr>
          </a:p>
        </p:txBody>
      </p:sp>
    </p:spTree>
    <p:extLst>
      <p:ext uri="{BB962C8B-B14F-4D97-AF65-F5344CB8AC3E}">
        <p14:creationId xmlns:p14="http://schemas.microsoft.com/office/powerpoint/2010/main" val="2187687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106" y="114300"/>
            <a:ext cx="11780477" cy="988943"/>
          </a:xfrm>
        </p:spPr>
        <p:txBody>
          <a:bodyPr>
            <a:noAutofit/>
          </a:bodyPr>
          <a:lstStyle/>
          <a:p>
            <a:pPr algn="ctr"/>
            <a:r>
              <a:rPr lang="lt-LT" sz="2800" b="1" dirty="0"/>
              <a:t>2014–2020 m. Europos Sąjungų fondų investicijos </a:t>
            </a:r>
            <a:br>
              <a:rPr lang="lt-LT" sz="2800" b="1" dirty="0"/>
            </a:br>
            <a:r>
              <a:rPr lang="lt-LT" sz="2800" b="1" dirty="0"/>
              <a:t>(mln. eurų pagal savivaldybes ir investavimo sritis) Panevėžio apskrityje</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2010131509"/>
              </p:ext>
            </p:extLst>
          </p:nvPr>
        </p:nvGraphicFramePr>
        <p:xfrm>
          <a:off x="228642" y="1341120"/>
          <a:ext cx="4940258" cy="5157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half" idx="2"/>
            <p:extLst>
              <p:ext uri="{D42A27DB-BD31-4B8C-83A1-F6EECF244321}">
                <p14:modId xmlns:p14="http://schemas.microsoft.com/office/powerpoint/2010/main" val="328330929"/>
              </p:ext>
            </p:extLst>
          </p:nvPr>
        </p:nvGraphicFramePr>
        <p:xfrm>
          <a:off x="5629478" y="1196695"/>
          <a:ext cx="6282105" cy="50876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p:cNvCxnSpPr/>
          <p:nvPr/>
        </p:nvCxnSpPr>
        <p:spPr>
          <a:xfrm>
            <a:off x="8953500" y="1460500"/>
            <a:ext cx="88900" cy="2413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353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964" y="105588"/>
            <a:ext cx="10648035" cy="736562"/>
          </a:xfrm>
        </p:spPr>
        <p:txBody>
          <a:bodyPr>
            <a:normAutofit fontScale="90000"/>
          </a:bodyPr>
          <a:lstStyle/>
          <a:p>
            <a:r>
              <a:rPr lang="lt-LT" b="1" dirty="0"/>
              <a:t>2021-2027 m. Europos Sąjungos investicijos Lietuvoje </a:t>
            </a:r>
          </a:p>
        </p:txBody>
      </p:sp>
      <p:sp>
        <p:nvSpPr>
          <p:cNvPr id="3" name="Content Placeholder 2"/>
          <p:cNvSpPr>
            <a:spLocks noGrp="1"/>
          </p:cNvSpPr>
          <p:nvPr>
            <p:ph idx="11"/>
          </p:nvPr>
        </p:nvSpPr>
        <p:spPr>
          <a:xfrm>
            <a:off x="4534548" y="4825388"/>
            <a:ext cx="2185741" cy="755141"/>
          </a:xfrm>
        </p:spPr>
        <p:txBody>
          <a:bodyPr>
            <a:noAutofit/>
          </a:bodyPr>
          <a:lstStyle/>
          <a:p>
            <a:pPr algn="ctr"/>
            <a:r>
              <a:rPr lang="lt-LT" sz="1600" dirty="0"/>
              <a:t>ATSINAUJINANTI ENERGIJA</a:t>
            </a:r>
          </a:p>
        </p:txBody>
      </p:sp>
      <p:sp>
        <p:nvSpPr>
          <p:cNvPr id="4" name="Content Placeholder 3"/>
          <p:cNvSpPr>
            <a:spLocks noGrp="1"/>
          </p:cNvSpPr>
          <p:nvPr>
            <p:ph idx="15"/>
          </p:nvPr>
        </p:nvSpPr>
        <p:spPr>
          <a:xfrm>
            <a:off x="925417" y="1926526"/>
            <a:ext cx="2069212" cy="327975"/>
          </a:xfrm>
        </p:spPr>
        <p:txBody>
          <a:bodyPr>
            <a:normAutofit lnSpcReduction="10000"/>
          </a:bodyPr>
          <a:lstStyle/>
          <a:p>
            <a:r>
              <a:rPr lang="lt-LT" sz="1800" dirty="0"/>
              <a:t>SKAITMENIZACIJA </a:t>
            </a:r>
          </a:p>
        </p:txBody>
      </p:sp>
      <p:sp>
        <p:nvSpPr>
          <p:cNvPr id="5" name="Content Placeholder 4"/>
          <p:cNvSpPr>
            <a:spLocks noGrp="1"/>
          </p:cNvSpPr>
          <p:nvPr>
            <p:ph idx="13"/>
          </p:nvPr>
        </p:nvSpPr>
        <p:spPr>
          <a:xfrm>
            <a:off x="4043770" y="1069542"/>
            <a:ext cx="2069212" cy="754036"/>
          </a:xfrm>
        </p:spPr>
        <p:txBody>
          <a:bodyPr>
            <a:normAutofit fontScale="85000" lnSpcReduction="10000"/>
          </a:bodyPr>
          <a:lstStyle/>
          <a:p>
            <a:pPr algn="ctr"/>
            <a:r>
              <a:rPr lang="lt-LT" sz="1800" dirty="0"/>
              <a:t>MOKSLINIAI TYRIMAI, EKSPERIMENTINĖ PLĖTRA IR  INOVACIJOS </a:t>
            </a:r>
          </a:p>
        </p:txBody>
      </p:sp>
      <p:sp>
        <p:nvSpPr>
          <p:cNvPr id="6" name="Content Placeholder 5"/>
          <p:cNvSpPr>
            <a:spLocks noGrp="1"/>
          </p:cNvSpPr>
          <p:nvPr>
            <p:ph idx="16"/>
          </p:nvPr>
        </p:nvSpPr>
        <p:spPr>
          <a:xfrm>
            <a:off x="848764" y="3955056"/>
            <a:ext cx="2222518" cy="506775"/>
          </a:xfrm>
        </p:spPr>
        <p:txBody>
          <a:bodyPr>
            <a:noAutofit/>
          </a:bodyPr>
          <a:lstStyle/>
          <a:p>
            <a:r>
              <a:rPr lang="lt-LT" sz="1600" dirty="0"/>
              <a:t>KOMPETENCIJŲ IR GEBĖJIMŲ STIPRINIMAS</a:t>
            </a:r>
          </a:p>
          <a:p>
            <a:endParaRPr lang="lt-LT" sz="1600" dirty="0"/>
          </a:p>
        </p:txBody>
      </p:sp>
      <p:sp>
        <p:nvSpPr>
          <p:cNvPr id="7" name="Content Placeholder 6"/>
          <p:cNvSpPr>
            <a:spLocks noGrp="1"/>
          </p:cNvSpPr>
          <p:nvPr>
            <p:ph idx="17"/>
          </p:nvPr>
        </p:nvSpPr>
        <p:spPr>
          <a:xfrm>
            <a:off x="8235833" y="2583981"/>
            <a:ext cx="3793151" cy="1951721"/>
          </a:xfrm>
        </p:spPr>
        <p:txBody>
          <a:bodyPr>
            <a:noAutofit/>
          </a:bodyPr>
          <a:lstStyle/>
          <a:p>
            <a:pPr algn="ctr"/>
            <a:r>
              <a:rPr lang="lt-LT" sz="6600" b="1" dirty="0">
                <a:latin typeface="Trebuchet MS" panose="020B0603020202020204" pitchFamily="34" charset="0"/>
              </a:rPr>
              <a:t>~ </a:t>
            </a:r>
            <a:r>
              <a:rPr lang="lt-LT" sz="6600" b="1" dirty="0"/>
              <a:t>1,1   mlrd. Eur </a:t>
            </a:r>
          </a:p>
        </p:txBody>
      </p:sp>
      <p:sp>
        <p:nvSpPr>
          <p:cNvPr id="8" name="Content Placeholder 3"/>
          <p:cNvSpPr txBox="1">
            <a:spLocks/>
          </p:cNvSpPr>
          <p:nvPr/>
        </p:nvSpPr>
        <p:spPr>
          <a:xfrm>
            <a:off x="4534547" y="2765234"/>
            <a:ext cx="2185742" cy="6940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LT" sz="1600" dirty="0"/>
              <a:t>VERSLO KONKURENCINGUMO DIDINIMAS </a:t>
            </a:r>
          </a:p>
          <a:p>
            <a:endParaRPr lang="lt-LT" sz="1600" dirty="0"/>
          </a:p>
        </p:txBody>
      </p:sp>
      <p:sp>
        <p:nvSpPr>
          <p:cNvPr id="9" name="Notched Right Arrow 8"/>
          <p:cNvSpPr/>
          <p:nvPr/>
        </p:nvSpPr>
        <p:spPr>
          <a:xfrm>
            <a:off x="223101" y="680149"/>
            <a:ext cx="2487047" cy="1173582"/>
          </a:xfrm>
          <a:prstGeom prst="notchedRightArrow">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lt-LT" dirty="0"/>
              <a:t>INVESTAVIMO KRYPTYS</a:t>
            </a:r>
          </a:p>
        </p:txBody>
      </p:sp>
      <p:sp>
        <p:nvSpPr>
          <p:cNvPr id="10" name="Rectangle 9"/>
          <p:cNvSpPr/>
          <p:nvPr/>
        </p:nvSpPr>
        <p:spPr>
          <a:xfrm>
            <a:off x="661013" y="5166910"/>
            <a:ext cx="2412694" cy="16910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600" dirty="0">
                <a:solidFill>
                  <a:schemeClr val="tx2"/>
                </a:solidFill>
              </a:rPr>
              <a:t>ENENERGIJOS VARTOJIMO EFEKTYVUMO DIDINIMAS, CO2 MAŽINIMAS</a:t>
            </a:r>
          </a:p>
        </p:txBody>
      </p:sp>
      <p:sp>
        <p:nvSpPr>
          <p:cNvPr id="11" name="Flowchart: Alternate Process 10"/>
          <p:cNvSpPr/>
          <p:nvPr/>
        </p:nvSpPr>
        <p:spPr>
          <a:xfrm>
            <a:off x="4495008" y="6191478"/>
            <a:ext cx="2148289" cy="451691"/>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5">
                    <a:lumMod val="75000"/>
                  </a:schemeClr>
                </a:solidFill>
              </a:rPr>
              <a:t>Ir DIDELĖS ĮM.</a:t>
            </a:r>
          </a:p>
        </p:txBody>
      </p:sp>
      <p:cxnSp>
        <p:nvCxnSpPr>
          <p:cNvPr id="14" name="Straight Arrow Connector 13"/>
          <p:cNvCxnSpPr>
            <a:endCxn id="3" idx="2"/>
          </p:cNvCxnSpPr>
          <p:nvPr/>
        </p:nvCxnSpPr>
        <p:spPr>
          <a:xfrm flipV="1">
            <a:off x="5409282" y="5580529"/>
            <a:ext cx="218137" cy="610952"/>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3172858" y="6191479"/>
            <a:ext cx="1586429" cy="330507"/>
          </a:xfrm>
          <a:prstGeom prst="straightConnector1">
            <a:avLst/>
          </a:prstGeom>
          <a:ln w="19050">
            <a:tailEnd type="triangle"/>
          </a:ln>
        </p:spPr>
        <p:style>
          <a:lnRef idx="2">
            <a:schemeClr val="accent1"/>
          </a:lnRef>
          <a:fillRef idx="0">
            <a:schemeClr val="accent1"/>
          </a:fillRef>
          <a:effectRef idx="1">
            <a:schemeClr val="accent1"/>
          </a:effectRef>
          <a:fontRef idx="minor">
            <a:schemeClr val="tx1"/>
          </a:fontRef>
        </p:style>
      </p:cxnSp>
      <p:sp>
        <p:nvSpPr>
          <p:cNvPr id="26" name="Down Arrow 25"/>
          <p:cNvSpPr/>
          <p:nvPr/>
        </p:nvSpPr>
        <p:spPr>
          <a:xfrm>
            <a:off x="9468195" y="842150"/>
            <a:ext cx="1328429" cy="13406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Left-Right Arrow 11"/>
          <p:cNvSpPr/>
          <p:nvPr/>
        </p:nvSpPr>
        <p:spPr>
          <a:xfrm>
            <a:off x="5685905" y="1521229"/>
            <a:ext cx="2560887" cy="1492321"/>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lt-LT" b="1" i="1" dirty="0">
                <a:solidFill>
                  <a:srgbClr val="000099"/>
                </a:solidFill>
              </a:rPr>
              <a:t>Inovacijų agentūra + INVEGA</a:t>
            </a:r>
          </a:p>
        </p:txBody>
      </p:sp>
    </p:spTree>
    <p:extLst>
      <p:ext uri="{BB962C8B-B14F-4D97-AF65-F5344CB8AC3E}">
        <p14:creationId xmlns:p14="http://schemas.microsoft.com/office/powerpoint/2010/main" val="422784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4C94A-7E62-4E6A-B3E0-2FDA5C53517E}"/>
              </a:ext>
            </a:extLst>
          </p:cNvPr>
          <p:cNvSpPr>
            <a:spLocks noGrp="1"/>
          </p:cNvSpPr>
          <p:nvPr>
            <p:ph type="title"/>
          </p:nvPr>
        </p:nvSpPr>
        <p:spPr>
          <a:xfrm>
            <a:off x="479376" y="365125"/>
            <a:ext cx="11449272" cy="543595"/>
          </a:xfrm>
        </p:spPr>
        <p:txBody>
          <a:bodyPr>
            <a:normAutofit fontScale="90000"/>
          </a:bodyPr>
          <a:lstStyle/>
          <a:p>
            <a:r>
              <a:rPr lang="en-US" dirty="0"/>
              <a:t>ES fond</a:t>
            </a:r>
            <a:r>
              <a:rPr lang="lt-LT" dirty="0"/>
              <a:t>ų investicijos </a:t>
            </a:r>
            <a:r>
              <a:rPr lang="en-US" dirty="0"/>
              <a:t>2021–2027</a:t>
            </a:r>
            <a:endParaRPr lang="lt-LT" dirty="0"/>
          </a:p>
        </p:txBody>
      </p:sp>
      <p:graphicFrame>
        <p:nvGraphicFramePr>
          <p:cNvPr id="4" name="Table 4">
            <a:extLst>
              <a:ext uri="{FF2B5EF4-FFF2-40B4-BE49-F238E27FC236}">
                <a16:creationId xmlns:a16="http://schemas.microsoft.com/office/drawing/2014/main" id="{A9BAD799-556E-4AEB-AACF-E5A6BA182049}"/>
              </a:ext>
            </a:extLst>
          </p:cNvPr>
          <p:cNvGraphicFramePr>
            <a:graphicFrameLocks noGrp="1"/>
          </p:cNvGraphicFramePr>
          <p:nvPr>
            <p:ph idx="1"/>
          </p:nvPr>
        </p:nvGraphicFramePr>
        <p:xfrm>
          <a:off x="191345" y="908720"/>
          <a:ext cx="11881319" cy="5026124"/>
        </p:xfrm>
        <a:graphic>
          <a:graphicData uri="http://schemas.openxmlformats.org/drawingml/2006/table">
            <a:tbl>
              <a:tblPr firstRow="1" bandRow="1">
                <a:tableStyleId>{5C22544A-7EE6-4342-B048-85BDC9FD1C3A}</a:tableStyleId>
              </a:tblPr>
              <a:tblGrid>
                <a:gridCol w="5976663">
                  <a:extLst>
                    <a:ext uri="{9D8B030D-6E8A-4147-A177-3AD203B41FA5}">
                      <a16:colId xmlns:a16="http://schemas.microsoft.com/office/drawing/2014/main" val="3414975284"/>
                    </a:ext>
                  </a:extLst>
                </a:gridCol>
                <a:gridCol w="2104726">
                  <a:extLst>
                    <a:ext uri="{9D8B030D-6E8A-4147-A177-3AD203B41FA5}">
                      <a16:colId xmlns:a16="http://schemas.microsoft.com/office/drawing/2014/main" val="2597274336"/>
                    </a:ext>
                  </a:extLst>
                </a:gridCol>
                <a:gridCol w="1924041">
                  <a:extLst>
                    <a:ext uri="{9D8B030D-6E8A-4147-A177-3AD203B41FA5}">
                      <a16:colId xmlns:a16="http://schemas.microsoft.com/office/drawing/2014/main" val="3250254200"/>
                    </a:ext>
                  </a:extLst>
                </a:gridCol>
                <a:gridCol w="1875889">
                  <a:extLst>
                    <a:ext uri="{9D8B030D-6E8A-4147-A177-3AD203B41FA5}">
                      <a16:colId xmlns:a16="http://schemas.microsoft.com/office/drawing/2014/main" val="2974299958"/>
                    </a:ext>
                  </a:extLst>
                </a:gridCol>
              </a:tblGrid>
              <a:tr h="373687">
                <a:tc>
                  <a:txBody>
                    <a:bodyPr/>
                    <a:lstStyle/>
                    <a:p>
                      <a:endParaRPr lang="lt-LT" dirty="0"/>
                    </a:p>
                  </a:txBody>
                  <a:tcPr/>
                </a:tc>
                <a:tc>
                  <a:txBody>
                    <a:bodyPr/>
                    <a:lstStyle/>
                    <a:p>
                      <a:pPr algn="ctr"/>
                      <a:r>
                        <a:rPr lang="en-US" dirty="0"/>
                        <a:t>S</a:t>
                      </a:r>
                      <a:endParaRPr lang="lt-LT" dirty="0"/>
                    </a:p>
                  </a:txBody>
                  <a:tcPr/>
                </a:tc>
                <a:tc>
                  <a:txBody>
                    <a:bodyPr/>
                    <a:lstStyle/>
                    <a:p>
                      <a:pPr algn="ctr"/>
                      <a:r>
                        <a:rPr lang="en-US" dirty="0"/>
                        <a:t>VVL</a:t>
                      </a:r>
                      <a:endParaRPr lang="lt-LT" dirty="0"/>
                    </a:p>
                  </a:txBody>
                  <a:tcPr/>
                </a:tc>
                <a:tc>
                  <a:txBody>
                    <a:bodyPr/>
                    <a:lstStyle/>
                    <a:p>
                      <a:pPr algn="ctr"/>
                      <a:r>
                        <a:rPr lang="en-US" dirty="0"/>
                        <a:t>I</a:t>
                      </a:r>
                      <a:r>
                        <a:rPr lang="lt-LT" dirty="0"/>
                        <a:t>š viso</a:t>
                      </a:r>
                    </a:p>
                  </a:txBody>
                  <a:tcPr/>
                </a:tc>
                <a:extLst>
                  <a:ext uri="{0D108BD9-81ED-4DB2-BD59-A6C34878D82A}">
                    <a16:rowId xmlns:a16="http://schemas.microsoft.com/office/drawing/2014/main" val="7303193"/>
                  </a:ext>
                </a:extLst>
              </a:tr>
              <a:tr h="382779">
                <a:tc>
                  <a:txBody>
                    <a:bodyPr/>
                    <a:lstStyle/>
                    <a:p>
                      <a:r>
                        <a:rPr lang="lt-LT" b="1" noProof="0" dirty="0">
                          <a:solidFill>
                            <a:schemeClr val="bg1"/>
                          </a:solidFill>
                        </a:rPr>
                        <a:t>1 prioritetas. </a:t>
                      </a:r>
                      <a:r>
                        <a:rPr lang="lt-LT" sz="1800" b="1" kern="1200" noProof="0" dirty="0">
                          <a:solidFill>
                            <a:schemeClr val="bg1"/>
                          </a:solidFill>
                          <a:effectLst/>
                          <a:latin typeface="+mn-lt"/>
                          <a:ea typeface="+mn-ea"/>
                          <a:cs typeface="+mn-cs"/>
                        </a:rPr>
                        <a:t>Pažangesnė Europa</a:t>
                      </a:r>
                      <a:endParaRPr lang="lt-LT" b="1" noProof="0" dirty="0">
                        <a:solidFill>
                          <a:schemeClr val="bg1"/>
                        </a:solidFill>
                      </a:endParaRPr>
                    </a:p>
                  </a:txBody>
                  <a:tcPr>
                    <a:solidFill>
                      <a:schemeClr val="accent1"/>
                    </a:solidFill>
                  </a:tcPr>
                </a:tc>
                <a:tc>
                  <a:txBody>
                    <a:bodyPr/>
                    <a:lstStyle/>
                    <a:p>
                      <a:pPr algn="ctr"/>
                      <a:r>
                        <a:rPr lang="en-US" b="1" noProof="0" dirty="0">
                          <a:solidFill>
                            <a:schemeClr val="bg1"/>
                          </a:solidFill>
                        </a:rPr>
                        <a:t>172  149 158</a:t>
                      </a:r>
                    </a:p>
                  </a:txBody>
                  <a:tcPr>
                    <a:solidFill>
                      <a:schemeClr val="accent1"/>
                    </a:solidFill>
                  </a:tcPr>
                </a:tc>
                <a:tc>
                  <a:txBody>
                    <a:bodyPr/>
                    <a:lstStyle/>
                    <a:p>
                      <a:pPr algn="ctr"/>
                      <a:r>
                        <a:rPr lang="en-US" b="1" noProof="0" dirty="0">
                          <a:solidFill>
                            <a:schemeClr val="bg1"/>
                          </a:solidFill>
                        </a:rPr>
                        <a:t>576  325 442</a:t>
                      </a:r>
                    </a:p>
                  </a:txBody>
                  <a:tcPr>
                    <a:solidFill>
                      <a:schemeClr val="accent1"/>
                    </a:solidFill>
                  </a:tcPr>
                </a:tc>
                <a:tc>
                  <a:txBody>
                    <a:bodyPr/>
                    <a:lstStyle/>
                    <a:p>
                      <a:pPr algn="ctr"/>
                      <a:r>
                        <a:rPr lang="en-GB" b="1" dirty="0">
                          <a:solidFill>
                            <a:schemeClr val="bg1"/>
                          </a:solidFill>
                        </a:rPr>
                        <a:t>748 474  600</a:t>
                      </a:r>
                      <a:endParaRPr lang="lt-LT" b="1" dirty="0">
                        <a:solidFill>
                          <a:schemeClr val="bg1"/>
                        </a:solidFill>
                      </a:endParaRPr>
                    </a:p>
                  </a:txBody>
                  <a:tcPr>
                    <a:solidFill>
                      <a:schemeClr val="accent1"/>
                    </a:solidFill>
                  </a:tcPr>
                </a:tc>
                <a:extLst>
                  <a:ext uri="{0D108BD9-81ED-4DB2-BD59-A6C34878D82A}">
                    <a16:rowId xmlns:a16="http://schemas.microsoft.com/office/drawing/2014/main" val="2506786860"/>
                  </a:ext>
                </a:extLst>
              </a:tr>
              <a:tr h="653953">
                <a:tc>
                  <a:txBody>
                    <a:bodyPr/>
                    <a:lstStyle/>
                    <a:p>
                      <a:pPr algn="just"/>
                      <a:r>
                        <a:rPr lang="lt-LT" b="0" u="sng" noProof="0" dirty="0"/>
                        <a:t>1.1 uždavinys</a:t>
                      </a:r>
                      <a:r>
                        <a:rPr lang="lt-LT" b="0" noProof="0" dirty="0"/>
                        <a:t>. Stiprinti mokslinių tyrimų ir inovacinius </a:t>
                      </a:r>
                      <a:r>
                        <a:rPr lang="lt-LT" b="0" noProof="0" dirty="0" err="1"/>
                        <a:t>pajėgumus</a:t>
                      </a:r>
                      <a:r>
                        <a:rPr lang="lt-LT" b="0" noProof="0" dirty="0"/>
                        <a:t> ir diegti pažangiąsias technologijas</a:t>
                      </a:r>
                    </a:p>
                  </a:txBody>
                  <a:tcPr/>
                </a:tc>
                <a:tc>
                  <a:txBody>
                    <a:bodyPr/>
                    <a:lstStyle/>
                    <a:p>
                      <a:pPr algn="ctr"/>
                      <a:r>
                        <a:rPr lang="en-US" noProof="0" dirty="0"/>
                        <a:t>67 891 226</a:t>
                      </a:r>
                    </a:p>
                  </a:txBody>
                  <a:tcPr/>
                </a:tc>
                <a:tc>
                  <a:txBody>
                    <a:bodyPr/>
                    <a:lstStyle/>
                    <a:p>
                      <a:pPr algn="ctr"/>
                      <a:r>
                        <a:rPr lang="en-US" noProof="0" dirty="0"/>
                        <a:t>329 709 284</a:t>
                      </a:r>
                    </a:p>
                  </a:txBody>
                  <a:tcPr/>
                </a:tc>
                <a:tc>
                  <a:txBody>
                    <a:bodyPr/>
                    <a:lstStyle/>
                    <a:p>
                      <a:pPr algn="ctr"/>
                      <a:r>
                        <a:rPr lang="en-US" dirty="0"/>
                        <a:t>397 600 510</a:t>
                      </a:r>
                    </a:p>
                  </a:txBody>
                  <a:tcPr/>
                </a:tc>
                <a:extLst>
                  <a:ext uri="{0D108BD9-81ED-4DB2-BD59-A6C34878D82A}">
                    <a16:rowId xmlns:a16="http://schemas.microsoft.com/office/drawing/2014/main" val="3800025604"/>
                  </a:ext>
                </a:extLst>
              </a:tr>
              <a:tr h="653953">
                <a:tc>
                  <a:txBody>
                    <a:bodyPr/>
                    <a:lstStyle/>
                    <a:p>
                      <a:pPr algn="just"/>
                      <a:r>
                        <a:rPr lang="lt-LT" b="0" u="sng" noProof="0" dirty="0"/>
                        <a:t>1.2 uždavinys</a:t>
                      </a:r>
                      <a:r>
                        <a:rPr lang="lt-LT" b="0" noProof="0" dirty="0"/>
                        <a:t>. Pasinaudoti skaitmeninimo teikiama nauda piliečiams, įmonėms ir vyriausybėms </a:t>
                      </a:r>
                    </a:p>
                  </a:txBody>
                  <a:tcPr/>
                </a:tc>
                <a:tc>
                  <a:txBody>
                    <a:bodyPr/>
                    <a:lstStyle/>
                    <a:p>
                      <a:pPr algn="ctr"/>
                      <a:r>
                        <a:rPr lang="en-US" noProof="0" dirty="0"/>
                        <a:t>55 507 932</a:t>
                      </a:r>
                    </a:p>
                  </a:txBody>
                  <a:tcPr/>
                </a:tc>
                <a:tc>
                  <a:txBody>
                    <a:bodyPr/>
                    <a:lstStyle/>
                    <a:p>
                      <a:pPr algn="ctr"/>
                      <a:r>
                        <a:rPr lang="en-US" noProof="0" dirty="0"/>
                        <a:t>72 232 367</a:t>
                      </a:r>
                    </a:p>
                  </a:txBody>
                  <a:tcPr/>
                </a:tc>
                <a:tc>
                  <a:txBody>
                    <a:bodyPr/>
                    <a:lstStyle/>
                    <a:p>
                      <a:pPr algn="ctr"/>
                      <a:r>
                        <a:rPr lang="en-GB" dirty="0"/>
                        <a:t>127 740 299</a:t>
                      </a:r>
                      <a:endParaRPr lang="lt-LT" dirty="0"/>
                    </a:p>
                  </a:txBody>
                  <a:tcPr/>
                </a:tc>
                <a:extLst>
                  <a:ext uri="{0D108BD9-81ED-4DB2-BD59-A6C34878D82A}">
                    <a16:rowId xmlns:a16="http://schemas.microsoft.com/office/drawing/2014/main" val="1524582482"/>
                  </a:ext>
                </a:extLst>
              </a:tr>
              <a:tr h="373687">
                <a:tc>
                  <a:txBody>
                    <a:bodyPr/>
                    <a:lstStyle/>
                    <a:p>
                      <a:pPr algn="just"/>
                      <a:r>
                        <a:rPr lang="lt-LT" b="0" u="sng" noProof="0" dirty="0"/>
                        <a:t>1.3 uždavinys</a:t>
                      </a:r>
                      <a:r>
                        <a:rPr lang="lt-LT" b="0" noProof="0" dirty="0"/>
                        <a:t>. Stiprinti MVĮ augimą ir konkurencingumą </a:t>
                      </a:r>
                    </a:p>
                  </a:txBody>
                  <a:tcPr/>
                </a:tc>
                <a:tc>
                  <a:txBody>
                    <a:bodyPr/>
                    <a:lstStyle/>
                    <a:p>
                      <a:pPr algn="ctr"/>
                      <a:r>
                        <a:rPr lang="en-US" noProof="0" dirty="0"/>
                        <a:t>63 000 000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kern="1200" noProof="0" dirty="0">
                          <a:solidFill>
                            <a:schemeClr val="dk1"/>
                          </a:solidFill>
                          <a:latin typeface="+mn-lt"/>
                          <a:ea typeface="+mn-ea"/>
                          <a:cs typeface="+mn-cs"/>
                        </a:rPr>
                        <a:t>1</a:t>
                      </a:r>
                      <a:r>
                        <a:rPr lang="en-US" sz="1800" kern="1200" noProof="0" dirty="0">
                          <a:solidFill>
                            <a:schemeClr val="dk1"/>
                          </a:solidFill>
                          <a:latin typeface="+mn-lt"/>
                          <a:ea typeface="+mn-ea"/>
                          <a:cs typeface="+mn-cs"/>
                        </a:rPr>
                        <a:t>32</a:t>
                      </a:r>
                      <a:r>
                        <a:rPr lang="en-GB" sz="1800" kern="1200" noProof="0" dirty="0">
                          <a:solidFill>
                            <a:schemeClr val="dk1"/>
                          </a:solidFill>
                          <a:latin typeface="+mn-lt"/>
                          <a:ea typeface="+mn-ea"/>
                          <a:cs typeface="+mn-cs"/>
                        </a:rPr>
                        <a:t> 633 791</a:t>
                      </a:r>
                      <a:endParaRPr lang="lt-LT" sz="1800" kern="1200" noProof="0" dirty="0">
                        <a:solidFill>
                          <a:schemeClr val="dk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195 633 791</a:t>
                      </a:r>
                    </a:p>
                  </a:txBody>
                  <a:tcPr/>
                </a:tc>
                <a:extLst>
                  <a:ext uri="{0D108BD9-81ED-4DB2-BD59-A6C34878D82A}">
                    <a16:rowId xmlns:a16="http://schemas.microsoft.com/office/drawing/2014/main" val="3068780039"/>
                  </a:ext>
                </a:extLst>
              </a:tr>
              <a:tr h="611294">
                <a:tc>
                  <a:txBody>
                    <a:bodyPr/>
                    <a:lstStyle/>
                    <a:p>
                      <a:pPr algn="just"/>
                      <a:r>
                        <a:rPr lang="lt-LT" b="0" u="sng" noProof="0" dirty="0"/>
                        <a:t>1.4 uždavinys</a:t>
                      </a:r>
                      <a:r>
                        <a:rPr lang="lt-LT" b="0" noProof="0" dirty="0"/>
                        <a:t>. Ugdyti pažangiajai specializacijai, pramonės pereinamajam laikotarpiui ir verslumui reikalingus įgūdžius</a:t>
                      </a:r>
                    </a:p>
                  </a:txBody>
                  <a:tcPr/>
                </a:tc>
                <a:tc>
                  <a:txBody>
                    <a:bodyPr/>
                    <a:lstStyle/>
                    <a:p>
                      <a:pPr algn="ctr"/>
                      <a:r>
                        <a:rPr lang="en-US" noProof="0" dirty="0"/>
                        <a:t>8 750</a:t>
                      </a:r>
                      <a:r>
                        <a:rPr lang="en-US" baseline="0" noProof="0" dirty="0"/>
                        <a:t> 000</a:t>
                      </a:r>
                      <a:endParaRPr lang="en-US" noProof="0" dirty="0"/>
                    </a:p>
                  </a:txBody>
                  <a:tcPr/>
                </a:tc>
                <a:tc>
                  <a:txBody>
                    <a:bodyPr/>
                    <a:lstStyle/>
                    <a:p>
                      <a:pPr algn="ctr"/>
                      <a:r>
                        <a:rPr lang="en-US" noProof="0" dirty="0"/>
                        <a:t>18 750 000</a:t>
                      </a:r>
                    </a:p>
                  </a:txBody>
                  <a:tcPr/>
                </a:tc>
                <a:tc>
                  <a:txBody>
                    <a:bodyPr/>
                    <a:lstStyle/>
                    <a:p>
                      <a:pPr algn="ctr"/>
                      <a:r>
                        <a:rPr lang="en-GB" dirty="0"/>
                        <a:t>27 500 000</a:t>
                      </a:r>
                      <a:endParaRPr lang="lt-LT" dirty="0"/>
                    </a:p>
                  </a:txBody>
                  <a:tcPr/>
                </a:tc>
                <a:extLst>
                  <a:ext uri="{0D108BD9-81ED-4DB2-BD59-A6C34878D82A}">
                    <a16:rowId xmlns:a16="http://schemas.microsoft.com/office/drawing/2014/main" val="1044919429"/>
                  </a:ext>
                </a:extLst>
              </a:tr>
              <a:tr h="373687">
                <a:tc>
                  <a:txBody>
                    <a:bodyPr/>
                    <a:lstStyle/>
                    <a:p>
                      <a:r>
                        <a:rPr lang="lt-LT" b="1" noProof="0" dirty="0">
                          <a:solidFill>
                            <a:schemeClr val="bg1"/>
                          </a:solidFill>
                        </a:rPr>
                        <a:t>2 prioritetas. </a:t>
                      </a:r>
                      <a:r>
                        <a:rPr lang="lt-LT" sz="1800" b="1" kern="1200" noProof="0" dirty="0">
                          <a:solidFill>
                            <a:schemeClr val="bg1"/>
                          </a:solidFill>
                          <a:effectLst/>
                          <a:latin typeface="+mn-lt"/>
                          <a:ea typeface="+mn-ea"/>
                          <a:cs typeface="+mn-cs"/>
                        </a:rPr>
                        <a:t>Žalesnė Lietuva</a:t>
                      </a:r>
                      <a:endParaRPr lang="lt-LT" b="1" noProof="0" dirty="0">
                        <a:solidFill>
                          <a:schemeClr val="bg1"/>
                        </a:solidFill>
                      </a:endParaRPr>
                    </a:p>
                  </a:txBody>
                  <a:tcPr>
                    <a:solidFill>
                      <a:schemeClr val="accent1"/>
                    </a:solidFill>
                  </a:tcPr>
                </a:tc>
                <a:tc>
                  <a:txBody>
                    <a:bodyPr/>
                    <a:lstStyle/>
                    <a:p>
                      <a:pPr algn="ctr"/>
                      <a:r>
                        <a:rPr lang="en-GB" b="1" noProof="0" dirty="0">
                          <a:solidFill>
                            <a:schemeClr val="bg1"/>
                          </a:solidFill>
                        </a:rPr>
                        <a:t>40</a:t>
                      </a:r>
                      <a:r>
                        <a:rPr lang="en-GB" b="1" baseline="0" noProof="0" dirty="0">
                          <a:solidFill>
                            <a:schemeClr val="bg1"/>
                          </a:solidFill>
                        </a:rPr>
                        <a:t> 325 666</a:t>
                      </a:r>
                      <a:endParaRPr lang="lt-LT" b="1" noProof="0" dirty="0">
                        <a:solidFill>
                          <a:schemeClr val="bg1"/>
                        </a:solidFill>
                      </a:endParaRPr>
                    </a:p>
                  </a:txBody>
                  <a:tcPr>
                    <a:solidFill>
                      <a:schemeClr val="accent1"/>
                    </a:solidFill>
                  </a:tcPr>
                </a:tc>
                <a:tc>
                  <a:txBody>
                    <a:bodyPr/>
                    <a:lstStyle/>
                    <a:p>
                      <a:pPr algn="ctr"/>
                      <a:r>
                        <a:rPr lang="en-US" b="1" noProof="0" dirty="0">
                          <a:solidFill>
                            <a:schemeClr val="bg1"/>
                          </a:solidFill>
                        </a:rPr>
                        <a:t>80</a:t>
                      </a:r>
                      <a:r>
                        <a:rPr lang="en-US" b="1" baseline="0" noProof="0" dirty="0">
                          <a:solidFill>
                            <a:schemeClr val="bg1"/>
                          </a:solidFill>
                        </a:rPr>
                        <a:t> 488 496</a:t>
                      </a:r>
                      <a:endParaRPr lang="en-US" b="1" noProof="0" dirty="0">
                        <a:solidFill>
                          <a:schemeClr val="bg1"/>
                        </a:solidFill>
                      </a:endParaRPr>
                    </a:p>
                  </a:txBody>
                  <a:tcPr>
                    <a:solidFill>
                      <a:schemeClr val="accent1"/>
                    </a:solidFill>
                  </a:tcPr>
                </a:tc>
                <a:tc>
                  <a:txBody>
                    <a:bodyPr/>
                    <a:lstStyle/>
                    <a:p>
                      <a:pPr algn="ctr"/>
                      <a:r>
                        <a:rPr lang="en-US" b="1" dirty="0">
                          <a:solidFill>
                            <a:schemeClr val="bg1"/>
                          </a:solidFill>
                        </a:rPr>
                        <a:t>120 814 162</a:t>
                      </a:r>
                    </a:p>
                  </a:txBody>
                  <a:tcPr>
                    <a:solidFill>
                      <a:schemeClr val="accent1"/>
                    </a:solidFill>
                  </a:tcPr>
                </a:tc>
                <a:extLst>
                  <a:ext uri="{0D108BD9-81ED-4DB2-BD59-A6C34878D82A}">
                    <a16:rowId xmlns:a16="http://schemas.microsoft.com/office/drawing/2014/main" val="1341977081"/>
                  </a:ext>
                </a:extLst>
              </a:tr>
              <a:tr h="934218">
                <a:tc>
                  <a:txBody>
                    <a:bodyPr/>
                    <a:lstStyle/>
                    <a:p>
                      <a:pPr algn="just"/>
                      <a:r>
                        <a:rPr lang="lt-LT" u="sng" noProof="0" dirty="0"/>
                        <a:t>2.1 </a:t>
                      </a:r>
                      <a:r>
                        <a:rPr lang="lt-LT" b="0" u="sng" noProof="0" dirty="0"/>
                        <a:t>uždavinys</a:t>
                      </a:r>
                      <a:r>
                        <a:rPr lang="lt-LT" b="0" noProof="0" dirty="0"/>
                        <a:t>. </a:t>
                      </a:r>
                      <a:r>
                        <a:rPr lang="lt-LT" sz="1800" b="0" kern="1200" noProof="0" dirty="0">
                          <a:solidFill>
                            <a:schemeClr val="dk1"/>
                          </a:solidFill>
                          <a:effectLst/>
                          <a:latin typeface="+mn-lt"/>
                          <a:ea typeface="+mn-ea"/>
                          <a:cs typeface="+mn-cs"/>
                        </a:rPr>
                        <a:t>Skatinti naudoti energijos vartojimo efektyvumą didinančias priemones ir mažinti šiltnamio dujų </a:t>
                      </a:r>
                      <a:r>
                        <a:rPr lang="lt-LT" sz="1800" b="0" kern="1200" noProof="0" dirty="0" err="1">
                          <a:solidFill>
                            <a:schemeClr val="dk1"/>
                          </a:solidFill>
                          <a:effectLst/>
                          <a:latin typeface="+mn-lt"/>
                          <a:ea typeface="+mn-ea"/>
                          <a:cs typeface="+mn-cs"/>
                        </a:rPr>
                        <a:t>išmetimus</a:t>
                      </a:r>
                      <a:endParaRPr lang="lt-LT" b="0" noProof="0" dirty="0"/>
                    </a:p>
                  </a:txBody>
                  <a:tcPr/>
                </a:tc>
                <a:tc>
                  <a:txBody>
                    <a:bodyPr/>
                    <a:lstStyle/>
                    <a:p>
                      <a:pPr algn="ctr"/>
                      <a:r>
                        <a:rPr lang="en-US" noProof="0" dirty="0"/>
                        <a:t>40</a:t>
                      </a:r>
                      <a:r>
                        <a:rPr lang="en-US" baseline="0" noProof="0" dirty="0"/>
                        <a:t> 325 666</a:t>
                      </a:r>
                      <a:endParaRPr lang="lt-LT" noProof="0" dirty="0"/>
                    </a:p>
                  </a:txBody>
                  <a:tcPr/>
                </a:tc>
                <a:tc>
                  <a:txBody>
                    <a:bodyPr/>
                    <a:lstStyle/>
                    <a:p>
                      <a:pPr algn="ctr"/>
                      <a:r>
                        <a:rPr lang="en-US" noProof="0" dirty="0"/>
                        <a:t>60</a:t>
                      </a:r>
                      <a:r>
                        <a:rPr lang="en-US" baseline="0" noProof="0" dirty="0"/>
                        <a:t> 488 496</a:t>
                      </a:r>
                      <a:endParaRPr lang="en-US" noProof="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t>100 814 162</a:t>
                      </a:r>
                      <a:endParaRPr lang="lt-LT" dirty="0"/>
                    </a:p>
                  </a:txBody>
                  <a:tcPr/>
                </a:tc>
                <a:extLst>
                  <a:ext uri="{0D108BD9-81ED-4DB2-BD59-A6C34878D82A}">
                    <a16:rowId xmlns:a16="http://schemas.microsoft.com/office/drawing/2014/main" val="3791527068"/>
                  </a:ext>
                </a:extLst>
              </a:tr>
              <a:tr h="611294">
                <a:tc>
                  <a:txBody>
                    <a:bodyPr/>
                    <a:lstStyle/>
                    <a:p>
                      <a:pPr algn="just"/>
                      <a:r>
                        <a:rPr lang="en-US" u="sng" dirty="0"/>
                        <a:t>2.2</a:t>
                      </a:r>
                      <a:r>
                        <a:rPr lang="lt-LT" u="sng" dirty="0"/>
                        <a:t> </a:t>
                      </a:r>
                      <a:r>
                        <a:rPr lang="en-US" b="0" u="sng" dirty="0"/>
                        <a:t>u</a:t>
                      </a:r>
                      <a:r>
                        <a:rPr lang="lt-LT" b="0" u="sng" dirty="0" err="1"/>
                        <a:t>ždavinys</a:t>
                      </a:r>
                      <a:r>
                        <a:rPr lang="lt-LT" b="0" dirty="0"/>
                        <a:t>. </a:t>
                      </a:r>
                      <a:r>
                        <a:rPr lang="lt-LT" sz="1800" b="0" kern="1200" dirty="0">
                          <a:solidFill>
                            <a:schemeClr val="dk1"/>
                          </a:solidFill>
                          <a:effectLst/>
                          <a:latin typeface="+mn-lt"/>
                          <a:ea typeface="+mn-ea"/>
                          <a:cs typeface="+mn-cs"/>
                        </a:rPr>
                        <a:t>Skatinti naudoti atsinaujinančiąją energiją</a:t>
                      </a:r>
                      <a:endParaRPr lang="lt-LT" b="0" dirty="0"/>
                    </a:p>
                  </a:txBody>
                  <a:tcPr/>
                </a:tc>
                <a:tc>
                  <a:txBody>
                    <a:bodyPr/>
                    <a:lstStyle/>
                    <a:p>
                      <a:pPr algn="ctr"/>
                      <a:r>
                        <a:rPr lang="en-US" dirty="0"/>
                        <a:t>0</a:t>
                      </a:r>
                      <a:endParaRPr lang="lt-LT" dirty="0"/>
                    </a:p>
                  </a:txBody>
                  <a:tcPr/>
                </a:tc>
                <a:tc>
                  <a:txBody>
                    <a:bodyPr/>
                    <a:lstStyle/>
                    <a:p>
                      <a:pPr algn="ctr"/>
                      <a:r>
                        <a:rPr lang="en-US" dirty="0"/>
                        <a:t>20 000 000</a:t>
                      </a:r>
                    </a:p>
                    <a:p>
                      <a:pPr algn="ctr"/>
                      <a:endParaRPr lang="lt-LT"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20 000 000</a:t>
                      </a:r>
                      <a:endParaRPr lang="lt-LT" dirty="0"/>
                    </a:p>
                    <a:p>
                      <a:pPr algn="ctr"/>
                      <a:endParaRPr lang="lt-LT" dirty="0"/>
                    </a:p>
                  </a:txBody>
                  <a:tcPr/>
                </a:tc>
                <a:extLst>
                  <a:ext uri="{0D108BD9-81ED-4DB2-BD59-A6C34878D82A}">
                    <a16:rowId xmlns:a16="http://schemas.microsoft.com/office/drawing/2014/main" val="3904710617"/>
                  </a:ext>
                </a:extLst>
              </a:tr>
            </a:tbl>
          </a:graphicData>
        </a:graphic>
      </p:graphicFrame>
    </p:spTree>
    <p:extLst>
      <p:ext uri="{BB962C8B-B14F-4D97-AF65-F5344CB8AC3E}">
        <p14:creationId xmlns:p14="http://schemas.microsoft.com/office/powerpoint/2010/main" val="3181628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8031-B11B-4248-BF75-DA4E1AF47990}"/>
              </a:ext>
            </a:extLst>
          </p:cNvPr>
          <p:cNvSpPr>
            <a:spLocks noGrp="1"/>
          </p:cNvSpPr>
          <p:nvPr>
            <p:ph type="title"/>
          </p:nvPr>
        </p:nvSpPr>
        <p:spPr>
          <a:xfrm>
            <a:off x="-79513" y="224904"/>
            <a:ext cx="12191999" cy="861044"/>
          </a:xfrm>
          <a:solidFill>
            <a:schemeClr val="accent1"/>
          </a:solidFill>
        </p:spPr>
        <p:txBody>
          <a:bodyPr>
            <a:normAutofit/>
          </a:bodyPr>
          <a:lstStyle/>
          <a:p>
            <a:pPr algn="ctr"/>
            <a:r>
              <a:rPr lang="lt-LT" sz="2400" b="1" kern="0" dirty="0">
                <a:solidFill>
                  <a:schemeClr val="bg1"/>
                </a:solidFill>
                <a:latin typeface="Arial" panose="020B0604020202020204" pitchFamily="34" charset="0"/>
                <a:cs typeface="Arial" panose="020B0604020202020204" pitchFamily="34" charset="0"/>
              </a:rPr>
              <a:t>Konkretaus uždavinio – 1.1. </a:t>
            </a:r>
            <a:r>
              <a:rPr lang="en-US" sz="2400" b="1" kern="0" dirty="0">
                <a:solidFill>
                  <a:schemeClr val="bg1"/>
                </a:solidFill>
                <a:latin typeface="Arial" panose="020B0604020202020204" pitchFamily="34" charset="0"/>
                <a:cs typeface="Arial" panose="020B0604020202020204" pitchFamily="34" charset="0"/>
              </a:rPr>
              <a:t>P</a:t>
            </a:r>
            <a:r>
              <a:rPr lang="lt-LT" sz="2400" b="1" kern="0" dirty="0" err="1">
                <a:solidFill>
                  <a:schemeClr val="bg1"/>
                </a:solidFill>
                <a:latin typeface="Arial" panose="020B0604020202020204" pitchFamily="34" charset="0"/>
                <a:cs typeface="Arial" panose="020B0604020202020204" pitchFamily="34" charset="0"/>
              </a:rPr>
              <a:t>lėtoti</a:t>
            </a:r>
            <a:r>
              <a:rPr lang="lt-LT" sz="2400" b="1" kern="0" dirty="0">
                <a:solidFill>
                  <a:schemeClr val="bg1"/>
                </a:solidFill>
                <a:latin typeface="Arial" panose="020B0604020202020204" pitchFamily="34" charset="0"/>
                <a:cs typeface="Arial" panose="020B0604020202020204" pitchFamily="34" charset="0"/>
              </a:rPr>
              <a:t> ir s</a:t>
            </a:r>
            <a:r>
              <a:rPr lang="lt-LT" sz="2400" b="1" dirty="0">
                <a:solidFill>
                  <a:schemeClr val="bg1"/>
                </a:solidFill>
              </a:rPr>
              <a:t>tiprinti mokslinių tyrimų ir inovacinius pajėgumus ir diegti pažangiąsias technologijas – įgyvendinamos veiklos</a:t>
            </a:r>
            <a:endParaRPr lang="lt-LT" sz="2400" dirty="0">
              <a:solidFill>
                <a:schemeClr val="bg1"/>
              </a:solidFill>
            </a:endParaRPr>
          </a:p>
        </p:txBody>
      </p:sp>
      <p:sp>
        <p:nvSpPr>
          <p:cNvPr id="3" name="Down Arrow 2"/>
          <p:cNvSpPr/>
          <p:nvPr/>
        </p:nvSpPr>
        <p:spPr>
          <a:xfrm>
            <a:off x="3687104" y="1228450"/>
            <a:ext cx="3995529" cy="1140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Content Placeholder 3"/>
          <p:cNvSpPr>
            <a:spLocks noGrp="1"/>
          </p:cNvSpPr>
          <p:nvPr>
            <p:ph sz="half" idx="1"/>
          </p:nvPr>
        </p:nvSpPr>
        <p:spPr>
          <a:xfrm>
            <a:off x="261728" y="2519374"/>
            <a:ext cx="11009245" cy="3742277"/>
          </a:xfrm>
        </p:spPr>
        <p:txBody>
          <a:bodyPr>
            <a:normAutofit fontScale="92500"/>
          </a:bodyPr>
          <a:lstStyle/>
          <a:p>
            <a:r>
              <a:rPr lang="lt-LT" dirty="0" err="1"/>
              <a:t>Startuolių</a:t>
            </a:r>
            <a:r>
              <a:rPr lang="lt-LT" dirty="0"/>
              <a:t> vystymo, </a:t>
            </a:r>
            <a:r>
              <a:rPr lang="lt-LT" dirty="0" err="1"/>
              <a:t>akceleravimo</a:t>
            </a:r>
            <a:r>
              <a:rPr lang="lt-LT" dirty="0"/>
              <a:t> ir plėtros skatinimas  (50 mln. EUR VVL);</a:t>
            </a:r>
          </a:p>
          <a:p>
            <a:r>
              <a:rPr lang="lt-LT" dirty="0"/>
              <a:t>Inovacijų pasiūlos skatinimas (141,8 mln. EUR VVL, 53,9 mln. EUR SR);</a:t>
            </a:r>
          </a:p>
          <a:p>
            <a:r>
              <a:rPr lang="lt-LT" dirty="0"/>
              <a:t>Sąlygų tvariai MVĮ pramonės transformacijai sudarymas (75 mln. EUR VVL);</a:t>
            </a:r>
          </a:p>
          <a:p>
            <a:r>
              <a:rPr lang="lt-LT" dirty="0"/>
              <a:t>Netechnologinių inovacijų plėtros skatinimas (15 mln. EUR VVL);</a:t>
            </a:r>
          </a:p>
          <a:p>
            <a:r>
              <a:rPr lang="lt-LT" dirty="0">
                <a:solidFill>
                  <a:schemeClr val="accent5"/>
                </a:solidFill>
              </a:rPr>
              <a:t>Inovacijų viešajame sektoriuje skatinimas (6 mln. EUR VVL, 4 mln. EUR SR);</a:t>
            </a:r>
          </a:p>
          <a:p>
            <a:r>
              <a:rPr lang="lt-LT" dirty="0">
                <a:solidFill>
                  <a:schemeClr val="accent5"/>
                </a:solidFill>
              </a:rPr>
              <a:t>MVĮ dalyvavimo tarptautinėse MTEPI iniciatyvose skatinimas (11,9 mln. EUR VVL, 10 mln. EUR SR);</a:t>
            </a:r>
          </a:p>
          <a:p>
            <a:r>
              <a:rPr lang="lt-LT" dirty="0">
                <a:solidFill>
                  <a:schemeClr val="accent5"/>
                </a:solidFill>
              </a:rPr>
              <a:t>Tiesioginių užsienio investicijų pritraukimo skatinimas (30 mln. EUR VVL);</a:t>
            </a:r>
          </a:p>
        </p:txBody>
      </p:sp>
      <p:sp>
        <p:nvSpPr>
          <p:cNvPr id="6" name="Rounded Rectangle 5"/>
          <p:cNvSpPr/>
          <p:nvPr/>
        </p:nvSpPr>
        <p:spPr>
          <a:xfrm>
            <a:off x="4907180" y="1117186"/>
            <a:ext cx="1341781" cy="10607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t>397,6 mln. EUR</a:t>
            </a:r>
          </a:p>
        </p:txBody>
      </p:sp>
      <p:sp>
        <p:nvSpPr>
          <p:cNvPr id="7" name="Left Arrow 6"/>
          <p:cNvSpPr/>
          <p:nvPr/>
        </p:nvSpPr>
        <p:spPr>
          <a:xfrm>
            <a:off x="1530420" y="1117186"/>
            <a:ext cx="2079764" cy="12596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ight Arrow 7"/>
          <p:cNvSpPr/>
          <p:nvPr/>
        </p:nvSpPr>
        <p:spPr>
          <a:xfrm>
            <a:off x="7899990" y="1087142"/>
            <a:ext cx="2327375" cy="13164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Rounded Rectangle 9"/>
          <p:cNvSpPr/>
          <p:nvPr/>
        </p:nvSpPr>
        <p:spPr>
          <a:xfrm>
            <a:off x="8241645" y="1300204"/>
            <a:ext cx="1475967" cy="859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329,7 mln. EUR (VVL)</a:t>
            </a:r>
          </a:p>
        </p:txBody>
      </p:sp>
      <p:sp>
        <p:nvSpPr>
          <p:cNvPr id="11" name="Rectangle 10"/>
          <p:cNvSpPr/>
          <p:nvPr/>
        </p:nvSpPr>
        <p:spPr>
          <a:xfrm>
            <a:off x="2041669" y="1289829"/>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67,9 mln. EUR (SR)</a:t>
            </a:r>
          </a:p>
        </p:txBody>
      </p:sp>
    </p:spTree>
    <p:extLst>
      <p:ext uri="{BB962C8B-B14F-4D97-AF65-F5344CB8AC3E}">
        <p14:creationId xmlns:p14="http://schemas.microsoft.com/office/powerpoint/2010/main" val="1518398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8031-B11B-4248-BF75-DA4E1AF47990}"/>
              </a:ext>
            </a:extLst>
          </p:cNvPr>
          <p:cNvSpPr>
            <a:spLocks noGrp="1"/>
          </p:cNvSpPr>
          <p:nvPr>
            <p:ph type="title"/>
          </p:nvPr>
        </p:nvSpPr>
        <p:spPr>
          <a:xfrm>
            <a:off x="-79513" y="224903"/>
            <a:ext cx="12191999" cy="915517"/>
          </a:xfrm>
          <a:solidFill>
            <a:schemeClr val="accent1"/>
          </a:solidFill>
        </p:spPr>
        <p:txBody>
          <a:bodyPr>
            <a:normAutofit fontScale="90000"/>
          </a:bodyPr>
          <a:lstStyle/>
          <a:p>
            <a:pPr algn="ctr"/>
            <a:r>
              <a:rPr lang="lt-LT" sz="2400" b="1" kern="0" dirty="0">
                <a:solidFill>
                  <a:schemeClr val="bg1"/>
                </a:solidFill>
                <a:latin typeface="Arial" panose="020B0604020202020204" pitchFamily="34" charset="0"/>
                <a:cs typeface="Arial" panose="020B0604020202020204" pitchFamily="34" charset="0"/>
              </a:rPr>
              <a:t>Konkretaus uždavinio – 1.2. </a:t>
            </a:r>
            <a:r>
              <a:rPr lang="en-US" sz="2400" b="1" kern="0" dirty="0">
                <a:solidFill>
                  <a:schemeClr val="bg1"/>
                </a:solidFill>
                <a:latin typeface="Arial" panose="020B0604020202020204" pitchFamily="34" charset="0"/>
                <a:cs typeface="Arial" panose="020B0604020202020204" pitchFamily="34" charset="0"/>
              </a:rPr>
              <a:t>P</a:t>
            </a:r>
            <a:r>
              <a:rPr lang="lt-LT" sz="2400" b="1" kern="0" dirty="0" err="1">
                <a:solidFill>
                  <a:schemeClr val="bg1"/>
                </a:solidFill>
                <a:latin typeface="Arial" panose="020B0604020202020204" pitchFamily="34" charset="0"/>
                <a:cs typeface="Arial" panose="020B0604020202020204" pitchFamily="34" charset="0"/>
              </a:rPr>
              <a:t>asinaudoti</a:t>
            </a:r>
            <a:r>
              <a:rPr lang="lt-LT" sz="2400" b="1" kern="0" dirty="0">
                <a:solidFill>
                  <a:schemeClr val="bg1"/>
                </a:solidFill>
                <a:latin typeface="Arial" panose="020B0604020202020204" pitchFamily="34" charset="0"/>
                <a:cs typeface="Arial" panose="020B0604020202020204" pitchFamily="34" charset="0"/>
              </a:rPr>
              <a:t> skaitmeninimo teikiama nauda piliečiams, įmonėms, mokslinių tyrimų organizacijoms ir valdžios institucijoms</a:t>
            </a:r>
            <a:r>
              <a:rPr lang="lt-LT" sz="2400" b="1" dirty="0">
                <a:solidFill>
                  <a:schemeClr val="bg1"/>
                </a:solidFill>
              </a:rPr>
              <a:t>–</a:t>
            </a:r>
            <a:br>
              <a:rPr lang="lt-LT" sz="2400" b="1" dirty="0">
                <a:solidFill>
                  <a:schemeClr val="bg1"/>
                </a:solidFill>
              </a:rPr>
            </a:br>
            <a:r>
              <a:rPr lang="lt-LT" sz="2400" b="1" dirty="0">
                <a:solidFill>
                  <a:schemeClr val="bg1"/>
                </a:solidFill>
              </a:rPr>
              <a:t> įgyvendinamos veiklos</a:t>
            </a:r>
            <a:endParaRPr lang="lt-LT" sz="2400" dirty="0">
              <a:solidFill>
                <a:schemeClr val="bg1"/>
              </a:solidFill>
            </a:endParaRPr>
          </a:p>
        </p:txBody>
      </p:sp>
      <p:sp>
        <p:nvSpPr>
          <p:cNvPr id="3" name="Down Arrow 2"/>
          <p:cNvSpPr/>
          <p:nvPr/>
        </p:nvSpPr>
        <p:spPr>
          <a:xfrm>
            <a:off x="3663392" y="1261692"/>
            <a:ext cx="3995529" cy="1140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Content Placeholder 3"/>
          <p:cNvSpPr>
            <a:spLocks noGrp="1"/>
          </p:cNvSpPr>
          <p:nvPr>
            <p:ph sz="half" idx="1"/>
          </p:nvPr>
        </p:nvSpPr>
        <p:spPr>
          <a:xfrm>
            <a:off x="261728" y="2740098"/>
            <a:ext cx="11668002" cy="3742277"/>
          </a:xfrm>
        </p:spPr>
        <p:txBody>
          <a:bodyPr>
            <a:normAutofit fontScale="92500" lnSpcReduction="10000"/>
          </a:bodyPr>
          <a:lstStyle/>
          <a:p>
            <a:pPr algn="just"/>
            <a:r>
              <a:rPr lang="lt-LT" dirty="0"/>
              <a:t>Skaitmeninių kompetencijų plėtros skatinimas (DIH) (16,5 mln. EUR VVL, 8,2 mln. EUR SR);</a:t>
            </a:r>
          </a:p>
          <a:p>
            <a:pPr algn="just"/>
            <a:r>
              <a:rPr lang="lt-LT" dirty="0"/>
              <a:t>MVĮ skaitmeninimo skatinimas (20,0 mln. EUR VVL, 11,5 mln. EUR SR);</a:t>
            </a:r>
          </a:p>
          <a:p>
            <a:pPr algn="just"/>
            <a:r>
              <a:rPr lang="lt-LT" dirty="0"/>
              <a:t>Naujų, </a:t>
            </a:r>
            <a:r>
              <a:rPr lang="lt-LT" dirty="0" err="1"/>
              <a:t>inovatyvių</a:t>
            </a:r>
            <a:r>
              <a:rPr lang="lt-LT" dirty="0"/>
              <a:t> bendro naudojimo įrankių ir technologinių sprendimų kūrimas (19,9 mln. EUR VVL, 19,9 mln. EUR SR);</a:t>
            </a:r>
          </a:p>
          <a:p>
            <a:pPr algn="just"/>
            <a:r>
              <a:rPr lang="lt-LT" dirty="0" err="1"/>
              <a:t>Inovatyvių</a:t>
            </a:r>
            <a:r>
              <a:rPr lang="lt-LT" dirty="0"/>
              <a:t> technologinių sprendimų patikimumo užtikrinimo paslaugoms kūrimas (8,3 mln. EUR VVL, 8,4 mln. EUR SR);</a:t>
            </a:r>
          </a:p>
          <a:p>
            <a:pPr algn="just"/>
            <a:r>
              <a:rPr lang="lt-LT" dirty="0"/>
              <a:t>Viešųjų institucijų atvirųjų duomenų, orientuotų į paklausą, naudojimą skatinimas (7,5 mln. EUR VVL, 7,5 mln. EUR SR).</a:t>
            </a:r>
          </a:p>
          <a:p>
            <a:pPr marL="0" indent="0">
              <a:buNone/>
            </a:pPr>
            <a:endParaRPr lang="lt-LT" dirty="0">
              <a:solidFill>
                <a:schemeClr val="accent5"/>
              </a:solidFill>
            </a:endParaRPr>
          </a:p>
        </p:txBody>
      </p:sp>
      <p:sp>
        <p:nvSpPr>
          <p:cNvPr id="6" name="Rounded Rectangle 5"/>
          <p:cNvSpPr/>
          <p:nvPr/>
        </p:nvSpPr>
        <p:spPr>
          <a:xfrm>
            <a:off x="4906885" y="1177469"/>
            <a:ext cx="1341781" cy="10607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t>127,7 mln. EUR</a:t>
            </a:r>
          </a:p>
        </p:txBody>
      </p:sp>
      <p:sp>
        <p:nvSpPr>
          <p:cNvPr id="7" name="Left Arrow 6"/>
          <p:cNvSpPr/>
          <p:nvPr/>
        </p:nvSpPr>
        <p:spPr>
          <a:xfrm>
            <a:off x="1506730" y="1197211"/>
            <a:ext cx="2079764" cy="12596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ight Arrow 7"/>
          <p:cNvSpPr/>
          <p:nvPr/>
        </p:nvSpPr>
        <p:spPr>
          <a:xfrm>
            <a:off x="7812718" y="1177469"/>
            <a:ext cx="2001133" cy="1279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Rounded Rectangle 9"/>
          <p:cNvSpPr/>
          <p:nvPr/>
        </p:nvSpPr>
        <p:spPr>
          <a:xfrm>
            <a:off x="7929676" y="1369854"/>
            <a:ext cx="1475967" cy="859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55,5 mln. EUR (VVL)</a:t>
            </a:r>
          </a:p>
        </p:txBody>
      </p:sp>
      <p:sp>
        <p:nvSpPr>
          <p:cNvPr id="11" name="Rectangle 10"/>
          <p:cNvSpPr/>
          <p:nvPr/>
        </p:nvSpPr>
        <p:spPr>
          <a:xfrm>
            <a:off x="2165743" y="1369854"/>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72,2 mln. EUR (SR)</a:t>
            </a:r>
          </a:p>
        </p:txBody>
      </p:sp>
    </p:spTree>
    <p:extLst>
      <p:ext uri="{BB962C8B-B14F-4D97-AF65-F5344CB8AC3E}">
        <p14:creationId xmlns:p14="http://schemas.microsoft.com/office/powerpoint/2010/main" val="3262304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8031-B11B-4248-BF75-DA4E1AF47990}"/>
              </a:ext>
            </a:extLst>
          </p:cNvPr>
          <p:cNvSpPr>
            <a:spLocks noGrp="1"/>
          </p:cNvSpPr>
          <p:nvPr>
            <p:ph type="title"/>
          </p:nvPr>
        </p:nvSpPr>
        <p:spPr>
          <a:xfrm>
            <a:off x="-132676" y="226342"/>
            <a:ext cx="12191999" cy="915517"/>
          </a:xfrm>
          <a:solidFill>
            <a:schemeClr val="accent1"/>
          </a:solidFill>
        </p:spPr>
        <p:txBody>
          <a:bodyPr>
            <a:normAutofit fontScale="90000"/>
          </a:bodyPr>
          <a:lstStyle/>
          <a:p>
            <a:pPr algn="ctr"/>
            <a:r>
              <a:rPr lang="lt-LT" sz="2400" b="1" kern="0" dirty="0">
                <a:solidFill>
                  <a:schemeClr val="bg1"/>
                </a:solidFill>
                <a:latin typeface="Arial" panose="020B0604020202020204" pitchFamily="34" charset="0"/>
                <a:cs typeface="Arial" panose="020B0604020202020204" pitchFamily="34" charset="0"/>
              </a:rPr>
              <a:t>Konkretaus uždavinio – 1.3. Stiprinti tvarų MVĮ augimą bei konkurencingumą ir darbo vietų kūrimą MVĮ, be </a:t>
            </a:r>
            <a:r>
              <a:rPr lang="lt-LT" sz="2400" b="1" kern="0" dirty="0" err="1">
                <a:solidFill>
                  <a:schemeClr val="bg1"/>
                </a:solidFill>
                <a:latin typeface="Arial" panose="020B0604020202020204" pitchFamily="34" charset="0"/>
                <a:cs typeface="Arial" panose="020B0604020202020204" pitchFamily="34" charset="0"/>
              </a:rPr>
              <a:t>kia</a:t>
            </a:r>
            <a:r>
              <a:rPr lang="lt-LT" sz="2400" b="1" kern="0" dirty="0">
                <a:solidFill>
                  <a:schemeClr val="bg1"/>
                </a:solidFill>
                <a:latin typeface="Arial" panose="020B0604020202020204" pitchFamily="34" charset="0"/>
                <a:cs typeface="Arial" panose="020B0604020202020204" pitchFamily="34" charset="0"/>
              </a:rPr>
              <a:t> ko pasitelkiant gamybines investicijas </a:t>
            </a:r>
            <a:r>
              <a:rPr lang="lt-LT" sz="2400" b="1" dirty="0">
                <a:solidFill>
                  <a:schemeClr val="bg1"/>
                </a:solidFill>
              </a:rPr>
              <a:t>–</a:t>
            </a:r>
            <a:br>
              <a:rPr lang="lt-LT" sz="2400" b="1" dirty="0">
                <a:solidFill>
                  <a:schemeClr val="bg1"/>
                </a:solidFill>
              </a:rPr>
            </a:br>
            <a:r>
              <a:rPr lang="lt-LT" sz="2400" b="1" dirty="0">
                <a:solidFill>
                  <a:schemeClr val="bg1"/>
                </a:solidFill>
              </a:rPr>
              <a:t> įgyvendinamos veiklos</a:t>
            </a:r>
            <a:endParaRPr lang="lt-LT" sz="2400" dirty="0">
              <a:solidFill>
                <a:schemeClr val="bg1"/>
              </a:solidFill>
            </a:endParaRPr>
          </a:p>
        </p:txBody>
      </p:sp>
      <p:sp>
        <p:nvSpPr>
          <p:cNvPr id="3" name="Down Arrow 2"/>
          <p:cNvSpPr/>
          <p:nvPr/>
        </p:nvSpPr>
        <p:spPr>
          <a:xfrm>
            <a:off x="3675996" y="1263524"/>
            <a:ext cx="3995529" cy="1140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Content Placeholder 3"/>
          <p:cNvSpPr>
            <a:spLocks noGrp="1"/>
          </p:cNvSpPr>
          <p:nvPr>
            <p:ph sz="half" idx="1"/>
          </p:nvPr>
        </p:nvSpPr>
        <p:spPr>
          <a:xfrm>
            <a:off x="241850" y="2592430"/>
            <a:ext cx="11714924" cy="3742277"/>
          </a:xfrm>
        </p:spPr>
        <p:txBody>
          <a:bodyPr>
            <a:normAutofit/>
          </a:bodyPr>
          <a:lstStyle/>
          <a:p>
            <a:pPr algn="just"/>
            <a:r>
              <a:rPr lang="lt-LT" sz="1800" dirty="0"/>
              <a:t>Pradedančių SVV subjektų kūrimosi, augimo ir plėtros skatinimas (32,6 mln. EUR VVL);</a:t>
            </a:r>
          </a:p>
          <a:p>
            <a:pPr algn="just"/>
            <a:r>
              <a:rPr lang="lt-LT" sz="1800" dirty="0"/>
              <a:t>Trumpų vertės grandinių formavimosi ir plėtros tarp MVĮ skatinimas (32,0 mln. EUR VVL);</a:t>
            </a:r>
          </a:p>
          <a:p>
            <a:pPr algn="just"/>
            <a:r>
              <a:rPr lang="lt-LT" sz="1800" dirty="0"/>
              <a:t>Greitesnio MVĮ atsigavimą po ekonominio nuosmukio skatinimas (5,0 mln. EUR VVL);</a:t>
            </a:r>
          </a:p>
          <a:p>
            <a:pPr algn="just"/>
            <a:r>
              <a:rPr lang="lt-LT" sz="1800" dirty="0">
                <a:solidFill>
                  <a:schemeClr val="tx2"/>
                </a:solidFill>
              </a:rPr>
              <a:t>MVĮ veiklų </a:t>
            </a:r>
            <a:r>
              <a:rPr lang="lt-LT" sz="1800" dirty="0" err="1">
                <a:solidFill>
                  <a:schemeClr val="tx2"/>
                </a:solidFill>
              </a:rPr>
              <a:t>tarptautinimo</a:t>
            </a:r>
            <a:r>
              <a:rPr lang="lt-LT" sz="1800" dirty="0">
                <a:solidFill>
                  <a:schemeClr val="tx2"/>
                </a:solidFill>
              </a:rPr>
              <a:t> ir naujų eksporto rinkų identifikavimo skatinimas (10,0 mln. EUR VVL);</a:t>
            </a:r>
          </a:p>
          <a:p>
            <a:pPr algn="just"/>
            <a:r>
              <a:rPr lang="lt-LT" sz="1800" dirty="0"/>
              <a:t>MVĮ  aukštos pridėtinės vertės produktų (toliau – APV) ir paslaugų sertifikavimo ir pristatymo užsienio rinkose </a:t>
            </a:r>
            <a:r>
              <a:rPr lang="lt-LT" sz="1800" dirty="0">
                <a:solidFill>
                  <a:schemeClr val="tx2"/>
                </a:solidFill>
              </a:rPr>
              <a:t>skatinimas (10 mln. EUR SR) .</a:t>
            </a:r>
          </a:p>
          <a:p>
            <a:pPr algn="just"/>
            <a:r>
              <a:rPr lang="lt-LT" sz="1800" dirty="0">
                <a:solidFill>
                  <a:schemeClr val="tx2"/>
                </a:solidFill>
              </a:rPr>
              <a:t>Į eksportą orientuotų, į bendrą vertės grandinę susijungusių MVĮ tinklo kūrimosi ir augimo skatinimas </a:t>
            </a:r>
            <a:r>
              <a:rPr lang="lt-LT" sz="1800" dirty="0"/>
              <a:t>(8 mln. EUR VVL);</a:t>
            </a:r>
          </a:p>
          <a:p>
            <a:pPr algn="just"/>
            <a:r>
              <a:rPr lang="lt-LT" sz="1800" dirty="0"/>
              <a:t>Pramonės MVĮ gamybos procesų automatizavimas ir skaitmeninimo technologijų diegimo skatinimas </a:t>
            </a:r>
            <a:r>
              <a:rPr lang="lt-LT" sz="1800" dirty="0">
                <a:solidFill>
                  <a:schemeClr val="tx2"/>
                </a:solidFill>
              </a:rPr>
              <a:t>(45,0 mln. EUR VVL);</a:t>
            </a:r>
            <a:endParaRPr lang="lt-LT" sz="1800" dirty="0"/>
          </a:p>
          <a:p>
            <a:pPr algn="just"/>
            <a:r>
              <a:rPr lang="lt-LT" sz="1800" dirty="0">
                <a:solidFill>
                  <a:schemeClr val="tx2"/>
                </a:solidFill>
              </a:rPr>
              <a:t>APV kuriančių įmonių verslo procesų skaitmeninimas, įmonių įsitraukimo į tarptautinės vertės grandines spartinimas ir efektyvinimas (53 mln. EUR SR).  </a:t>
            </a:r>
          </a:p>
          <a:p>
            <a:pPr marL="0" indent="0">
              <a:buNone/>
            </a:pPr>
            <a:endParaRPr lang="lt-LT" dirty="0">
              <a:solidFill>
                <a:schemeClr val="accent5"/>
              </a:solidFill>
            </a:endParaRPr>
          </a:p>
        </p:txBody>
      </p:sp>
      <p:sp>
        <p:nvSpPr>
          <p:cNvPr id="6" name="Rounded Rectangle 5"/>
          <p:cNvSpPr/>
          <p:nvPr/>
        </p:nvSpPr>
        <p:spPr>
          <a:xfrm>
            <a:off x="4926086" y="1146034"/>
            <a:ext cx="1341781" cy="10607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dirty="0"/>
              <a:t>195,6 mln. EUR</a:t>
            </a:r>
          </a:p>
        </p:txBody>
      </p:sp>
      <p:sp>
        <p:nvSpPr>
          <p:cNvPr id="7" name="Left Arrow 6"/>
          <p:cNvSpPr/>
          <p:nvPr/>
        </p:nvSpPr>
        <p:spPr>
          <a:xfrm>
            <a:off x="1552806" y="1201217"/>
            <a:ext cx="2079764" cy="12596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ight Arrow 7"/>
          <p:cNvSpPr/>
          <p:nvPr/>
        </p:nvSpPr>
        <p:spPr>
          <a:xfrm>
            <a:off x="7807775" y="1175494"/>
            <a:ext cx="2467812" cy="13164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Rounded Rectangle 9"/>
          <p:cNvSpPr/>
          <p:nvPr/>
        </p:nvSpPr>
        <p:spPr>
          <a:xfrm>
            <a:off x="8066779" y="1387662"/>
            <a:ext cx="1475967" cy="859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132,6 mln. EUR (VVL)</a:t>
            </a:r>
          </a:p>
        </p:txBody>
      </p:sp>
      <p:sp>
        <p:nvSpPr>
          <p:cNvPr id="11" name="Rectangle 10"/>
          <p:cNvSpPr/>
          <p:nvPr/>
        </p:nvSpPr>
        <p:spPr>
          <a:xfrm>
            <a:off x="2130118" y="1332996"/>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63,0 mln. EUR (SR)</a:t>
            </a:r>
          </a:p>
        </p:txBody>
      </p:sp>
    </p:spTree>
    <p:extLst>
      <p:ext uri="{BB962C8B-B14F-4D97-AF65-F5344CB8AC3E}">
        <p14:creationId xmlns:p14="http://schemas.microsoft.com/office/powerpoint/2010/main" val="2778789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8031-B11B-4248-BF75-DA4E1AF47990}"/>
              </a:ext>
            </a:extLst>
          </p:cNvPr>
          <p:cNvSpPr>
            <a:spLocks noGrp="1"/>
          </p:cNvSpPr>
          <p:nvPr>
            <p:ph type="title"/>
          </p:nvPr>
        </p:nvSpPr>
        <p:spPr>
          <a:xfrm>
            <a:off x="-79513" y="224903"/>
            <a:ext cx="12191999" cy="915517"/>
          </a:xfrm>
          <a:solidFill>
            <a:schemeClr val="accent1"/>
          </a:solidFill>
        </p:spPr>
        <p:txBody>
          <a:bodyPr>
            <a:normAutofit fontScale="90000"/>
          </a:bodyPr>
          <a:lstStyle/>
          <a:p>
            <a:pPr algn="ctr"/>
            <a:r>
              <a:rPr lang="lt-LT" sz="2400" b="1" kern="0" dirty="0">
                <a:solidFill>
                  <a:schemeClr val="bg1"/>
                </a:solidFill>
                <a:latin typeface="Arial" panose="020B0604020202020204" pitchFamily="34" charset="0"/>
                <a:cs typeface="Arial" panose="020B0604020202020204" pitchFamily="34" charset="0"/>
              </a:rPr>
              <a:t>Konkretaus uždavinio – 1.4. Ugdyti pažangiajai specializacijai, pramonės pertvarkai ir verslumui reikalingus įgūdžius </a:t>
            </a:r>
            <a:br>
              <a:rPr lang="lt-LT" sz="2400" b="1" dirty="0">
                <a:solidFill>
                  <a:schemeClr val="bg1"/>
                </a:solidFill>
              </a:rPr>
            </a:br>
            <a:r>
              <a:rPr lang="lt-LT" sz="2400" b="1" dirty="0">
                <a:solidFill>
                  <a:schemeClr val="bg1"/>
                </a:solidFill>
              </a:rPr>
              <a:t> įgyvendinamos veiklos</a:t>
            </a:r>
            <a:endParaRPr lang="lt-LT" sz="2400" dirty="0">
              <a:solidFill>
                <a:schemeClr val="bg1"/>
              </a:solidFill>
            </a:endParaRPr>
          </a:p>
        </p:txBody>
      </p:sp>
      <p:sp>
        <p:nvSpPr>
          <p:cNvPr id="3" name="Down Arrow 2"/>
          <p:cNvSpPr/>
          <p:nvPr/>
        </p:nvSpPr>
        <p:spPr>
          <a:xfrm>
            <a:off x="3423313" y="1374701"/>
            <a:ext cx="3995529" cy="11404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Content Placeholder 3"/>
          <p:cNvSpPr>
            <a:spLocks noGrp="1"/>
          </p:cNvSpPr>
          <p:nvPr>
            <p:ph sz="half" idx="1"/>
          </p:nvPr>
        </p:nvSpPr>
        <p:spPr>
          <a:xfrm>
            <a:off x="261728" y="3211033"/>
            <a:ext cx="11668002" cy="3271342"/>
          </a:xfrm>
        </p:spPr>
        <p:txBody>
          <a:bodyPr>
            <a:normAutofit/>
          </a:bodyPr>
          <a:lstStyle/>
          <a:p>
            <a:pPr algn="just"/>
            <a:r>
              <a:rPr lang="lt-LT" dirty="0"/>
              <a:t>MVĮ reikalingų darbuotojų įgūdžių, taikomų Sumanios specializacijos srityse, ugdymas (15,0 mln. EUR VVL, 5,0 mln. EUR SR);</a:t>
            </a:r>
          </a:p>
          <a:p>
            <a:pPr algn="just"/>
            <a:r>
              <a:rPr lang="lt-LT" dirty="0"/>
              <a:t>MVĮ ir kitų verslumo galimybių paieškos procese dalyvaujančių subjektų darbuotojų ugdymas  (3,75 mln. EUR VVL, 3,75 mln. EUR SR);</a:t>
            </a:r>
          </a:p>
          <a:p>
            <a:pPr marL="0" indent="0" algn="just">
              <a:buNone/>
            </a:pPr>
            <a:endParaRPr lang="lt-LT" dirty="0">
              <a:solidFill>
                <a:schemeClr val="accent5"/>
              </a:solidFill>
            </a:endParaRPr>
          </a:p>
        </p:txBody>
      </p:sp>
      <p:sp>
        <p:nvSpPr>
          <p:cNvPr id="6" name="Rounded Rectangle 5"/>
          <p:cNvSpPr/>
          <p:nvPr/>
        </p:nvSpPr>
        <p:spPr>
          <a:xfrm>
            <a:off x="4674705" y="1286819"/>
            <a:ext cx="1341781" cy="10607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t>27,5 mln. EUR</a:t>
            </a:r>
          </a:p>
        </p:txBody>
      </p:sp>
      <p:sp>
        <p:nvSpPr>
          <p:cNvPr id="7" name="Left Arrow 6"/>
          <p:cNvSpPr/>
          <p:nvPr/>
        </p:nvSpPr>
        <p:spPr>
          <a:xfrm>
            <a:off x="1228953" y="1315067"/>
            <a:ext cx="2079764" cy="12596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ight Arrow 7"/>
          <p:cNvSpPr/>
          <p:nvPr/>
        </p:nvSpPr>
        <p:spPr>
          <a:xfrm>
            <a:off x="7550134" y="1221882"/>
            <a:ext cx="2001133" cy="1279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Rounded Rectangle 9"/>
          <p:cNvSpPr/>
          <p:nvPr/>
        </p:nvSpPr>
        <p:spPr>
          <a:xfrm>
            <a:off x="7631964" y="1480207"/>
            <a:ext cx="1475967" cy="859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18,75 mln. EUR (VVL)</a:t>
            </a:r>
          </a:p>
        </p:txBody>
      </p:sp>
      <p:sp>
        <p:nvSpPr>
          <p:cNvPr id="11" name="Rectangle 10"/>
          <p:cNvSpPr/>
          <p:nvPr/>
        </p:nvSpPr>
        <p:spPr>
          <a:xfrm>
            <a:off x="1764321" y="1452874"/>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8,75 mln. EUR (SR)</a:t>
            </a:r>
          </a:p>
        </p:txBody>
      </p:sp>
    </p:spTree>
    <p:extLst>
      <p:ext uri="{BB962C8B-B14F-4D97-AF65-F5344CB8AC3E}">
        <p14:creationId xmlns:p14="http://schemas.microsoft.com/office/powerpoint/2010/main" val="3800544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8031-B11B-4248-BF75-DA4E1AF47990}"/>
              </a:ext>
            </a:extLst>
          </p:cNvPr>
          <p:cNvSpPr>
            <a:spLocks noGrp="1"/>
          </p:cNvSpPr>
          <p:nvPr>
            <p:ph type="title"/>
          </p:nvPr>
        </p:nvSpPr>
        <p:spPr>
          <a:xfrm>
            <a:off x="74428" y="149996"/>
            <a:ext cx="12038058" cy="721395"/>
          </a:xfrm>
          <a:solidFill>
            <a:schemeClr val="accent5">
              <a:lumMod val="75000"/>
            </a:schemeClr>
          </a:solidFill>
        </p:spPr>
        <p:txBody>
          <a:bodyPr>
            <a:normAutofit/>
          </a:bodyPr>
          <a:lstStyle/>
          <a:p>
            <a:pPr algn="ctr"/>
            <a:r>
              <a:rPr lang="lt-LT" sz="2400" b="1" kern="0" dirty="0">
                <a:solidFill>
                  <a:schemeClr val="bg1"/>
                </a:solidFill>
                <a:latin typeface="Arial" panose="020B0604020202020204" pitchFamily="34" charset="0"/>
                <a:cs typeface="Arial" panose="020B0604020202020204" pitchFamily="34" charset="0"/>
              </a:rPr>
              <a:t>2 Prioritetas – Žalesnė Lietuva</a:t>
            </a:r>
            <a:endParaRPr lang="lt-LT" sz="2400" dirty="0">
              <a:solidFill>
                <a:schemeClr val="bg1"/>
              </a:solidFill>
            </a:endParaRPr>
          </a:p>
        </p:txBody>
      </p:sp>
      <p:sp>
        <p:nvSpPr>
          <p:cNvPr id="3" name="Down Arrow 2"/>
          <p:cNvSpPr/>
          <p:nvPr/>
        </p:nvSpPr>
        <p:spPr>
          <a:xfrm>
            <a:off x="3844626" y="2054866"/>
            <a:ext cx="2892490" cy="1026467"/>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4" name="Content Placeholder 3"/>
          <p:cNvSpPr>
            <a:spLocks noGrp="1"/>
          </p:cNvSpPr>
          <p:nvPr>
            <p:ph sz="half" idx="1"/>
          </p:nvPr>
        </p:nvSpPr>
        <p:spPr>
          <a:xfrm>
            <a:off x="276446" y="3339644"/>
            <a:ext cx="11668002" cy="454867"/>
          </a:xfrm>
        </p:spPr>
        <p:txBody>
          <a:bodyPr>
            <a:normAutofit/>
          </a:bodyPr>
          <a:lstStyle/>
          <a:p>
            <a:pPr algn="just"/>
            <a:r>
              <a:rPr lang="lt-LT" sz="2000" dirty="0"/>
              <a:t>Energijos vartojimo efektyvumo pramonės įmonėse didinimas (60,5 mln. EUR VVL, 40,3 mln. EUR SR).</a:t>
            </a:r>
          </a:p>
          <a:p>
            <a:pPr marL="0" indent="0" algn="just">
              <a:buNone/>
            </a:pPr>
            <a:endParaRPr lang="lt-LT" sz="2000" dirty="0">
              <a:solidFill>
                <a:schemeClr val="accent5"/>
              </a:solidFill>
            </a:endParaRPr>
          </a:p>
        </p:txBody>
      </p:sp>
      <p:sp>
        <p:nvSpPr>
          <p:cNvPr id="6" name="Rounded Rectangle 5"/>
          <p:cNvSpPr/>
          <p:nvPr/>
        </p:nvSpPr>
        <p:spPr>
          <a:xfrm>
            <a:off x="4462394" y="1968893"/>
            <a:ext cx="1631063" cy="10607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rgbClr val="008080"/>
                </a:solidFill>
              </a:rPr>
              <a:t>100,8 mln. EUR</a:t>
            </a:r>
          </a:p>
        </p:txBody>
      </p:sp>
      <p:sp>
        <p:nvSpPr>
          <p:cNvPr id="7" name="Left Arrow 6"/>
          <p:cNvSpPr/>
          <p:nvPr/>
        </p:nvSpPr>
        <p:spPr>
          <a:xfrm>
            <a:off x="1526390" y="1991122"/>
            <a:ext cx="2079764" cy="1259686"/>
          </a:xfrm>
          <a:prstGeom prst="lef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ight Arrow 7"/>
          <p:cNvSpPr/>
          <p:nvPr/>
        </p:nvSpPr>
        <p:spPr>
          <a:xfrm>
            <a:off x="6949697" y="1895378"/>
            <a:ext cx="2119875" cy="1271987"/>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Rounded Rectangle 9"/>
          <p:cNvSpPr/>
          <p:nvPr/>
        </p:nvSpPr>
        <p:spPr>
          <a:xfrm>
            <a:off x="7186252" y="2098990"/>
            <a:ext cx="1475967" cy="8597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solidFill>
                  <a:srgbClr val="008080"/>
                </a:solidFill>
              </a:rPr>
              <a:t>60,5 mln. EUR (VVL)</a:t>
            </a:r>
          </a:p>
        </p:txBody>
      </p:sp>
      <p:sp>
        <p:nvSpPr>
          <p:cNvPr id="11" name="Rectangle 10"/>
          <p:cNvSpPr/>
          <p:nvPr/>
        </p:nvSpPr>
        <p:spPr>
          <a:xfrm>
            <a:off x="2150184" y="2176971"/>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solidFill>
                  <a:srgbClr val="008080"/>
                </a:solidFill>
              </a:rPr>
              <a:t>40,3 mln. EUR (SR)</a:t>
            </a:r>
          </a:p>
        </p:txBody>
      </p:sp>
      <p:sp>
        <p:nvSpPr>
          <p:cNvPr id="5" name="Rounded Rectangle 4"/>
          <p:cNvSpPr/>
          <p:nvPr/>
        </p:nvSpPr>
        <p:spPr>
          <a:xfrm>
            <a:off x="175436" y="979976"/>
            <a:ext cx="11465983" cy="743123"/>
          </a:xfrm>
          <a:prstGeom prst="roundRect">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b="1" dirty="0">
                <a:solidFill>
                  <a:srgbClr val="006666"/>
                </a:solidFill>
              </a:rPr>
              <a:t>2.1. uždavinio – energijos vartojimo efektyvumą didinančių priemonių skatinimas, siekimas mažinti šiltnamio dujų </a:t>
            </a:r>
            <a:r>
              <a:rPr lang="lt-LT" b="1" dirty="0" err="1">
                <a:solidFill>
                  <a:srgbClr val="006666"/>
                </a:solidFill>
              </a:rPr>
              <a:t>išmetimus</a:t>
            </a:r>
            <a:r>
              <a:rPr lang="lt-LT" b="1" dirty="0">
                <a:solidFill>
                  <a:srgbClr val="006666"/>
                </a:solidFill>
              </a:rPr>
              <a:t> – įgyvendinama veikla</a:t>
            </a:r>
          </a:p>
        </p:txBody>
      </p:sp>
      <p:sp>
        <p:nvSpPr>
          <p:cNvPr id="12" name="Rounded Rectangle 11"/>
          <p:cNvSpPr/>
          <p:nvPr/>
        </p:nvSpPr>
        <p:spPr>
          <a:xfrm>
            <a:off x="276446" y="3881276"/>
            <a:ext cx="11465983" cy="411702"/>
          </a:xfrm>
          <a:prstGeom prst="roundRect">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b="1" dirty="0">
                <a:solidFill>
                  <a:srgbClr val="006666"/>
                </a:solidFill>
              </a:rPr>
              <a:t>2.2. uždavinio – atsinaujinančios energijos naudojimo skatinimas– įgyvendinama veikla</a:t>
            </a:r>
          </a:p>
        </p:txBody>
      </p:sp>
      <p:sp>
        <p:nvSpPr>
          <p:cNvPr id="13" name="Content Placeholder 3"/>
          <p:cNvSpPr>
            <a:spLocks noGrp="1"/>
          </p:cNvSpPr>
          <p:nvPr>
            <p:ph sz="half" idx="1"/>
          </p:nvPr>
        </p:nvSpPr>
        <p:spPr>
          <a:xfrm>
            <a:off x="175436" y="5961998"/>
            <a:ext cx="11668002" cy="309342"/>
          </a:xfrm>
        </p:spPr>
        <p:txBody>
          <a:bodyPr>
            <a:noAutofit/>
          </a:bodyPr>
          <a:lstStyle/>
          <a:p>
            <a:pPr algn="just"/>
            <a:r>
              <a:rPr lang="lt-LT" sz="2000" dirty="0"/>
              <a:t>Atsinaujinančių išteklių energijos diegimas pramonės įmonėse  (20,0 mln. EUR VVL).</a:t>
            </a:r>
            <a:endParaRPr lang="lt-LT" sz="2000" b="1" dirty="0"/>
          </a:p>
        </p:txBody>
      </p:sp>
      <p:sp>
        <p:nvSpPr>
          <p:cNvPr id="14" name="Down Arrow 13"/>
          <p:cNvSpPr/>
          <p:nvPr/>
        </p:nvSpPr>
        <p:spPr>
          <a:xfrm>
            <a:off x="3929686" y="4500000"/>
            <a:ext cx="2473615" cy="1159211"/>
          </a:xfrm>
          <a:prstGeom prst="down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Rounded Rectangle 14"/>
          <p:cNvSpPr/>
          <p:nvPr/>
        </p:nvSpPr>
        <p:spPr>
          <a:xfrm>
            <a:off x="4461464" y="4595765"/>
            <a:ext cx="1627037" cy="6128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2000" b="1" dirty="0">
                <a:solidFill>
                  <a:srgbClr val="008080"/>
                </a:solidFill>
              </a:rPr>
              <a:t>20,0 mln. EUR (VVL) </a:t>
            </a:r>
          </a:p>
        </p:txBody>
      </p:sp>
      <p:sp>
        <p:nvSpPr>
          <p:cNvPr id="17" name="Rectangle 16"/>
          <p:cNvSpPr/>
          <p:nvPr/>
        </p:nvSpPr>
        <p:spPr>
          <a:xfrm>
            <a:off x="1767358" y="4535113"/>
            <a:ext cx="1256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a:t>40,3 mln. EUR (SR)</a:t>
            </a:r>
          </a:p>
        </p:txBody>
      </p:sp>
    </p:spTree>
    <p:extLst>
      <p:ext uri="{BB962C8B-B14F-4D97-AF65-F5344CB8AC3E}">
        <p14:creationId xmlns:p14="http://schemas.microsoft.com/office/powerpoint/2010/main" val="388644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46" y="128970"/>
            <a:ext cx="11388805" cy="716095"/>
          </a:xfrm>
        </p:spPr>
        <p:txBody>
          <a:bodyPr>
            <a:normAutofit/>
          </a:bodyPr>
          <a:lstStyle/>
          <a:p>
            <a:r>
              <a:rPr lang="lt-LT" dirty="0"/>
              <a:t>2021-2027 m. ES fondų investicijų kvietimai (I)</a:t>
            </a:r>
          </a:p>
        </p:txBody>
      </p:sp>
      <p:sp>
        <p:nvSpPr>
          <p:cNvPr id="3" name="Content Placeholder 2"/>
          <p:cNvSpPr>
            <a:spLocks noGrp="1"/>
          </p:cNvSpPr>
          <p:nvPr>
            <p:ph sz="half" idx="1"/>
          </p:nvPr>
        </p:nvSpPr>
        <p:spPr>
          <a:xfrm>
            <a:off x="368345" y="1069355"/>
            <a:ext cx="11388805" cy="5053149"/>
          </a:xfrm>
        </p:spPr>
        <p:txBody>
          <a:bodyPr>
            <a:normAutofit/>
          </a:bodyPr>
          <a:lstStyle/>
          <a:p>
            <a:r>
              <a:rPr lang="lt-LT" sz="3200" b="1" dirty="0">
                <a:solidFill>
                  <a:srgbClr val="009900"/>
                </a:solidFill>
              </a:rPr>
              <a:t>2022 m. </a:t>
            </a:r>
            <a:r>
              <a:rPr lang="lt-LT" sz="3200" b="1" dirty="0" err="1">
                <a:solidFill>
                  <a:srgbClr val="009900"/>
                </a:solidFill>
              </a:rPr>
              <a:t>pab</a:t>
            </a:r>
            <a:r>
              <a:rPr lang="lt-LT" sz="3200" b="1" dirty="0">
                <a:solidFill>
                  <a:srgbClr val="009900"/>
                </a:solidFill>
              </a:rPr>
              <a:t>. jau paskelbta už daugiau, kaip 49,3 mln. eurų:</a:t>
            </a:r>
          </a:p>
          <a:p>
            <a:pPr algn="just">
              <a:buFont typeface="Wingdings" panose="05000000000000000000" pitchFamily="2" charset="2"/>
              <a:buChar char="Ø"/>
            </a:pPr>
            <a:r>
              <a:rPr lang="lt-LT" sz="2400" dirty="0"/>
              <a:t> </a:t>
            </a:r>
            <a:r>
              <a:rPr lang="lt-LT" sz="2400" b="1" dirty="0"/>
              <a:t>Atsinaujinančių energijos </a:t>
            </a:r>
            <a:r>
              <a:rPr lang="lt-LT" sz="2400" b="1" dirty="0" err="1"/>
              <a:t>ištekl</a:t>
            </a:r>
            <a:r>
              <a:rPr lang="lt-LT" sz="2400" b="1" dirty="0"/>
              <a:t>. diegimas pramonės įm</a:t>
            </a:r>
            <a:r>
              <a:rPr lang="lt-LT" sz="2400" dirty="0"/>
              <a:t>. Vidurio Vakarų Regione (toliau – VVR) (</a:t>
            </a:r>
            <a:r>
              <a:rPr lang="lt-LT" sz="2400" b="1" dirty="0"/>
              <a:t>10 mln. eurų</a:t>
            </a:r>
            <a:r>
              <a:rPr lang="lt-LT" sz="2400" dirty="0"/>
              <a:t>), kvietimas galios iki 2023.02.28 d. ;</a:t>
            </a:r>
          </a:p>
          <a:p>
            <a:pPr algn="just">
              <a:buFont typeface="Wingdings" panose="05000000000000000000" pitchFamily="2" charset="2"/>
              <a:buChar char="Ø"/>
            </a:pPr>
            <a:r>
              <a:rPr lang="lt-LT" sz="2400" dirty="0"/>
              <a:t> </a:t>
            </a:r>
            <a:r>
              <a:rPr lang="lt-LT" sz="2400" b="1" dirty="0"/>
              <a:t>Labai mažų, mažų ir vidutinių įm. </a:t>
            </a:r>
            <a:r>
              <a:rPr lang="lt-LT" sz="2400" dirty="0"/>
              <a:t>(toliau– MVĮ</a:t>
            </a:r>
            <a:r>
              <a:rPr lang="lt-LT" sz="2400" b="1" dirty="0"/>
              <a:t>) atsigavimo po ekonominio nuosmukio skatinimas </a:t>
            </a:r>
            <a:r>
              <a:rPr lang="lt-LT" sz="2400" dirty="0"/>
              <a:t>VVR (</a:t>
            </a:r>
            <a:r>
              <a:rPr lang="lt-LT" sz="2400" b="1" dirty="0"/>
              <a:t>2,5 mln. eurų</a:t>
            </a:r>
            <a:r>
              <a:rPr lang="lt-LT" sz="2400" dirty="0"/>
              <a:t>), kvietimas galios iki 2023.02.20 d. </a:t>
            </a:r>
          </a:p>
          <a:p>
            <a:pPr algn="just">
              <a:lnSpc>
                <a:spcPct val="100000"/>
              </a:lnSpc>
              <a:buFont typeface="Wingdings" panose="05000000000000000000" pitchFamily="2" charset="2"/>
              <a:buChar char="Ø"/>
            </a:pPr>
            <a:r>
              <a:rPr lang="lt-LT" sz="2400" b="1" dirty="0"/>
              <a:t>Energijos vartojimo efektyvumo didinimas pramonės įm. </a:t>
            </a:r>
            <a:r>
              <a:rPr lang="lt-LT" sz="2400" dirty="0"/>
              <a:t>VVR (20 mln. eurų); ir Sostinės Regionas (toliau – SR) (</a:t>
            </a:r>
            <a:r>
              <a:rPr lang="lt-LT" sz="2400" b="1" dirty="0">
                <a:solidFill>
                  <a:srgbClr val="253781"/>
                </a:solidFill>
              </a:rPr>
              <a:t>15 mln. eurų</a:t>
            </a:r>
            <a:r>
              <a:rPr lang="lt-LT" sz="2400" dirty="0"/>
              <a:t>), kvietimas galios iki 2023.03.30 d.; </a:t>
            </a:r>
          </a:p>
          <a:p>
            <a:pPr algn="just">
              <a:lnSpc>
                <a:spcPct val="100000"/>
              </a:lnSpc>
              <a:buFont typeface="Wingdings" panose="05000000000000000000" pitchFamily="2" charset="2"/>
              <a:buChar char="Ø"/>
            </a:pPr>
            <a:r>
              <a:rPr lang="lt-LT" sz="2400" b="1" dirty="0"/>
              <a:t>Nuoseklios inovacinės veiklos sistemos sukūrimo skatinimas </a:t>
            </a:r>
            <a:r>
              <a:rPr lang="lt-LT" sz="2400" dirty="0"/>
              <a:t>kvietimas skirtas MVĮ ir didelėms įm., jei bendradarbiauja su MVĮ VVR (</a:t>
            </a:r>
            <a:r>
              <a:rPr lang="lt-LT" sz="2400" b="1" dirty="0"/>
              <a:t>1,8 mln. eurų</a:t>
            </a:r>
            <a:r>
              <a:rPr lang="lt-LT" sz="2400" dirty="0"/>
              <a:t>); pradedantiems </a:t>
            </a:r>
            <a:r>
              <a:rPr lang="lt-LT" sz="2400" dirty="0" err="1"/>
              <a:t>inovatoriams</a:t>
            </a:r>
            <a:r>
              <a:rPr lang="lt-LT" sz="2400" dirty="0"/>
              <a:t>, kuriantiems naujus aukštos pridėtinės vertės produktus. Kvietimas galios iki 2023.03.31 d.</a:t>
            </a:r>
          </a:p>
          <a:p>
            <a:pPr algn="just">
              <a:lnSpc>
                <a:spcPct val="100000"/>
              </a:lnSpc>
              <a:buFont typeface="Wingdings" panose="05000000000000000000" pitchFamily="2" charset="2"/>
              <a:buChar char="Ø"/>
            </a:pPr>
            <a:endParaRPr lang="lt-LT" sz="2000" dirty="0"/>
          </a:p>
          <a:p>
            <a:pPr algn="just">
              <a:lnSpc>
                <a:spcPct val="100000"/>
              </a:lnSpc>
              <a:buFont typeface="Wingdings" panose="05000000000000000000" pitchFamily="2" charset="2"/>
              <a:buChar char="Ø"/>
            </a:pPr>
            <a:endParaRPr lang="lt-LT" dirty="0"/>
          </a:p>
        </p:txBody>
      </p:sp>
    </p:spTree>
    <p:extLst>
      <p:ext uri="{BB962C8B-B14F-4D97-AF65-F5344CB8AC3E}">
        <p14:creationId xmlns:p14="http://schemas.microsoft.com/office/powerpoint/2010/main" val="1168803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504" y="69574"/>
            <a:ext cx="11231217" cy="586410"/>
          </a:xfrm>
        </p:spPr>
        <p:txBody>
          <a:bodyPr>
            <a:normAutofit fontScale="90000"/>
          </a:bodyPr>
          <a:lstStyle/>
          <a:p>
            <a:r>
              <a:rPr lang="lt-LT" sz="2800" b="1" dirty="0"/>
              <a:t>2021-2027 m. ES fondų investicijų planuojami kvietimai*  2023 m. I </a:t>
            </a:r>
            <a:r>
              <a:rPr lang="lt-LT" sz="2800" b="1" dirty="0" err="1"/>
              <a:t>pusm</a:t>
            </a:r>
            <a:r>
              <a:rPr lang="lt-LT" sz="2800" b="1" dirty="0"/>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56049139"/>
              </p:ext>
            </p:extLst>
          </p:nvPr>
        </p:nvGraphicFramePr>
        <p:xfrm>
          <a:off x="268357" y="815010"/>
          <a:ext cx="11370364" cy="5666187"/>
        </p:xfrm>
        <a:graphic>
          <a:graphicData uri="http://schemas.openxmlformats.org/drawingml/2006/table">
            <a:tbl>
              <a:tblPr firstRow="1" bandRow="1">
                <a:tableStyleId>{5C22544A-7EE6-4342-B048-85BDC9FD1C3A}</a:tableStyleId>
              </a:tblPr>
              <a:tblGrid>
                <a:gridCol w="2325756">
                  <a:extLst>
                    <a:ext uri="{9D8B030D-6E8A-4147-A177-3AD203B41FA5}">
                      <a16:colId xmlns:a16="http://schemas.microsoft.com/office/drawing/2014/main" val="1623523463"/>
                    </a:ext>
                  </a:extLst>
                </a:gridCol>
                <a:gridCol w="2166730">
                  <a:extLst>
                    <a:ext uri="{9D8B030D-6E8A-4147-A177-3AD203B41FA5}">
                      <a16:colId xmlns:a16="http://schemas.microsoft.com/office/drawing/2014/main" val="4253624609"/>
                    </a:ext>
                  </a:extLst>
                </a:gridCol>
                <a:gridCol w="3508514">
                  <a:extLst>
                    <a:ext uri="{9D8B030D-6E8A-4147-A177-3AD203B41FA5}">
                      <a16:colId xmlns:a16="http://schemas.microsoft.com/office/drawing/2014/main" val="1631299092"/>
                    </a:ext>
                  </a:extLst>
                </a:gridCol>
                <a:gridCol w="1565016">
                  <a:extLst>
                    <a:ext uri="{9D8B030D-6E8A-4147-A177-3AD203B41FA5}">
                      <a16:colId xmlns:a16="http://schemas.microsoft.com/office/drawing/2014/main" val="2436402751"/>
                    </a:ext>
                  </a:extLst>
                </a:gridCol>
                <a:gridCol w="1804348">
                  <a:extLst>
                    <a:ext uri="{9D8B030D-6E8A-4147-A177-3AD203B41FA5}">
                      <a16:colId xmlns:a16="http://schemas.microsoft.com/office/drawing/2014/main" val="3615980015"/>
                    </a:ext>
                  </a:extLst>
                </a:gridCol>
              </a:tblGrid>
              <a:tr h="370840">
                <a:tc>
                  <a:txBody>
                    <a:bodyPr/>
                    <a:lstStyle/>
                    <a:p>
                      <a:r>
                        <a:rPr lang="lt-LT" sz="1400" dirty="0"/>
                        <a:t>Pažangos</a:t>
                      </a:r>
                      <a:r>
                        <a:rPr lang="lt-LT" sz="1400" baseline="0" dirty="0"/>
                        <a:t> priemonės pavadinimas</a:t>
                      </a:r>
                      <a:endParaRPr lang="lt-LT" sz="1400" dirty="0"/>
                    </a:p>
                  </a:txBody>
                  <a:tcPr/>
                </a:tc>
                <a:tc>
                  <a:txBody>
                    <a:bodyPr/>
                    <a:lstStyle/>
                    <a:p>
                      <a:r>
                        <a:rPr lang="lt-LT" sz="1400" dirty="0"/>
                        <a:t>Kvietimo </a:t>
                      </a:r>
                    </a:p>
                    <a:p>
                      <a:r>
                        <a:rPr lang="lt-LT" sz="1400" dirty="0"/>
                        <a:t>pavadinimas</a:t>
                      </a:r>
                    </a:p>
                  </a:txBody>
                  <a:tcPr/>
                </a:tc>
                <a:tc>
                  <a:txBody>
                    <a:bodyPr/>
                    <a:lstStyle/>
                    <a:p>
                      <a:r>
                        <a:rPr lang="lt-LT" sz="1400" dirty="0"/>
                        <a:t>Galimi pareiškėjai </a:t>
                      </a:r>
                    </a:p>
                  </a:txBody>
                  <a:tcPr/>
                </a:tc>
                <a:tc>
                  <a:txBody>
                    <a:bodyPr/>
                    <a:lstStyle/>
                    <a:p>
                      <a:r>
                        <a:rPr lang="lt-LT" sz="1400" dirty="0"/>
                        <a:t>Kvietimo suma  ir finansavimo regionas</a:t>
                      </a:r>
                    </a:p>
                  </a:txBody>
                  <a:tcPr/>
                </a:tc>
                <a:tc>
                  <a:txBody>
                    <a:bodyPr/>
                    <a:lstStyle/>
                    <a:p>
                      <a:r>
                        <a:rPr lang="lt-LT" sz="1400" dirty="0"/>
                        <a:t>Numatomas terminas kvietimą paskelbti</a:t>
                      </a:r>
                    </a:p>
                  </a:txBody>
                  <a:tcPr/>
                </a:tc>
                <a:extLst>
                  <a:ext uri="{0D108BD9-81ED-4DB2-BD59-A6C34878D82A}">
                    <a16:rowId xmlns:a16="http://schemas.microsoft.com/office/drawing/2014/main" val="1112171480"/>
                  </a:ext>
                </a:extLst>
              </a:tr>
              <a:tr h="370840">
                <a:tc rowSpan="6">
                  <a:txBody>
                    <a:bodyPr/>
                    <a:lstStyle/>
                    <a:p>
                      <a:r>
                        <a:rPr lang="lt-LT" sz="1200" b="1" dirty="0">
                          <a:solidFill>
                            <a:srgbClr val="253781"/>
                          </a:solidFill>
                        </a:rPr>
                        <a:t>Nuoseklios inovacinės veiklos skatinimo sistemos sukūrimas</a:t>
                      </a:r>
                    </a:p>
                  </a:txBody>
                  <a:tcPr/>
                </a:tc>
                <a:tc>
                  <a:txBody>
                    <a:bodyPr/>
                    <a:lstStyle/>
                    <a:p>
                      <a:r>
                        <a:rPr lang="lt-LT" sz="1200" b="1" dirty="0" err="1">
                          <a:solidFill>
                            <a:srgbClr val="253781"/>
                          </a:solidFill>
                        </a:rPr>
                        <a:t>InoPažanga</a:t>
                      </a:r>
                      <a:r>
                        <a:rPr lang="lt-LT" sz="1200" b="1" dirty="0">
                          <a:solidFill>
                            <a:srgbClr val="253781"/>
                          </a:solidFill>
                        </a:rPr>
                        <a:t> </a:t>
                      </a:r>
                    </a:p>
                  </a:txBody>
                  <a:tcPr/>
                </a:tc>
                <a:tc rowSpan="2">
                  <a:txBody>
                    <a:bodyPr/>
                    <a:lstStyle/>
                    <a:p>
                      <a:pPr algn="l"/>
                      <a:r>
                        <a:rPr lang="lt-LT" sz="1200" b="1" dirty="0">
                          <a:solidFill>
                            <a:srgbClr val="253781"/>
                          </a:solidFill>
                        </a:rPr>
                        <a:t>MVĮ, didelės įm., kai bendradarbiauja su MVĮ</a:t>
                      </a:r>
                    </a:p>
                  </a:txBody>
                  <a:tcPr/>
                </a:tc>
                <a:tc>
                  <a:txBody>
                    <a:bodyPr/>
                    <a:lstStyle/>
                    <a:p>
                      <a:r>
                        <a:rPr lang="lt-LT" sz="1200" b="1" dirty="0">
                          <a:solidFill>
                            <a:srgbClr val="253781"/>
                          </a:solidFill>
                        </a:rPr>
                        <a:t>20,0 mln. eurų (VVR)</a:t>
                      </a:r>
                    </a:p>
                  </a:txBody>
                  <a:tcPr anchor="ctr"/>
                </a:tc>
                <a:tc rowSpan="3">
                  <a:txBody>
                    <a:bodyPr/>
                    <a:lstStyle/>
                    <a:p>
                      <a:pPr algn="ctr"/>
                      <a:r>
                        <a:rPr lang="lt-LT" sz="1200" b="1" dirty="0">
                          <a:solidFill>
                            <a:srgbClr val="253781"/>
                          </a:solidFill>
                        </a:rPr>
                        <a:t>2023 sausis </a:t>
                      </a:r>
                    </a:p>
                  </a:txBody>
                  <a:tcPr anchor="ctr"/>
                </a:tc>
                <a:extLst>
                  <a:ext uri="{0D108BD9-81ED-4DB2-BD59-A6C34878D82A}">
                    <a16:rowId xmlns:a16="http://schemas.microsoft.com/office/drawing/2014/main" val="3373023616"/>
                  </a:ext>
                </a:extLst>
              </a:tr>
              <a:tr h="370840">
                <a:tc vMerge="1">
                  <a:txBody>
                    <a:bodyPr/>
                    <a:lstStyle/>
                    <a:p>
                      <a:endParaRPr lang="lt-LT"/>
                    </a:p>
                  </a:txBody>
                  <a:tcPr/>
                </a:tc>
                <a:tc>
                  <a:txBody>
                    <a:bodyPr/>
                    <a:lstStyle/>
                    <a:p>
                      <a:r>
                        <a:rPr lang="lt-LT" sz="1200" b="1" dirty="0" err="1">
                          <a:solidFill>
                            <a:srgbClr val="253781"/>
                          </a:solidFill>
                        </a:rPr>
                        <a:t>InoBranda</a:t>
                      </a:r>
                      <a:endParaRPr lang="lt-LT" sz="1200" b="1" dirty="0">
                        <a:solidFill>
                          <a:srgbClr val="253781"/>
                        </a:solidFill>
                      </a:endParaRPr>
                    </a:p>
                  </a:txBody>
                  <a:tcPr/>
                </a:tc>
                <a:tc vMerge="1">
                  <a:txBody>
                    <a:bodyPr/>
                    <a:lstStyle/>
                    <a:p>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15,0 mln. eurų (VVR)</a:t>
                      </a:r>
                    </a:p>
                    <a:p>
                      <a:endParaRPr lang="lt-LT" sz="100" b="1" dirty="0">
                        <a:solidFill>
                          <a:srgbClr val="253781"/>
                        </a:solidFill>
                      </a:endParaRPr>
                    </a:p>
                  </a:txBody>
                  <a:tcPr anchor="ctr"/>
                </a:tc>
                <a:tc vMerge="1">
                  <a:txBody>
                    <a:bodyPr/>
                    <a:lstStyle/>
                    <a:p>
                      <a:endParaRPr lang="lt-LT" dirty="0"/>
                    </a:p>
                  </a:txBody>
                  <a:tcPr/>
                </a:tc>
                <a:extLst>
                  <a:ext uri="{0D108BD9-81ED-4DB2-BD59-A6C34878D82A}">
                    <a16:rowId xmlns:a16="http://schemas.microsoft.com/office/drawing/2014/main" val="3764457909"/>
                  </a:ext>
                </a:extLst>
              </a:tr>
              <a:tr h="370840">
                <a:tc vMerge="1">
                  <a:txBody>
                    <a:bodyPr/>
                    <a:lstStyle/>
                    <a:p>
                      <a:endParaRPr lang="lt-LT"/>
                    </a:p>
                  </a:txBody>
                  <a:tcPr/>
                </a:tc>
                <a:tc>
                  <a:txBody>
                    <a:bodyPr/>
                    <a:lstStyle/>
                    <a:p>
                      <a:r>
                        <a:rPr lang="lt-LT" sz="1200" b="1" dirty="0" err="1">
                          <a:solidFill>
                            <a:srgbClr val="253781"/>
                          </a:solidFill>
                        </a:rPr>
                        <a:t>InoConnect</a:t>
                      </a:r>
                      <a:endParaRPr lang="lt-LT" sz="1200" b="1" dirty="0">
                        <a:solidFill>
                          <a:srgbClr val="253781"/>
                        </a:solidFill>
                      </a:endParaRPr>
                    </a:p>
                  </a:txBody>
                  <a:tcPr/>
                </a:tc>
                <a:tc>
                  <a:txBody>
                    <a:bodyPr/>
                    <a:lstStyle/>
                    <a:p>
                      <a:pPr algn="l"/>
                      <a:r>
                        <a:rPr lang="lt-LT" sz="1200" b="1" dirty="0">
                          <a:solidFill>
                            <a:srgbClr val="253781"/>
                          </a:solidFill>
                        </a:rPr>
                        <a:t>MVĮ</a:t>
                      </a:r>
                    </a:p>
                  </a:txBody>
                  <a:tcPr/>
                </a:tc>
                <a:tc>
                  <a:txBody>
                    <a:bodyPr/>
                    <a:lstStyle/>
                    <a:p>
                      <a:r>
                        <a:rPr lang="lt-LT" sz="1200" b="1" dirty="0">
                          <a:solidFill>
                            <a:srgbClr val="253781"/>
                          </a:solidFill>
                        </a:rPr>
                        <a:t>150 tūkst. eurų </a:t>
                      </a:r>
                    </a:p>
                  </a:txBody>
                  <a:tcPr anchor="ctr"/>
                </a:tc>
                <a:tc vMerge="1">
                  <a:txBody>
                    <a:bodyPr/>
                    <a:lstStyle/>
                    <a:p>
                      <a:pPr algn="ctr"/>
                      <a:endParaRPr lang="lt-LT" sz="1200" b="1" dirty="0">
                        <a:solidFill>
                          <a:srgbClr val="253781"/>
                        </a:solidFill>
                      </a:endParaRPr>
                    </a:p>
                  </a:txBody>
                  <a:tcPr anchor="ctr"/>
                </a:tc>
                <a:extLst>
                  <a:ext uri="{0D108BD9-81ED-4DB2-BD59-A6C34878D82A}">
                    <a16:rowId xmlns:a16="http://schemas.microsoft.com/office/drawing/2014/main" val="4057779929"/>
                  </a:ext>
                </a:extLst>
              </a:tr>
              <a:tr h="370840">
                <a:tc vMerge="1">
                  <a:txBody>
                    <a:bodyPr/>
                    <a:lstStyle/>
                    <a:p>
                      <a:endParaRPr lang="lt-LT" dirty="0"/>
                    </a:p>
                  </a:txBody>
                  <a:tcPr/>
                </a:tc>
                <a:tc>
                  <a:txBody>
                    <a:bodyPr/>
                    <a:lstStyle/>
                    <a:p>
                      <a:r>
                        <a:rPr lang="lt-LT" sz="1200" b="1" dirty="0" err="1">
                          <a:solidFill>
                            <a:srgbClr val="253781"/>
                          </a:solidFill>
                        </a:rPr>
                        <a:t>Startuolis</a:t>
                      </a:r>
                      <a:r>
                        <a:rPr lang="lt-LT" sz="1200" b="1" dirty="0">
                          <a:solidFill>
                            <a:srgbClr val="253781"/>
                          </a:solidFill>
                        </a:rPr>
                        <a:t> </a:t>
                      </a:r>
                    </a:p>
                  </a:txBody>
                  <a:tcPr/>
                </a:tc>
                <a:tc>
                  <a:txBody>
                    <a:bodyPr/>
                    <a:lstStyle/>
                    <a:p>
                      <a:pPr algn="l"/>
                      <a:r>
                        <a:rPr lang="lt-LT" sz="1200" b="1" dirty="0">
                          <a:solidFill>
                            <a:srgbClr val="253781"/>
                          </a:solidFill>
                        </a:rPr>
                        <a:t>Inovacijų ir technologijų perdavimo centrai</a:t>
                      </a:r>
                    </a:p>
                  </a:txBody>
                  <a:tcPr/>
                </a:tc>
                <a:tc>
                  <a:txBody>
                    <a:bodyPr/>
                    <a:lstStyle/>
                    <a:p>
                      <a:r>
                        <a:rPr lang="lt-LT" sz="1200" b="1" dirty="0">
                          <a:solidFill>
                            <a:srgbClr val="253781"/>
                          </a:solidFill>
                        </a:rPr>
                        <a:t>8,5 mln. eurų (VVR)</a:t>
                      </a:r>
                    </a:p>
                  </a:txBody>
                  <a:tcPr anchor="ctr"/>
                </a:tc>
                <a:tc>
                  <a:txBody>
                    <a:bodyPr/>
                    <a:lstStyle/>
                    <a:p>
                      <a:pPr algn="ctr"/>
                      <a:r>
                        <a:rPr lang="lt-LT" sz="1200" b="1" dirty="0">
                          <a:solidFill>
                            <a:srgbClr val="253781"/>
                          </a:solidFill>
                        </a:rPr>
                        <a:t>2023 vasaris</a:t>
                      </a:r>
                    </a:p>
                  </a:txBody>
                  <a:tcPr anchor="ctr"/>
                </a:tc>
                <a:extLst>
                  <a:ext uri="{0D108BD9-81ED-4DB2-BD59-A6C34878D82A}">
                    <a16:rowId xmlns:a16="http://schemas.microsoft.com/office/drawing/2014/main" val="798678296"/>
                  </a:ext>
                </a:extLst>
              </a:tr>
              <a:tr h="370840">
                <a:tc vMerge="1">
                  <a:txBody>
                    <a:bodyPr/>
                    <a:lstStyle/>
                    <a:p>
                      <a:endParaRPr lang="lt-LT" sz="1400"/>
                    </a:p>
                  </a:txBody>
                  <a:tcPr/>
                </a:tc>
                <a:tc>
                  <a:txBody>
                    <a:bodyPr/>
                    <a:lstStyle/>
                    <a:p>
                      <a:r>
                        <a:rPr lang="lt-LT" sz="1200" b="1" dirty="0" err="1">
                          <a:solidFill>
                            <a:srgbClr val="253781"/>
                          </a:solidFill>
                        </a:rPr>
                        <a:t>Inokonsultacijos</a:t>
                      </a:r>
                      <a:r>
                        <a:rPr lang="lt-LT" sz="1200" b="1" dirty="0">
                          <a:solidFill>
                            <a:srgbClr val="253781"/>
                          </a:solidFill>
                        </a:rPr>
                        <a:t> </a:t>
                      </a:r>
                    </a:p>
                  </a:txBody>
                  <a:tcPr/>
                </a:tc>
                <a:tc>
                  <a:txBody>
                    <a:bodyPr/>
                    <a:lstStyle/>
                    <a:p>
                      <a:pPr algn="l"/>
                      <a:r>
                        <a:rPr lang="lt-LT" sz="1200" b="1" dirty="0">
                          <a:solidFill>
                            <a:srgbClr val="253781"/>
                          </a:solidFill>
                        </a:rPr>
                        <a:t>MVĮ</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4,0 mln. eurų (VVR)</a:t>
                      </a:r>
                    </a:p>
                  </a:txBody>
                  <a:tcPr anchor="ctr"/>
                </a:tc>
                <a:tc>
                  <a:txBody>
                    <a:bodyPr/>
                    <a:lstStyle/>
                    <a:p>
                      <a:pPr algn="ctr"/>
                      <a:r>
                        <a:rPr lang="lt-LT" sz="1200" b="1" dirty="0">
                          <a:solidFill>
                            <a:srgbClr val="253781"/>
                          </a:solidFill>
                        </a:rPr>
                        <a:t>2023 birželis</a:t>
                      </a:r>
                    </a:p>
                  </a:txBody>
                  <a:tcPr anchor="ctr"/>
                </a:tc>
                <a:extLst>
                  <a:ext uri="{0D108BD9-81ED-4DB2-BD59-A6C34878D82A}">
                    <a16:rowId xmlns:a16="http://schemas.microsoft.com/office/drawing/2014/main" val="4053609799"/>
                  </a:ext>
                </a:extLst>
              </a:tr>
              <a:tr h="370840">
                <a:tc vMerge="1">
                  <a:txBody>
                    <a:bodyPr/>
                    <a:lstStyle/>
                    <a:p>
                      <a:endParaRPr lang="lt-LT" dirty="0"/>
                    </a:p>
                  </a:txBody>
                  <a:tcPr/>
                </a:tc>
                <a:tc>
                  <a:txBody>
                    <a:bodyPr/>
                    <a:lstStyle/>
                    <a:p>
                      <a:r>
                        <a:rPr lang="lt-LT" sz="1200" b="1" dirty="0">
                          <a:solidFill>
                            <a:srgbClr val="253781"/>
                          </a:solidFill>
                        </a:rPr>
                        <a:t>Įgūdžiai MVĮ</a:t>
                      </a:r>
                    </a:p>
                  </a:txBody>
                  <a:tcPr/>
                </a:tc>
                <a:tc>
                  <a:txBody>
                    <a:bodyPr/>
                    <a:lstStyle/>
                    <a:p>
                      <a:pPr algn="l"/>
                      <a:r>
                        <a:rPr lang="lt-LT" sz="1200" b="1" dirty="0">
                          <a:solidFill>
                            <a:srgbClr val="253781"/>
                          </a:solidFill>
                        </a:rPr>
                        <a:t>MVĮ</a:t>
                      </a:r>
                    </a:p>
                  </a:txBody>
                  <a:tcPr/>
                </a:tc>
                <a:tc>
                  <a:txBody>
                    <a:bodyPr/>
                    <a:lstStyle/>
                    <a:p>
                      <a:r>
                        <a:rPr lang="lt-LT" sz="1200" b="1" dirty="0">
                          <a:solidFill>
                            <a:srgbClr val="253781"/>
                          </a:solidFill>
                        </a:rPr>
                        <a:t>5,0 mln. eurų (VVR)</a:t>
                      </a:r>
                    </a:p>
                  </a:txBody>
                  <a:tcPr anchor="ctr"/>
                </a:tc>
                <a:tc>
                  <a:txBody>
                    <a:bodyPr/>
                    <a:lstStyle/>
                    <a:p>
                      <a:pPr algn="ctr"/>
                      <a:r>
                        <a:rPr lang="lt-LT" sz="1200" b="1" dirty="0">
                          <a:solidFill>
                            <a:srgbClr val="253781"/>
                          </a:solidFill>
                        </a:rPr>
                        <a:t>2023 birželis</a:t>
                      </a:r>
                    </a:p>
                  </a:txBody>
                  <a:tcPr anchor="ctr"/>
                </a:tc>
                <a:extLst>
                  <a:ext uri="{0D108BD9-81ED-4DB2-BD59-A6C34878D82A}">
                    <a16:rowId xmlns:a16="http://schemas.microsoft.com/office/drawing/2014/main" val="3082657457"/>
                  </a:ext>
                </a:extLst>
              </a:tr>
              <a:tr h="667467">
                <a:tc>
                  <a:txBody>
                    <a:bodyPr/>
                    <a:lstStyle/>
                    <a:p>
                      <a:pPr marL="0" algn="l" defTabSz="914400" rtl="0" eaLnBrk="1" latinLnBrk="0" hangingPunct="1"/>
                      <a:r>
                        <a:rPr lang="lt-LT" sz="1200" b="1" kern="1200" dirty="0">
                          <a:solidFill>
                            <a:srgbClr val="253781"/>
                          </a:solidFill>
                          <a:latin typeface="+mn-lt"/>
                          <a:ea typeface="+mn-ea"/>
                          <a:cs typeface="+mn-cs"/>
                        </a:rPr>
                        <a:t>Verslumo skatinimas ir paskatų įm. augimui kūrimas</a:t>
                      </a:r>
                    </a:p>
                  </a:txBody>
                  <a:tcPr/>
                </a:tc>
                <a:tc>
                  <a:txBody>
                    <a:bodyPr/>
                    <a:lstStyle/>
                    <a:p>
                      <a:r>
                        <a:rPr lang="lt-LT" sz="1200" b="1" dirty="0">
                          <a:solidFill>
                            <a:srgbClr val="253781"/>
                          </a:solidFill>
                        </a:rPr>
                        <a:t>Verslo pradžia </a:t>
                      </a:r>
                    </a:p>
                  </a:txBody>
                  <a:tcPr/>
                </a:tc>
                <a:tc>
                  <a:txBody>
                    <a:bodyPr/>
                    <a:lstStyle/>
                    <a:p>
                      <a:pPr algn="l"/>
                      <a:r>
                        <a:rPr lang="lt-LT" sz="1200" b="1" dirty="0">
                          <a:solidFill>
                            <a:srgbClr val="253781"/>
                          </a:solidFill>
                        </a:rPr>
                        <a:t>Verslo inkubatoriai, verslo centrai, skaitmeninių inovacijų centrai, </a:t>
                      </a:r>
                      <a:r>
                        <a:rPr lang="lt-LT" sz="1200" b="1" dirty="0" err="1">
                          <a:solidFill>
                            <a:srgbClr val="253781"/>
                          </a:solidFill>
                        </a:rPr>
                        <a:t>bendradarbystės</a:t>
                      </a:r>
                      <a:r>
                        <a:rPr lang="lt-LT" sz="1200" b="1" baseline="0" dirty="0">
                          <a:solidFill>
                            <a:srgbClr val="253781"/>
                          </a:solidFill>
                        </a:rPr>
                        <a:t> centrai ,,Spiečius“ </a:t>
                      </a:r>
                      <a:r>
                        <a:rPr lang="lt-LT" sz="1200" b="1" dirty="0">
                          <a:solidFill>
                            <a:srgbClr val="253781"/>
                          </a:solidFill>
                        </a:rPr>
                        <a:t> </a:t>
                      </a:r>
                    </a:p>
                  </a:txBody>
                  <a:tcPr/>
                </a:tc>
                <a:tc>
                  <a:txBody>
                    <a:bodyPr/>
                    <a:lstStyle/>
                    <a:p>
                      <a:r>
                        <a:rPr lang="lt-LT" sz="1200" b="1" dirty="0">
                          <a:solidFill>
                            <a:srgbClr val="253781"/>
                          </a:solidFill>
                        </a:rPr>
                        <a:t>3,8 mln. eurų (VVR)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2023 vasaris</a:t>
                      </a:r>
                    </a:p>
                    <a:p>
                      <a:pPr algn="ctr"/>
                      <a:endParaRPr lang="lt-LT" sz="1200" b="1" dirty="0">
                        <a:solidFill>
                          <a:srgbClr val="253781"/>
                        </a:solidFill>
                      </a:endParaRPr>
                    </a:p>
                  </a:txBody>
                  <a:tcPr anchor="ctr"/>
                </a:tc>
                <a:extLst>
                  <a:ext uri="{0D108BD9-81ED-4DB2-BD59-A6C34878D82A}">
                    <a16:rowId xmlns:a16="http://schemas.microsoft.com/office/drawing/2014/main" val="1648018918"/>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200" b="1" i="0" u="none" strike="noStrike" kern="1200" cap="none" spc="0" normalizeH="0" baseline="0" noProof="0" dirty="0">
                          <a:ln>
                            <a:noFill/>
                          </a:ln>
                          <a:solidFill>
                            <a:srgbClr val="062889"/>
                          </a:solidFill>
                          <a:effectLst/>
                          <a:uLnTx/>
                          <a:uFillTx/>
                          <a:latin typeface="+mn-lt"/>
                          <a:ea typeface="+mn-ea"/>
                          <a:cs typeface="+mn-cs"/>
                        </a:rPr>
                        <a:t>Įmonių skatinimas pereiti link neutralios klimatui  ekonomikos </a:t>
                      </a:r>
                    </a:p>
                  </a:txBody>
                  <a:tcPr/>
                </a:tc>
                <a:tc>
                  <a:txBody>
                    <a:bodyPr/>
                    <a:lstStyle/>
                    <a:p>
                      <a:r>
                        <a:rPr lang="lt-LT" sz="1200" b="1" dirty="0" err="1">
                          <a:solidFill>
                            <a:srgbClr val="253781"/>
                          </a:solidFill>
                        </a:rPr>
                        <a:t>EcoInovacijos</a:t>
                      </a:r>
                      <a:r>
                        <a:rPr lang="lt-LT" sz="1200" b="1" dirty="0">
                          <a:solidFill>
                            <a:srgbClr val="253781"/>
                          </a:solidFill>
                        </a:rPr>
                        <a:t> </a:t>
                      </a:r>
                    </a:p>
                  </a:txBody>
                  <a:tcPr/>
                </a:tc>
                <a:tc rowSpan="2">
                  <a:txBody>
                    <a:bodyPr/>
                    <a:lstStyle/>
                    <a:p>
                      <a:pPr algn="l"/>
                      <a:r>
                        <a:rPr lang="lt-LT" sz="1200" b="1" dirty="0">
                          <a:solidFill>
                            <a:srgbClr val="253781"/>
                          </a:solidFill>
                        </a:rPr>
                        <a:t>Pramonės įm. </a:t>
                      </a:r>
                    </a:p>
                  </a:txBody>
                  <a:tcPr/>
                </a:tc>
                <a:tc>
                  <a:txBody>
                    <a:bodyPr/>
                    <a:lstStyle/>
                    <a:p>
                      <a:r>
                        <a:rPr lang="lt-LT" sz="1200" b="1" dirty="0">
                          <a:solidFill>
                            <a:srgbClr val="253781"/>
                          </a:solidFill>
                        </a:rPr>
                        <a:t>1,0 mln. eurų (VVR)</a:t>
                      </a:r>
                    </a:p>
                  </a:txBody>
                  <a:tcPr anchor="ctr"/>
                </a:tc>
                <a:tc>
                  <a:txBody>
                    <a:bodyPr/>
                    <a:lstStyle/>
                    <a:p>
                      <a:pPr algn="ctr"/>
                      <a:r>
                        <a:rPr lang="lt-LT" sz="1200" b="1" dirty="0">
                          <a:solidFill>
                            <a:srgbClr val="253781"/>
                          </a:solidFill>
                        </a:rPr>
                        <a:t>2023 balandis</a:t>
                      </a:r>
                    </a:p>
                  </a:txBody>
                  <a:tcPr anchor="ctr"/>
                </a:tc>
                <a:extLst>
                  <a:ext uri="{0D108BD9-81ED-4DB2-BD59-A6C34878D82A}">
                    <a16:rowId xmlns:a16="http://schemas.microsoft.com/office/drawing/2014/main" val="3327419270"/>
                  </a:ext>
                </a:extLst>
              </a:tr>
              <a:tr h="370840">
                <a:tc vMerge="1">
                  <a:txBody>
                    <a:bodyPr/>
                    <a:lstStyle/>
                    <a:p>
                      <a:pPr marL="0" algn="l" defTabSz="914400" rtl="0" eaLnBrk="1" latinLnBrk="0" hangingPunct="1"/>
                      <a:endParaRPr lang="lt-LT" sz="1400" b="1" kern="1200" dirty="0">
                        <a:solidFill>
                          <a:srgbClr val="253781"/>
                        </a:solidFill>
                        <a:latin typeface="+mn-lt"/>
                        <a:ea typeface="+mn-ea"/>
                        <a:cs typeface="+mn-cs"/>
                      </a:endParaRPr>
                    </a:p>
                  </a:txBody>
                  <a:tcPr/>
                </a:tc>
                <a:tc>
                  <a:txBody>
                    <a:bodyPr/>
                    <a:lstStyle/>
                    <a:p>
                      <a:r>
                        <a:rPr lang="lt-LT" sz="1200" b="1" dirty="0">
                          <a:solidFill>
                            <a:srgbClr val="253781"/>
                          </a:solidFill>
                        </a:rPr>
                        <a:t>Žaliasis eksperimentas</a:t>
                      </a:r>
                    </a:p>
                  </a:txBody>
                  <a:tcPr/>
                </a:tc>
                <a:tc vMerge="1">
                  <a:txBody>
                    <a:bodyPr/>
                    <a:lstStyle/>
                    <a:p>
                      <a:endParaRPr lang="lt-LT" sz="1400" dirty="0"/>
                    </a:p>
                  </a:txBody>
                  <a:tcPr/>
                </a:tc>
                <a:tc>
                  <a:txBody>
                    <a:bodyPr/>
                    <a:lstStyle/>
                    <a:p>
                      <a:r>
                        <a:rPr lang="lt-LT" sz="1200" b="1" dirty="0">
                          <a:solidFill>
                            <a:srgbClr val="253781"/>
                          </a:solidFill>
                        </a:rPr>
                        <a:t>8,0 mln. eurų (VVR)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2023 birželis</a:t>
                      </a:r>
                    </a:p>
                  </a:txBody>
                  <a:tcPr anchor="ctr"/>
                </a:tc>
                <a:extLst>
                  <a:ext uri="{0D108BD9-81ED-4DB2-BD59-A6C34878D82A}">
                    <a16:rowId xmlns:a16="http://schemas.microsoft.com/office/drawing/2014/main" val="4096618530"/>
                  </a:ext>
                </a:extLst>
              </a:tr>
              <a:tr h="370840">
                <a:tc>
                  <a:txBody>
                    <a:bodyPr/>
                    <a:lstStyle/>
                    <a:p>
                      <a:pPr marL="0" algn="l" defTabSz="914400" rtl="0" eaLnBrk="1" latinLnBrk="0" hangingPunct="1"/>
                      <a:r>
                        <a:rPr lang="lt-LT" sz="1400" b="1" kern="1200" dirty="0">
                          <a:solidFill>
                            <a:srgbClr val="253781"/>
                          </a:solidFill>
                          <a:latin typeface="+mn-lt"/>
                          <a:ea typeface="+mn-ea"/>
                          <a:cs typeface="+mn-cs"/>
                        </a:rPr>
                        <a:t>Įmonių skaitmenizavimas</a:t>
                      </a:r>
                    </a:p>
                  </a:txBody>
                  <a:tcPr/>
                </a:tc>
                <a:tc>
                  <a:txBody>
                    <a:bodyPr/>
                    <a:lstStyle/>
                    <a:p>
                      <a:r>
                        <a:rPr lang="lt-LT" sz="1200" b="1" dirty="0">
                          <a:solidFill>
                            <a:srgbClr val="253781"/>
                          </a:solidFill>
                        </a:rPr>
                        <a:t>MVĮ skaitmeninimas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MVĮ</a:t>
                      </a:r>
                    </a:p>
                  </a:txBody>
                  <a:tcPr/>
                </a:tc>
                <a:tc>
                  <a:txBody>
                    <a:bodyPr/>
                    <a:lstStyle/>
                    <a:p>
                      <a:r>
                        <a:rPr lang="lt-LT" sz="1200" b="1" dirty="0">
                          <a:solidFill>
                            <a:srgbClr val="253781"/>
                          </a:solidFill>
                        </a:rPr>
                        <a:t>7,0 mln. eurų (VVR)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2023 birželis</a:t>
                      </a:r>
                    </a:p>
                  </a:txBody>
                  <a:tcPr anchor="ctr"/>
                </a:tc>
                <a:extLst>
                  <a:ext uri="{0D108BD9-81ED-4DB2-BD59-A6C34878D82A}">
                    <a16:rowId xmlns:a16="http://schemas.microsoft.com/office/drawing/2014/main" val="1954097726"/>
                  </a:ext>
                </a:extLst>
              </a:tr>
              <a:tr h="370840">
                <a:tc rowSpan="2">
                  <a:txBody>
                    <a:bodyPr/>
                    <a:lstStyle/>
                    <a:p>
                      <a:pPr marL="0" algn="l" defTabSz="914400" rtl="0" eaLnBrk="1" latinLnBrk="0" hangingPunct="1"/>
                      <a:r>
                        <a:rPr lang="lt-LT" sz="1200" b="1" kern="1200" dirty="0">
                          <a:solidFill>
                            <a:srgbClr val="253781"/>
                          </a:solidFill>
                          <a:latin typeface="+mn-lt"/>
                          <a:ea typeface="+mn-ea"/>
                          <a:cs typeface="+mn-cs"/>
                        </a:rPr>
                        <a:t>Eksporto konkurencingumo augimą skatinančios priemonės</a:t>
                      </a:r>
                    </a:p>
                  </a:txBody>
                  <a:tcPr/>
                </a:tc>
                <a:tc>
                  <a:txBody>
                    <a:bodyPr/>
                    <a:lstStyle/>
                    <a:p>
                      <a:r>
                        <a:rPr lang="lt-LT" sz="1200" b="1" dirty="0">
                          <a:solidFill>
                            <a:srgbClr val="253781"/>
                          </a:solidFill>
                        </a:rPr>
                        <a:t>Expo klasteris </a:t>
                      </a:r>
                    </a:p>
                  </a:txBody>
                  <a:tcPr/>
                </a:tc>
                <a:tc>
                  <a:txBody>
                    <a:bodyPr/>
                    <a:lstStyle/>
                    <a:p>
                      <a:pPr algn="l"/>
                      <a:r>
                        <a:rPr lang="lt-LT" sz="1200" b="1" dirty="0">
                          <a:solidFill>
                            <a:srgbClr val="253781"/>
                          </a:solidFill>
                        </a:rPr>
                        <a:t>Klasterio koordinatoriai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a:solidFill>
                            <a:srgbClr val="253781"/>
                          </a:solidFill>
                        </a:rPr>
                        <a:t>4,0 mln. eurų (VVR)</a:t>
                      </a:r>
                    </a:p>
                  </a:txBody>
                  <a:tcPr anchor="ctr"/>
                </a:tc>
                <a:tc>
                  <a:txBody>
                    <a:bodyPr/>
                    <a:lstStyle/>
                    <a:p>
                      <a:pPr algn="ctr"/>
                      <a:r>
                        <a:rPr lang="lt-LT" sz="1200" b="1" dirty="0">
                          <a:solidFill>
                            <a:srgbClr val="253781"/>
                          </a:solidFill>
                        </a:rPr>
                        <a:t>2023 kovas</a:t>
                      </a:r>
                    </a:p>
                  </a:txBody>
                  <a:tcPr anchor="ctr"/>
                </a:tc>
                <a:extLst>
                  <a:ext uri="{0D108BD9-81ED-4DB2-BD59-A6C34878D82A}">
                    <a16:rowId xmlns:a16="http://schemas.microsoft.com/office/drawing/2014/main" val="2438966389"/>
                  </a:ext>
                </a:extLst>
              </a:tr>
              <a:tr h="370840">
                <a:tc vMerge="1">
                  <a:txBody>
                    <a:bodyPr/>
                    <a:lstStyle/>
                    <a:p>
                      <a:endParaRPr lang="lt-LT" dirty="0"/>
                    </a:p>
                  </a:txBody>
                  <a:tcPr/>
                </a:tc>
                <a:tc>
                  <a:txBody>
                    <a:bodyPr/>
                    <a:lstStyle/>
                    <a:p>
                      <a:r>
                        <a:rPr lang="lt-LT" sz="1200" b="1" dirty="0">
                          <a:solidFill>
                            <a:srgbClr val="253781"/>
                          </a:solidFill>
                        </a:rPr>
                        <a:t>Expo galimybės</a:t>
                      </a:r>
                    </a:p>
                  </a:txBody>
                  <a:tcPr/>
                </a:tc>
                <a:tc>
                  <a:txBody>
                    <a:bodyPr/>
                    <a:lstStyle/>
                    <a:p>
                      <a:pPr algn="l"/>
                      <a:r>
                        <a:rPr lang="lt-LT" sz="1200" b="1" dirty="0">
                          <a:solidFill>
                            <a:srgbClr val="253781"/>
                          </a:solidFill>
                        </a:rPr>
                        <a:t>MVĮ</a:t>
                      </a:r>
                    </a:p>
                  </a:txBody>
                  <a:tcPr/>
                </a:tc>
                <a:tc>
                  <a:txBody>
                    <a:bodyPr/>
                    <a:lstStyle/>
                    <a:p>
                      <a:r>
                        <a:rPr lang="lt-LT" sz="1200" b="1" dirty="0">
                          <a:solidFill>
                            <a:srgbClr val="253781"/>
                          </a:solidFill>
                        </a:rPr>
                        <a:t>5,0 mln. eurų (VVR)</a:t>
                      </a:r>
                    </a:p>
                  </a:txBody>
                  <a:tcPr anchor="ctr"/>
                </a:tc>
                <a:tc>
                  <a:txBody>
                    <a:bodyPr/>
                    <a:lstStyle/>
                    <a:p>
                      <a:pPr algn="ctr"/>
                      <a:r>
                        <a:rPr lang="lt-LT" sz="1200" b="1" dirty="0">
                          <a:solidFill>
                            <a:srgbClr val="253781"/>
                          </a:solidFill>
                        </a:rPr>
                        <a:t>2023 birželis</a:t>
                      </a:r>
                    </a:p>
                  </a:txBody>
                  <a:tcPr anchor="ctr"/>
                </a:tc>
                <a:extLst>
                  <a:ext uri="{0D108BD9-81ED-4DB2-BD59-A6C34878D82A}">
                    <a16:rowId xmlns:a16="http://schemas.microsoft.com/office/drawing/2014/main" val="1257900427"/>
                  </a:ext>
                </a:extLst>
              </a:tr>
            </a:tbl>
          </a:graphicData>
        </a:graphic>
      </p:graphicFrame>
      <p:sp>
        <p:nvSpPr>
          <p:cNvPr id="3" name="Rectangle 2"/>
          <p:cNvSpPr/>
          <p:nvPr/>
        </p:nvSpPr>
        <p:spPr>
          <a:xfrm>
            <a:off x="-603512" y="6347637"/>
            <a:ext cx="4008475" cy="4253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050" i="1" dirty="0">
                <a:solidFill>
                  <a:schemeClr val="tx2"/>
                </a:solidFill>
              </a:rPr>
              <a:t>Kvietimų planas šiuo metu tikslinamas </a:t>
            </a:r>
          </a:p>
        </p:txBody>
      </p:sp>
    </p:spTree>
    <p:extLst>
      <p:ext uri="{BB962C8B-B14F-4D97-AF65-F5344CB8AC3E}">
        <p14:creationId xmlns:p14="http://schemas.microsoft.com/office/powerpoint/2010/main" val="2833189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a:extLst>
              <a:ext uri="{FF2B5EF4-FFF2-40B4-BE49-F238E27FC236}">
                <a16:creationId xmlns:a16="http://schemas.microsoft.com/office/drawing/2014/main" id="{80195028-A08F-D2CE-5C72-2D67E389F771}"/>
              </a:ext>
            </a:extLst>
          </p:cNvPr>
          <p:cNvPicPr>
            <a:picLocks noChangeAspect="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588159" y="1239316"/>
            <a:ext cx="3238077" cy="256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Pavadinimas 15">
            <a:extLst>
              <a:ext uri="{FF2B5EF4-FFF2-40B4-BE49-F238E27FC236}">
                <a16:creationId xmlns:a16="http://schemas.microsoft.com/office/drawing/2014/main" id="{3574A0F2-C1B2-F0DA-E14B-6605C076C1D8}"/>
              </a:ext>
            </a:extLst>
          </p:cNvPr>
          <p:cNvSpPr>
            <a:spLocks noGrp="1"/>
          </p:cNvSpPr>
          <p:nvPr>
            <p:ph type="title"/>
          </p:nvPr>
        </p:nvSpPr>
        <p:spPr>
          <a:xfrm>
            <a:off x="771088" y="184558"/>
            <a:ext cx="10250510" cy="855780"/>
          </a:xfrm>
        </p:spPr>
        <p:txBody>
          <a:bodyPr/>
          <a:lstStyle/>
          <a:p>
            <a:r>
              <a:rPr lang="lt-LT" sz="3200" b="1" dirty="0"/>
              <a:t>Finansinės ir su jomis susijusios priemonės verslui</a:t>
            </a:r>
          </a:p>
        </p:txBody>
      </p:sp>
      <p:pic>
        <p:nvPicPr>
          <p:cNvPr id="18" name="Picture 1">
            <a:extLst>
              <a:ext uri="{FF2B5EF4-FFF2-40B4-BE49-F238E27FC236}">
                <a16:creationId xmlns:a16="http://schemas.microsoft.com/office/drawing/2014/main" id="{2DBCB13F-64E3-D1F3-69F9-87D55610A49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0" y="993545"/>
            <a:ext cx="5302874" cy="2810312"/>
          </a:xfrm>
          <a:prstGeom prst="rect">
            <a:avLst/>
          </a:prstGeom>
        </p:spPr>
      </p:pic>
      <p:graphicFrame>
        <p:nvGraphicFramePr>
          <p:cNvPr id="19" name="Diagrama 18">
            <a:extLst>
              <a:ext uri="{FF2B5EF4-FFF2-40B4-BE49-F238E27FC236}">
                <a16:creationId xmlns:a16="http://schemas.microsoft.com/office/drawing/2014/main" id="{09B850C4-BF77-400D-BC42-58940683428B}"/>
              </a:ext>
            </a:extLst>
          </p:cNvPr>
          <p:cNvGraphicFramePr/>
          <p:nvPr>
            <p:extLst>
              <p:ext uri="{D42A27DB-BD31-4B8C-83A1-F6EECF244321}">
                <p14:modId xmlns:p14="http://schemas.microsoft.com/office/powerpoint/2010/main" val="1181244641"/>
              </p:ext>
            </p:extLst>
          </p:nvPr>
        </p:nvGraphicFramePr>
        <p:xfrm>
          <a:off x="771088" y="1233180"/>
          <a:ext cx="2481277" cy="46115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Diagrama 19">
            <a:extLst>
              <a:ext uri="{FF2B5EF4-FFF2-40B4-BE49-F238E27FC236}">
                <a16:creationId xmlns:a16="http://schemas.microsoft.com/office/drawing/2014/main" id="{32288A61-4EAD-5479-374B-249AEB469D1A}"/>
              </a:ext>
            </a:extLst>
          </p:cNvPr>
          <p:cNvGraphicFramePr/>
          <p:nvPr>
            <p:extLst>
              <p:ext uri="{D42A27DB-BD31-4B8C-83A1-F6EECF244321}">
                <p14:modId xmlns:p14="http://schemas.microsoft.com/office/powerpoint/2010/main" val="253357320"/>
              </p:ext>
            </p:extLst>
          </p:nvPr>
        </p:nvGraphicFramePr>
        <p:xfrm>
          <a:off x="3433661" y="3757063"/>
          <a:ext cx="8045915" cy="28103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856338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ie 34"/>
          <p:cNvSpPr/>
          <p:nvPr/>
        </p:nvSpPr>
        <p:spPr>
          <a:xfrm>
            <a:off x="4047810" y="932392"/>
            <a:ext cx="2305951" cy="2147991"/>
          </a:xfrm>
          <a:prstGeom prst="pieWedge">
            <a:avLst/>
          </a:prstGeom>
          <a:solidFill>
            <a:schemeClr val="accent3">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Pie 28"/>
          <p:cNvSpPr/>
          <p:nvPr/>
        </p:nvSpPr>
        <p:spPr>
          <a:xfrm rot="5400000">
            <a:off x="6511538" y="882754"/>
            <a:ext cx="2011970" cy="2138784"/>
          </a:xfrm>
          <a:prstGeom prst="pieWedge">
            <a:avLst/>
          </a:prstGeom>
          <a:solidFill>
            <a:schemeClr val="accent3">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TextBox 32"/>
          <p:cNvSpPr txBox="1"/>
          <p:nvPr/>
        </p:nvSpPr>
        <p:spPr>
          <a:xfrm>
            <a:off x="4910166" y="1524108"/>
            <a:ext cx="129535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62889"/>
                </a:solidFill>
                <a:effectLst/>
                <a:uLnTx/>
                <a:uFillTx/>
                <a:latin typeface="Myriad Pro"/>
                <a:ea typeface="+mn-ea"/>
                <a:cs typeface="+mn-cs"/>
              </a:rPr>
              <a:t>Paskolos</a:t>
            </a:r>
            <a:r>
              <a:rPr kumimoji="0" lang="en-US" sz="2000" b="0" i="0" u="none" strike="noStrike" kern="1200" cap="none" spc="0" normalizeH="0" baseline="0" noProof="0" dirty="0">
                <a:ln>
                  <a:noFill/>
                </a:ln>
                <a:solidFill>
                  <a:srgbClr val="062889"/>
                </a:solidFill>
                <a:effectLst/>
                <a:uLnTx/>
                <a:uFillTx/>
                <a:latin typeface="Myriad Pro"/>
                <a:ea typeface="+mn-ea"/>
                <a:cs typeface="+mn-cs"/>
              </a:rPr>
              <a:t>  </a:t>
            </a:r>
            <a:endParaRPr kumimoji="0" lang="lt-LT" sz="2000" b="0" i="0" u="none" strike="noStrike" kern="1200" cap="none" spc="0" normalizeH="0" baseline="0" noProof="0" dirty="0">
              <a:ln>
                <a:noFill/>
              </a:ln>
              <a:solidFill>
                <a:srgbClr val="062889"/>
              </a:solidFill>
              <a:effectLst/>
              <a:uLnTx/>
              <a:uFillTx/>
              <a:latin typeface="Myriad Pro"/>
              <a:ea typeface="+mn-ea"/>
              <a:cs typeface="+mn-cs"/>
            </a:endParaRPr>
          </a:p>
        </p:txBody>
      </p:sp>
      <p:sp>
        <p:nvSpPr>
          <p:cNvPr id="38" name="Pie 37"/>
          <p:cNvSpPr/>
          <p:nvPr/>
        </p:nvSpPr>
        <p:spPr>
          <a:xfrm rot="16200000">
            <a:off x="4193898" y="2961823"/>
            <a:ext cx="2032700" cy="2269823"/>
          </a:xfrm>
          <a:prstGeom prst="pieWedge">
            <a:avLst/>
          </a:prstGeom>
          <a:solidFill>
            <a:schemeClr val="accent3">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0" name="Group 39"/>
          <p:cNvGrpSpPr/>
          <p:nvPr/>
        </p:nvGrpSpPr>
        <p:grpSpPr>
          <a:xfrm rot="16200000">
            <a:off x="6498879" y="3029641"/>
            <a:ext cx="2037293" cy="2138782"/>
            <a:chOff x="2449496" y="1603373"/>
            <a:chExt cx="1884129" cy="1884129"/>
          </a:xfrm>
          <a:solidFill>
            <a:schemeClr val="accent3">
              <a:lumMod val="20000"/>
              <a:lumOff val="80000"/>
            </a:schemeClr>
          </a:solidFill>
        </p:grpSpPr>
        <p:sp>
          <p:nvSpPr>
            <p:cNvPr id="41" name="Pie 40"/>
            <p:cNvSpPr/>
            <p:nvPr/>
          </p:nvSpPr>
          <p:spPr>
            <a:xfrm rot="16200000">
              <a:off x="2449496" y="1603373"/>
              <a:ext cx="1884129" cy="1884129"/>
            </a:xfrm>
            <a:prstGeom prst="pieWedg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Pie 4"/>
            <p:cNvSpPr txBox="1"/>
            <p:nvPr/>
          </p:nvSpPr>
          <p:spPr>
            <a:xfrm rot="21600000">
              <a:off x="3001345" y="1603373"/>
              <a:ext cx="1332280" cy="13322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13360" tIns="213360" rIns="213360" bIns="213360" numCol="1" spcCol="1270" anchor="ctr" anchorCtr="0">
              <a:noAutofit/>
            </a:bodyPr>
            <a:lstStyle/>
            <a:p>
              <a:pPr marL="0" marR="0" lvl="0" indent="0" algn="ctr" defTabSz="1333500" rtl="0" eaLnBrk="1" fontAlgn="auto" latinLnBrk="0" hangingPunct="1">
                <a:lnSpc>
                  <a:spcPct val="90000"/>
                </a:lnSpc>
                <a:spcBef>
                  <a:spcPct val="0"/>
                </a:spcBef>
                <a:spcAft>
                  <a:spcPct val="35000"/>
                </a:spcAft>
                <a:buClrTx/>
                <a:buSzTx/>
                <a:buFontTx/>
                <a:buNone/>
                <a:tabLst/>
                <a:defRPr/>
              </a:pPr>
              <a:endParaRPr kumimoji="0" lang="en-US" sz="3000" b="0" i="0" u="none" strike="noStrike" kern="1200" cap="none" spc="0" normalizeH="0" baseline="0" noProof="0">
                <a:ln>
                  <a:noFill/>
                </a:ln>
                <a:solidFill>
                  <a:prstClr val="white"/>
                </a:solidFill>
                <a:effectLst/>
                <a:uLnTx/>
                <a:uFillTx/>
                <a:latin typeface="Myriad Pro"/>
                <a:ea typeface="+mn-ea"/>
                <a:cs typeface="+mn-cs"/>
              </a:endParaRPr>
            </a:p>
          </p:txBody>
        </p:sp>
      </p:grpSp>
      <p:sp>
        <p:nvSpPr>
          <p:cNvPr id="43" name="Rectangle 42"/>
          <p:cNvSpPr/>
          <p:nvPr/>
        </p:nvSpPr>
        <p:spPr>
          <a:xfrm>
            <a:off x="6411638" y="3804606"/>
            <a:ext cx="196521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62889"/>
                </a:solidFill>
                <a:effectLst/>
                <a:uLnTx/>
                <a:uFillTx/>
                <a:latin typeface="Myriad Pro"/>
                <a:ea typeface="+mn-ea"/>
                <a:cs typeface="+mn-cs"/>
              </a:rPr>
              <a:t>Kompensacijos</a:t>
            </a:r>
            <a:r>
              <a:rPr kumimoji="0" lang="en-US" sz="2000" b="0" i="0" u="none" strike="noStrike" kern="1200" cap="none" spc="0" normalizeH="0" baseline="0" noProof="0" dirty="0">
                <a:ln>
                  <a:noFill/>
                </a:ln>
                <a:solidFill>
                  <a:srgbClr val="062889"/>
                </a:solidFill>
                <a:effectLst/>
                <a:uLnTx/>
                <a:uFillTx/>
                <a:latin typeface="Myriad Pro"/>
                <a:ea typeface="+mn-ea"/>
                <a:cs typeface="+mn-cs"/>
              </a:rPr>
              <a:t> </a:t>
            </a:r>
            <a:endParaRPr kumimoji="0" lang="lt-LT" sz="2000" b="0" i="0" u="none" strike="noStrike" kern="1200" cap="none" spc="0" normalizeH="0" baseline="0" noProof="0" dirty="0">
              <a:ln>
                <a:noFill/>
              </a:ln>
              <a:solidFill>
                <a:srgbClr val="062889"/>
              </a:solidFill>
              <a:effectLst/>
              <a:uLnTx/>
              <a:uFillTx/>
              <a:latin typeface="Myriad Pro"/>
              <a:ea typeface="+mn-ea"/>
              <a:cs typeface="+mn-cs"/>
            </a:endParaRPr>
          </a:p>
        </p:txBody>
      </p:sp>
      <p:sp>
        <p:nvSpPr>
          <p:cNvPr id="44" name="TextBox 43"/>
          <p:cNvSpPr txBox="1"/>
          <p:nvPr/>
        </p:nvSpPr>
        <p:spPr>
          <a:xfrm>
            <a:off x="6540650" y="1415762"/>
            <a:ext cx="122950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62889"/>
                </a:solidFill>
                <a:effectLst/>
                <a:uLnTx/>
                <a:uFillTx/>
                <a:latin typeface="Myriad Pro"/>
                <a:ea typeface="+mn-ea"/>
                <a:cs typeface="+mn-cs"/>
              </a:rPr>
              <a:t>Riz</a:t>
            </a:r>
            <a:r>
              <a:rPr kumimoji="0" lang="lt-LT" sz="2000" b="1" i="0" u="none" strike="noStrike" kern="1200" cap="none" spc="0" normalizeH="0" baseline="0" noProof="0" dirty="0">
                <a:ln>
                  <a:noFill/>
                </a:ln>
                <a:solidFill>
                  <a:srgbClr val="062889"/>
                </a:solidFill>
                <a:effectLst/>
                <a:uLnTx/>
                <a:uFillTx/>
                <a:latin typeface="Myriad Pro"/>
                <a:ea typeface="+mn-ea"/>
                <a:cs typeface="+mn-cs"/>
              </a:rPr>
              <a:t>i</a:t>
            </a:r>
            <a:r>
              <a:rPr kumimoji="0" lang="en-US" sz="2000" b="1" i="0" u="none" strike="noStrike" kern="1200" cap="none" spc="0" normalizeH="0" baseline="0" noProof="0" dirty="0" err="1">
                <a:ln>
                  <a:noFill/>
                </a:ln>
                <a:solidFill>
                  <a:srgbClr val="062889"/>
                </a:solidFill>
                <a:effectLst/>
                <a:uLnTx/>
                <a:uFillTx/>
                <a:latin typeface="Myriad Pro"/>
                <a:ea typeface="+mn-ea"/>
                <a:cs typeface="+mn-cs"/>
              </a:rPr>
              <a:t>kos</a:t>
            </a:r>
            <a:r>
              <a:rPr kumimoji="0" lang="en-US" sz="2000" b="1" i="0" u="none" strike="noStrike" kern="1200" cap="none" spc="0" normalizeH="0" baseline="0" noProof="0" dirty="0">
                <a:ln>
                  <a:noFill/>
                </a:ln>
                <a:solidFill>
                  <a:srgbClr val="062889"/>
                </a:solidFill>
                <a:effectLst/>
                <a:uLnTx/>
                <a:uFillTx/>
                <a:latin typeface="Myriad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62889"/>
                </a:solidFill>
                <a:effectLst/>
                <a:uLnTx/>
                <a:uFillTx/>
                <a:latin typeface="Myriad Pro"/>
                <a:ea typeface="+mn-ea"/>
                <a:cs typeface="+mn-cs"/>
              </a:rPr>
              <a:t>kapitalas</a:t>
            </a:r>
            <a:endParaRPr kumimoji="0" lang="lt-LT" sz="2000" b="1" i="0" u="none" strike="noStrike" kern="1200" cap="none" spc="0" normalizeH="0" baseline="0" noProof="0" dirty="0">
              <a:ln>
                <a:noFill/>
              </a:ln>
              <a:solidFill>
                <a:srgbClr val="062889"/>
              </a:solidFill>
              <a:effectLst/>
              <a:uLnTx/>
              <a:uFillTx/>
              <a:latin typeface="Myriad Pro"/>
              <a:ea typeface="+mn-ea"/>
              <a:cs typeface="+mn-cs"/>
            </a:endParaRPr>
          </a:p>
        </p:txBody>
      </p:sp>
      <p:sp>
        <p:nvSpPr>
          <p:cNvPr id="45" name="TextBox 44"/>
          <p:cNvSpPr txBox="1"/>
          <p:nvPr/>
        </p:nvSpPr>
        <p:spPr>
          <a:xfrm>
            <a:off x="4781353" y="3800677"/>
            <a:ext cx="1552733"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srgbClr val="062889"/>
                </a:solidFill>
                <a:effectLst/>
                <a:uLnTx/>
                <a:uFillTx/>
                <a:latin typeface="Myriad Pro"/>
                <a:ea typeface="+mn-ea"/>
                <a:cs typeface="+mn-cs"/>
              </a:rPr>
              <a:t>Garantijos</a:t>
            </a:r>
            <a:r>
              <a:rPr kumimoji="0" lang="en-US" sz="2200" b="0" i="0" u="none" strike="noStrike" kern="1200" cap="none" spc="0" normalizeH="0" baseline="0" noProof="0" dirty="0">
                <a:ln>
                  <a:noFill/>
                </a:ln>
                <a:solidFill>
                  <a:srgbClr val="062889"/>
                </a:solidFill>
                <a:effectLst/>
                <a:uLnTx/>
                <a:uFillTx/>
                <a:latin typeface="Myriad Pro"/>
                <a:ea typeface="+mn-ea"/>
                <a:cs typeface="+mn-cs"/>
              </a:rPr>
              <a:t> </a:t>
            </a:r>
            <a:endParaRPr kumimoji="0" lang="lt-LT" sz="2200" b="0" i="0" u="none" strike="noStrike" kern="1200" cap="none" spc="0" normalizeH="0" baseline="0" noProof="0" dirty="0">
              <a:ln>
                <a:noFill/>
              </a:ln>
              <a:solidFill>
                <a:srgbClr val="062889"/>
              </a:solidFill>
              <a:effectLst/>
              <a:uLnTx/>
              <a:uFillTx/>
              <a:latin typeface="Myriad Pro"/>
              <a:ea typeface="+mn-ea"/>
              <a:cs typeface="+mn-cs"/>
            </a:endParaRPr>
          </a:p>
        </p:txBody>
      </p:sp>
      <p:sp>
        <p:nvSpPr>
          <p:cNvPr id="49" name="Rectangle 48"/>
          <p:cNvSpPr/>
          <p:nvPr/>
        </p:nvSpPr>
        <p:spPr>
          <a:xfrm>
            <a:off x="5079490" y="2471087"/>
            <a:ext cx="2664296" cy="1092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dirty="0">
                <a:ln>
                  <a:noFill/>
                </a:ln>
                <a:solidFill>
                  <a:srgbClr val="FF6600"/>
                </a:solidFill>
                <a:effectLst/>
                <a:uLnTx/>
                <a:uFillTx/>
                <a:latin typeface="Myriad Pro"/>
                <a:ea typeface="+mn-ea"/>
                <a:cs typeface="+mn-cs"/>
              </a:rPr>
              <a:t>Veikiančios finansinės priemonės </a:t>
            </a:r>
            <a:endParaRPr kumimoji="0" lang="lt-LT" sz="2400" b="1" i="0" u="none" strike="noStrike" kern="1200" cap="none" spc="0" normalizeH="0" baseline="0" noProof="0" dirty="0">
              <a:ln w="22225">
                <a:solidFill>
                  <a:srgbClr val="629DD1"/>
                </a:solidFill>
                <a:prstDash val="solid"/>
              </a:ln>
              <a:solidFill>
                <a:srgbClr val="FF6600"/>
              </a:solidFill>
              <a:effectLst/>
              <a:uLnTx/>
              <a:uFillTx/>
              <a:latin typeface="Myriad Pro"/>
              <a:ea typeface="+mn-ea"/>
              <a:cs typeface="+mn-cs"/>
            </a:endParaRPr>
          </a:p>
        </p:txBody>
      </p:sp>
      <p:sp>
        <p:nvSpPr>
          <p:cNvPr id="60" name="Rounded Rectangle 59"/>
          <p:cNvSpPr/>
          <p:nvPr/>
        </p:nvSpPr>
        <p:spPr>
          <a:xfrm>
            <a:off x="8165234" y="59549"/>
            <a:ext cx="3936504" cy="3212164"/>
          </a:xfrm>
          <a:prstGeom prst="roundRect">
            <a:avLst/>
          </a:prstGeom>
          <a:solidFill>
            <a:srgbClr val="4B64AA">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800" b="0" i="0" u="none" strike="noStrike" kern="1200" cap="none" spc="0" normalizeH="0" baseline="0" noProof="0" dirty="0">
                <a:ln>
                  <a:noFill/>
                </a:ln>
                <a:solidFill>
                  <a:prstClr val="white"/>
                </a:solidFill>
                <a:effectLst/>
                <a:uLnTx/>
                <a:uFillTx/>
                <a:latin typeface="+mj-lt"/>
              </a:rPr>
              <a:t>Akceleratorius 2</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white"/>
                </a:solidFill>
                <a:effectLst/>
                <a:uLnTx/>
                <a:uFillTx/>
                <a:latin typeface="+mj-lt"/>
              </a:rPr>
              <a:t>Akceleravimo</a:t>
            </a:r>
            <a:r>
              <a:rPr kumimoji="0" lang="en-US" sz="1800" b="0" i="0" u="none" strike="noStrike" kern="1200" cap="none" spc="0" normalizeH="0" baseline="0" noProof="0" dirty="0">
                <a:ln>
                  <a:noFill/>
                </a:ln>
                <a:solidFill>
                  <a:prstClr val="white"/>
                </a:solidFill>
                <a:effectLst/>
                <a:uLnTx/>
                <a:uFillTx/>
                <a:latin typeface="+mj-lt"/>
              </a:rPr>
              <a:t> </a:t>
            </a:r>
            <a:r>
              <a:rPr kumimoji="0" lang="en-US" sz="1800" b="0" i="0" u="none" strike="noStrike" kern="1200" cap="none" spc="0" normalizeH="0" baseline="0" noProof="0" dirty="0" err="1">
                <a:ln>
                  <a:noFill/>
                </a:ln>
                <a:solidFill>
                  <a:prstClr val="white"/>
                </a:solidFill>
                <a:effectLst/>
                <a:uLnTx/>
                <a:uFillTx/>
                <a:latin typeface="+mj-lt"/>
              </a:rPr>
              <a:t>fondas</a:t>
            </a:r>
            <a:endParaRPr kumimoji="0" lang="en-US" sz="1800" b="0" i="0" u="none" strike="noStrike" kern="1200" cap="none" spc="0" normalizeH="0" baseline="0" noProof="0" dirty="0">
              <a:ln>
                <a:noFill/>
              </a:ln>
              <a:solidFill>
                <a:prstClr val="white"/>
              </a:solidFill>
              <a:effectLst/>
              <a:uLnTx/>
              <a:uFillTx/>
              <a:latin typeface="+mj-l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800" b="0" i="0" u="none" strike="noStrike" kern="1200" cap="none" spc="0" normalizeH="0" baseline="0" noProof="0" dirty="0">
                <a:ln>
                  <a:noFill/>
                </a:ln>
                <a:solidFill>
                  <a:prstClr val="white"/>
                </a:solidFill>
                <a:effectLst/>
                <a:uLnTx/>
                <a:uFillTx/>
                <a:latin typeface="+mj-lt"/>
              </a:rPr>
              <a:t>Ankstyvosios stadijos ir plėtros fonda</a:t>
            </a:r>
            <a:r>
              <a:rPr kumimoji="0" lang="lt-LT" sz="1800" b="0" i="0" u="none" strike="noStrike" kern="1200" cap="none" spc="0" normalizeH="0" baseline="0" noProof="0" dirty="0">
                <a:ln>
                  <a:noFill/>
                </a:ln>
                <a:solidFill>
                  <a:prstClr val="white"/>
                </a:solidFill>
                <a:effectLst/>
                <a:uLnTx/>
                <a:uFillTx/>
                <a:latin typeface="+mj-lt"/>
              </a:rPr>
              <a:t>i</a:t>
            </a:r>
            <a:r>
              <a:rPr kumimoji="0" lang="pt-BR" sz="1800" b="0" i="0" u="none" strike="noStrike" kern="1200" cap="none" spc="0" normalizeH="0" baseline="0" noProof="0" dirty="0">
                <a:ln>
                  <a:noFill/>
                </a:ln>
                <a:solidFill>
                  <a:prstClr val="white"/>
                </a:solidFill>
                <a:effectLst/>
                <a:uLnTx/>
                <a:uFillTx/>
                <a:latin typeface="+mj-lt"/>
              </a:rPr>
              <a:t> I</a:t>
            </a:r>
            <a:r>
              <a:rPr kumimoji="0" lang="lt-LT" sz="1800" b="0" i="0" u="none" strike="noStrike" kern="1200" cap="none" spc="0" normalizeH="0" baseline="0" noProof="0" dirty="0">
                <a:ln>
                  <a:noFill/>
                </a:ln>
                <a:solidFill>
                  <a:prstClr val="white"/>
                </a:solidFill>
                <a:effectLst/>
                <a:uLnTx/>
                <a:uFillTx/>
                <a:latin typeface="+mj-lt"/>
              </a:rPr>
              <a:t> ir II</a:t>
            </a:r>
            <a:endParaRPr kumimoji="0" lang="pt-BR" sz="1800" b="0" i="0" u="none" strike="noStrike" kern="1200" cap="none" spc="0" normalizeH="0" baseline="0" noProof="0" dirty="0">
              <a:ln>
                <a:noFill/>
              </a:ln>
              <a:solidFill>
                <a:prstClr val="white"/>
              </a:solidFill>
              <a:effectLst/>
              <a:uLnTx/>
              <a:uFillTx/>
              <a:latin typeface="+mj-l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latin typeface="+mj-lt"/>
              </a:rPr>
              <a:t>Plėtros fondai I ir II</a:t>
            </a:r>
            <a:endParaRPr kumimoji="0" lang="en-US" sz="1600" b="0" i="0" u="none" strike="noStrike" kern="1200" cap="none" spc="0" normalizeH="0" baseline="0" noProof="0" dirty="0">
              <a:ln>
                <a:noFill/>
              </a:ln>
              <a:solidFill>
                <a:prstClr val="white"/>
              </a:solidFill>
              <a:effectLst/>
              <a:uLnTx/>
              <a:uFillTx/>
              <a:latin typeface="+mj-l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latin typeface="+mj-lt"/>
              </a:rPr>
              <a:t>Ko-investicinis fondas I ir II</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600" b="0" i="0" dirty="0">
                <a:solidFill>
                  <a:schemeClr val="bg1"/>
                </a:solidFill>
                <a:effectLst/>
                <a:latin typeface="+mj-lt"/>
              </a:rPr>
              <a:t>Bendrai su verslo angelais investuojantis fondas</a:t>
            </a:r>
            <a:endParaRPr kumimoji="0" lang="lt-LT" sz="1600" b="0" i="0" u="none" strike="noStrike" kern="1200" cap="none" spc="0" normalizeH="0" baseline="0" noProof="0" dirty="0">
              <a:ln>
                <a:noFill/>
              </a:ln>
              <a:solidFill>
                <a:schemeClr val="bg1"/>
              </a:solidFill>
              <a:effectLst/>
              <a:uLnTx/>
              <a:uFillTx/>
              <a:latin typeface="+mj-lt"/>
            </a:endParaRPr>
          </a:p>
          <a:p>
            <a:pPr marL="285750" indent="-285750" algn="just">
              <a:buFont typeface="Arial" panose="020B0604020202020204" pitchFamily="34" charset="0"/>
              <a:buChar char="•"/>
              <a:defRPr/>
            </a:pPr>
            <a:r>
              <a:rPr kumimoji="0" lang="lt-LT" sz="1600" b="0" i="0" u="none" strike="noStrike" kern="1200" cap="none" spc="0" normalizeH="0" baseline="0" noProof="0" dirty="0">
                <a:ln>
                  <a:noFill/>
                </a:ln>
                <a:solidFill>
                  <a:prstClr val="white"/>
                </a:solidFill>
                <a:effectLst/>
                <a:uLnTx/>
                <a:uFillTx/>
                <a:latin typeface="+mj-lt"/>
              </a:rPr>
              <a:t>Baltijos inovacijų fondai I ir II </a:t>
            </a:r>
          </a:p>
          <a:p>
            <a:pPr algn="just">
              <a:defRPr/>
            </a:pPr>
            <a:r>
              <a:rPr lang="lt-LT" dirty="0">
                <a:solidFill>
                  <a:prstClr val="white"/>
                </a:solidFill>
                <a:latin typeface="+mj-lt"/>
              </a:rPr>
              <a:t>  </a:t>
            </a:r>
            <a:r>
              <a:rPr kumimoji="0" lang="lt-LT" sz="1600" b="0" i="0" u="none" strike="noStrike" kern="1200" cap="none" spc="0" normalizeH="0" baseline="0" noProof="0" dirty="0">
                <a:ln>
                  <a:noFill/>
                </a:ln>
                <a:solidFill>
                  <a:srgbClr val="000099"/>
                </a:solidFill>
                <a:effectLst/>
                <a:uLnTx/>
                <a:uFillTx/>
                <a:latin typeface="+mj-lt"/>
              </a:rPr>
              <a:t>(</a:t>
            </a:r>
            <a:r>
              <a:rPr lang="lt-LT" sz="1600" i="1" dirty="0">
                <a:solidFill>
                  <a:srgbClr val="000099"/>
                </a:solidFill>
                <a:latin typeface="+mj-lt"/>
                <a:cs typeface="Arial" panose="020B0604020202020204" pitchFamily="34" charset="0"/>
              </a:rPr>
              <a:t>taikoma</a:t>
            </a:r>
            <a:r>
              <a:rPr lang="lt-LT" sz="1600" dirty="0">
                <a:solidFill>
                  <a:srgbClr val="000099"/>
                </a:solidFill>
                <a:latin typeface="+mj-lt"/>
                <a:cs typeface="Arial" panose="020B0604020202020204" pitchFamily="34" charset="0"/>
              </a:rPr>
              <a:t> </a:t>
            </a:r>
            <a:r>
              <a:rPr lang="lt-LT" sz="1600" i="1" dirty="0">
                <a:solidFill>
                  <a:srgbClr val="000099"/>
                </a:solidFill>
                <a:latin typeface="+mj-lt"/>
                <a:cs typeface="Arial" panose="020B0604020202020204" pitchFamily="34" charset="0"/>
              </a:rPr>
              <a:t>ir didelėms įm.)</a:t>
            </a:r>
          </a:p>
        </p:txBody>
      </p:sp>
      <p:sp>
        <p:nvSpPr>
          <p:cNvPr id="61" name="Rounded Rectangle 60"/>
          <p:cNvSpPr/>
          <p:nvPr/>
        </p:nvSpPr>
        <p:spPr>
          <a:xfrm>
            <a:off x="195351" y="96155"/>
            <a:ext cx="4706214" cy="3578291"/>
          </a:xfrm>
          <a:prstGeom prst="roundRect">
            <a:avLst/>
          </a:prstGeom>
          <a:solidFill>
            <a:srgbClr val="4B64AA">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ea typeface="Calibri" panose="020F0502020204030204" pitchFamily="34" charset="0"/>
                <a:cs typeface="Arial" panose="020B0604020202020204" pitchFamily="34" charset="0"/>
              </a:rPr>
              <a:t>Atviras kreditų fondas 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600" dirty="0">
                <a:solidFill>
                  <a:prstClr val="white"/>
                </a:solidFill>
                <a:cs typeface="Arial" panose="020B0604020202020204" pitchFamily="34" charset="0"/>
              </a:rPr>
              <a:t>Atviras kreditų fondas 3</a:t>
            </a:r>
            <a:endParaRPr kumimoji="0" lang="lt-LT" sz="1600" b="0" i="0" u="none" strike="noStrike" kern="1200" cap="none" spc="0" normalizeH="0" baseline="0" noProof="0" dirty="0">
              <a:ln>
                <a:noFill/>
              </a:ln>
              <a:solidFill>
                <a:prstClr val="white"/>
              </a:solidFill>
              <a:effectLst/>
              <a:uLnTx/>
              <a:uFillTx/>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ea typeface="Calibri" panose="020F0502020204030204" pitchFamily="34" charset="0"/>
                <a:cs typeface="Arial" panose="020B0604020202020204" pitchFamily="34" charset="0"/>
              </a:rPr>
              <a:t>Alternatyva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1600" dirty="0">
                <a:solidFill>
                  <a:prstClr val="white"/>
                </a:solidFill>
                <a:cs typeface="Arial" panose="020B0604020202020204" pitchFamily="34" charset="0"/>
              </a:rPr>
              <a:t>Startuok </a:t>
            </a:r>
            <a:endParaRPr kumimoji="0" lang="lt-LT" sz="1600" b="0" i="0" u="none" strike="noStrike" kern="1200" cap="none" spc="0" normalizeH="0" baseline="0" noProof="0" dirty="0">
              <a:ln>
                <a:noFill/>
              </a:ln>
              <a:solidFill>
                <a:prstClr val="white"/>
              </a:solidFill>
              <a:effectLst/>
              <a:uLnTx/>
              <a:uFillTx/>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ea typeface="Calibri" panose="020F0502020204030204" pitchFamily="34" charset="0"/>
                <a:cs typeface="Arial" panose="020B0604020202020204" pitchFamily="34" charset="0"/>
              </a:rPr>
              <a:t>Avietė</a:t>
            </a:r>
            <a:endParaRPr kumimoji="0" lang="en-US" sz="1600" b="0" i="0" u="none" strike="noStrike" kern="1200" cap="none" spc="0" normalizeH="0" baseline="0" noProof="0" dirty="0">
              <a:ln>
                <a:noFill/>
              </a:ln>
              <a:solidFill>
                <a:prstClr val="white"/>
              </a:solidFill>
              <a:effectLst/>
              <a:uLnTx/>
              <a:uFillTx/>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ea typeface="Times New Roman" panose="02020603050405020304" pitchFamily="18" charset="0"/>
                <a:cs typeface="Arial" panose="020B0604020202020204" pitchFamily="34" charset="0"/>
              </a:rPr>
              <a:t>Pasidalytos rizikos paskolos</a:t>
            </a:r>
          </a:p>
          <a:p>
            <a:pPr marL="285750" indent="-285750">
              <a:buFont typeface="Arial" panose="020B0604020202020204" pitchFamily="34" charset="0"/>
              <a:buChar char="•"/>
              <a:defRP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Perspektyva </a:t>
            </a:r>
            <a:r>
              <a:rPr kumimoji="0" lang="lt-LT" sz="1600" b="0" i="0" u="none" strike="noStrike" kern="1200" cap="none" spc="0" normalizeH="0" baseline="0" noProof="0" dirty="0">
                <a:ln>
                  <a:noFill/>
                </a:ln>
                <a:solidFill>
                  <a:srgbClr val="000099"/>
                </a:solidFill>
                <a:effectLst/>
                <a:uLnTx/>
                <a:uFillTx/>
                <a:cs typeface="Arial" panose="020B0604020202020204" pitchFamily="34" charset="0"/>
              </a:rPr>
              <a:t>(</a:t>
            </a:r>
            <a:r>
              <a:rPr kumimoji="0" lang="lt-LT" sz="1600" b="0" i="1" u="none" strike="noStrike" kern="1200" cap="none" spc="0" normalizeH="0" baseline="0" noProof="0" dirty="0">
                <a:ln>
                  <a:noFill/>
                </a:ln>
                <a:solidFill>
                  <a:srgbClr val="000099"/>
                </a:solidFill>
                <a:effectLst/>
                <a:uLnTx/>
                <a:uFillTx/>
                <a:cs typeface="Arial" panose="020B0604020202020204" pitchFamily="34" charset="0"/>
              </a:rPr>
              <a:t>taikoma</a:t>
            </a:r>
            <a:r>
              <a:rPr kumimoji="0" lang="lt-LT" sz="1600" b="0" i="0" u="none" strike="noStrike" kern="1200" cap="none" spc="0" normalizeH="0" baseline="0" noProof="0" dirty="0">
                <a:ln>
                  <a:noFill/>
                </a:ln>
                <a:solidFill>
                  <a:srgbClr val="000099"/>
                </a:solidFill>
                <a:effectLst/>
                <a:uLnTx/>
                <a:uFillTx/>
                <a:cs typeface="Arial" panose="020B0604020202020204" pitchFamily="34" charset="0"/>
              </a:rPr>
              <a:t> </a:t>
            </a:r>
            <a:r>
              <a:rPr lang="lt-LT" sz="1600" i="1" dirty="0">
                <a:solidFill>
                  <a:srgbClr val="000099"/>
                </a:solidFill>
                <a:cs typeface="Arial" panose="020B0604020202020204" pitchFamily="34" charset="0"/>
              </a:rPr>
              <a:t>ir didelėms įm.)</a:t>
            </a:r>
          </a:p>
          <a:p>
            <a:pPr marL="285750" indent="-285750">
              <a:buFont typeface="Arial" panose="020B0604020202020204" pitchFamily="34" charset="0"/>
              <a:buChar char="•"/>
              <a:defRP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Karo paskolos</a:t>
            </a:r>
            <a:r>
              <a:rPr kumimoji="0" lang="lt-LT" sz="1600" b="0" i="0" u="none" strike="noStrike" kern="1200" cap="none" spc="0" normalizeH="0" baseline="0" noProof="0" dirty="0">
                <a:ln>
                  <a:noFill/>
                </a:ln>
                <a:solidFill>
                  <a:srgbClr val="FF6600"/>
                </a:solidFill>
                <a:effectLst/>
                <a:uLnTx/>
                <a:uFillTx/>
                <a:cs typeface="Arial" panose="020B0604020202020204" pitchFamily="34" charset="0"/>
              </a:rPr>
              <a:t> </a:t>
            </a:r>
            <a:r>
              <a:rPr lang="lt-LT" sz="1600" i="1" dirty="0">
                <a:solidFill>
                  <a:srgbClr val="000099"/>
                </a:solidFill>
                <a:cs typeface="Arial" panose="020B0604020202020204" pitchFamily="34" charset="0"/>
              </a:rPr>
              <a:t>(taikoma ir didelėms įm.)</a:t>
            </a:r>
            <a:endParaRPr lang="lt-LT" sz="1600" i="1" dirty="0">
              <a:solidFill>
                <a:schemeClr val="bg1"/>
              </a:solidFill>
              <a:cs typeface="Arial" panose="020B0604020202020204" pitchFamily="34" charset="0"/>
            </a:endParaRPr>
          </a:p>
          <a:p>
            <a:pPr marL="285750" indent="-285750">
              <a:buFont typeface="Arial" panose="020B0604020202020204" pitchFamily="34" charset="0"/>
              <a:buChar char="•"/>
              <a:defRPr/>
            </a:pPr>
            <a:r>
              <a:rPr lang="lt-LT" sz="1600" dirty="0">
                <a:solidFill>
                  <a:schemeClr val="bg1"/>
                </a:solidFill>
                <a:cs typeface="Arial" panose="020B0604020202020204" pitchFamily="34" charset="0"/>
              </a:rPr>
              <a:t>Paskolos nuo trečiųjų šalių veiksmų nukentėjusiems</a:t>
            </a:r>
          </a:p>
          <a:p>
            <a:pPr marL="285750" indent="-285750" algn="just">
              <a:buFont typeface="Arial" panose="020B0604020202020204" pitchFamily="34" charset="0"/>
              <a:buChar char="•"/>
              <a:defRPr/>
            </a:pPr>
            <a:r>
              <a:rPr kumimoji="0" lang="lt-LT" sz="1600" b="0" i="0" u="none" strike="noStrike" kern="1200" cap="none" spc="0" normalizeH="0" baseline="0" noProof="0" dirty="0" err="1">
                <a:ln>
                  <a:noFill/>
                </a:ln>
                <a:solidFill>
                  <a:prstClr val="white"/>
                </a:solidFill>
                <a:effectLst/>
                <a:uLnTx/>
                <a:uFillTx/>
              </a:rPr>
              <a:t>Paskol</a:t>
            </a:r>
            <a:r>
              <a:rPr kumimoji="0" lang="en-US" sz="1600" b="0" i="0" u="none" strike="noStrike" kern="1200" cap="none" spc="0" normalizeH="0" baseline="0" noProof="0" dirty="0" err="1">
                <a:ln>
                  <a:noFill/>
                </a:ln>
                <a:solidFill>
                  <a:prstClr val="white"/>
                </a:solidFill>
                <a:effectLst/>
                <a:uLnTx/>
                <a:uFillTx/>
              </a:rPr>
              <a:t>os</a:t>
            </a:r>
            <a:r>
              <a:rPr kumimoji="0" lang="en-US" sz="1600" b="0" i="0" u="none" strike="noStrike" kern="1200" cap="none" spc="0" normalizeH="0" baseline="0" noProof="0" dirty="0">
                <a:ln>
                  <a:noFill/>
                </a:ln>
                <a:solidFill>
                  <a:prstClr val="white"/>
                </a:solidFill>
                <a:effectLst/>
                <a:uLnTx/>
                <a:uFillTx/>
              </a:rPr>
              <a:t> </a:t>
            </a:r>
            <a:r>
              <a:rPr kumimoji="0" lang="lt-LT" sz="1600" b="0" i="0" u="none" strike="noStrike" kern="1200" cap="none" spc="0" normalizeH="0" baseline="0" noProof="0" dirty="0">
                <a:ln>
                  <a:noFill/>
                </a:ln>
                <a:solidFill>
                  <a:prstClr val="white"/>
                </a:solidFill>
                <a:effectLst/>
                <a:uLnTx/>
                <a:uFillTx/>
              </a:rPr>
              <a:t>energinio efektyvumo/ atsinaujinančių išteklių energetikos projektams </a:t>
            </a:r>
            <a:r>
              <a:rPr lang="lt-LT" sz="1600" dirty="0">
                <a:solidFill>
                  <a:srgbClr val="000099"/>
                </a:solidFill>
                <a:cs typeface="Arial" panose="020B0604020202020204" pitchFamily="34" charset="0"/>
              </a:rPr>
              <a:t>(</a:t>
            </a:r>
            <a:r>
              <a:rPr lang="lt-LT" sz="1600" i="1" dirty="0">
                <a:solidFill>
                  <a:srgbClr val="000099"/>
                </a:solidFill>
                <a:cs typeface="Arial" panose="020B0604020202020204" pitchFamily="34" charset="0"/>
              </a:rPr>
              <a:t>taikoma</a:t>
            </a:r>
            <a:r>
              <a:rPr lang="lt-LT" sz="1600" dirty="0">
                <a:solidFill>
                  <a:srgbClr val="000099"/>
                </a:solidFill>
                <a:cs typeface="Arial" panose="020B0604020202020204" pitchFamily="34" charset="0"/>
              </a:rPr>
              <a:t> </a:t>
            </a:r>
            <a:r>
              <a:rPr lang="lt-LT" sz="1600" i="1" dirty="0">
                <a:solidFill>
                  <a:srgbClr val="000099"/>
                </a:solidFill>
                <a:cs typeface="Arial" panose="020B0604020202020204" pitchFamily="34" charset="0"/>
              </a:rPr>
              <a:t>ir didelėms įm.)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17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4" name="Rounded Rectangle 63"/>
          <p:cNvSpPr/>
          <p:nvPr/>
        </p:nvSpPr>
        <p:spPr>
          <a:xfrm>
            <a:off x="129323" y="3782931"/>
            <a:ext cx="4772241" cy="2868684"/>
          </a:xfrm>
          <a:prstGeom prst="roundRect">
            <a:avLst/>
          </a:prstGeom>
          <a:solidFill>
            <a:srgbClr val="4B64AA">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indent="-342900">
              <a:buFont typeface="Arial" panose="020B0604020202020204" pitchFamily="34" charset="0"/>
              <a:buChar cha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Individualios INVEGA garantijos</a:t>
            </a:r>
            <a:r>
              <a:rPr kumimoji="0" lang="en-US" sz="1600" b="0" i="0" u="none" strike="noStrike" kern="1200" cap="none" spc="0" normalizeH="0" baseline="0" noProof="0" dirty="0">
                <a:ln>
                  <a:noFill/>
                </a:ln>
                <a:solidFill>
                  <a:prstClr val="white"/>
                </a:solidFill>
                <a:effectLst/>
                <a:uLnTx/>
                <a:uFillTx/>
                <a:cs typeface="Arial" panose="020B0604020202020204" pitchFamily="34" charset="0"/>
              </a:rPr>
              <a:t> </a:t>
            </a:r>
            <a:r>
              <a:rPr kumimoji="0" lang="lt-LT" sz="1600" b="0" i="0" u="none" strike="noStrike" kern="1200" cap="none" spc="0" normalizeH="0" baseline="0" noProof="0" dirty="0" err="1">
                <a:ln>
                  <a:noFill/>
                </a:ln>
                <a:solidFill>
                  <a:prstClr val="white"/>
                </a:solidFill>
                <a:effectLst/>
                <a:uLnTx/>
                <a:uFillTx/>
                <a:cs typeface="Arial" panose="020B0604020202020204" pitchFamily="34" charset="0"/>
              </a:rPr>
              <a:t>paskolom</a:t>
            </a:r>
            <a:r>
              <a:rPr kumimoji="0" lang="en-US" sz="1600" b="0" i="0" u="none" strike="noStrike" kern="1200" cap="none" spc="0" normalizeH="0" baseline="0" noProof="0" dirty="0">
                <a:ln>
                  <a:noFill/>
                </a:ln>
                <a:solidFill>
                  <a:prstClr val="white"/>
                </a:solidFill>
                <a:effectLst/>
                <a:uLnTx/>
                <a:uFillTx/>
                <a:cs typeface="Arial" panose="020B0604020202020204" pitchFamily="34" charset="0"/>
              </a:rPr>
              <a:t>s</a:t>
            </a: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 </a:t>
            </a:r>
            <a:r>
              <a:rPr lang="lt-LT" sz="1600" dirty="0">
                <a:solidFill>
                  <a:srgbClr val="000099"/>
                </a:solidFill>
              </a:rPr>
              <a:t>(</a:t>
            </a:r>
            <a:r>
              <a:rPr lang="lt-LT" sz="1600" i="1" dirty="0">
                <a:solidFill>
                  <a:srgbClr val="000099"/>
                </a:solidFill>
                <a:cs typeface="Arial" panose="020B0604020202020204" pitchFamily="34" charset="0"/>
              </a:rPr>
              <a:t>taikoma</a:t>
            </a:r>
            <a:r>
              <a:rPr lang="lt-LT" sz="1600" dirty="0">
                <a:solidFill>
                  <a:srgbClr val="000099"/>
                </a:solidFill>
                <a:cs typeface="Arial" panose="020B0604020202020204" pitchFamily="34" charset="0"/>
              </a:rPr>
              <a:t> </a:t>
            </a:r>
            <a:r>
              <a:rPr lang="lt-LT" sz="1600" i="1" dirty="0">
                <a:solidFill>
                  <a:srgbClr val="000099"/>
                </a:solidFill>
                <a:cs typeface="Arial" panose="020B0604020202020204" pitchFamily="34" charset="0"/>
              </a:rPr>
              <a:t>ir didelėms įm.) </a:t>
            </a: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 </a:t>
            </a:r>
            <a:r>
              <a:rPr lang="lt-LT" sz="1600" dirty="0">
                <a:solidFill>
                  <a:srgbClr val="FF6600"/>
                </a:solidFill>
                <a:cs typeface="Arial" panose="020B0604020202020204" pitchFamily="34" charset="0"/>
              </a:rPr>
              <a:t> </a:t>
            </a: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ir lizingui</a:t>
            </a:r>
          </a:p>
          <a:p>
            <a:pPr marL="342900" indent="-342900">
              <a:buFont typeface="Arial" panose="020B0604020202020204" pitchFamily="34" charset="0"/>
              <a:buChar char="•"/>
            </a:pPr>
            <a:r>
              <a:rPr lang="lt-LT" sz="1600" dirty="0">
                <a:solidFill>
                  <a:prstClr val="white"/>
                </a:solidFill>
                <a:cs typeface="Arial" panose="020B0604020202020204" pitchFamily="34" charset="0"/>
              </a:rPr>
              <a:t>Pagalbos garantijos </a:t>
            </a:r>
            <a:endParaRPr kumimoji="0" lang="en-US" sz="1600" b="0" i="0" u="none" strike="noStrike" kern="1200" cap="none" spc="0" normalizeH="0" baseline="0" noProof="0" dirty="0">
              <a:ln>
                <a:noFill/>
              </a:ln>
              <a:solidFill>
                <a:srgbClr val="FF6600"/>
              </a:solidFill>
              <a:effectLst/>
              <a:uLnTx/>
              <a:uFillTx/>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Portfelinės garantijos paskoloms ir lizingui </a:t>
            </a:r>
            <a:endParaRPr kumimoji="0" lang="en-US" sz="1600" b="0" i="0" u="none" strike="noStrike" kern="1200" cap="none" spc="0" normalizeH="0" baseline="0" noProof="0" dirty="0">
              <a:ln>
                <a:noFill/>
              </a:ln>
              <a:solidFill>
                <a:prstClr val="white"/>
              </a:solidFill>
              <a:effectLst/>
              <a:uLnTx/>
              <a:uFillTx/>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Portfelinės garantijos </a:t>
            </a:r>
            <a:r>
              <a:rPr kumimoji="0" lang="lt-LT" sz="1600" b="0" i="0" u="none" strike="noStrike" kern="1200" cap="none" spc="0" normalizeH="0" baseline="0" noProof="0" dirty="0" err="1">
                <a:ln>
                  <a:noFill/>
                </a:ln>
                <a:solidFill>
                  <a:prstClr val="white"/>
                </a:solidFill>
                <a:effectLst/>
                <a:uLnTx/>
                <a:uFillTx/>
                <a:cs typeface="Arial" panose="020B0604020202020204" pitchFamily="34" charset="0"/>
              </a:rPr>
              <a:t>faktoring</a:t>
            </a:r>
            <a:r>
              <a:rPr kumimoji="0" lang="en-US" sz="1600" b="0" i="0" u="none" strike="noStrike" kern="1200" cap="none" spc="0" normalizeH="0" baseline="0" noProof="0" dirty="0" err="1">
                <a:ln>
                  <a:noFill/>
                </a:ln>
                <a:solidFill>
                  <a:prstClr val="white"/>
                </a:solidFill>
                <a:effectLst/>
                <a:uLnTx/>
                <a:uFillTx/>
                <a:cs typeface="Arial" panose="020B0604020202020204" pitchFamily="34" charset="0"/>
              </a:rPr>
              <a:t>ui</a:t>
            </a:r>
            <a:endParaRPr kumimoji="0" lang="en-US" sz="1600" b="0" i="0" u="none" strike="noStrike" kern="1200" cap="none" spc="0" normalizeH="0" baseline="0" noProof="0" dirty="0">
              <a:ln>
                <a:noFill/>
              </a:ln>
              <a:solidFill>
                <a:prstClr val="white"/>
              </a:solidFill>
              <a:effectLst/>
              <a:uLnTx/>
              <a:uFillTx/>
              <a:cs typeface="Arial" panose="020B0604020202020204" pitchFamily="34" charset="0"/>
            </a:endParaRPr>
          </a:p>
          <a:p>
            <a:pPr marL="342900" indent="-342900">
              <a:buFont typeface="Arial" panose="020B0604020202020204" pitchFamily="34" charset="0"/>
              <a:buChar char="•"/>
              <a:defRPr/>
            </a:pPr>
            <a:r>
              <a:rPr kumimoji="0" lang="lt-LT" sz="1600" b="0" i="0" u="none" strike="noStrike" kern="1200" cap="none" spc="0" normalizeH="0" baseline="0" noProof="0" dirty="0">
                <a:ln>
                  <a:noFill/>
                </a:ln>
                <a:solidFill>
                  <a:prstClr val="white"/>
                </a:solidFill>
                <a:effectLst/>
                <a:uLnTx/>
                <a:uFillTx/>
                <a:cs typeface="Arial" panose="020B0604020202020204" pitchFamily="34" charset="0"/>
              </a:rPr>
              <a:t>Eksporto kredito garantijos </a:t>
            </a:r>
            <a:r>
              <a:rPr lang="lt-LT" sz="1600" dirty="0">
                <a:solidFill>
                  <a:srgbClr val="000099"/>
                </a:solidFill>
              </a:rPr>
              <a:t>(</a:t>
            </a:r>
            <a:r>
              <a:rPr lang="lt-LT" sz="1600" i="1" dirty="0">
                <a:solidFill>
                  <a:srgbClr val="000099"/>
                </a:solidFill>
                <a:cs typeface="Arial" panose="020B0604020202020204" pitchFamily="34" charset="0"/>
              </a:rPr>
              <a:t>taikoma</a:t>
            </a:r>
            <a:r>
              <a:rPr lang="lt-LT" sz="1600" dirty="0">
                <a:solidFill>
                  <a:srgbClr val="000099"/>
                </a:solidFill>
                <a:cs typeface="Arial" panose="020B0604020202020204" pitchFamily="34" charset="0"/>
              </a:rPr>
              <a:t> </a:t>
            </a:r>
            <a:r>
              <a:rPr lang="lt-LT" sz="1600" i="1" dirty="0">
                <a:solidFill>
                  <a:srgbClr val="000099"/>
                </a:solidFill>
                <a:cs typeface="Arial" panose="020B0604020202020204" pitchFamily="34" charset="0"/>
              </a:rPr>
              <a:t>ir didelėms įm.)</a:t>
            </a:r>
          </a:p>
          <a:p>
            <a:pPr marL="342900" indent="-342900">
              <a:buFont typeface="Arial" panose="020B0604020202020204" pitchFamily="34" charset="0"/>
              <a:buChar char="•"/>
              <a:defRPr/>
            </a:pPr>
            <a:r>
              <a:rPr lang="lt-LT" sz="1600" dirty="0">
                <a:solidFill>
                  <a:schemeClr val="bg1"/>
                </a:solidFill>
                <a:cs typeface="Arial" panose="020B0604020202020204" pitchFamily="34" charset="0"/>
              </a:rPr>
              <a:t>Portfelinės garantijos 3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5" name="Rounded Rectangle 64"/>
          <p:cNvSpPr/>
          <p:nvPr/>
        </p:nvSpPr>
        <p:spPr>
          <a:xfrm>
            <a:off x="8325511" y="3393967"/>
            <a:ext cx="3661079" cy="2128055"/>
          </a:xfrm>
          <a:prstGeom prst="roundRect">
            <a:avLst/>
          </a:prstGeom>
          <a:solidFill>
            <a:srgbClr val="4B64AA">
              <a:alpha val="90000"/>
            </a:srgb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Pal</a:t>
            </a: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ūkanų kompensavimas</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Vertybinių popierių įtraukimo į vertybinių popierių biržą skatinimas</a:t>
            </a:r>
          </a:p>
        </p:txBody>
      </p:sp>
    </p:spTree>
    <p:extLst>
      <p:ext uri="{BB962C8B-B14F-4D97-AF65-F5344CB8AC3E}">
        <p14:creationId xmlns:p14="http://schemas.microsoft.com/office/powerpoint/2010/main" val="3874865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Straight Connector 53">
            <a:extLst>
              <a:ext uri="{FF2B5EF4-FFF2-40B4-BE49-F238E27FC236}">
                <a16:creationId xmlns:a16="http://schemas.microsoft.com/office/drawing/2014/main" id="{2CA89338-2324-BE20-4094-EEA6D4D902F1}"/>
              </a:ext>
            </a:extLst>
          </p:cNvPr>
          <p:cNvCxnSpPr>
            <a:stCxn id="36" idx="2"/>
            <a:endCxn id="48" idx="2"/>
          </p:cNvCxnSpPr>
          <p:nvPr/>
        </p:nvCxnSpPr>
        <p:spPr>
          <a:xfrm>
            <a:off x="8178711" y="2690549"/>
            <a:ext cx="11558" cy="2783891"/>
          </a:xfrm>
          <a:prstGeom prst="line">
            <a:avLst/>
          </a:prstGeom>
        </p:spPr>
        <p:style>
          <a:lnRef idx="1">
            <a:schemeClr val="accent4"/>
          </a:lnRef>
          <a:fillRef idx="0">
            <a:schemeClr val="accent4"/>
          </a:fillRef>
          <a:effectRef idx="0">
            <a:schemeClr val="accent4"/>
          </a:effectRef>
          <a:fontRef idx="minor">
            <a:schemeClr val="tx1"/>
          </a:fontRef>
        </p:style>
      </p:cxnSp>
      <p:sp>
        <p:nvSpPr>
          <p:cNvPr id="5" name="Rectangle 4">
            <a:extLst>
              <a:ext uri="{FF2B5EF4-FFF2-40B4-BE49-F238E27FC236}">
                <a16:creationId xmlns:a16="http://schemas.microsoft.com/office/drawing/2014/main" id="{C6045D42-8AA1-4A3D-B4F0-29C56F723BFA}"/>
              </a:ext>
            </a:extLst>
          </p:cNvPr>
          <p:cNvSpPr/>
          <p:nvPr/>
        </p:nvSpPr>
        <p:spPr>
          <a:xfrm>
            <a:off x="0" y="6588"/>
            <a:ext cx="2570480" cy="68514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200" dirty="0">
              <a:solidFill>
                <a:schemeClr val="tx1">
                  <a:lumMod val="50000"/>
                  <a:lumOff val="50000"/>
                </a:schemeClr>
              </a:solidFill>
            </a:endParaRPr>
          </a:p>
        </p:txBody>
      </p:sp>
      <p:pic>
        <p:nvPicPr>
          <p:cNvPr id="4" name="Picture 3" descr="Graphical user interface, text, application, chat or text message&#10;&#10;Description automatically generated">
            <a:extLst>
              <a:ext uri="{FF2B5EF4-FFF2-40B4-BE49-F238E27FC236}">
                <a16:creationId xmlns:a16="http://schemas.microsoft.com/office/drawing/2014/main" id="{3E200093-CEAE-D896-F80D-324D12EDDDEF}"/>
              </a:ext>
            </a:extLst>
          </p:cNvPr>
          <p:cNvPicPr>
            <a:picLocks noChangeAspect="1"/>
          </p:cNvPicPr>
          <p:nvPr/>
        </p:nvPicPr>
        <p:blipFill>
          <a:blip r:embed="rId3"/>
          <a:stretch>
            <a:fillRect/>
          </a:stretch>
        </p:blipFill>
        <p:spPr>
          <a:xfrm>
            <a:off x="154446" y="25358"/>
            <a:ext cx="2344913" cy="1009615"/>
          </a:xfrm>
          <a:prstGeom prst="rect">
            <a:avLst/>
          </a:prstGeom>
        </p:spPr>
      </p:pic>
      <p:sp>
        <p:nvSpPr>
          <p:cNvPr id="19" name="TextBox 18">
            <a:extLst>
              <a:ext uri="{FF2B5EF4-FFF2-40B4-BE49-F238E27FC236}">
                <a16:creationId xmlns:a16="http://schemas.microsoft.com/office/drawing/2014/main" id="{A90EDD84-F4B0-0814-1A82-C522DA2BE6B2}"/>
              </a:ext>
            </a:extLst>
          </p:cNvPr>
          <p:cNvSpPr txBox="1"/>
          <p:nvPr/>
        </p:nvSpPr>
        <p:spPr>
          <a:xfrm>
            <a:off x="2570480" y="4761134"/>
            <a:ext cx="4835712" cy="830997"/>
          </a:xfrm>
          <a:prstGeom prst="rect">
            <a:avLst/>
          </a:prstGeom>
          <a:solidFill>
            <a:schemeClr val="bg1"/>
          </a:solidFill>
          <a:ln>
            <a:noFill/>
          </a:ln>
          <a:effectLst/>
        </p:spPr>
        <p:txBody>
          <a:bodyPr wrap="square">
            <a:spAutoFit/>
          </a:bodyPr>
          <a:lstStyle/>
          <a:p>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CVP IS administruoja Viešųjų pirkimų tarnyba, todėl kilus klausimų galite kreiptis ir į VPT </a:t>
            </a:r>
            <a:r>
              <a:rPr lang="lt-LT" sz="1600" i="0" u="none" strike="noStrike" dirty="0">
                <a:solidFill>
                  <a:schemeClr val="tx1">
                    <a:lumMod val="65000"/>
                    <a:lumOff val="35000"/>
                  </a:schemeClr>
                </a:solidFill>
                <a:effectLst/>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rPr>
              <a:t>konsultacijų centrą</a:t>
            </a:r>
            <a:r>
              <a:rPr lang="lt-LT" sz="1600" i="0" dirty="0">
                <a:solidFill>
                  <a:schemeClr val="tx1">
                    <a:lumMod val="65000"/>
                    <a:lumOff val="35000"/>
                  </a:schemeClr>
                </a:solidFill>
                <a:effectLst/>
                <a:latin typeface="Segoe UI" panose="020B0502040204020203" pitchFamily="34" charset="0"/>
                <a:cs typeface="Segoe UI" panose="020B0502040204020203" pitchFamily="34" charset="0"/>
              </a:rPr>
              <a:t>.</a:t>
            </a:r>
            <a:endParaRPr lang="lt-LT" sz="1600"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8" name="TextBox 17">
            <a:extLst>
              <a:ext uri="{FF2B5EF4-FFF2-40B4-BE49-F238E27FC236}">
                <a16:creationId xmlns:a16="http://schemas.microsoft.com/office/drawing/2014/main" id="{DC58032C-B3F2-18AB-E06B-F0969D8D7ADF}"/>
              </a:ext>
            </a:extLst>
          </p:cNvPr>
          <p:cNvSpPr txBox="1"/>
          <p:nvPr/>
        </p:nvSpPr>
        <p:spPr>
          <a:xfrm>
            <a:off x="3294805" y="371599"/>
            <a:ext cx="8172869" cy="400110"/>
          </a:xfrm>
          <a:prstGeom prst="rect">
            <a:avLst/>
          </a:prstGeom>
          <a:noFill/>
        </p:spPr>
        <p:txBody>
          <a:bodyPr wrap="square">
            <a:spAutoFit/>
          </a:bodyPr>
          <a:lstStyle/>
          <a:p>
            <a:pPr algn="ctr"/>
            <a:r>
              <a:rPr lang="lt-LT" sz="2000" b="1" i="0" u="none" strike="noStrike" dirty="0">
                <a:solidFill>
                  <a:schemeClr val="tx1">
                    <a:lumMod val="65000"/>
                    <a:lumOff val="35000"/>
                  </a:schemeClr>
                </a:solidFill>
                <a:effectLst/>
                <a:latin typeface="Segoe UI" panose="020B0502040204020203" pitchFamily="34" charset="0"/>
                <a:cs typeface="Segoe UI" panose="020B0502040204020203" pitchFamily="34" charset="0"/>
              </a:rPr>
              <a:t>DALYVAUKITE NUOLAT AUGANČIOJE VIEŠŲJŲ PIRKIMŲ RINKOJE   </a:t>
            </a:r>
            <a:endParaRPr lang="en-US" sz="2000" b="1"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AC5A2D34-4525-099C-1005-45BE47B6D95C}"/>
              </a:ext>
            </a:extLst>
          </p:cNvPr>
          <p:cNvSpPr txBox="1"/>
          <p:nvPr/>
        </p:nvSpPr>
        <p:spPr>
          <a:xfrm>
            <a:off x="0" y="6482080"/>
            <a:ext cx="12192000" cy="369332"/>
          </a:xfrm>
          <a:prstGeom prst="rect">
            <a:avLst/>
          </a:prstGeom>
          <a:solidFill>
            <a:schemeClr val="tx1">
              <a:lumMod val="50000"/>
              <a:lumOff val="50000"/>
            </a:schemeClr>
          </a:solidFill>
        </p:spPr>
        <p:txBody>
          <a:bodyPr wrap="square" rtlCol="0">
            <a:spAutoFit/>
          </a:bodyPr>
          <a:lstStyle/>
          <a:p>
            <a:pPr algn="r"/>
            <a:endParaRPr lang="en-US" dirty="0">
              <a:solidFill>
                <a:schemeClr val="bg1"/>
              </a:solidFill>
            </a:endParaRPr>
          </a:p>
        </p:txBody>
      </p:sp>
      <p:sp>
        <p:nvSpPr>
          <p:cNvPr id="34" name="TextBox 33">
            <a:extLst>
              <a:ext uri="{FF2B5EF4-FFF2-40B4-BE49-F238E27FC236}">
                <a16:creationId xmlns:a16="http://schemas.microsoft.com/office/drawing/2014/main" id="{8688B83D-F8D5-68E1-7C6D-5E96DFABE73A}"/>
              </a:ext>
            </a:extLst>
          </p:cNvPr>
          <p:cNvSpPr txBox="1"/>
          <p:nvPr/>
        </p:nvSpPr>
        <p:spPr>
          <a:xfrm>
            <a:off x="8699052" y="1988647"/>
            <a:ext cx="3360867" cy="1179810"/>
          </a:xfrm>
          <a:prstGeom prst="rect">
            <a:avLst/>
          </a:prstGeom>
          <a:noFill/>
        </p:spPr>
        <p:txBody>
          <a:bodyPr wrap="square">
            <a:spAutoFit/>
          </a:bodyPr>
          <a:lstStyle/>
          <a:p>
            <a:pPr>
              <a:spcBef>
                <a:spcPts val="600"/>
              </a:spcBef>
              <a:spcAft>
                <a:spcPts val="200"/>
              </a:spcAft>
            </a:pPr>
            <a:r>
              <a:rPr lang="lt-LT" sz="1600" b="1" dirty="0">
                <a:latin typeface="Segoe UI" panose="020B0502040204020203" pitchFamily="34" charset="0"/>
                <a:cs typeface="Segoe UI" panose="020B0502040204020203" pitchFamily="34" charset="0"/>
              </a:rPr>
              <a:t>R</a:t>
            </a:r>
            <a:r>
              <a:rPr lang="lt-LT" sz="1600" b="1" dirty="0">
                <a:effectLst/>
                <a:latin typeface="Segoe UI" panose="020B0502040204020203" pitchFamily="34" charset="0"/>
                <a:cs typeface="Segoe UI" panose="020B0502040204020203" pitchFamily="34" charset="0"/>
              </a:rPr>
              <a:t>egistruokitės </a:t>
            </a:r>
            <a:r>
              <a:rPr lang="lt-LT" sz="1600" dirty="0">
                <a:effectLst/>
                <a:latin typeface="Segoe UI" panose="020B0502040204020203" pitchFamily="34" charset="0"/>
                <a:cs typeface="Segoe UI" panose="020B0502040204020203" pitchFamily="34" charset="0"/>
              </a:rPr>
              <a:t>CVP IS vartotoju – </a:t>
            </a:r>
            <a:r>
              <a:rPr lang="lt-LT" sz="1600" dirty="0">
                <a:latin typeface="Segoe UI" panose="020B0502040204020203" pitchFamily="34" charset="0"/>
                <a:cs typeface="Segoe UI" panose="020B0502040204020203" pitchFamily="34" charset="0"/>
              </a:rPr>
              <a:t>užpildykite</a:t>
            </a:r>
            <a:r>
              <a:rPr lang="lt-LT" sz="1600" dirty="0">
                <a:solidFill>
                  <a:srgbClr val="444444"/>
                </a:solidFill>
                <a:latin typeface="Segoe UI" panose="020B0502040204020203" pitchFamily="34" charset="0"/>
                <a:cs typeface="Segoe UI" panose="020B0502040204020203" pitchFamily="34" charset="0"/>
              </a:rPr>
              <a:t> </a:t>
            </a:r>
            <a:r>
              <a:rPr lang="lt-LT" sz="1600" dirty="0">
                <a:solidFill>
                  <a:schemeClr val="tx1">
                    <a:lumMod val="75000"/>
                    <a:lumOff val="25000"/>
                  </a:schemeClr>
                </a:solidFill>
                <a:latin typeface="Segoe UI" panose="020B0502040204020203" pitchFamily="34" charset="0"/>
                <a:cs typeface="Segoe UI" panose="020B0502040204020203" pitchFamily="34" charset="0"/>
                <a:hlinkClick r:id="rId5">
                  <a:extLst>
                    <a:ext uri="{A12FA001-AC4F-418D-AE19-62706E023703}">
                      <ahyp:hlinkClr xmlns:ahyp="http://schemas.microsoft.com/office/drawing/2018/hyperlinkcolor" val="tx"/>
                    </a:ext>
                  </a:extLst>
                </a:hlinkClick>
              </a:rPr>
              <a:t>registracijos formą </a:t>
            </a:r>
            <a:r>
              <a:rPr lang="lt-LT" sz="1600" dirty="0">
                <a:latin typeface="Segoe UI" panose="020B0502040204020203" pitchFamily="34" charset="0"/>
                <a:cs typeface="Segoe UI" panose="020B0502040204020203" pitchFamily="34" charset="0"/>
              </a:rPr>
              <a:t>ir</a:t>
            </a:r>
            <a:r>
              <a:rPr lang="lt-LT" sz="1600" dirty="0">
                <a:solidFill>
                  <a:srgbClr val="444444"/>
                </a:solidFill>
                <a:latin typeface="Segoe UI" panose="020B0502040204020203" pitchFamily="34" charset="0"/>
                <a:cs typeface="Segoe UI" panose="020B0502040204020203" pitchFamily="34" charset="0"/>
              </a:rPr>
              <a:t> </a:t>
            </a:r>
            <a:r>
              <a:rPr lang="lt-LT" sz="1600" dirty="0">
                <a:latin typeface="Segoe UI" panose="020B0502040204020203" pitchFamily="34" charset="0"/>
                <a:cs typeface="Segoe UI" panose="020B0502040204020203" pitchFamily="34" charset="0"/>
              </a:rPr>
              <a:t>susikurkite naudotojo paskyrą. </a:t>
            </a:r>
          </a:p>
          <a:p>
            <a:pPr algn="just">
              <a:spcBef>
                <a:spcPts val="600"/>
              </a:spcBef>
              <a:spcAft>
                <a:spcPts val="200"/>
              </a:spcAft>
            </a:pPr>
            <a:endParaRPr lang="lt-LT" sz="1600" dirty="0">
              <a:effectLst/>
              <a:latin typeface="Segoe UI" panose="020B0502040204020203" pitchFamily="34" charset="0"/>
              <a:cs typeface="Segoe UI" panose="020B0502040204020203" pitchFamily="34" charset="0"/>
            </a:endParaRPr>
          </a:p>
        </p:txBody>
      </p:sp>
      <p:sp>
        <p:nvSpPr>
          <p:cNvPr id="2" name="TextBox 1">
            <a:extLst>
              <a:ext uri="{FF2B5EF4-FFF2-40B4-BE49-F238E27FC236}">
                <a16:creationId xmlns:a16="http://schemas.microsoft.com/office/drawing/2014/main" id="{AB87D7C4-E548-624A-EC8E-16BED8616207}"/>
              </a:ext>
            </a:extLst>
          </p:cNvPr>
          <p:cNvSpPr txBox="1"/>
          <p:nvPr/>
        </p:nvSpPr>
        <p:spPr>
          <a:xfrm>
            <a:off x="8711735" y="3467141"/>
            <a:ext cx="2961939" cy="830997"/>
          </a:xfrm>
          <a:prstGeom prst="rect">
            <a:avLst/>
          </a:prstGeom>
          <a:noFill/>
        </p:spPr>
        <p:txBody>
          <a:bodyPr wrap="square" rtlCol="0">
            <a:spAutoFit/>
          </a:bodyPr>
          <a:lstStyle/>
          <a:p>
            <a:r>
              <a:rPr lang="lt-LT" sz="1600" b="1" dirty="0">
                <a:latin typeface="Segoe UI "/>
              </a:rPr>
              <a:t>Prenumeruokite</a:t>
            </a:r>
            <a:r>
              <a:rPr lang="lt-LT" sz="1600" dirty="0">
                <a:latin typeface="Segoe UI "/>
              </a:rPr>
              <a:t> jums pagal veiklos sritį aktualius pirkimų kvietimus</a:t>
            </a:r>
          </a:p>
        </p:txBody>
      </p:sp>
      <p:sp>
        <p:nvSpPr>
          <p:cNvPr id="9" name="Right Triangle 8">
            <a:extLst>
              <a:ext uri="{FF2B5EF4-FFF2-40B4-BE49-F238E27FC236}">
                <a16:creationId xmlns:a16="http://schemas.microsoft.com/office/drawing/2014/main" id="{1B7F71D0-9833-8D82-017E-65CA5F0BE33E}"/>
              </a:ext>
            </a:extLst>
          </p:cNvPr>
          <p:cNvSpPr/>
          <p:nvPr/>
        </p:nvSpPr>
        <p:spPr>
          <a:xfrm>
            <a:off x="0" y="4679576"/>
            <a:ext cx="2570480" cy="1802504"/>
          </a:xfrm>
          <a:prstGeom prst="rtTriangle">
            <a:avLst/>
          </a:prstGeom>
          <a:solidFill>
            <a:srgbClr val="F3D263"/>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780DF85-1E87-CB48-0344-DF304CF7BC69}"/>
              </a:ext>
            </a:extLst>
          </p:cNvPr>
          <p:cNvSpPr txBox="1"/>
          <p:nvPr/>
        </p:nvSpPr>
        <p:spPr>
          <a:xfrm>
            <a:off x="9057941" y="6482080"/>
            <a:ext cx="3238052" cy="338554"/>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https://pirkimai.eviesiejipirkimai.lt</a:t>
            </a:r>
            <a:r>
              <a:rPr lang="lt-LT" sz="1600" dirty="0">
                <a:solidFill>
                  <a:schemeClr val="bg1"/>
                </a:solidFill>
                <a:latin typeface="Arial" panose="020B0604020202020204" pitchFamily="34" charset="0"/>
                <a:cs typeface="Arial" panose="020B0604020202020204" pitchFamily="34" charset="0"/>
              </a:rPr>
              <a:t> </a:t>
            </a:r>
            <a:endParaRPr lang="en-US" sz="1600"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DD40868-B9C4-5FA1-023D-B361D71A3564}"/>
              </a:ext>
            </a:extLst>
          </p:cNvPr>
          <p:cNvSpPr txBox="1"/>
          <p:nvPr/>
        </p:nvSpPr>
        <p:spPr>
          <a:xfrm>
            <a:off x="3732628" y="1161720"/>
            <a:ext cx="8327291" cy="338554"/>
          </a:xfrm>
          <a:prstGeom prst="rect">
            <a:avLst/>
          </a:prstGeom>
          <a:noFill/>
        </p:spPr>
        <p:txBody>
          <a:bodyPr wrap="square">
            <a:spAutoFit/>
          </a:bodyPr>
          <a:lstStyle/>
          <a:p>
            <a:r>
              <a:rPr lang="lt-LT" sz="1600" dirty="0">
                <a:latin typeface="Segoe UI" panose="020B0502040204020203" pitchFamily="34" charset="0"/>
                <a:cs typeface="Segoe UI" panose="020B0502040204020203" pitchFamily="34" charset="0"/>
              </a:rPr>
              <a:t>– tokia yra 2022 m. </a:t>
            </a:r>
            <a:r>
              <a:rPr lang="en-US" sz="1600" dirty="0">
                <a:latin typeface="Segoe UI" panose="020B0502040204020203" pitchFamily="34" charset="0"/>
                <a:cs typeface="Segoe UI" panose="020B0502040204020203" pitchFamily="34" charset="0"/>
              </a:rPr>
              <a:t>Lietuvos </a:t>
            </a:r>
            <a:r>
              <a:rPr lang="lt-LT" sz="1600" dirty="0">
                <a:latin typeface="Segoe UI" panose="020B0502040204020203" pitchFamily="34" charset="0"/>
                <a:cs typeface="Segoe UI" panose="020B0502040204020203" pitchFamily="34" charset="0"/>
              </a:rPr>
              <a:t>viešųjų pirkimų vertė. Kasmet tai sudaro apie </a:t>
            </a:r>
            <a:r>
              <a:rPr lang="lt-LT" sz="1600" b="1" dirty="0">
                <a:latin typeface="Segoe UI" panose="020B0502040204020203" pitchFamily="34" charset="0"/>
                <a:cs typeface="Segoe UI" panose="020B0502040204020203" pitchFamily="34" charset="0"/>
              </a:rPr>
              <a:t>12 </a:t>
            </a:r>
            <a:r>
              <a:rPr lang="en-US" sz="1600" b="1" dirty="0">
                <a:latin typeface="Segoe UI" panose="020B0502040204020203" pitchFamily="34" charset="0"/>
                <a:cs typeface="Segoe UI" panose="020B0502040204020203" pitchFamily="34" charset="0"/>
              </a:rPr>
              <a:t>%</a:t>
            </a:r>
            <a:r>
              <a:rPr lang="lt-LT" sz="1600" dirty="0">
                <a:latin typeface="Segoe UI" panose="020B0502040204020203" pitchFamily="34" charset="0"/>
                <a:cs typeface="Segoe UI" panose="020B0502040204020203" pitchFamily="34" charset="0"/>
              </a:rPr>
              <a:t> šalies BVP </a:t>
            </a:r>
            <a:endParaRPr lang="en-US" sz="1600" dirty="0">
              <a:latin typeface="Segoe UI" panose="020B0502040204020203" pitchFamily="34" charset="0"/>
              <a:cs typeface="Segoe UI" panose="020B0502040204020203" pitchFamily="34" charset="0"/>
            </a:endParaRPr>
          </a:p>
        </p:txBody>
      </p:sp>
      <p:sp>
        <p:nvSpPr>
          <p:cNvPr id="17" name="Oval 33">
            <a:extLst>
              <a:ext uri="{FF2B5EF4-FFF2-40B4-BE49-F238E27FC236}">
                <a16:creationId xmlns:a16="http://schemas.microsoft.com/office/drawing/2014/main" id="{BE656019-66CD-7FE1-7E62-57D67CA3F625}"/>
              </a:ext>
            </a:extLst>
          </p:cNvPr>
          <p:cNvSpPr>
            <a:spLocks noChangeArrowheads="1"/>
          </p:cNvSpPr>
          <p:nvPr/>
        </p:nvSpPr>
        <p:spPr bwMode="auto">
          <a:xfrm>
            <a:off x="2724926" y="861818"/>
            <a:ext cx="994185" cy="923330"/>
          </a:xfrm>
          <a:prstGeom prst="ellipse">
            <a:avLst/>
          </a:prstGeom>
          <a:solidFill>
            <a:srgbClr val="F3D263"/>
          </a:solidFill>
          <a:ln>
            <a:noFill/>
          </a:ln>
        </p:spPr>
        <p:txBody>
          <a:bodyPr vert="horz" wrap="square" lIns="91440" tIns="45720" rIns="91440" bIns="45720" numCol="1" anchor="t" anchorCtr="0" compatLnSpc="1">
            <a:prstTxWarp prst="textNoShape">
              <a:avLst/>
            </a:prstTxWarp>
          </a:bodyPr>
          <a:lstStyle/>
          <a:p>
            <a:pPr algn="ctr"/>
            <a:endParaRPr lang="en-US" sz="1400" dirty="0">
              <a:solidFill>
                <a:schemeClr val="bg1"/>
              </a:solidFill>
            </a:endParaRPr>
          </a:p>
        </p:txBody>
      </p:sp>
      <p:sp>
        <p:nvSpPr>
          <p:cNvPr id="14" name="TextBox 13">
            <a:extLst>
              <a:ext uri="{FF2B5EF4-FFF2-40B4-BE49-F238E27FC236}">
                <a16:creationId xmlns:a16="http://schemas.microsoft.com/office/drawing/2014/main" id="{622AF5FF-38E2-FB40-E116-FE40BA9FB37E}"/>
              </a:ext>
            </a:extLst>
          </p:cNvPr>
          <p:cNvSpPr txBox="1"/>
          <p:nvPr/>
        </p:nvSpPr>
        <p:spPr>
          <a:xfrm>
            <a:off x="2738444" y="840754"/>
            <a:ext cx="994185" cy="1077218"/>
          </a:xfrm>
          <a:prstGeom prst="rect">
            <a:avLst/>
          </a:prstGeom>
          <a:noFill/>
        </p:spPr>
        <p:txBody>
          <a:bodyPr wrap="square" rtlCol="0">
            <a:spAutoFit/>
          </a:bodyPr>
          <a:lstStyle/>
          <a:p>
            <a:pPr algn="ctr"/>
            <a:r>
              <a:rPr lang="lt-LT" sz="3200" b="1" dirty="0">
                <a:solidFill>
                  <a:schemeClr val="tx1">
                    <a:lumMod val="65000"/>
                    <a:lumOff val="35000"/>
                  </a:schemeClr>
                </a:solidFill>
              </a:rPr>
              <a:t>7,5 </a:t>
            </a:r>
          </a:p>
          <a:p>
            <a:r>
              <a:rPr lang="lt-LT" sz="1400" b="1" dirty="0">
                <a:solidFill>
                  <a:schemeClr val="tx1">
                    <a:lumMod val="65000"/>
                    <a:lumOff val="35000"/>
                  </a:schemeClr>
                </a:solidFill>
                <a:latin typeface="Segoe UI" panose="020B0502040204020203" pitchFamily="34" charset="0"/>
                <a:cs typeface="Segoe UI" panose="020B0502040204020203" pitchFamily="34" charset="0"/>
              </a:rPr>
              <a:t>mlrd. Eur</a:t>
            </a:r>
            <a:endParaRPr lang="en-US" sz="1400" b="1" dirty="0">
              <a:solidFill>
                <a:schemeClr val="tx1">
                  <a:lumMod val="65000"/>
                  <a:lumOff val="35000"/>
                </a:schemeClr>
              </a:solidFill>
              <a:latin typeface="Segoe UI" panose="020B0502040204020203" pitchFamily="34" charset="0"/>
              <a:cs typeface="Segoe UI" panose="020B0502040204020203" pitchFamily="34" charset="0"/>
            </a:endParaRPr>
          </a:p>
          <a:p>
            <a:endParaRPr lang="en-US" dirty="0">
              <a:solidFill>
                <a:schemeClr val="tx1">
                  <a:lumMod val="75000"/>
                  <a:lumOff val="25000"/>
                </a:schemeClr>
              </a:solidFill>
            </a:endParaRPr>
          </a:p>
        </p:txBody>
      </p:sp>
      <p:sp>
        <p:nvSpPr>
          <p:cNvPr id="24" name="TextBox 23">
            <a:extLst>
              <a:ext uri="{FF2B5EF4-FFF2-40B4-BE49-F238E27FC236}">
                <a16:creationId xmlns:a16="http://schemas.microsoft.com/office/drawing/2014/main" id="{36158476-205B-9C9E-15E0-8E1030A9F552}"/>
              </a:ext>
            </a:extLst>
          </p:cNvPr>
          <p:cNvSpPr txBox="1"/>
          <p:nvPr/>
        </p:nvSpPr>
        <p:spPr>
          <a:xfrm>
            <a:off x="2570480" y="1994762"/>
            <a:ext cx="4841539" cy="584775"/>
          </a:xfrm>
          <a:prstGeom prst="rect">
            <a:avLst/>
          </a:prstGeom>
          <a:solidFill>
            <a:schemeClr val="bg1"/>
          </a:solidFill>
          <a:ln>
            <a:noFill/>
          </a:ln>
          <a:effectLst/>
        </p:spPr>
        <p:txBody>
          <a:bodyPr wrap="square">
            <a:spAutoFit/>
          </a:bodyPr>
          <a:lstStyle/>
          <a:p>
            <a:r>
              <a:rPr lang="lt-LT" sz="1600" b="1" i="0" dirty="0">
                <a:solidFill>
                  <a:schemeClr val="tx1">
                    <a:lumMod val="65000"/>
                    <a:lumOff val="35000"/>
                  </a:schemeClr>
                </a:solidFill>
                <a:effectLst/>
                <a:latin typeface="Segoe UI "/>
              </a:rPr>
              <a:t>Viešasis pirkimas</a:t>
            </a:r>
            <a:r>
              <a:rPr lang="lt-LT" sz="1600" b="0" i="0" dirty="0">
                <a:solidFill>
                  <a:schemeClr val="tx1">
                    <a:lumMod val="65000"/>
                    <a:lumOff val="35000"/>
                  </a:schemeClr>
                </a:solidFill>
                <a:effectLst/>
                <a:latin typeface="Segoe UI "/>
              </a:rPr>
              <a:t> – viešojo sektoriaus organizacijų atliekamas prekių, paslaugų ar darbų įsigijimas.</a:t>
            </a:r>
            <a:endParaRPr lang="lt-LT" sz="1600" dirty="0">
              <a:solidFill>
                <a:schemeClr val="tx1">
                  <a:lumMod val="65000"/>
                  <a:lumOff val="35000"/>
                </a:schemeClr>
              </a:solidFill>
              <a:latin typeface="Segoe UI "/>
            </a:endParaRPr>
          </a:p>
        </p:txBody>
      </p:sp>
      <p:sp>
        <p:nvSpPr>
          <p:cNvPr id="26" name="TextBox 25">
            <a:extLst>
              <a:ext uri="{FF2B5EF4-FFF2-40B4-BE49-F238E27FC236}">
                <a16:creationId xmlns:a16="http://schemas.microsoft.com/office/drawing/2014/main" id="{7F91B318-D91B-A7CC-384E-386DEF05888D}"/>
              </a:ext>
            </a:extLst>
          </p:cNvPr>
          <p:cNvSpPr txBox="1"/>
          <p:nvPr/>
        </p:nvSpPr>
        <p:spPr>
          <a:xfrm>
            <a:off x="2548322" y="3131726"/>
            <a:ext cx="4816138" cy="1323439"/>
          </a:xfrm>
          <a:prstGeom prst="rect">
            <a:avLst/>
          </a:prstGeom>
          <a:solidFill>
            <a:schemeClr val="bg1"/>
          </a:solidFill>
          <a:ln>
            <a:noFill/>
          </a:ln>
          <a:effectLst/>
        </p:spPr>
        <p:txBody>
          <a:bodyPr wrap="square">
            <a:spAutoFit/>
          </a:bodyPr>
          <a:lstStyle/>
          <a:p>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Viešie</a:t>
            </a:r>
            <a:r>
              <a:rPr lang="lt-LT" sz="1600" dirty="0">
                <a:solidFill>
                  <a:schemeClr val="tx1">
                    <a:lumMod val="65000"/>
                    <a:lumOff val="35000"/>
                  </a:schemeClr>
                </a:solidFill>
                <a:latin typeface="Segoe UI" panose="020B0502040204020203" pitchFamily="34" charset="0"/>
                <a:cs typeface="Segoe UI" panose="020B0502040204020203" pitchFamily="34" charset="0"/>
              </a:rPr>
              <a:t>ji pirkimai </a:t>
            </a:r>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vykdomi </a:t>
            </a:r>
            <a:r>
              <a:rPr lang="lt-LT" sz="1600" i="0" u="none" strike="noStrike" dirty="0">
                <a:solidFill>
                  <a:schemeClr val="tx1">
                    <a:lumMod val="65000"/>
                    <a:lumOff val="35000"/>
                  </a:schemeClr>
                </a:solidFill>
                <a:effectLst/>
                <a:latin typeface="Segoe UI" panose="020B0502040204020203" pitchFamily="34" charset="0"/>
                <a:cs typeface="Segoe UI" panose="020B0502040204020203" pitchFamily="34" charset="0"/>
                <a:hlinkClick r:id="rId7">
                  <a:extLst>
                    <a:ext uri="{A12FA001-AC4F-418D-AE19-62706E023703}">
                      <ahyp:hlinkClr xmlns:ahyp="http://schemas.microsoft.com/office/drawing/2018/hyperlinkcolor" val="tx"/>
                    </a:ext>
                  </a:extLst>
                </a:hlinkClick>
              </a:rPr>
              <a:t>Centrinėje viešųjų pirkimų informacinėje sistemoje (</a:t>
            </a:r>
            <a:r>
              <a:rPr lang="lt-LT" sz="1600" b="1" i="0" u="none" strike="noStrike" dirty="0">
                <a:solidFill>
                  <a:schemeClr val="tx1">
                    <a:lumMod val="65000"/>
                    <a:lumOff val="35000"/>
                  </a:schemeClr>
                </a:solidFill>
                <a:effectLst/>
                <a:latin typeface="Segoe UI" panose="020B0502040204020203" pitchFamily="34" charset="0"/>
                <a:cs typeface="Segoe UI" panose="020B0502040204020203" pitchFamily="34" charset="0"/>
                <a:hlinkClick r:id="rId7">
                  <a:extLst>
                    <a:ext uri="{A12FA001-AC4F-418D-AE19-62706E023703}">
                      <ahyp:hlinkClr xmlns:ahyp="http://schemas.microsoft.com/office/drawing/2018/hyperlinkcolor" val="tx"/>
                    </a:ext>
                  </a:extLst>
                </a:hlinkClick>
              </a:rPr>
              <a:t>CVP IS</a:t>
            </a:r>
            <a:r>
              <a:rPr lang="lt-LT" sz="1600" i="0" u="none" strike="noStrike" dirty="0">
                <a:solidFill>
                  <a:schemeClr val="tx1">
                    <a:lumMod val="65000"/>
                    <a:lumOff val="35000"/>
                  </a:schemeClr>
                </a:solidFill>
                <a:effectLst/>
                <a:latin typeface="Segoe UI" panose="020B0502040204020203" pitchFamily="34" charset="0"/>
                <a:cs typeface="Segoe UI" panose="020B0502040204020203" pitchFamily="34" charset="0"/>
                <a:hlinkClick r:id="rId7">
                  <a:extLst>
                    <a:ext uri="{A12FA001-AC4F-418D-AE19-62706E023703}">
                      <ahyp:hlinkClr xmlns:ahyp="http://schemas.microsoft.com/office/drawing/2018/hyperlinkcolor" val="tx"/>
                    </a:ext>
                  </a:extLst>
                </a:hlinkClick>
              </a:rPr>
              <a:t>)</a:t>
            </a:r>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a:t>
            </a:r>
            <a:r>
              <a:rPr lang="lt-LT" sz="1600" b="1" dirty="0">
                <a:solidFill>
                  <a:schemeClr val="tx1">
                    <a:lumMod val="65000"/>
                    <a:lumOff val="35000"/>
                  </a:schemeClr>
                </a:solidFill>
                <a:latin typeface="Segoe UI" panose="020B0502040204020203" pitchFamily="34" charset="0"/>
                <a:cs typeface="Segoe UI" panose="020B0502040204020203" pitchFamily="34" charset="0"/>
              </a:rPr>
              <a:t> </a:t>
            </a:r>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Pirkimuose gali dalyvauti tik šioje sistemoje registruoti tiekėjai </a:t>
            </a:r>
            <a:r>
              <a:rPr lang="lt-LT" sz="1600" dirty="0">
                <a:solidFill>
                  <a:schemeClr val="tx1">
                    <a:lumMod val="65000"/>
                    <a:lumOff val="35000"/>
                  </a:schemeClr>
                </a:solidFill>
                <a:latin typeface="Segoe UI" panose="020B0502040204020203" pitchFamily="34" charset="0"/>
                <a:cs typeface="Segoe UI" panose="020B0502040204020203" pitchFamily="34" charset="0"/>
              </a:rPr>
              <a:t>(fiziniai ir juridiniai asmenys). </a:t>
            </a:r>
            <a:r>
              <a:rPr lang="lt-LT" sz="1600" i="0" dirty="0">
                <a:solidFill>
                  <a:schemeClr val="tx1">
                    <a:lumMod val="65000"/>
                    <a:lumOff val="35000"/>
                  </a:schemeClr>
                </a:solidFill>
                <a:effectLst/>
                <a:latin typeface="Segoe UI" panose="020B0502040204020203" pitchFamily="34" charset="0"/>
                <a:cs typeface="Segoe UI" panose="020B0502040204020203" pitchFamily="34" charset="0"/>
              </a:rPr>
              <a:t>Registracija CVP IS yra </a:t>
            </a:r>
            <a:r>
              <a:rPr lang="lt-LT" sz="1600" b="1" i="0" dirty="0">
                <a:solidFill>
                  <a:schemeClr val="tx1">
                    <a:lumMod val="65000"/>
                    <a:lumOff val="35000"/>
                  </a:schemeClr>
                </a:solidFill>
                <a:effectLst/>
                <a:latin typeface="Segoe UI" panose="020B0502040204020203" pitchFamily="34" charset="0"/>
                <a:cs typeface="Segoe UI" panose="020B0502040204020203" pitchFamily="34" charset="0"/>
              </a:rPr>
              <a:t>nemokama</a:t>
            </a:r>
            <a:r>
              <a:rPr lang="lt-LT" sz="1600" b="0" i="0" dirty="0">
                <a:solidFill>
                  <a:schemeClr val="tx1">
                    <a:lumMod val="65000"/>
                    <a:lumOff val="35000"/>
                  </a:schemeClr>
                </a:solidFill>
                <a:effectLst/>
                <a:latin typeface="Segoe UI" panose="020B0502040204020203" pitchFamily="34" charset="0"/>
                <a:cs typeface="Segoe UI" panose="020B0502040204020203" pitchFamily="34" charset="0"/>
              </a:rPr>
              <a:t>.</a:t>
            </a:r>
          </a:p>
        </p:txBody>
      </p:sp>
      <p:sp>
        <p:nvSpPr>
          <p:cNvPr id="31" name="Right Triangle 30">
            <a:extLst>
              <a:ext uri="{FF2B5EF4-FFF2-40B4-BE49-F238E27FC236}">
                <a16:creationId xmlns:a16="http://schemas.microsoft.com/office/drawing/2014/main" id="{C798B627-46D7-AD45-7B7C-DBD7B1DE2FBE}"/>
              </a:ext>
            </a:extLst>
          </p:cNvPr>
          <p:cNvSpPr/>
          <p:nvPr/>
        </p:nvSpPr>
        <p:spPr>
          <a:xfrm rot="10966242">
            <a:off x="11736428" y="-4224"/>
            <a:ext cx="467012" cy="462057"/>
          </a:xfrm>
          <a:prstGeom prst="rtTriangle">
            <a:avLst/>
          </a:prstGeom>
          <a:solidFill>
            <a:srgbClr val="F3D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0B45A8C8-A328-59D9-0FD9-6D2FE224CA3E}"/>
              </a:ext>
            </a:extLst>
          </p:cNvPr>
          <p:cNvGrpSpPr/>
          <p:nvPr/>
        </p:nvGrpSpPr>
        <p:grpSpPr>
          <a:xfrm>
            <a:off x="7848868" y="2038569"/>
            <a:ext cx="731520" cy="731520"/>
            <a:chOff x="5309923" y="688412"/>
            <a:chExt cx="785275" cy="791093"/>
          </a:xfrm>
          <a:solidFill>
            <a:srgbClr val="F3D263"/>
          </a:solidFill>
        </p:grpSpPr>
        <p:sp>
          <p:nvSpPr>
            <p:cNvPr id="35" name="Oval 67">
              <a:extLst>
                <a:ext uri="{FF2B5EF4-FFF2-40B4-BE49-F238E27FC236}">
                  <a16:creationId xmlns:a16="http://schemas.microsoft.com/office/drawing/2014/main" id="{818ECC8C-3351-CCDA-E0D5-889D268705C6}"/>
                </a:ext>
              </a:extLst>
            </p:cNvPr>
            <p:cNvSpPr>
              <a:spLocks noChangeArrowheads="1"/>
            </p:cNvSpPr>
            <p:nvPr/>
          </p:nvSpPr>
          <p:spPr bwMode="auto">
            <a:xfrm>
              <a:off x="5309923" y="688412"/>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TextBox 35">
              <a:extLst>
                <a:ext uri="{FF2B5EF4-FFF2-40B4-BE49-F238E27FC236}">
                  <a16:creationId xmlns:a16="http://schemas.microsoft.com/office/drawing/2014/main" id="{43396955-DE2C-AB66-0E12-C72D2E73F64D}"/>
                </a:ext>
              </a:extLst>
            </p:cNvPr>
            <p:cNvSpPr txBox="1"/>
            <p:nvPr/>
          </p:nvSpPr>
          <p:spPr>
            <a:xfrm>
              <a:off x="5448214" y="747157"/>
              <a:ext cx="431581" cy="646331"/>
            </a:xfrm>
            <a:prstGeom prst="rect">
              <a:avLst/>
            </a:prstGeom>
            <a:noFill/>
          </p:spPr>
          <p:txBody>
            <a:bodyPr wrap="square" rtlCol="0">
              <a:spAutoFit/>
            </a:bodyPr>
            <a:lstStyle/>
            <a:p>
              <a:r>
                <a:rPr lang="lt-LT" sz="3600" dirty="0">
                  <a:solidFill>
                    <a:schemeClr val="bg1"/>
                  </a:solidFill>
                  <a:latin typeface="Arial" panose="020B0604020202020204" pitchFamily="34" charset="0"/>
                  <a:cs typeface="Arial" panose="020B0604020202020204" pitchFamily="34" charset="0"/>
                </a:rPr>
                <a:t>1</a:t>
              </a:r>
              <a:endParaRPr lang="en-US" sz="3600" dirty="0">
                <a:solidFill>
                  <a:schemeClr val="bg1"/>
                </a:solidFill>
                <a:latin typeface="Arial" panose="020B0604020202020204" pitchFamily="34" charset="0"/>
                <a:cs typeface="Arial" panose="020B0604020202020204" pitchFamily="34" charset="0"/>
              </a:endParaRPr>
            </a:p>
          </p:txBody>
        </p:sp>
      </p:grpSp>
      <p:sp>
        <p:nvSpPr>
          <p:cNvPr id="41" name="TextBox 40">
            <a:extLst>
              <a:ext uri="{FF2B5EF4-FFF2-40B4-BE49-F238E27FC236}">
                <a16:creationId xmlns:a16="http://schemas.microsoft.com/office/drawing/2014/main" id="{B23A806C-0EF9-CD97-83FC-C073485BD00A}"/>
              </a:ext>
            </a:extLst>
          </p:cNvPr>
          <p:cNvSpPr txBox="1"/>
          <p:nvPr/>
        </p:nvSpPr>
        <p:spPr>
          <a:xfrm>
            <a:off x="8744844" y="4851500"/>
            <a:ext cx="2961939" cy="1077218"/>
          </a:xfrm>
          <a:prstGeom prst="rect">
            <a:avLst/>
          </a:prstGeom>
          <a:noFill/>
        </p:spPr>
        <p:txBody>
          <a:bodyPr wrap="square" rtlCol="0">
            <a:spAutoFit/>
          </a:bodyPr>
          <a:lstStyle/>
          <a:p>
            <a:r>
              <a:rPr lang="lt-LT" sz="1600" b="1" dirty="0">
                <a:latin typeface="Segoe UI "/>
              </a:rPr>
              <a:t>Dalyvaukite </a:t>
            </a:r>
            <a:r>
              <a:rPr lang="lt-LT" sz="1600" dirty="0">
                <a:latin typeface="Segoe UI "/>
              </a:rPr>
              <a:t>visos šalies viešuosiuose pirkimuose  teikdami pasiūlymus</a:t>
            </a:r>
            <a:r>
              <a:rPr lang="en-US" sz="1600" dirty="0">
                <a:latin typeface="Segoe UI "/>
              </a:rPr>
              <a:t>!</a:t>
            </a:r>
            <a:r>
              <a:rPr lang="lt-LT" sz="1600" dirty="0">
                <a:latin typeface="Segoe UI "/>
              </a:rPr>
              <a:t>  </a:t>
            </a:r>
          </a:p>
          <a:p>
            <a:endParaRPr lang="lt-LT" sz="1600" dirty="0">
              <a:latin typeface="Segoe UI "/>
            </a:endParaRPr>
          </a:p>
        </p:txBody>
      </p:sp>
      <p:grpSp>
        <p:nvGrpSpPr>
          <p:cNvPr id="49" name="Group 48">
            <a:extLst>
              <a:ext uri="{FF2B5EF4-FFF2-40B4-BE49-F238E27FC236}">
                <a16:creationId xmlns:a16="http://schemas.microsoft.com/office/drawing/2014/main" id="{8BD7AD53-4D9C-9744-C69E-01C041F56368}"/>
              </a:ext>
            </a:extLst>
          </p:cNvPr>
          <p:cNvGrpSpPr/>
          <p:nvPr/>
        </p:nvGrpSpPr>
        <p:grpSpPr>
          <a:xfrm>
            <a:off x="7864376" y="3492607"/>
            <a:ext cx="731520" cy="731520"/>
            <a:chOff x="7903120" y="3493060"/>
            <a:chExt cx="731520" cy="731520"/>
          </a:xfrm>
        </p:grpSpPr>
        <p:sp>
          <p:nvSpPr>
            <p:cNvPr id="45" name="Oval 67">
              <a:extLst>
                <a:ext uri="{FF2B5EF4-FFF2-40B4-BE49-F238E27FC236}">
                  <a16:creationId xmlns:a16="http://schemas.microsoft.com/office/drawing/2014/main" id="{51BCA8FB-7071-F59F-D140-9538B77DF02B}"/>
                </a:ext>
              </a:extLst>
            </p:cNvPr>
            <p:cNvSpPr>
              <a:spLocks noChangeArrowheads="1"/>
            </p:cNvSpPr>
            <p:nvPr/>
          </p:nvSpPr>
          <p:spPr bwMode="auto">
            <a:xfrm>
              <a:off x="7903120" y="3493060"/>
              <a:ext cx="731520" cy="731520"/>
            </a:xfrm>
            <a:prstGeom prst="ellipse">
              <a:avLst/>
            </a:prstGeom>
            <a:solidFill>
              <a:srgbClr val="F3D26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TextBox 45">
              <a:extLst>
                <a:ext uri="{FF2B5EF4-FFF2-40B4-BE49-F238E27FC236}">
                  <a16:creationId xmlns:a16="http://schemas.microsoft.com/office/drawing/2014/main" id="{B5FFD21D-AD73-0049-36CF-5E2061C06D4D}"/>
                </a:ext>
              </a:extLst>
            </p:cNvPr>
            <p:cNvSpPr txBox="1"/>
            <p:nvPr/>
          </p:nvSpPr>
          <p:spPr>
            <a:xfrm>
              <a:off x="8046720" y="3541562"/>
              <a:ext cx="353890" cy="646331"/>
            </a:xfrm>
            <a:prstGeom prst="rect">
              <a:avLst/>
            </a:prstGeom>
            <a:noFill/>
          </p:spPr>
          <p:txBody>
            <a:bodyPr wrap="square" rtlCol="0">
              <a:spAutoFit/>
            </a:bodyPr>
            <a:lstStyle/>
            <a:p>
              <a:r>
                <a:rPr lang="lt-LT" sz="3600" dirty="0">
                  <a:solidFill>
                    <a:schemeClr val="bg1"/>
                  </a:solidFill>
                  <a:latin typeface="Arial" panose="020B0604020202020204" pitchFamily="34" charset="0"/>
                  <a:cs typeface="Arial" panose="020B0604020202020204" pitchFamily="34" charset="0"/>
                </a:rPr>
                <a:t>2</a:t>
              </a:r>
              <a:endParaRPr lang="en-US" sz="3600" dirty="0">
                <a:solidFill>
                  <a:schemeClr val="bg1"/>
                </a:solidFill>
                <a:latin typeface="Arial" panose="020B0604020202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9DA173BB-CDAC-0C36-D986-1A435F687DAC}"/>
              </a:ext>
            </a:extLst>
          </p:cNvPr>
          <p:cNvGrpSpPr/>
          <p:nvPr/>
        </p:nvGrpSpPr>
        <p:grpSpPr>
          <a:xfrm>
            <a:off x="7869724" y="4779607"/>
            <a:ext cx="731520" cy="731520"/>
            <a:chOff x="7936752" y="4821151"/>
            <a:chExt cx="731520" cy="731520"/>
          </a:xfrm>
        </p:grpSpPr>
        <p:sp>
          <p:nvSpPr>
            <p:cNvPr id="47" name="Oval 67">
              <a:extLst>
                <a:ext uri="{FF2B5EF4-FFF2-40B4-BE49-F238E27FC236}">
                  <a16:creationId xmlns:a16="http://schemas.microsoft.com/office/drawing/2014/main" id="{47AF3C66-A32D-14F5-7301-F974B1A894B5}"/>
                </a:ext>
              </a:extLst>
            </p:cNvPr>
            <p:cNvSpPr>
              <a:spLocks noChangeArrowheads="1"/>
            </p:cNvSpPr>
            <p:nvPr/>
          </p:nvSpPr>
          <p:spPr bwMode="auto">
            <a:xfrm>
              <a:off x="7936752" y="4821151"/>
              <a:ext cx="731520" cy="731520"/>
            </a:xfrm>
            <a:prstGeom prst="ellipse">
              <a:avLst/>
            </a:prstGeom>
            <a:solidFill>
              <a:srgbClr val="F3D26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TextBox 47">
              <a:extLst>
                <a:ext uri="{FF2B5EF4-FFF2-40B4-BE49-F238E27FC236}">
                  <a16:creationId xmlns:a16="http://schemas.microsoft.com/office/drawing/2014/main" id="{5D65AE0C-D8CB-C753-CA55-9EC42F26888E}"/>
                </a:ext>
              </a:extLst>
            </p:cNvPr>
            <p:cNvSpPr txBox="1"/>
            <p:nvPr/>
          </p:nvSpPr>
          <p:spPr>
            <a:xfrm>
              <a:off x="8080352" y="4869653"/>
              <a:ext cx="353890" cy="646331"/>
            </a:xfrm>
            <a:prstGeom prst="rect">
              <a:avLst/>
            </a:prstGeom>
            <a:noFill/>
          </p:spPr>
          <p:txBody>
            <a:bodyPr wrap="square" rtlCol="0">
              <a:spAutoFit/>
            </a:bodyPr>
            <a:lstStyle/>
            <a:p>
              <a:r>
                <a:rPr lang="lt-LT" sz="3600" dirty="0">
                  <a:solidFill>
                    <a:schemeClr val="bg1"/>
                  </a:solidFill>
                  <a:latin typeface="Arial" panose="020B0604020202020204" pitchFamily="34" charset="0"/>
                  <a:cs typeface="Arial" panose="020B0604020202020204" pitchFamily="34" charset="0"/>
                </a:rPr>
                <a:t>3</a:t>
              </a:r>
              <a:endParaRPr lang="en-US" sz="36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46556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a:extLst>
              <a:ext uri="{FF2B5EF4-FFF2-40B4-BE49-F238E27FC236}">
                <a16:creationId xmlns:a16="http://schemas.microsoft.com/office/drawing/2014/main" id="{AA8A4D7C-6079-F0D8-C213-2C772100702A}"/>
              </a:ext>
            </a:extLst>
          </p:cNvPr>
          <p:cNvCxnSpPr>
            <a:cxnSpLocks/>
            <a:stCxn id="48" idx="0"/>
          </p:cNvCxnSpPr>
          <p:nvPr/>
        </p:nvCxnSpPr>
        <p:spPr>
          <a:xfrm flipH="1">
            <a:off x="610001" y="2560756"/>
            <a:ext cx="48206" cy="3371865"/>
          </a:xfrm>
          <a:prstGeom prst="line">
            <a:avLst/>
          </a:prstGeom>
          <a:ln w="12700">
            <a:solidFill>
              <a:srgbClr val="104F96"/>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5D6CCB9-514F-6D72-D2E1-3E774DAD2965}"/>
              </a:ext>
            </a:extLst>
          </p:cNvPr>
          <p:cNvCxnSpPr>
            <a:cxnSpLocks/>
            <a:endCxn id="47" idx="4"/>
          </p:cNvCxnSpPr>
          <p:nvPr/>
        </p:nvCxnSpPr>
        <p:spPr>
          <a:xfrm>
            <a:off x="7152913" y="1339961"/>
            <a:ext cx="32599" cy="4778484"/>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267FB5F-2CCF-78F7-3F4F-6B99922276E0}"/>
              </a:ext>
            </a:extLst>
          </p:cNvPr>
          <p:cNvSpPr txBox="1"/>
          <p:nvPr/>
        </p:nvSpPr>
        <p:spPr>
          <a:xfrm>
            <a:off x="1198146" y="3562153"/>
            <a:ext cx="5509315" cy="523220"/>
          </a:xfrm>
          <a:prstGeom prst="rect">
            <a:avLst/>
          </a:prstGeom>
          <a:noFill/>
        </p:spPr>
        <p:txBody>
          <a:bodyPr wrap="square" rtlCol="0">
            <a:spAutoFit/>
          </a:bodyPr>
          <a:lstStyle/>
          <a:p>
            <a:r>
              <a:rPr lang="lt-LT" sz="1400" dirty="0">
                <a:solidFill>
                  <a:srgbClr val="5F6060"/>
                </a:solidFill>
                <a:latin typeface="Jost" pitchFamily="2" charset="0"/>
                <a:ea typeface="Jost" pitchFamily="2" charset="0"/>
                <a:cs typeface="Arial" panose="020B0604020202020204" pitchFamily="34" charset="0"/>
              </a:rPr>
              <a:t>&gt; </a:t>
            </a:r>
            <a:r>
              <a:rPr lang="lt-LT" sz="1400" b="1" dirty="0">
                <a:solidFill>
                  <a:srgbClr val="5F6060"/>
                </a:solidFill>
                <a:latin typeface="Jost" pitchFamily="2" charset="0"/>
                <a:ea typeface="Jost" pitchFamily="2" charset="0"/>
                <a:cs typeface="Arial" panose="020B0604020202020204" pitchFamily="34" charset="0"/>
              </a:rPr>
              <a:t>1450 </a:t>
            </a:r>
            <a:r>
              <a:rPr lang="lt-LT" sz="1400" dirty="0">
                <a:solidFill>
                  <a:srgbClr val="5F6060"/>
                </a:solidFill>
                <a:latin typeface="Jost" pitchFamily="2" charset="0"/>
                <a:ea typeface="Jost" pitchFamily="2" charset="0"/>
                <a:cs typeface="Arial" panose="020B0604020202020204" pitchFamily="34" charset="0"/>
              </a:rPr>
              <a:t>− tiek tiekėjų (fizinių ir juridinių asmenų)  jau pasitiki ir dalyvauja el. katalogo pirkimuose. </a:t>
            </a:r>
          </a:p>
        </p:txBody>
      </p:sp>
      <p:sp>
        <p:nvSpPr>
          <p:cNvPr id="30" name="TextBox 29">
            <a:extLst>
              <a:ext uri="{FF2B5EF4-FFF2-40B4-BE49-F238E27FC236}">
                <a16:creationId xmlns:a16="http://schemas.microsoft.com/office/drawing/2014/main" id="{62373B54-ACF2-623F-1353-0C8D16ACA26C}"/>
              </a:ext>
            </a:extLst>
          </p:cNvPr>
          <p:cNvSpPr txBox="1"/>
          <p:nvPr/>
        </p:nvSpPr>
        <p:spPr>
          <a:xfrm>
            <a:off x="1179341" y="4309110"/>
            <a:ext cx="5132755" cy="738664"/>
          </a:xfrm>
          <a:prstGeom prst="rect">
            <a:avLst/>
          </a:prstGeom>
          <a:noFill/>
        </p:spPr>
        <p:txBody>
          <a:bodyPr wrap="square" rtlCol="0">
            <a:spAutoFit/>
          </a:bodyPr>
          <a:lstStyle/>
          <a:p>
            <a:r>
              <a:rPr lang="lt-LT" sz="1400" dirty="0">
                <a:solidFill>
                  <a:srgbClr val="5F6060"/>
                </a:solidFill>
                <a:latin typeface="Jost" pitchFamily="2" charset="0"/>
                <a:ea typeface="Jost" pitchFamily="2" charset="0"/>
                <a:cs typeface="Arial" panose="020B0604020202020204" pitchFamily="34" charset="0"/>
              </a:rPr>
              <a:t>&gt; </a:t>
            </a:r>
            <a:r>
              <a:rPr lang="lt-LT" sz="1400" b="1" dirty="0">
                <a:solidFill>
                  <a:srgbClr val="5F6060"/>
                </a:solidFill>
                <a:latin typeface="Jost" pitchFamily="2" charset="0"/>
                <a:ea typeface="Jost" pitchFamily="2" charset="0"/>
                <a:cs typeface="Arial" panose="020B0604020202020204" pitchFamily="34" charset="0"/>
              </a:rPr>
              <a:t>80</a:t>
            </a:r>
            <a:r>
              <a:rPr lang="lt-LT" sz="1400" dirty="0">
                <a:solidFill>
                  <a:srgbClr val="5F6060"/>
                </a:solidFill>
                <a:latin typeface="Jost" pitchFamily="2" charset="0"/>
                <a:ea typeface="Jost" pitchFamily="2" charset="0"/>
                <a:cs typeface="Arial" panose="020B0604020202020204" pitchFamily="34" charset="0"/>
              </a:rPr>
              <a:t> kategorijų katalogo asortimente – nuo maisto produktų, vaistų ir energijos išteklių iki baldų ir statybų/renovacijos paslaugų ir darbų.</a:t>
            </a:r>
          </a:p>
        </p:txBody>
      </p:sp>
      <p:sp>
        <p:nvSpPr>
          <p:cNvPr id="31" name="TextBox 30">
            <a:extLst>
              <a:ext uri="{FF2B5EF4-FFF2-40B4-BE49-F238E27FC236}">
                <a16:creationId xmlns:a16="http://schemas.microsoft.com/office/drawing/2014/main" id="{1CCF0960-B4EE-F3C7-3184-F708B7626A51}"/>
              </a:ext>
            </a:extLst>
          </p:cNvPr>
          <p:cNvSpPr txBox="1"/>
          <p:nvPr/>
        </p:nvSpPr>
        <p:spPr>
          <a:xfrm>
            <a:off x="1187383" y="2557184"/>
            <a:ext cx="5366267" cy="738664"/>
          </a:xfrm>
          <a:prstGeom prst="rect">
            <a:avLst/>
          </a:prstGeom>
          <a:noFill/>
        </p:spPr>
        <p:txBody>
          <a:bodyPr wrap="square" rtlCol="0">
            <a:spAutoFit/>
          </a:bodyPr>
          <a:lstStyle/>
          <a:p>
            <a:r>
              <a:rPr lang="lt-LT" sz="1400" b="1" dirty="0">
                <a:solidFill>
                  <a:srgbClr val="5F6060"/>
                </a:solidFill>
                <a:latin typeface="Jost" pitchFamily="2" charset="0"/>
                <a:ea typeface="Jost" pitchFamily="2" charset="0"/>
                <a:cs typeface="Arial" panose="020B0604020202020204" pitchFamily="34" charset="0"/>
                <a:hlinkClick r:id="rId3">
                  <a:extLst>
                    <a:ext uri="{A12FA001-AC4F-418D-AE19-62706E023703}">
                      <ahyp:hlinkClr xmlns:ahyp="http://schemas.microsoft.com/office/drawing/2018/hyperlinkcolor" val="tx"/>
                    </a:ext>
                  </a:extLst>
                </a:hlinkClick>
              </a:rPr>
              <a:t>CPO LT </a:t>
            </a:r>
            <a:r>
              <a:rPr lang="lt-LT" sz="1400" dirty="0">
                <a:solidFill>
                  <a:srgbClr val="5F6060"/>
                </a:solidFill>
                <a:latin typeface="Jost" pitchFamily="2" charset="0"/>
                <a:ea typeface="Jost" pitchFamily="2" charset="0"/>
                <a:cs typeface="Arial" panose="020B0604020202020204" pitchFamily="34" charset="0"/>
                <a:hlinkClick r:id="rId3">
                  <a:extLst>
                    <a:ext uri="{A12FA001-AC4F-418D-AE19-62706E023703}">
                      <ahyp:hlinkClr xmlns:ahyp="http://schemas.microsoft.com/office/drawing/2018/hyperlinkcolor" val="tx"/>
                    </a:ext>
                  </a:extLst>
                </a:hlinkClick>
              </a:rPr>
              <a:t>el. katalogas </a:t>
            </a:r>
            <a:r>
              <a:rPr lang="lt-LT" sz="1400" dirty="0">
                <a:solidFill>
                  <a:srgbClr val="5F6060"/>
                </a:solidFill>
                <a:latin typeface="Jost" pitchFamily="2" charset="0"/>
                <a:ea typeface="Jost" pitchFamily="2" charset="0"/>
                <a:cs typeface="Arial" panose="020B0604020202020204" pitchFamily="34" charset="0"/>
              </a:rPr>
              <a:t>− </a:t>
            </a:r>
            <a:r>
              <a:rPr lang="lt-LT" sz="1400" b="0" i="0" dirty="0">
                <a:solidFill>
                  <a:srgbClr val="5F6060"/>
                </a:solidFill>
                <a:effectLst/>
                <a:latin typeface="Jost" pitchFamily="2" charset="0"/>
                <a:ea typeface="Jost" pitchFamily="2" charset="0"/>
                <a:cs typeface="Arial" panose="020B0604020202020204" pitchFamily="34" charset="0"/>
              </a:rPr>
              <a:t>tai </a:t>
            </a:r>
            <a:r>
              <a:rPr lang="lt-LT" sz="1400" dirty="0">
                <a:solidFill>
                  <a:srgbClr val="5F6060"/>
                </a:solidFill>
                <a:latin typeface="Jost" pitchFamily="2" charset="0"/>
                <a:ea typeface="Jost" pitchFamily="2" charset="0"/>
                <a:cs typeface="Arial" panose="020B0604020202020204" pitchFamily="34" charset="0"/>
              </a:rPr>
              <a:t>VšĮ CPO LT administruojama elektroninė </a:t>
            </a:r>
            <a:r>
              <a:rPr lang="lt-LT" sz="1400" b="0" i="0" dirty="0">
                <a:solidFill>
                  <a:srgbClr val="5F6060"/>
                </a:solidFill>
                <a:effectLst/>
                <a:latin typeface="Jost" pitchFamily="2" charset="0"/>
                <a:ea typeface="Jost" pitchFamily="2" charset="0"/>
                <a:cs typeface="Arial" panose="020B0604020202020204" pitchFamily="34" charset="0"/>
              </a:rPr>
              <a:t>platforma, kurioje pirkimų vykdytojai gali įsigyti, o verslas – pasiūlyti </a:t>
            </a:r>
            <a:r>
              <a:rPr lang="lt-LT" sz="1400" dirty="0">
                <a:solidFill>
                  <a:srgbClr val="5F6060"/>
                </a:solidFill>
                <a:latin typeface="Jost" pitchFamily="2" charset="0"/>
                <a:ea typeface="Jost" pitchFamily="2" charset="0"/>
                <a:cs typeface="Arial" panose="020B0604020202020204" pitchFamily="34" charset="0"/>
              </a:rPr>
              <a:t>ir parduoti </a:t>
            </a:r>
            <a:r>
              <a:rPr lang="lt-LT" sz="1400" b="0" i="0" dirty="0">
                <a:solidFill>
                  <a:srgbClr val="5F6060"/>
                </a:solidFill>
                <a:effectLst/>
                <a:latin typeface="Jost" pitchFamily="2" charset="0"/>
                <a:ea typeface="Jost" pitchFamily="2" charset="0"/>
                <a:cs typeface="Arial" panose="020B0604020202020204" pitchFamily="34" charset="0"/>
              </a:rPr>
              <a:t>prekių, paslaugų ar darbų. </a:t>
            </a:r>
            <a:endParaRPr lang="lt-LT" sz="1400" dirty="0">
              <a:solidFill>
                <a:srgbClr val="5F6060"/>
              </a:solidFill>
              <a:latin typeface="Jost" pitchFamily="2" charset="0"/>
              <a:ea typeface="Jost" pitchFamily="2" charset="0"/>
              <a:cs typeface="Arial" panose="020B0604020202020204" pitchFamily="34" charset="0"/>
            </a:endParaRPr>
          </a:p>
        </p:txBody>
      </p:sp>
      <p:sp>
        <p:nvSpPr>
          <p:cNvPr id="32" name="TextBox 31">
            <a:extLst>
              <a:ext uri="{FF2B5EF4-FFF2-40B4-BE49-F238E27FC236}">
                <a16:creationId xmlns:a16="http://schemas.microsoft.com/office/drawing/2014/main" id="{1497267F-1DDF-9672-AB34-8487F4040E86}"/>
              </a:ext>
            </a:extLst>
          </p:cNvPr>
          <p:cNvSpPr txBox="1"/>
          <p:nvPr/>
        </p:nvSpPr>
        <p:spPr>
          <a:xfrm>
            <a:off x="7634420" y="1613993"/>
            <a:ext cx="4732399" cy="738664"/>
          </a:xfrm>
          <a:prstGeom prst="rect">
            <a:avLst/>
          </a:prstGeom>
          <a:noFill/>
        </p:spPr>
        <p:txBody>
          <a:bodyPr wrap="square" rtlCol="0">
            <a:spAutoFit/>
          </a:bodyPr>
          <a:lstStyle/>
          <a:p>
            <a:r>
              <a:rPr lang="lt-LT" sz="1400" b="1" i="0" dirty="0">
                <a:solidFill>
                  <a:srgbClr val="5F6060"/>
                </a:solidFill>
                <a:effectLst/>
                <a:latin typeface="Jost "/>
                <a:cs typeface="Arial" panose="020B0604020202020204" pitchFamily="34" charset="0"/>
              </a:rPr>
              <a:t>Dalyvaukite </a:t>
            </a:r>
            <a:r>
              <a:rPr lang="lt-LT" sz="1400" b="0" i="0" dirty="0">
                <a:solidFill>
                  <a:srgbClr val="5F6060"/>
                </a:solidFill>
                <a:effectLst/>
                <a:latin typeface="Jost "/>
                <a:cs typeface="Arial" panose="020B0604020202020204" pitchFamily="34" charset="0"/>
              </a:rPr>
              <a:t>CPO LT skelbiamuose tiekėjų atrankos konkursuose, vykdomuose viešojo pirkimo konkurso būdu, per </a:t>
            </a:r>
            <a:r>
              <a:rPr lang="lt-LT" sz="1400" i="0" u="none" strike="noStrike" dirty="0">
                <a:solidFill>
                  <a:srgbClr val="5F6060"/>
                </a:solidFill>
                <a:effectLst/>
                <a:latin typeface="Jost "/>
                <a:cs typeface="Arial" panose="020B0604020202020204" pitchFamily="34" charset="0"/>
                <a:hlinkClick r:id="rId4">
                  <a:extLst>
                    <a:ext uri="{A12FA001-AC4F-418D-AE19-62706E023703}">
                      <ahyp:hlinkClr xmlns:ahyp="http://schemas.microsoft.com/office/drawing/2018/hyperlinkcolor" val="tx"/>
                    </a:ext>
                  </a:extLst>
                </a:hlinkClick>
              </a:rPr>
              <a:t>CVP IS sistemą</a:t>
            </a:r>
            <a:endParaRPr lang="lt-LT" sz="1400" dirty="0">
              <a:solidFill>
                <a:srgbClr val="5F6060"/>
              </a:solidFill>
              <a:latin typeface="Jost "/>
              <a:cs typeface="Arial" panose="020B0604020202020204" pitchFamily="34" charset="0"/>
            </a:endParaRPr>
          </a:p>
        </p:txBody>
      </p:sp>
      <p:sp>
        <p:nvSpPr>
          <p:cNvPr id="27" name="TextBox 26">
            <a:extLst>
              <a:ext uri="{FF2B5EF4-FFF2-40B4-BE49-F238E27FC236}">
                <a16:creationId xmlns:a16="http://schemas.microsoft.com/office/drawing/2014/main" id="{E56E63D4-D798-3B3B-6404-352C6F4F9418}"/>
              </a:ext>
            </a:extLst>
          </p:cNvPr>
          <p:cNvSpPr txBox="1"/>
          <p:nvPr/>
        </p:nvSpPr>
        <p:spPr>
          <a:xfrm>
            <a:off x="7119102" y="603945"/>
            <a:ext cx="4996492" cy="646331"/>
          </a:xfrm>
          <a:prstGeom prst="rect">
            <a:avLst/>
          </a:prstGeom>
          <a:noFill/>
        </p:spPr>
        <p:txBody>
          <a:bodyPr wrap="square">
            <a:spAutoFit/>
          </a:bodyPr>
          <a:lstStyle/>
          <a:p>
            <a:r>
              <a:rPr lang="lt-LT" b="1" i="0" dirty="0">
                <a:solidFill>
                  <a:srgbClr val="5F6060"/>
                </a:solidFill>
                <a:effectLst/>
                <a:latin typeface="Jost "/>
                <a:ea typeface="Jost" pitchFamily="2" charset="0"/>
                <a:cs typeface="Arial" panose="020B0604020202020204" pitchFamily="34" charset="0"/>
              </a:rPr>
              <a:t>Tiek dideli, tiek maži verslai, galite naudotis CPO LT el. katalogo galimybėmis: </a:t>
            </a:r>
            <a:endParaRPr lang="en-US" b="1" dirty="0">
              <a:solidFill>
                <a:srgbClr val="5F6060"/>
              </a:solidFill>
              <a:latin typeface="Jost "/>
              <a:ea typeface="Jost" pitchFamily="2" charset="0"/>
              <a:cs typeface="Arial" panose="020B0604020202020204" pitchFamily="34" charset="0"/>
            </a:endParaRPr>
          </a:p>
        </p:txBody>
      </p:sp>
      <p:sp>
        <p:nvSpPr>
          <p:cNvPr id="37" name="TextBox 36">
            <a:extLst>
              <a:ext uri="{FF2B5EF4-FFF2-40B4-BE49-F238E27FC236}">
                <a16:creationId xmlns:a16="http://schemas.microsoft.com/office/drawing/2014/main" id="{0761884D-5EA6-DBBA-29ED-33902CC45D7C}"/>
              </a:ext>
            </a:extLst>
          </p:cNvPr>
          <p:cNvSpPr txBox="1"/>
          <p:nvPr/>
        </p:nvSpPr>
        <p:spPr>
          <a:xfrm>
            <a:off x="7670011" y="2620932"/>
            <a:ext cx="4551726" cy="523220"/>
          </a:xfrm>
          <a:prstGeom prst="rect">
            <a:avLst/>
          </a:prstGeom>
          <a:noFill/>
        </p:spPr>
        <p:txBody>
          <a:bodyPr wrap="square">
            <a:spAutoFit/>
          </a:bodyPr>
          <a:lstStyle/>
          <a:p>
            <a:r>
              <a:rPr lang="lt-LT" sz="1400" b="1" dirty="0">
                <a:solidFill>
                  <a:srgbClr val="5F6060"/>
                </a:solidFill>
                <a:latin typeface="Jost" pitchFamily="2" charset="0"/>
                <a:ea typeface="Jost" pitchFamily="2" charset="0"/>
                <a:cs typeface="Arial" panose="020B0604020202020204" pitchFamily="34" charset="0"/>
              </a:rPr>
              <a:t>Tapkite </a:t>
            </a:r>
            <a:r>
              <a:rPr lang="lt-LT" sz="1400" b="0" i="0" dirty="0">
                <a:solidFill>
                  <a:srgbClr val="5F6060"/>
                </a:solidFill>
                <a:effectLst/>
                <a:latin typeface="Jost" pitchFamily="2" charset="0"/>
                <a:ea typeface="Jost" pitchFamily="2" charset="0"/>
                <a:cs typeface="Arial" panose="020B0604020202020204" pitchFamily="34" charset="0"/>
              </a:rPr>
              <a:t>dinaminės pirkimų sistemos dalimi arba sudarykite preliminariąją sutartį</a:t>
            </a:r>
            <a:endParaRPr lang="lt-LT" sz="1400" dirty="0">
              <a:solidFill>
                <a:srgbClr val="5F6060"/>
              </a:solidFill>
              <a:latin typeface="Jost" pitchFamily="2" charset="0"/>
              <a:ea typeface="Jost" pitchFamily="2" charset="0"/>
              <a:cs typeface="Arial" panose="020B0604020202020204" pitchFamily="34" charset="0"/>
            </a:endParaRPr>
          </a:p>
        </p:txBody>
      </p:sp>
      <p:sp>
        <p:nvSpPr>
          <p:cNvPr id="39" name="TextBox 38">
            <a:extLst>
              <a:ext uri="{FF2B5EF4-FFF2-40B4-BE49-F238E27FC236}">
                <a16:creationId xmlns:a16="http://schemas.microsoft.com/office/drawing/2014/main" id="{4532B34F-4AAD-52F8-AB77-808D78B6FE81}"/>
              </a:ext>
            </a:extLst>
          </p:cNvPr>
          <p:cNvSpPr txBox="1"/>
          <p:nvPr/>
        </p:nvSpPr>
        <p:spPr>
          <a:xfrm>
            <a:off x="7658947" y="3546923"/>
            <a:ext cx="4143135" cy="523220"/>
          </a:xfrm>
          <a:prstGeom prst="rect">
            <a:avLst/>
          </a:prstGeom>
          <a:noFill/>
        </p:spPr>
        <p:txBody>
          <a:bodyPr wrap="square">
            <a:spAutoFit/>
          </a:bodyPr>
          <a:lstStyle/>
          <a:p>
            <a:r>
              <a:rPr lang="lt-LT" sz="1400" b="1" i="0" dirty="0">
                <a:solidFill>
                  <a:srgbClr val="5F6060"/>
                </a:solidFill>
                <a:effectLst/>
                <a:latin typeface="Jost "/>
                <a:cs typeface="Arial" panose="020B0604020202020204" pitchFamily="34" charset="0"/>
              </a:rPr>
              <a:t>Užpildykite </a:t>
            </a:r>
            <a:r>
              <a:rPr lang="lt-LT" sz="1400" i="0" dirty="0">
                <a:solidFill>
                  <a:srgbClr val="5F6060"/>
                </a:solidFill>
                <a:effectLst/>
                <a:latin typeface="Jost "/>
                <a:cs typeface="Arial" panose="020B0604020202020204" pitchFamily="34" charset="0"/>
              </a:rPr>
              <a:t>tiekėjo paraišką, </a:t>
            </a:r>
            <a:r>
              <a:rPr lang="lt-LT" sz="1400" dirty="0">
                <a:solidFill>
                  <a:srgbClr val="5F6060"/>
                </a:solidFill>
                <a:latin typeface="Jost "/>
                <a:cs typeface="Arial" panose="020B0604020202020204" pitchFamily="34" charset="0"/>
              </a:rPr>
              <a:t>pasirašytą vadovo  </a:t>
            </a:r>
            <a:r>
              <a:rPr lang="lt-LT" sz="1400" b="0" i="0" dirty="0">
                <a:solidFill>
                  <a:srgbClr val="5F6060"/>
                </a:solidFill>
                <a:effectLst/>
                <a:latin typeface="Jost "/>
                <a:cs typeface="Arial" panose="020B0604020202020204" pitchFamily="34" charset="0"/>
              </a:rPr>
              <a:t>e. parašu, ir atsiųskite </a:t>
            </a:r>
            <a:r>
              <a:rPr lang="lt-LT" sz="1400" i="0" strike="noStrike" dirty="0">
                <a:solidFill>
                  <a:srgbClr val="5F6060"/>
                </a:solidFill>
                <a:effectLst/>
                <a:latin typeface="Jost "/>
                <a:cs typeface="Arial" panose="020B0604020202020204" pitchFamily="34" charset="0"/>
                <a:hlinkClick r:id="rId5">
                  <a:extLst>
                    <a:ext uri="{A12FA001-AC4F-418D-AE19-62706E023703}">
                      <ahyp:hlinkClr xmlns:ahyp="http://schemas.microsoft.com/office/drawing/2018/hyperlinkcolor" val="tx"/>
                    </a:ext>
                  </a:extLst>
                </a:hlinkClick>
              </a:rPr>
              <a:t>info@cpo.lt</a:t>
            </a:r>
            <a:endParaRPr lang="lt-LT" sz="1400" dirty="0">
              <a:solidFill>
                <a:srgbClr val="5F6060"/>
              </a:solidFill>
              <a:latin typeface="Jost "/>
              <a:cs typeface="Arial" panose="020B0604020202020204" pitchFamily="34" charset="0"/>
            </a:endParaRPr>
          </a:p>
        </p:txBody>
      </p:sp>
      <p:sp>
        <p:nvSpPr>
          <p:cNvPr id="46" name="TextBox 45">
            <a:extLst>
              <a:ext uri="{FF2B5EF4-FFF2-40B4-BE49-F238E27FC236}">
                <a16:creationId xmlns:a16="http://schemas.microsoft.com/office/drawing/2014/main" id="{EED2BA8A-B947-5EEA-0828-741C0FA683FF}"/>
              </a:ext>
            </a:extLst>
          </p:cNvPr>
          <p:cNvSpPr txBox="1"/>
          <p:nvPr/>
        </p:nvSpPr>
        <p:spPr>
          <a:xfrm>
            <a:off x="7634717" y="4413079"/>
            <a:ext cx="4306231" cy="523220"/>
          </a:xfrm>
          <a:prstGeom prst="rect">
            <a:avLst/>
          </a:prstGeom>
          <a:noFill/>
        </p:spPr>
        <p:txBody>
          <a:bodyPr wrap="square">
            <a:spAutoFit/>
          </a:bodyPr>
          <a:lstStyle/>
          <a:p>
            <a:r>
              <a:rPr lang="lt-LT" sz="1400" b="1" i="0" dirty="0">
                <a:solidFill>
                  <a:srgbClr val="5F6060"/>
                </a:solidFill>
                <a:effectLst/>
                <a:latin typeface="Jost" pitchFamily="2" charset="0"/>
                <a:ea typeface="Jost" pitchFamily="2" charset="0"/>
                <a:cs typeface="Arial" panose="020B0604020202020204" pitchFamily="34" charset="0"/>
              </a:rPr>
              <a:t>Prisijunkite </a:t>
            </a:r>
            <a:r>
              <a:rPr lang="lt-LT" sz="1400" b="0" i="0" dirty="0">
                <a:solidFill>
                  <a:srgbClr val="5F6060"/>
                </a:solidFill>
                <a:effectLst/>
                <a:latin typeface="Jost" pitchFamily="2" charset="0"/>
                <a:ea typeface="Jost" pitchFamily="2" charset="0"/>
                <a:cs typeface="Arial" panose="020B0604020202020204" pitchFamily="34" charset="0"/>
              </a:rPr>
              <a:t>prie CPO LT katalogo ir </a:t>
            </a:r>
            <a:r>
              <a:rPr lang="lt-LT" sz="1400" b="1" i="0" dirty="0">
                <a:solidFill>
                  <a:srgbClr val="5F6060"/>
                </a:solidFill>
                <a:effectLst/>
                <a:latin typeface="Jost" pitchFamily="2" charset="0"/>
                <a:ea typeface="Jost" pitchFamily="2" charset="0"/>
                <a:cs typeface="Arial" panose="020B0604020202020204" pitchFamily="34" charset="0"/>
              </a:rPr>
              <a:t>siūlykite</a:t>
            </a:r>
            <a:r>
              <a:rPr lang="lt-LT" sz="1400" b="0" i="0" dirty="0">
                <a:solidFill>
                  <a:srgbClr val="5F6060"/>
                </a:solidFill>
                <a:effectLst/>
                <a:latin typeface="Jost" pitchFamily="2" charset="0"/>
                <a:ea typeface="Jost" pitchFamily="2" charset="0"/>
                <a:cs typeface="Arial" panose="020B0604020202020204" pitchFamily="34" charset="0"/>
              </a:rPr>
              <a:t> savo prekes ir paslaugas </a:t>
            </a:r>
            <a:r>
              <a:rPr lang="lt-LT" sz="1400" dirty="0">
                <a:solidFill>
                  <a:srgbClr val="5F6060"/>
                </a:solidFill>
                <a:latin typeface="Jost" pitchFamily="2" charset="0"/>
                <a:ea typeface="Jost" pitchFamily="2" charset="0"/>
                <a:cs typeface="Arial" panose="020B0604020202020204" pitchFamily="34" charset="0"/>
              </a:rPr>
              <a:t>&gt; </a:t>
            </a:r>
            <a:r>
              <a:rPr lang="lt-LT" sz="1400" b="1" dirty="0">
                <a:solidFill>
                  <a:srgbClr val="5F6060"/>
                </a:solidFill>
                <a:cs typeface="Arial" panose="020B0604020202020204" pitchFamily="34" charset="0"/>
              </a:rPr>
              <a:t>3000</a:t>
            </a:r>
            <a:r>
              <a:rPr lang="lt-LT" sz="1400" b="1" dirty="0">
                <a:solidFill>
                  <a:srgbClr val="5F6060"/>
                </a:solidFill>
                <a:latin typeface="Jost" pitchFamily="2" charset="0"/>
                <a:ea typeface="Jost" pitchFamily="2" charset="0"/>
                <a:cs typeface="Arial" panose="020B0604020202020204" pitchFamily="34" charset="0"/>
              </a:rPr>
              <a:t> </a:t>
            </a:r>
            <a:r>
              <a:rPr lang="lt-LT" sz="1400" dirty="0">
                <a:solidFill>
                  <a:srgbClr val="5F6060"/>
                </a:solidFill>
                <a:latin typeface="Jost" pitchFamily="2" charset="0"/>
                <a:ea typeface="Jost" pitchFamily="2" charset="0"/>
                <a:cs typeface="Arial" panose="020B0604020202020204" pitchFamily="34" charset="0"/>
              </a:rPr>
              <a:t>perkančiųjų organizacijų  </a:t>
            </a:r>
          </a:p>
        </p:txBody>
      </p:sp>
      <p:sp>
        <p:nvSpPr>
          <p:cNvPr id="28" name="TextBox 27">
            <a:extLst>
              <a:ext uri="{FF2B5EF4-FFF2-40B4-BE49-F238E27FC236}">
                <a16:creationId xmlns:a16="http://schemas.microsoft.com/office/drawing/2014/main" id="{32F8ABFB-7B10-5B75-806D-6F63E5617EF8}"/>
              </a:ext>
            </a:extLst>
          </p:cNvPr>
          <p:cNvSpPr txBox="1"/>
          <p:nvPr/>
        </p:nvSpPr>
        <p:spPr>
          <a:xfrm>
            <a:off x="1164294" y="5386925"/>
            <a:ext cx="5261422" cy="523220"/>
          </a:xfrm>
          <a:prstGeom prst="rect">
            <a:avLst/>
          </a:prstGeom>
          <a:noFill/>
        </p:spPr>
        <p:txBody>
          <a:bodyPr wrap="square">
            <a:spAutoFit/>
          </a:bodyPr>
          <a:lstStyle/>
          <a:p>
            <a:r>
              <a:rPr lang="lt-LT" sz="1400" b="1" dirty="0">
                <a:solidFill>
                  <a:srgbClr val="5F6060"/>
                </a:solidFill>
                <a:cs typeface="Arial" panose="020B0604020202020204" pitchFamily="34" charset="0"/>
              </a:rPr>
              <a:t>856,2  </a:t>
            </a:r>
            <a:r>
              <a:rPr lang="lt-LT" sz="1400" b="1" dirty="0">
                <a:solidFill>
                  <a:srgbClr val="5F6060"/>
                </a:solidFill>
                <a:latin typeface="Jost" pitchFamily="2" charset="0"/>
                <a:ea typeface="Jost" pitchFamily="2" charset="0"/>
                <a:cs typeface="Arial" panose="020B0604020202020204" pitchFamily="34" charset="0"/>
              </a:rPr>
              <a:t>mln. Eur – </a:t>
            </a:r>
            <a:r>
              <a:rPr lang="lt-LT" sz="1400" dirty="0">
                <a:solidFill>
                  <a:srgbClr val="5F6060"/>
                </a:solidFill>
                <a:latin typeface="Jost" pitchFamily="2" charset="0"/>
                <a:ea typeface="Jost" pitchFamily="2" charset="0"/>
                <a:cs typeface="Arial" panose="020B0604020202020204" pitchFamily="34" charset="0"/>
              </a:rPr>
              <a:t>tiek nupirkta prekių, paslaugų ir darbų  el. kataloge 2022 m. ir vertė nuolat auga.</a:t>
            </a:r>
          </a:p>
        </p:txBody>
      </p:sp>
      <p:sp>
        <p:nvSpPr>
          <p:cNvPr id="33" name="TextBox 32">
            <a:extLst>
              <a:ext uri="{FF2B5EF4-FFF2-40B4-BE49-F238E27FC236}">
                <a16:creationId xmlns:a16="http://schemas.microsoft.com/office/drawing/2014/main" id="{310FF790-C17C-383A-55A8-FC54BD029F0C}"/>
              </a:ext>
            </a:extLst>
          </p:cNvPr>
          <p:cNvSpPr txBox="1"/>
          <p:nvPr/>
        </p:nvSpPr>
        <p:spPr>
          <a:xfrm>
            <a:off x="7658947" y="5361081"/>
            <a:ext cx="4160629" cy="523220"/>
          </a:xfrm>
          <a:prstGeom prst="rect">
            <a:avLst/>
          </a:prstGeom>
          <a:noFill/>
        </p:spPr>
        <p:txBody>
          <a:bodyPr wrap="square">
            <a:spAutoFit/>
          </a:bodyPr>
          <a:lstStyle/>
          <a:p>
            <a:r>
              <a:rPr lang="lt-LT" sz="1400" b="1" dirty="0">
                <a:solidFill>
                  <a:srgbClr val="5F6060"/>
                </a:solidFill>
                <a:latin typeface="Jost "/>
                <a:cs typeface="Arial" panose="020B0604020202020204" pitchFamily="34" charset="0"/>
              </a:rPr>
              <a:t>Parduokite </a:t>
            </a:r>
            <a:r>
              <a:rPr lang="lt-LT" sz="1400" dirty="0">
                <a:solidFill>
                  <a:srgbClr val="5F6060"/>
                </a:solidFill>
                <a:latin typeface="Jost "/>
                <a:cs typeface="Arial" panose="020B0604020202020204" pitchFamily="34" charset="0"/>
              </a:rPr>
              <a:t>ir už CPO LT paslaugas </a:t>
            </a:r>
            <a:r>
              <a:rPr lang="lt-LT" sz="1400" dirty="0">
                <a:solidFill>
                  <a:srgbClr val="5F6060"/>
                </a:solidFill>
                <a:latin typeface="Jost "/>
                <a:cs typeface="Arial" panose="020B0604020202020204" pitchFamily="34" charset="0"/>
                <a:hlinkClick r:id="rId6">
                  <a:extLst>
                    <a:ext uri="{A12FA001-AC4F-418D-AE19-62706E023703}">
                      <ahyp:hlinkClr xmlns:ahyp="http://schemas.microsoft.com/office/drawing/2018/hyperlinkcolor" val="tx"/>
                    </a:ext>
                  </a:extLst>
                </a:hlinkClick>
              </a:rPr>
              <a:t>mokėkite</a:t>
            </a:r>
            <a:r>
              <a:rPr lang="lt-LT" sz="1400" dirty="0">
                <a:solidFill>
                  <a:srgbClr val="5F6060"/>
                </a:solidFill>
                <a:latin typeface="Jost "/>
                <a:cs typeface="Arial" panose="020B0604020202020204" pitchFamily="34" charset="0"/>
              </a:rPr>
              <a:t> tik sėkmės atveju.</a:t>
            </a:r>
            <a:endParaRPr lang="en-US" sz="1400" dirty="0">
              <a:solidFill>
                <a:srgbClr val="5F6060"/>
              </a:solidFill>
              <a:latin typeface="Jost "/>
              <a:cs typeface="Arial" panose="020B0604020202020204" pitchFamily="34" charset="0"/>
            </a:endParaRPr>
          </a:p>
        </p:txBody>
      </p:sp>
      <p:grpSp>
        <p:nvGrpSpPr>
          <p:cNvPr id="49" name="Group 48">
            <a:extLst>
              <a:ext uri="{FF2B5EF4-FFF2-40B4-BE49-F238E27FC236}">
                <a16:creationId xmlns:a16="http://schemas.microsoft.com/office/drawing/2014/main" id="{C386D1BD-EFD8-1CA6-4CD8-DD526E50DB8C}"/>
              </a:ext>
            </a:extLst>
          </p:cNvPr>
          <p:cNvGrpSpPr/>
          <p:nvPr/>
        </p:nvGrpSpPr>
        <p:grpSpPr>
          <a:xfrm>
            <a:off x="6787153" y="1621732"/>
            <a:ext cx="731520" cy="731520"/>
            <a:chOff x="5309923" y="688412"/>
            <a:chExt cx="785275" cy="791093"/>
          </a:xfrm>
          <a:solidFill>
            <a:srgbClr val="38BED0"/>
          </a:solidFill>
        </p:grpSpPr>
        <p:sp>
          <p:nvSpPr>
            <p:cNvPr id="14" name="Oval 67">
              <a:extLst>
                <a:ext uri="{FF2B5EF4-FFF2-40B4-BE49-F238E27FC236}">
                  <a16:creationId xmlns:a16="http://schemas.microsoft.com/office/drawing/2014/main" id="{8ED33CD6-33B7-8714-0F2A-7E986E57EDEF}"/>
                </a:ext>
              </a:extLst>
            </p:cNvPr>
            <p:cNvSpPr>
              <a:spLocks noChangeArrowheads="1"/>
            </p:cNvSpPr>
            <p:nvPr/>
          </p:nvSpPr>
          <p:spPr bwMode="auto">
            <a:xfrm>
              <a:off x="5309923" y="688412"/>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TextBox 39">
              <a:extLst>
                <a:ext uri="{FF2B5EF4-FFF2-40B4-BE49-F238E27FC236}">
                  <a16:creationId xmlns:a16="http://schemas.microsoft.com/office/drawing/2014/main" id="{589719EA-1B6D-9FF2-4F70-D569E383D562}"/>
                </a:ext>
              </a:extLst>
            </p:cNvPr>
            <p:cNvSpPr txBox="1"/>
            <p:nvPr/>
          </p:nvSpPr>
          <p:spPr>
            <a:xfrm>
              <a:off x="5468247" y="706793"/>
              <a:ext cx="431581" cy="698966"/>
            </a:xfrm>
            <a:prstGeom prst="rect">
              <a:avLst/>
            </a:prstGeom>
            <a:noFill/>
          </p:spPr>
          <p:txBody>
            <a:bodyPr wrap="square" rtlCol="0">
              <a:spAutoFit/>
            </a:bodyPr>
            <a:lstStyle/>
            <a:p>
              <a:r>
                <a:rPr lang="lt-LT" sz="3600" dirty="0">
                  <a:solidFill>
                    <a:schemeClr val="bg1"/>
                  </a:solidFill>
                  <a:latin typeface="Jost" pitchFamily="2" charset="0"/>
                  <a:ea typeface="Jost" pitchFamily="2" charset="0"/>
                  <a:cs typeface="Arial" panose="020B0604020202020204" pitchFamily="34" charset="0"/>
                </a:rPr>
                <a:t>1</a:t>
              </a:r>
              <a:endParaRPr lang="en-US" sz="3600" dirty="0">
                <a:solidFill>
                  <a:schemeClr val="bg1"/>
                </a:solidFill>
                <a:latin typeface="Jost" pitchFamily="2" charset="0"/>
                <a:ea typeface="Jost" pitchFamily="2" charset="0"/>
                <a:cs typeface="Arial" panose="020B0604020202020204" pitchFamily="34" charset="0"/>
              </a:endParaRPr>
            </a:p>
          </p:txBody>
        </p:sp>
      </p:grpSp>
      <p:grpSp>
        <p:nvGrpSpPr>
          <p:cNvPr id="50" name="Group 49">
            <a:extLst>
              <a:ext uri="{FF2B5EF4-FFF2-40B4-BE49-F238E27FC236}">
                <a16:creationId xmlns:a16="http://schemas.microsoft.com/office/drawing/2014/main" id="{D4692D7A-32A0-B3D6-AC7C-F012F68E8D59}"/>
              </a:ext>
            </a:extLst>
          </p:cNvPr>
          <p:cNvGrpSpPr/>
          <p:nvPr/>
        </p:nvGrpSpPr>
        <p:grpSpPr>
          <a:xfrm>
            <a:off x="6805067" y="2588656"/>
            <a:ext cx="731520" cy="731520"/>
            <a:chOff x="5309923" y="1890049"/>
            <a:chExt cx="785275" cy="791093"/>
          </a:xfrm>
          <a:solidFill>
            <a:srgbClr val="38BED0"/>
          </a:solidFill>
        </p:grpSpPr>
        <p:sp>
          <p:nvSpPr>
            <p:cNvPr id="41" name="Oval 67">
              <a:extLst>
                <a:ext uri="{FF2B5EF4-FFF2-40B4-BE49-F238E27FC236}">
                  <a16:creationId xmlns:a16="http://schemas.microsoft.com/office/drawing/2014/main" id="{5D71D285-FEE4-85B9-A7DE-1E11DD3EE4FB}"/>
                </a:ext>
              </a:extLst>
            </p:cNvPr>
            <p:cNvSpPr>
              <a:spLocks noChangeArrowheads="1"/>
            </p:cNvSpPr>
            <p:nvPr/>
          </p:nvSpPr>
          <p:spPr bwMode="auto">
            <a:xfrm>
              <a:off x="5309923" y="1890049"/>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TextBox 41">
              <a:extLst>
                <a:ext uri="{FF2B5EF4-FFF2-40B4-BE49-F238E27FC236}">
                  <a16:creationId xmlns:a16="http://schemas.microsoft.com/office/drawing/2014/main" id="{FC6D02B8-2929-66D0-2653-7BCFB4E35353}"/>
                </a:ext>
              </a:extLst>
            </p:cNvPr>
            <p:cNvSpPr txBox="1"/>
            <p:nvPr/>
          </p:nvSpPr>
          <p:spPr>
            <a:xfrm>
              <a:off x="5431244" y="1918883"/>
              <a:ext cx="431581" cy="698966"/>
            </a:xfrm>
            <a:prstGeom prst="rect">
              <a:avLst/>
            </a:prstGeom>
            <a:noFill/>
          </p:spPr>
          <p:txBody>
            <a:bodyPr wrap="square" rtlCol="0">
              <a:spAutoFit/>
            </a:bodyPr>
            <a:lstStyle/>
            <a:p>
              <a:r>
                <a:rPr lang="lt-LT" sz="3600" dirty="0">
                  <a:solidFill>
                    <a:schemeClr val="bg1"/>
                  </a:solidFill>
                  <a:latin typeface="Jost "/>
                  <a:cs typeface="Arial" panose="020B0604020202020204" pitchFamily="34" charset="0"/>
                </a:rPr>
                <a:t>2</a:t>
              </a:r>
              <a:endParaRPr lang="en-US" sz="3600" dirty="0">
                <a:solidFill>
                  <a:schemeClr val="bg1"/>
                </a:solidFill>
                <a:latin typeface="Jost "/>
                <a:cs typeface="Arial" panose="020B0604020202020204" pitchFamily="34" charset="0"/>
              </a:endParaRPr>
            </a:p>
          </p:txBody>
        </p:sp>
      </p:grpSp>
      <p:grpSp>
        <p:nvGrpSpPr>
          <p:cNvPr id="51" name="Group 50">
            <a:extLst>
              <a:ext uri="{FF2B5EF4-FFF2-40B4-BE49-F238E27FC236}">
                <a16:creationId xmlns:a16="http://schemas.microsoft.com/office/drawing/2014/main" id="{7F4966CE-8312-2832-FA48-17123A58A913}"/>
              </a:ext>
            </a:extLst>
          </p:cNvPr>
          <p:cNvGrpSpPr/>
          <p:nvPr/>
        </p:nvGrpSpPr>
        <p:grpSpPr>
          <a:xfrm>
            <a:off x="6819752" y="3546923"/>
            <a:ext cx="731520" cy="731520"/>
            <a:chOff x="5309923" y="3098284"/>
            <a:chExt cx="785275" cy="791093"/>
          </a:xfrm>
          <a:solidFill>
            <a:srgbClr val="38BED0"/>
          </a:solidFill>
        </p:grpSpPr>
        <p:sp>
          <p:nvSpPr>
            <p:cNvPr id="43" name="Oval 67">
              <a:extLst>
                <a:ext uri="{FF2B5EF4-FFF2-40B4-BE49-F238E27FC236}">
                  <a16:creationId xmlns:a16="http://schemas.microsoft.com/office/drawing/2014/main" id="{3F3DD9F2-D5AD-3FE5-E96D-8DCDCE155B09}"/>
                </a:ext>
              </a:extLst>
            </p:cNvPr>
            <p:cNvSpPr>
              <a:spLocks noChangeArrowheads="1"/>
            </p:cNvSpPr>
            <p:nvPr/>
          </p:nvSpPr>
          <p:spPr bwMode="auto">
            <a:xfrm>
              <a:off x="5309923" y="3098284"/>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TextBox 43">
              <a:extLst>
                <a:ext uri="{FF2B5EF4-FFF2-40B4-BE49-F238E27FC236}">
                  <a16:creationId xmlns:a16="http://schemas.microsoft.com/office/drawing/2014/main" id="{85CD1DAD-5920-BCC7-9CF6-0E542661C2CD}"/>
                </a:ext>
              </a:extLst>
            </p:cNvPr>
            <p:cNvSpPr txBox="1"/>
            <p:nvPr/>
          </p:nvSpPr>
          <p:spPr>
            <a:xfrm>
              <a:off x="5464422" y="3127960"/>
              <a:ext cx="431581" cy="698966"/>
            </a:xfrm>
            <a:prstGeom prst="rect">
              <a:avLst/>
            </a:prstGeom>
            <a:noFill/>
          </p:spPr>
          <p:txBody>
            <a:bodyPr wrap="square" rtlCol="0">
              <a:spAutoFit/>
            </a:bodyPr>
            <a:lstStyle/>
            <a:p>
              <a:r>
                <a:rPr lang="lt-LT" sz="3600" dirty="0">
                  <a:solidFill>
                    <a:schemeClr val="bg1"/>
                  </a:solidFill>
                  <a:latin typeface="Jost" pitchFamily="2" charset="0"/>
                  <a:ea typeface="Jost" pitchFamily="2" charset="0"/>
                  <a:cs typeface="Arial" panose="020B0604020202020204" pitchFamily="34" charset="0"/>
                </a:rPr>
                <a:t>3</a:t>
              </a:r>
              <a:endParaRPr lang="en-US" sz="3600" dirty="0">
                <a:solidFill>
                  <a:schemeClr val="bg1"/>
                </a:solidFill>
                <a:latin typeface="Jost" pitchFamily="2" charset="0"/>
                <a:ea typeface="Jost" pitchFamily="2" charset="0"/>
                <a:cs typeface="Arial" panose="020B0604020202020204" pitchFamily="34" charset="0"/>
              </a:endParaRPr>
            </a:p>
          </p:txBody>
        </p:sp>
      </p:grpSp>
      <p:grpSp>
        <p:nvGrpSpPr>
          <p:cNvPr id="24" name="Group 23">
            <a:extLst>
              <a:ext uri="{FF2B5EF4-FFF2-40B4-BE49-F238E27FC236}">
                <a16:creationId xmlns:a16="http://schemas.microsoft.com/office/drawing/2014/main" id="{80AC65B9-7B10-EA3D-DE48-921CBAB80F59}"/>
              </a:ext>
            </a:extLst>
          </p:cNvPr>
          <p:cNvGrpSpPr/>
          <p:nvPr/>
        </p:nvGrpSpPr>
        <p:grpSpPr>
          <a:xfrm>
            <a:off x="6819752" y="5386925"/>
            <a:ext cx="731520" cy="731520"/>
            <a:chOff x="6804647" y="5503142"/>
            <a:chExt cx="731520" cy="731520"/>
          </a:xfrm>
        </p:grpSpPr>
        <p:sp>
          <p:nvSpPr>
            <p:cNvPr id="47" name="Oval 67">
              <a:extLst>
                <a:ext uri="{FF2B5EF4-FFF2-40B4-BE49-F238E27FC236}">
                  <a16:creationId xmlns:a16="http://schemas.microsoft.com/office/drawing/2014/main" id="{E071F451-7BCC-174A-511C-9C8958861B12}"/>
                </a:ext>
              </a:extLst>
            </p:cNvPr>
            <p:cNvSpPr>
              <a:spLocks noChangeArrowheads="1"/>
            </p:cNvSpPr>
            <p:nvPr/>
          </p:nvSpPr>
          <p:spPr bwMode="auto">
            <a:xfrm>
              <a:off x="6804647" y="5503142"/>
              <a:ext cx="731520" cy="731520"/>
            </a:xfrm>
            <a:prstGeom prst="ellipse">
              <a:avLst/>
            </a:prstGeom>
            <a:solidFill>
              <a:srgbClr val="38BED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137">
              <a:extLst>
                <a:ext uri="{FF2B5EF4-FFF2-40B4-BE49-F238E27FC236}">
                  <a16:creationId xmlns:a16="http://schemas.microsoft.com/office/drawing/2014/main" id="{3288B90E-4D74-FC8D-6FDB-54DC8E095983}"/>
                </a:ext>
              </a:extLst>
            </p:cNvPr>
            <p:cNvSpPr>
              <a:spLocks noEditPoints="1"/>
            </p:cNvSpPr>
            <p:nvPr/>
          </p:nvSpPr>
          <p:spPr bwMode="auto">
            <a:xfrm>
              <a:off x="6932537" y="5564305"/>
              <a:ext cx="440752" cy="368316"/>
            </a:xfrm>
            <a:custGeom>
              <a:avLst/>
              <a:gdLst>
                <a:gd name="T0" fmla="*/ 571 w 575"/>
                <a:gd name="T1" fmla="*/ 3 h 530"/>
                <a:gd name="T2" fmla="*/ 561 w 575"/>
                <a:gd name="T3" fmla="*/ 4 h 530"/>
                <a:gd name="T4" fmla="*/ 491 w 575"/>
                <a:gd name="T5" fmla="*/ 94 h 530"/>
                <a:gd name="T6" fmla="*/ 491 w 575"/>
                <a:gd name="T7" fmla="*/ 46 h 530"/>
                <a:gd name="T8" fmla="*/ 484 w 575"/>
                <a:gd name="T9" fmla="*/ 39 h 530"/>
                <a:gd name="T10" fmla="*/ 7 w 575"/>
                <a:gd name="T11" fmla="*/ 39 h 530"/>
                <a:gd name="T12" fmla="*/ 0 w 575"/>
                <a:gd name="T13" fmla="*/ 46 h 530"/>
                <a:gd name="T14" fmla="*/ 0 w 575"/>
                <a:gd name="T15" fmla="*/ 523 h 530"/>
                <a:gd name="T16" fmla="*/ 7 w 575"/>
                <a:gd name="T17" fmla="*/ 530 h 530"/>
                <a:gd name="T18" fmla="*/ 484 w 575"/>
                <a:gd name="T19" fmla="*/ 530 h 530"/>
                <a:gd name="T20" fmla="*/ 491 w 575"/>
                <a:gd name="T21" fmla="*/ 523 h 530"/>
                <a:gd name="T22" fmla="*/ 491 w 575"/>
                <a:gd name="T23" fmla="*/ 117 h 530"/>
                <a:gd name="T24" fmla="*/ 572 w 575"/>
                <a:gd name="T25" fmla="*/ 12 h 530"/>
                <a:gd name="T26" fmla="*/ 571 w 575"/>
                <a:gd name="T27" fmla="*/ 3 h 530"/>
                <a:gd name="T28" fmla="*/ 477 w 575"/>
                <a:gd name="T29" fmla="*/ 516 h 530"/>
                <a:gd name="T30" fmla="*/ 14 w 575"/>
                <a:gd name="T31" fmla="*/ 516 h 530"/>
                <a:gd name="T32" fmla="*/ 14 w 575"/>
                <a:gd name="T33" fmla="*/ 53 h 530"/>
                <a:gd name="T34" fmla="*/ 477 w 575"/>
                <a:gd name="T35" fmla="*/ 53 h 530"/>
                <a:gd name="T36" fmla="*/ 477 w 575"/>
                <a:gd name="T37" fmla="*/ 112 h 530"/>
                <a:gd name="T38" fmla="*/ 235 w 575"/>
                <a:gd name="T39" fmla="*/ 423 h 530"/>
                <a:gd name="T40" fmla="*/ 84 w 575"/>
                <a:gd name="T41" fmla="*/ 287 h 530"/>
                <a:gd name="T42" fmla="*/ 74 w 575"/>
                <a:gd name="T43" fmla="*/ 288 h 530"/>
                <a:gd name="T44" fmla="*/ 74 w 575"/>
                <a:gd name="T45" fmla="*/ 298 h 530"/>
                <a:gd name="T46" fmla="*/ 231 w 575"/>
                <a:gd name="T47" fmla="*/ 438 h 530"/>
                <a:gd name="T48" fmla="*/ 236 w 575"/>
                <a:gd name="T49" fmla="*/ 440 h 530"/>
                <a:gd name="T50" fmla="*/ 236 w 575"/>
                <a:gd name="T51" fmla="*/ 440 h 530"/>
                <a:gd name="T52" fmla="*/ 241 w 575"/>
                <a:gd name="T53" fmla="*/ 437 h 530"/>
                <a:gd name="T54" fmla="*/ 477 w 575"/>
                <a:gd name="T55" fmla="*/ 135 h 530"/>
                <a:gd name="T56" fmla="*/ 477 w 575"/>
                <a:gd name="T57" fmla="*/ 51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5" h="530">
                  <a:moveTo>
                    <a:pt x="571" y="3"/>
                  </a:moveTo>
                  <a:cubicBezTo>
                    <a:pt x="568" y="0"/>
                    <a:pt x="564" y="1"/>
                    <a:pt x="561" y="4"/>
                  </a:cubicBezTo>
                  <a:cubicBezTo>
                    <a:pt x="491" y="94"/>
                    <a:pt x="491" y="94"/>
                    <a:pt x="491" y="94"/>
                  </a:cubicBezTo>
                  <a:cubicBezTo>
                    <a:pt x="491" y="46"/>
                    <a:pt x="491" y="46"/>
                    <a:pt x="491" y="46"/>
                  </a:cubicBezTo>
                  <a:cubicBezTo>
                    <a:pt x="491" y="42"/>
                    <a:pt x="488" y="39"/>
                    <a:pt x="484" y="39"/>
                  </a:cubicBezTo>
                  <a:cubicBezTo>
                    <a:pt x="7" y="39"/>
                    <a:pt x="7" y="39"/>
                    <a:pt x="7" y="39"/>
                  </a:cubicBezTo>
                  <a:cubicBezTo>
                    <a:pt x="3" y="39"/>
                    <a:pt x="0" y="42"/>
                    <a:pt x="0" y="46"/>
                  </a:cubicBezTo>
                  <a:cubicBezTo>
                    <a:pt x="0" y="523"/>
                    <a:pt x="0" y="523"/>
                    <a:pt x="0" y="523"/>
                  </a:cubicBezTo>
                  <a:cubicBezTo>
                    <a:pt x="0" y="527"/>
                    <a:pt x="3" y="530"/>
                    <a:pt x="7" y="530"/>
                  </a:cubicBezTo>
                  <a:cubicBezTo>
                    <a:pt x="484" y="530"/>
                    <a:pt x="484" y="530"/>
                    <a:pt x="484" y="530"/>
                  </a:cubicBezTo>
                  <a:cubicBezTo>
                    <a:pt x="488" y="530"/>
                    <a:pt x="491" y="527"/>
                    <a:pt x="491" y="523"/>
                  </a:cubicBezTo>
                  <a:cubicBezTo>
                    <a:pt x="491" y="117"/>
                    <a:pt x="491" y="117"/>
                    <a:pt x="491" y="117"/>
                  </a:cubicBezTo>
                  <a:cubicBezTo>
                    <a:pt x="572" y="12"/>
                    <a:pt x="572" y="12"/>
                    <a:pt x="572" y="12"/>
                  </a:cubicBezTo>
                  <a:cubicBezTo>
                    <a:pt x="575" y="9"/>
                    <a:pt x="574" y="5"/>
                    <a:pt x="571" y="3"/>
                  </a:cubicBezTo>
                  <a:close/>
                  <a:moveTo>
                    <a:pt x="477" y="516"/>
                  </a:moveTo>
                  <a:cubicBezTo>
                    <a:pt x="14" y="516"/>
                    <a:pt x="14" y="516"/>
                    <a:pt x="14" y="516"/>
                  </a:cubicBezTo>
                  <a:cubicBezTo>
                    <a:pt x="14" y="53"/>
                    <a:pt x="14" y="53"/>
                    <a:pt x="14" y="53"/>
                  </a:cubicBezTo>
                  <a:cubicBezTo>
                    <a:pt x="477" y="53"/>
                    <a:pt x="477" y="53"/>
                    <a:pt x="477" y="53"/>
                  </a:cubicBezTo>
                  <a:cubicBezTo>
                    <a:pt x="477" y="112"/>
                    <a:pt x="477" y="112"/>
                    <a:pt x="477" y="112"/>
                  </a:cubicBezTo>
                  <a:cubicBezTo>
                    <a:pt x="235" y="423"/>
                    <a:pt x="235" y="423"/>
                    <a:pt x="235" y="423"/>
                  </a:cubicBezTo>
                  <a:cubicBezTo>
                    <a:pt x="84" y="287"/>
                    <a:pt x="84" y="287"/>
                    <a:pt x="84" y="287"/>
                  </a:cubicBezTo>
                  <a:cubicBezTo>
                    <a:pt x="81" y="285"/>
                    <a:pt x="76" y="285"/>
                    <a:pt x="74" y="288"/>
                  </a:cubicBezTo>
                  <a:cubicBezTo>
                    <a:pt x="71" y="291"/>
                    <a:pt x="72" y="295"/>
                    <a:pt x="74" y="298"/>
                  </a:cubicBezTo>
                  <a:cubicBezTo>
                    <a:pt x="231" y="438"/>
                    <a:pt x="231" y="438"/>
                    <a:pt x="231" y="438"/>
                  </a:cubicBezTo>
                  <a:cubicBezTo>
                    <a:pt x="232" y="439"/>
                    <a:pt x="234" y="440"/>
                    <a:pt x="236" y="440"/>
                  </a:cubicBezTo>
                  <a:cubicBezTo>
                    <a:pt x="236" y="440"/>
                    <a:pt x="236" y="440"/>
                    <a:pt x="236" y="440"/>
                  </a:cubicBezTo>
                  <a:cubicBezTo>
                    <a:pt x="238" y="440"/>
                    <a:pt x="240" y="439"/>
                    <a:pt x="241" y="437"/>
                  </a:cubicBezTo>
                  <a:cubicBezTo>
                    <a:pt x="477" y="135"/>
                    <a:pt x="477" y="135"/>
                    <a:pt x="477" y="135"/>
                  </a:cubicBezTo>
                  <a:lnTo>
                    <a:pt x="477" y="516"/>
                  </a:lnTo>
                  <a:close/>
                </a:path>
              </a:pathLst>
            </a:custGeom>
            <a:noFill/>
            <a:ln>
              <a:noFill/>
            </a:ln>
          </p:spPr>
          <p:txBody>
            <a:bodyPr vert="horz" wrap="square" lIns="91440" tIns="45720" rIns="91440" bIns="45720" numCol="1" anchor="t" anchorCtr="0" compatLnSpc="1">
              <a:prstTxWarp prst="textNoShape">
                <a:avLst/>
              </a:prstTxWarp>
            </a:bodyPr>
            <a:lstStyle/>
            <a:p>
              <a:r>
                <a:rPr lang="lt-LT" sz="3600" dirty="0">
                  <a:solidFill>
                    <a:schemeClr val="bg1"/>
                  </a:solidFill>
                  <a:latin typeface="Jost "/>
                </a:rPr>
                <a:t>5</a:t>
              </a:r>
              <a:endParaRPr lang="en-US" sz="3600" dirty="0">
                <a:solidFill>
                  <a:schemeClr val="bg1"/>
                </a:solidFill>
                <a:latin typeface="Jost "/>
              </a:endParaRPr>
            </a:p>
          </p:txBody>
        </p:sp>
      </p:grpSp>
      <p:grpSp>
        <p:nvGrpSpPr>
          <p:cNvPr id="23" name="Group 22">
            <a:extLst>
              <a:ext uri="{FF2B5EF4-FFF2-40B4-BE49-F238E27FC236}">
                <a16:creationId xmlns:a16="http://schemas.microsoft.com/office/drawing/2014/main" id="{408B194A-80D6-218F-AAC1-C8496AD9E6AF}"/>
              </a:ext>
            </a:extLst>
          </p:cNvPr>
          <p:cNvGrpSpPr/>
          <p:nvPr/>
        </p:nvGrpSpPr>
        <p:grpSpPr>
          <a:xfrm>
            <a:off x="6802258" y="4476036"/>
            <a:ext cx="731520" cy="731520"/>
            <a:chOff x="6826849" y="4157325"/>
            <a:chExt cx="731520" cy="731520"/>
          </a:xfrm>
        </p:grpSpPr>
        <p:sp>
          <p:nvSpPr>
            <p:cNvPr id="36" name="Oval 67">
              <a:extLst>
                <a:ext uri="{FF2B5EF4-FFF2-40B4-BE49-F238E27FC236}">
                  <a16:creationId xmlns:a16="http://schemas.microsoft.com/office/drawing/2014/main" id="{656C4187-B89F-0F8B-5162-3B1ECA861DD3}"/>
                </a:ext>
              </a:extLst>
            </p:cNvPr>
            <p:cNvSpPr>
              <a:spLocks noChangeArrowheads="1"/>
            </p:cNvSpPr>
            <p:nvPr/>
          </p:nvSpPr>
          <p:spPr bwMode="auto">
            <a:xfrm>
              <a:off x="6826849" y="4157325"/>
              <a:ext cx="731520" cy="731520"/>
            </a:xfrm>
            <a:prstGeom prst="ellipse">
              <a:avLst/>
            </a:prstGeom>
            <a:solidFill>
              <a:srgbClr val="38BED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TextBox 37">
              <a:extLst>
                <a:ext uri="{FF2B5EF4-FFF2-40B4-BE49-F238E27FC236}">
                  <a16:creationId xmlns:a16="http://schemas.microsoft.com/office/drawing/2014/main" id="{8710B9A9-6AD7-6E54-023E-4E576E321C24}"/>
                </a:ext>
              </a:extLst>
            </p:cNvPr>
            <p:cNvSpPr txBox="1"/>
            <p:nvPr/>
          </p:nvSpPr>
          <p:spPr>
            <a:xfrm>
              <a:off x="6917663" y="4202767"/>
              <a:ext cx="402038" cy="646331"/>
            </a:xfrm>
            <a:prstGeom prst="rect">
              <a:avLst/>
            </a:prstGeom>
            <a:noFill/>
          </p:spPr>
          <p:txBody>
            <a:bodyPr wrap="square" rtlCol="0">
              <a:spAutoFit/>
            </a:bodyPr>
            <a:lstStyle/>
            <a:p>
              <a:r>
                <a:rPr lang="lt-LT" sz="3600" dirty="0">
                  <a:solidFill>
                    <a:schemeClr val="bg1"/>
                  </a:solidFill>
                  <a:latin typeface="Jost "/>
                  <a:cs typeface="Arial" panose="020B0604020202020204" pitchFamily="34" charset="0"/>
                </a:rPr>
                <a:t>4</a:t>
              </a:r>
              <a:endParaRPr lang="en-US" sz="3600" dirty="0">
                <a:solidFill>
                  <a:schemeClr val="bg1"/>
                </a:solidFill>
                <a:latin typeface="Jost "/>
                <a:cs typeface="Arial" panose="020B0604020202020204" pitchFamily="34" charset="0"/>
              </a:endParaRPr>
            </a:p>
          </p:txBody>
        </p:sp>
      </p:grpSp>
      <p:grpSp>
        <p:nvGrpSpPr>
          <p:cNvPr id="45" name="Group 44">
            <a:extLst>
              <a:ext uri="{FF2B5EF4-FFF2-40B4-BE49-F238E27FC236}">
                <a16:creationId xmlns:a16="http://schemas.microsoft.com/office/drawing/2014/main" id="{C175D754-C40D-C69C-948B-D56E77E35209}"/>
              </a:ext>
            </a:extLst>
          </p:cNvPr>
          <p:cNvGrpSpPr/>
          <p:nvPr/>
        </p:nvGrpSpPr>
        <p:grpSpPr>
          <a:xfrm>
            <a:off x="292447" y="2560756"/>
            <a:ext cx="731520" cy="731520"/>
            <a:chOff x="4851177" y="491400"/>
            <a:chExt cx="1097280" cy="1097280"/>
          </a:xfrm>
          <a:solidFill>
            <a:srgbClr val="38BED0"/>
          </a:solidFill>
        </p:grpSpPr>
        <p:sp>
          <p:nvSpPr>
            <p:cNvPr id="48" name="Oval 33">
              <a:extLst>
                <a:ext uri="{FF2B5EF4-FFF2-40B4-BE49-F238E27FC236}">
                  <a16:creationId xmlns:a16="http://schemas.microsoft.com/office/drawing/2014/main" id="{EDF933A2-28A5-7CC9-5627-65C1A0F1994C}"/>
                </a:ext>
              </a:extLst>
            </p:cNvPr>
            <p:cNvSpPr>
              <a:spLocks noChangeArrowheads="1"/>
            </p:cNvSpPr>
            <p:nvPr/>
          </p:nvSpPr>
          <p:spPr bwMode="auto">
            <a:xfrm>
              <a:off x="4851177" y="491400"/>
              <a:ext cx="1097280" cy="109728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dirty="0"/>
            </a:p>
          </p:txBody>
        </p:sp>
        <p:pic>
          <p:nvPicPr>
            <p:cNvPr id="52" name="Picture 51">
              <a:extLst>
                <a:ext uri="{FF2B5EF4-FFF2-40B4-BE49-F238E27FC236}">
                  <a16:creationId xmlns:a16="http://schemas.microsoft.com/office/drawing/2014/main" id="{E233CE9F-D26D-1DAF-1C70-0AF6B070CE78}"/>
                </a:ext>
              </a:extLst>
            </p:cNvPr>
            <p:cNvPicPr>
              <a:picLocks noChangeAspect="1"/>
            </p:cNvPicPr>
            <p:nvPr/>
          </p:nvPicPr>
          <p:blipFill>
            <a:blip r:embed="rId7"/>
            <a:stretch>
              <a:fillRect/>
            </a:stretch>
          </p:blipFill>
          <p:spPr>
            <a:xfrm>
              <a:off x="5002306" y="857260"/>
              <a:ext cx="773506" cy="449260"/>
            </a:xfrm>
            <a:prstGeom prst="rect">
              <a:avLst/>
            </a:prstGeom>
            <a:grpFill/>
          </p:spPr>
        </p:pic>
      </p:grpSp>
      <p:cxnSp>
        <p:nvCxnSpPr>
          <p:cNvPr id="9" name="Straight Connector 8">
            <a:extLst>
              <a:ext uri="{FF2B5EF4-FFF2-40B4-BE49-F238E27FC236}">
                <a16:creationId xmlns:a16="http://schemas.microsoft.com/office/drawing/2014/main" id="{C8DC18FB-338E-EB20-2E29-1C37878B5C74}"/>
              </a:ext>
            </a:extLst>
          </p:cNvPr>
          <p:cNvCxnSpPr>
            <a:cxnSpLocks/>
          </p:cNvCxnSpPr>
          <p:nvPr/>
        </p:nvCxnSpPr>
        <p:spPr>
          <a:xfrm>
            <a:off x="7152913" y="1339961"/>
            <a:ext cx="4856207"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DE8D6C9-81E4-E720-6FBD-35DF23192950}"/>
              </a:ext>
            </a:extLst>
          </p:cNvPr>
          <p:cNvGrpSpPr/>
          <p:nvPr/>
        </p:nvGrpSpPr>
        <p:grpSpPr>
          <a:xfrm>
            <a:off x="251052" y="4476036"/>
            <a:ext cx="731520" cy="731520"/>
            <a:chOff x="89682" y="4918907"/>
            <a:chExt cx="731520" cy="731520"/>
          </a:xfrm>
          <a:solidFill>
            <a:srgbClr val="38BED0"/>
          </a:solidFill>
        </p:grpSpPr>
        <p:sp>
          <p:nvSpPr>
            <p:cNvPr id="61" name="Oval 17">
              <a:extLst>
                <a:ext uri="{FF2B5EF4-FFF2-40B4-BE49-F238E27FC236}">
                  <a16:creationId xmlns:a16="http://schemas.microsoft.com/office/drawing/2014/main" id="{2045FE9B-1C4B-F9D8-1E85-7A2991F2DAF5}"/>
                </a:ext>
              </a:extLst>
            </p:cNvPr>
            <p:cNvSpPr>
              <a:spLocks noChangeArrowheads="1"/>
            </p:cNvSpPr>
            <p:nvPr/>
          </p:nvSpPr>
          <p:spPr bwMode="auto">
            <a:xfrm>
              <a:off x="89682" y="4918907"/>
              <a:ext cx="731520" cy="73152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0">
              <a:extLst>
                <a:ext uri="{FF2B5EF4-FFF2-40B4-BE49-F238E27FC236}">
                  <a16:creationId xmlns:a16="http://schemas.microsoft.com/office/drawing/2014/main" id="{1395CE8B-B604-92E6-23BA-EB8CD3D49193}"/>
                </a:ext>
              </a:extLst>
            </p:cNvPr>
            <p:cNvSpPr>
              <a:spLocks noEditPoints="1"/>
            </p:cNvSpPr>
            <p:nvPr/>
          </p:nvSpPr>
          <p:spPr bwMode="auto">
            <a:xfrm>
              <a:off x="283308" y="5117560"/>
              <a:ext cx="354350" cy="363909"/>
            </a:xfrm>
            <a:custGeom>
              <a:avLst/>
              <a:gdLst>
                <a:gd name="T0" fmla="*/ 283 w 283"/>
                <a:gd name="T1" fmla="*/ 46 h 369"/>
                <a:gd name="T2" fmla="*/ 0 w 283"/>
                <a:gd name="T3" fmla="*/ 46 h 369"/>
                <a:gd name="T4" fmla="*/ 10 w 283"/>
                <a:gd name="T5" fmla="*/ 133 h 369"/>
                <a:gd name="T6" fmla="*/ 0 w 283"/>
                <a:gd name="T7" fmla="*/ 219 h 369"/>
                <a:gd name="T8" fmla="*/ 0 w 283"/>
                <a:gd name="T9" fmla="*/ 253 h 369"/>
                <a:gd name="T10" fmla="*/ 142 w 283"/>
                <a:gd name="T11" fmla="*/ 369 h 369"/>
                <a:gd name="T12" fmla="*/ 283 w 283"/>
                <a:gd name="T13" fmla="*/ 253 h 369"/>
                <a:gd name="T14" fmla="*/ 283 w 283"/>
                <a:gd name="T15" fmla="*/ 219 h 369"/>
                <a:gd name="T16" fmla="*/ 274 w 283"/>
                <a:gd name="T17" fmla="*/ 133 h 369"/>
                <a:gd name="T18" fmla="*/ 274 w 283"/>
                <a:gd name="T19" fmla="*/ 323 h 369"/>
                <a:gd name="T20" fmla="*/ 10 w 283"/>
                <a:gd name="T21" fmla="*/ 323 h 369"/>
                <a:gd name="T22" fmla="*/ 142 w 283"/>
                <a:gd name="T23" fmla="*/ 299 h 369"/>
                <a:gd name="T24" fmla="*/ 274 w 283"/>
                <a:gd name="T25" fmla="*/ 323 h 369"/>
                <a:gd name="T26" fmla="*/ 10 w 283"/>
                <a:gd name="T27" fmla="*/ 253 h 369"/>
                <a:gd name="T28" fmla="*/ 142 w 283"/>
                <a:gd name="T29" fmla="*/ 265 h 369"/>
                <a:gd name="T30" fmla="*/ 274 w 283"/>
                <a:gd name="T31" fmla="*/ 253 h 369"/>
                <a:gd name="T32" fmla="*/ 274 w 283"/>
                <a:gd name="T33" fmla="*/ 219 h 369"/>
                <a:gd name="T34" fmla="*/ 263 w 283"/>
                <a:gd name="T35" fmla="*/ 233 h 369"/>
                <a:gd name="T36" fmla="*/ 20 w 283"/>
                <a:gd name="T37" fmla="*/ 233 h 369"/>
                <a:gd name="T38" fmla="*/ 10 w 283"/>
                <a:gd name="T39" fmla="*/ 219 h 369"/>
                <a:gd name="T40" fmla="*/ 142 w 283"/>
                <a:gd name="T41" fmla="*/ 195 h 369"/>
                <a:gd name="T42" fmla="*/ 274 w 283"/>
                <a:gd name="T43" fmla="*/ 219 h 369"/>
                <a:gd name="T44" fmla="*/ 10 w 283"/>
                <a:gd name="T45" fmla="*/ 150 h 369"/>
                <a:gd name="T46" fmla="*/ 142 w 283"/>
                <a:gd name="T47" fmla="*/ 161 h 369"/>
                <a:gd name="T48" fmla="*/ 274 w 283"/>
                <a:gd name="T49" fmla="*/ 150 h 369"/>
                <a:gd name="T50" fmla="*/ 274 w 283"/>
                <a:gd name="T51" fmla="*/ 115 h 369"/>
                <a:gd name="T52" fmla="*/ 263 w 283"/>
                <a:gd name="T53" fmla="*/ 129 h 369"/>
                <a:gd name="T54" fmla="*/ 21 w 283"/>
                <a:gd name="T55" fmla="*/ 129 h 369"/>
                <a:gd name="T56" fmla="*/ 10 w 283"/>
                <a:gd name="T57" fmla="*/ 115 h 369"/>
                <a:gd name="T58" fmla="*/ 142 w 283"/>
                <a:gd name="T59" fmla="*/ 92 h 369"/>
                <a:gd name="T60" fmla="*/ 274 w 283"/>
                <a:gd name="T61" fmla="*/ 115 h 369"/>
                <a:gd name="T62" fmla="*/ 10 w 283"/>
                <a:gd name="T63" fmla="*/ 46 h 369"/>
                <a:gd name="T64" fmla="*/ 274 w 283"/>
                <a:gd name="T65" fmla="*/ 4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69">
                  <a:moveTo>
                    <a:pt x="283" y="115"/>
                  </a:moveTo>
                  <a:cubicBezTo>
                    <a:pt x="283" y="46"/>
                    <a:pt x="283" y="46"/>
                    <a:pt x="283" y="46"/>
                  </a:cubicBezTo>
                  <a:cubicBezTo>
                    <a:pt x="283" y="16"/>
                    <a:pt x="210" y="0"/>
                    <a:pt x="142" y="0"/>
                  </a:cubicBezTo>
                  <a:cubicBezTo>
                    <a:pt x="73" y="0"/>
                    <a:pt x="0" y="16"/>
                    <a:pt x="0" y="46"/>
                  </a:cubicBezTo>
                  <a:cubicBezTo>
                    <a:pt x="0" y="115"/>
                    <a:pt x="0" y="115"/>
                    <a:pt x="0" y="115"/>
                  </a:cubicBezTo>
                  <a:cubicBezTo>
                    <a:pt x="0" y="122"/>
                    <a:pt x="4" y="128"/>
                    <a:pt x="10" y="133"/>
                  </a:cubicBezTo>
                  <a:cubicBezTo>
                    <a:pt x="3" y="138"/>
                    <a:pt x="0" y="144"/>
                    <a:pt x="0" y="150"/>
                  </a:cubicBezTo>
                  <a:cubicBezTo>
                    <a:pt x="0" y="219"/>
                    <a:pt x="0" y="219"/>
                    <a:pt x="0" y="219"/>
                  </a:cubicBezTo>
                  <a:cubicBezTo>
                    <a:pt x="0" y="226"/>
                    <a:pt x="4" y="231"/>
                    <a:pt x="10" y="236"/>
                  </a:cubicBezTo>
                  <a:cubicBezTo>
                    <a:pt x="3" y="242"/>
                    <a:pt x="0" y="247"/>
                    <a:pt x="0" y="253"/>
                  </a:cubicBezTo>
                  <a:cubicBezTo>
                    <a:pt x="0" y="323"/>
                    <a:pt x="0" y="323"/>
                    <a:pt x="0" y="323"/>
                  </a:cubicBezTo>
                  <a:cubicBezTo>
                    <a:pt x="0" y="353"/>
                    <a:pt x="73" y="369"/>
                    <a:pt x="142" y="369"/>
                  </a:cubicBezTo>
                  <a:cubicBezTo>
                    <a:pt x="210" y="369"/>
                    <a:pt x="283" y="353"/>
                    <a:pt x="283" y="323"/>
                  </a:cubicBezTo>
                  <a:cubicBezTo>
                    <a:pt x="283" y="253"/>
                    <a:pt x="283" y="253"/>
                    <a:pt x="283" y="253"/>
                  </a:cubicBezTo>
                  <a:cubicBezTo>
                    <a:pt x="283" y="247"/>
                    <a:pt x="280" y="242"/>
                    <a:pt x="274" y="236"/>
                  </a:cubicBezTo>
                  <a:cubicBezTo>
                    <a:pt x="280" y="231"/>
                    <a:pt x="283" y="226"/>
                    <a:pt x="283" y="219"/>
                  </a:cubicBezTo>
                  <a:cubicBezTo>
                    <a:pt x="283" y="150"/>
                    <a:pt x="283" y="150"/>
                    <a:pt x="283" y="150"/>
                  </a:cubicBezTo>
                  <a:cubicBezTo>
                    <a:pt x="283" y="144"/>
                    <a:pt x="280" y="138"/>
                    <a:pt x="274" y="133"/>
                  </a:cubicBezTo>
                  <a:cubicBezTo>
                    <a:pt x="280" y="128"/>
                    <a:pt x="283" y="122"/>
                    <a:pt x="283" y="115"/>
                  </a:cubicBezTo>
                  <a:close/>
                  <a:moveTo>
                    <a:pt x="274" y="323"/>
                  </a:moveTo>
                  <a:cubicBezTo>
                    <a:pt x="274" y="340"/>
                    <a:pt x="220" y="359"/>
                    <a:pt x="142" y="359"/>
                  </a:cubicBezTo>
                  <a:cubicBezTo>
                    <a:pt x="64" y="359"/>
                    <a:pt x="10" y="340"/>
                    <a:pt x="10" y="323"/>
                  </a:cubicBezTo>
                  <a:cubicBezTo>
                    <a:pt x="10" y="271"/>
                    <a:pt x="10" y="271"/>
                    <a:pt x="10" y="271"/>
                  </a:cubicBezTo>
                  <a:cubicBezTo>
                    <a:pt x="31" y="289"/>
                    <a:pt x="88" y="299"/>
                    <a:pt x="142" y="299"/>
                  </a:cubicBezTo>
                  <a:cubicBezTo>
                    <a:pt x="196" y="299"/>
                    <a:pt x="252" y="289"/>
                    <a:pt x="274" y="271"/>
                  </a:cubicBezTo>
                  <a:lnTo>
                    <a:pt x="274" y="323"/>
                  </a:lnTo>
                  <a:close/>
                  <a:moveTo>
                    <a:pt x="142" y="290"/>
                  </a:moveTo>
                  <a:cubicBezTo>
                    <a:pt x="64" y="290"/>
                    <a:pt x="10" y="271"/>
                    <a:pt x="10" y="253"/>
                  </a:cubicBezTo>
                  <a:cubicBezTo>
                    <a:pt x="10" y="249"/>
                    <a:pt x="14" y="245"/>
                    <a:pt x="18" y="242"/>
                  </a:cubicBezTo>
                  <a:cubicBezTo>
                    <a:pt x="43" y="257"/>
                    <a:pt x="94" y="265"/>
                    <a:pt x="142" y="265"/>
                  </a:cubicBezTo>
                  <a:cubicBezTo>
                    <a:pt x="190" y="265"/>
                    <a:pt x="240" y="257"/>
                    <a:pt x="266" y="242"/>
                  </a:cubicBezTo>
                  <a:cubicBezTo>
                    <a:pt x="270" y="245"/>
                    <a:pt x="274" y="249"/>
                    <a:pt x="274" y="253"/>
                  </a:cubicBezTo>
                  <a:cubicBezTo>
                    <a:pt x="274" y="271"/>
                    <a:pt x="220" y="290"/>
                    <a:pt x="142" y="290"/>
                  </a:cubicBezTo>
                  <a:close/>
                  <a:moveTo>
                    <a:pt x="274" y="219"/>
                  </a:moveTo>
                  <a:cubicBezTo>
                    <a:pt x="274" y="223"/>
                    <a:pt x="271" y="228"/>
                    <a:pt x="264" y="232"/>
                  </a:cubicBezTo>
                  <a:cubicBezTo>
                    <a:pt x="264" y="232"/>
                    <a:pt x="264" y="232"/>
                    <a:pt x="263" y="233"/>
                  </a:cubicBezTo>
                  <a:cubicBezTo>
                    <a:pt x="244" y="245"/>
                    <a:pt x="199" y="255"/>
                    <a:pt x="142" y="255"/>
                  </a:cubicBezTo>
                  <a:cubicBezTo>
                    <a:pt x="84" y="255"/>
                    <a:pt x="40" y="245"/>
                    <a:pt x="20" y="233"/>
                  </a:cubicBezTo>
                  <a:cubicBezTo>
                    <a:pt x="20" y="232"/>
                    <a:pt x="20" y="232"/>
                    <a:pt x="19" y="232"/>
                  </a:cubicBezTo>
                  <a:cubicBezTo>
                    <a:pt x="13" y="228"/>
                    <a:pt x="10" y="223"/>
                    <a:pt x="10" y="219"/>
                  </a:cubicBezTo>
                  <a:cubicBezTo>
                    <a:pt x="10" y="167"/>
                    <a:pt x="10" y="167"/>
                    <a:pt x="10" y="167"/>
                  </a:cubicBezTo>
                  <a:cubicBezTo>
                    <a:pt x="31" y="186"/>
                    <a:pt x="88" y="195"/>
                    <a:pt x="142" y="195"/>
                  </a:cubicBezTo>
                  <a:cubicBezTo>
                    <a:pt x="196" y="195"/>
                    <a:pt x="252" y="186"/>
                    <a:pt x="274" y="167"/>
                  </a:cubicBezTo>
                  <a:lnTo>
                    <a:pt x="274" y="219"/>
                  </a:lnTo>
                  <a:close/>
                  <a:moveTo>
                    <a:pt x="142" y="186"/>
                  </a:moveTo>
                  <a:cubicBezTo>
                    <a:pt x="64" y="186"/>
                    <a:pt x="10" y="167"/>
                    <a:pt x="10" y="150"/>
                  </a:cubicBezTo>
                  <a:cubicBezTo>
                    <a:pt x="10" y="145"/>
                    <a:pt x="14" y="141"/>
                    <a:pt x="18" y="138"/>
                  </a:cubicBezTo>
                  <a:cubicBezTo>
                    <a:pt x="43" y="153"/>
                    <a:pt x="94" y="161"/>
                    <a:pt x="142" y="161"/>
                  </a:cubicBezTo>
                  <a:cubicBezTo>
                    <a:pt x="190" y="161"/>
                    <a:pt x="240" y="153"/>
                    <a:pt x="266" y="138"/>
                  </a:cubicBezTo>
                  <a:cubicBezTo>
                    <a:pt x="270" y="141"/>
                    <a:pt x="274" y="145"/>
                    <a:pt x="274" y="150"/>
                  </a:cubicBezTo>
                  <a:cubicBezTo>
                    <a:pt x="274" y="167"/>
                    <a:pt x="220" y="186"/>
                    <a:pt x="142" y="186"/>
                  </a:cubicBezTo>
                  <a:close/>
                  <a:moveTo>
                    <a:pt x="274" y="115"/>
                  </a:moveTo>
                  <a:cubicBezTo>
                    <a:pt x="274" y="120"/>
                    <a:pt x="271" y="124"/>
                    <a:pt x="264" y="128"/>
                  </a:cubicBezTo>
                  <a:cubicBezTo>
                    <a:pt x="264" y="128"/>
                    <a:pt x="263" y="129"/>
                    <a:pt x="263" y="129"/>
                  </a:cubicBezTo>
                  <a:cubicBezTo>
                    <a:pt x="243" y="142"/>
                    <a:pt x="199" y="152"/>
                    <a:pt x="142" y="152"/>
                  </a:cubicBezTo>
                  <a:cubicBezTo>
                    <a:pt x="85" y="152"/>
                    <a:pt x="40" y="142"/>
                    <a:pt x="21" y="129"/>
                  </a:cubicBezTo>
                  <a:cubicBezTo>
                    <a:pt x="20" y="129"/>
                    <a:pt x="20" y="128"/>
                    <a:pt x="19" y="128"/>
                  </a:cubicBezTo>
                  <a:cubicBezTo>
                    <a:pt x="13" y="124"/>
                    <a:pt x="10" y="120"/>
                    <a:pt x="10" y="115"/>
                  </a:cubicBezTo>
                  <a:cubicBezTo>
                    <a:pt x="10" y="63"/>
                    <a:pt x="10" y="63"/>
                    <a:pt x="10" y="63"/>
                  </a:cubicBezTo>
                  <a:cubicBezTo>
                    <a:pt x="31" y="82"/>
                    <a:pt x="88" y="92"/>
                    <a:pt x="142" y="92"/>
                  </a:cubicBezTo>
                  <a:cubicBezTo>
                    <a:pt x="196" y="92"/>
                    <a:pt x="252" y="82"/>
                    <a:pt x="274" y="63"/>
                  </a:cubicBezTo>
                  <a:lnTo>
                    <a:pt x="274" y="115"/>
                  </a:lnTo>
                  <a:close/>
                  <a:moveTo>
                    <a:pt x="142" y="82"/>
                  </a:moveTo>
                  <a:cubicBezTo>
                    <a:pt x="64" y="82"/>
                    <a:pt x="10" y="63"/>
                    <a:pt x="10" y="46"/>
                  </a:cubicBezTo>
                  <a:cubicBezTo>
                    <a:pt x="10" y="29"/>
                    <a:pt x="64" y="10"/>
                    <a:pt x="142" y="10"/>
                  </a:cubicBezTo>
                  <a:cubicBezTo>
                    <a:pt x="220" y="10"/>
                    <a:pt x="274" y="29"/>
                    <a:pt x="274" y="46"/>
                  </a:cubicBezTo>
                  <a:cubicBezTo>
                    <a:pt x="274" y="63"/>
                    <a:pt x="220" y="82"/>
                    <a:pt x="142"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 name="Group 1">
            <a:extLst>
              <a:ext uri="{FF2B5EF4-FFF2-40B4-BE49-F238E27FC236}">
                <a16:creationId xmlns:a16="http://schemas.microsoft.com/office/drawing/2014/main" id="{4E9ED42F-C7F7-800F-29C4-EA1BED69C4B0}"/>
              </a:ext>
            </a:extLst>
          </p:cNvPr>
          <p:cNvGrpSpPr/>
          <p:nvPr/>
        </p:nvGrpSpPr>
        <p:grpSpPr>
          <a:xfrm>
            <a:off x="244241" y="5415273"/>
            <a:ext cx="731520" cy="731520"/>
            <a:chOff x="251052" y="5590586"/>
            <a:chExt cx="731520" cy="731520"/>
          </a:xfrm>
          <a:solidFill>
            <a:srgbClr val="38BED0"/>
          </a:solidFill>
        </p:grpSpPr>
        <p:sp>
          <p:nvSpPr>
            <p:cNvPr id="64" name="Oval 33">
              <a:extLst>
                <a:ext uri="{FF2B5EF4-FFF2-40B4-BE49-F238E27FC236}">
                  <a16:creationId xmlns:a16="http://schemas.microsoft.com/office/drawing/2014/main" id="{2B35F392-7D31-90D0-81C2-815670254BDF}"/>
                </a:ext>
              </a:extLst>
            </p:cNvPr>
            <p:cNvSpPr>
              <a:spLocks noChangeArrowheads="1"/>
            </p:cNvSpPr>
            <p:nvPr/>
          </p:nvSpPr>
          <p:spPr bwMode="auto">
            <a:xfrm>
              <a:off x="251052" y="5590586"/>
              <a:ext cx="731520" cy="73152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0">
              <a:extLst>
                <a:ext uri="{FF2B5EF4-FFF2-40B4-BE49-F238E27FC236}">
                  <a16:creationId xmlns:a16="http://schemas.microsoft.com/office/drawing/2014/main" id="{D628C77B-69F7-43AE-AA0F-92EE85EF2D9A}"/>
                </a:ext>
              </a:extLst>
            </p:cNvPr>
            <p:cNvSpPr>
              <a:spLocks noEditPoints="1"/>
            </p:cNvSpPr>
            <p:nvPr/>
          </p:nvSpPr>
          <p:spPr bwMode="auto">
            <a:xfrm>
              <a:off x="347582" y="5723213"/>
              <a:ext cx="490372" cy="458929"/>
            </a:xfrm>
            <a:custGeom>
              <a:avLst/>
              <a:gdLst>
                <a:gd name="T0" fmla="*/ 196 w 577"/>
                <a:gd name="T1" fmla="*/ 432 h 646"/>
                <a:gd name="T2" fmla="*/ 292 w 577"/>
                <a:gd name="T3" fmla="*/ 304 h 646"/>
                <a:gd name="T4" fmla="*/ 361 w 577"/>
                <a:gd name="T5" fmla="*/ 355 h 646"/>
                <a:gd name="T6" fmla="*/ 292 w 577"/>
                <a:gd name="T7" fmla="*/ 318 h 646"/>
                <a:gd name="T8" fmla="*/ 210 w 577"/>
                <a:gd name="T9" fmla="*/ 432 h 646"/>
                <a:gd name="T10" fmla="*/ 351 w 577"/>
                <a:gd name="T11" fmla="*/ 511 h 646"/>
                <a:gd name="T12" fmla="*/ 363 w 577"/>
                <a:gd name="T13" fmla="*/ 519 h 646"/>
                <a:gd name="T14" fmla="*/ 299 w 577"/>
                <a:gd name="T15" fmla="*/ 406 h 646"/>
                <a:gd name="T16" fmla="*/ 169 w 577"/>
                <a:gd name="T17" fmla="*/ 399 h 646"/>
                <a:gd name="T18" fmla="*/ 169 w 577"/>
                <a:gd name="T19" fmla="*/ 413 h 646"/>
                <a:gd name="T20" fmla="*/ 299 w 577"/>
                <a:gd name="T21" fmla="*/ 406 h 646"/>
                <a:gd name="T22" fmla="*/ 299 w 577"/>
                <a:gd name="T23" fmla="*/ 460 h 646"/>
                <a:gd name="T24" fmla="*/ 169 w 577"/>
                <a:gd name="T25" fmla="*/ 453 h 646"/>
                <a:gd name="T26" fmla="*/ 169 w 577"/>
                <a:gd name="T27" fmla="*/ 467 h 646"/>
                <a:gd name="T28" fmla="*/ 364 w 577"/>
                <a:gd name="T29" fmla="*/ 219 h 646"/>
                <a:gd name="T30" fmla="*/ 350 w 577"/>
                <a:gd name="T31" fmla="*/ 216 h 646"/>
                <a:gd name="T32" fmla="*/ 226 w 577"/>
                <a:gd name="T33" fmla="*/ 216 h 646"/>
                <a:gd name="T34" fmla="*/ 213 w 577"/>
                <a:gd name="T35" fmla="*/ 219 h 646"/>
                <a:gd name="T36" fmla="*/ 364 w 577"/>
                <a:gd name="T37" fmla="*/ 219 h 646"/>
                <a:gd name="T38" fmla="*/ 364 w 577"/>
                <a:gd name="T39" fmla="*/ 213 h 646"/>
                <a:gd name="T40" fmla="*/ 447 w 577"/>
                <a:gd name="T41" fmla="*/ 80 h 646"/>
                <a:gd name="T42" fmla="*/ 430 w 577"/>
                <a:gd name="T43" fmla="*/ 37 h 646"/>
                <a:gd name="T44" fmla="*/ 377 w 577"/>
                <a:gd name="T45" fmla="*/ 51 h 646"/>
                <a:gd name="T46" fmla="*/ 341 w 577"/>
                <a:gd name="T47" fmla="*/ 28 h 646"/>
                <a:gd name="T48" fmla="*/ 236 w 577"/>
                <a:gd name="T49" fmla="*/ 28 h 646"/>
                <a:gd name="T50" fmla="*/ 200 w 577"/>
                <a:gd name="T51" fmla="*/ 51 h 646"/>
                <a:gd name="T52" fmla="*/ 185 w 577"/>
                <a:gd name="T53" fmla="*/ 47 h 646"/>
                <a:gd name="T54" fmla="*/ 119 w 577"/>
                <a:gd name="T55" fmla="*/ 51 h 646"/>
                <a:gd name="T56" fmla="*/ 134 w 577"/>
                <a:gd name="T57" fmla="*/ 83 h 646"/>
                <a:gd name="T58" fmla="*/ 0 w 577"/>
                <a:gd name="T59" fmla="*/ 462 h 646"/>
                <a:gd name="T60" fmla="*/ 577 w 577"/>
                <a:gd name="T61" fmla="*/ 462 h 646"/>
                <a:gd name="T62" fmla="*/ 200 w 577"/>
                <a:gd name="T63" fmla="*/ 65 h 646"/>
                <a:gd name="T64" fmla="*/ 243 w 577"/>
                <a:gd name="T65" fmla="*/ 41 h 646"/>
                <a:gd name="T66" fmla="*/ 288 w 577"/>
                <a:gd name="T67" fmla="*/ 14 h 646"/>
                <a:gd name="T68" fmla="*/ 334 w 577"/>
                <a:gd name="T69" fmla="*/ 41 h 646"/>
                <a:gd name="T70" fmla="*/ 398 w 577"/>
                <a:gd name="T71" fmla="*/ 59 h 646"/>
                <a:gd name="T72" fmla="*/ 445 w 577"/>
                <a:gd name="T73" fmla="*/ 56 h 646"/>
                <a:gd name="T74" fmla="*/ 435 w 577"/>
                <a:gd name="T75" fmla="*/ 72 h 646"/>
                <a:gd name="T76" fmla="*/ 355 w 577"/>
                <a:gd name="T77" fmla="*/ 224 h 646"/>
                <a:gd name="T78" fmla="*/ 288 w 577"/>
                <a:gd name="T79" fmla="*/ 632 h 646"/>
                <a:gd name="T80" fmla="*/ 222 w 577"/>
                <a:gd name="T81" fmla="*/ 224 h 646"/>
                <a:gd name="T82" fmla="*/ 142 w 577"/>
                <a:gd name="T83" fmla="*/ 72 h 646"/>
                <a:gd name="T84" fmla="*/ 132 w 577"/>
                <a:gd name="T85" fmla="*/ 56 h 646"/>
                <a:gd name="T86" fmla="*/ 179 w 577"/>
                <a:gd name="T87" fmla="*/ 59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7" h="646">
                  <a:moveTo>
                    <a:pt x="292" y="561"/>
                  </a:moveTo>
                  <a:cubicBezTo>
                    <a:pt x="233" y="561"/>
                    <a:pt x="196" y="510"/>
                    <a:pt x="196" y="432"/>
                  </a:cubicBezTo>
                  <a:cubicBezTo>
                    <a:pt x="196" y="395"/>
                    <a:pt x="204" y="363"/>
                    <a:pt x="221" y="340"/>
                  </a:cubicBezTo>
                  <a:cubicBezTo>
                    <a:pt x="238" y="316"/>
                    <a:pt x="263" y="304"/>
                    <a:pt x="292" y="304"/>
                  </a:cubicBezTo>
                  <a:cubicBezTo>
                    <a:pt x="320" y="304"/>
                    <a:pt x="344" y="317"/>
                    <a:pt x="363" y="345"/>
                  </a:cubicBezTo>
                  <a:cubicBezTo>
                    <a:pt x="365" y="348"/>
                    <a:pt x="364" y="353"/>
                    <a:pt x="361" y="355"/>
                  </a:cubicBezTo>
                  <a:cubicBezTo>
                    <a:pt x="358" y="357"/>
                    <a:pt x="354" y="356"/>
                    <a:pt x="351" y="353"/>
                  </a:cubicBezTo>
                  <a:cubicBezTo>
                    <a:pt x="335" y="329"/>
                    <a:pt x="316" y="318"/>
                    <a:pt x="292" y="318"/>
                  </a:cubicBezTo>
                  <a:cubicBezTo>
                    <a:pt x="267" y="318"/>
                    <a:pt x="247" y="328"/>
                    <a:pt x="232" y="348"/>
                  </a:cubicBezTo>
                  <a:cubicBezTo>
                    <a:pt x="218" y="369"/>
                    <a:pt x="210" y="398"/>
                    <a:pt x="210" y="432"/>
                  </a:cubicBezTo>
                  <a:cubicBezTo>
                    <a:pt x="210" y="502"/>
                    <a:pt x="242" y="547"/>
                    <a:pt x="292" y="547"/>
                  </a:cubicBezTo>
                  <a:cubicBezTo>
                    <a:pt x="316" y="547"/>
                    <a:pt x="335" y="535"/>
                    <a:pt x="351" y="511"/>
                  </a:cubicBezTo>
                  <a:cubicBezTo>
                    <a:pt x="354" y="508"/>
                    <a:pt x="358" y="507"/>
                    <a:pt x="361" y="509"/>
                  </a:cubicBezTo>
                  <a:cubicBezTo>
                    <a:pt x="364" y="512"/>
                    <a:pt x="365" y="516"/>
                    <a:pt x="363" y="519"/>
                  </a:cubicBezTo>
                  <a:cubicBezTo>
                    <a:pt x="344" y="547"/>
                    <a:pt x="320" y="561"/>
                    <a:pt x="292" y="561"/>
                  </a:cubicBezTo>
                  <a:close/>
                  <a:moveTo>
                    <a:pt x="299" y="406"/>
                  </a:moveTo>
                  <a:cubicBezTo>
                    <a:pt x="299" y="402"/>
                    <a:pt x="296" y="399"/>
                    <a:pt x="292" y="399"/>
                  </a:cubicBezTo>
                  <a:cubicBezTo>
                    <a:pt x="169" y="399"/>
                    <a:pt x="169" y="399"/>
                    <a:pt x="169" y="399"/>
                  </a:cubicBezTo>
                  <a:cubicBezTo>
                    <a:pt x="165" y="399"/>
                    <a:pt x="162" y="402"/>
                    <a:pt x="162" y="406"/>
                  </a:cubicBezTo>
                  <a:cubicBezTo>
                    <a:pt x="162" y="410"/>
                    <a:pt x="165" y="413"/>
                    <a:pt x="169" y="413"/>
                  </a:cubicBezTo>
                  <a:cubicBezTo>
                    <a:pt x="292" y="413"/>
                    <a:pt x="292" y="413"/>
                    <a:pt x="292" y="413"/>
                  </a:cubicBezTo>
                  <a:cubicBezTo>
                    <a:pt x="296" y="413"/>
                    <a:pt x="299" y="410"/>
                    <a:pt x="299" y="406"/>
                  </a:cubicBezTo>
                  <a:close/>
                  <a:moveTo>
                    <a:pt x="292" y="467"/>
                  </a:moveTo>
                  <a:cubicBezTo>
                    <a:pt x="296" y="467"/>
                    <a:pt x="299" y="464"/>
                    <a:pt x="299" y="460"/>
                  </a:cubicBezTo>
                  <a:cubicBezTo>
                    <a:pt x="299" y="456"/>
                    <a:pt x="296" y="453"/>
                    <a:pt x="292" y="453"/>
                  </a:cubicBezTo>
                  <a:cubicBezTo>
                    <a:pt x="169" y="453"/>
                    <a:pt x="169" y="453"/>
                    <a:pt x="169" y="453"/>
                  </a:cubicBezTo>
                  <a:cubicBezTo>
                    <a:pt x="165" y="453"/>
                    <a:pt x="162" y="456"/>
                    <a:pt x="162" y="460"/>
                  </a:cubicBezTo>
                  <a:cubicBezTo>
                    <a:pt x="162" y="464"/>
                    <a:pt x="165" y="467"/>
                    <a:pt x="169" y="467"/>
                  </a:cubicBezTo>
                  <a:lnTo>
                    <a:pt x="292" y="467"/>
                  </a:lnTo>
                  <a:close/>
                  <a:moveTo>
                    <a:pt x="364" y="219"/>
                  </a:moveTo>
                  <a:cubicBezTo>
                    <a:pt x="350" y="216"/>
                    <a:pt x="350" y="216"/>
                    <a:pt x="350" y="216"/>
                  </a:cubicBezTo>
                  <a:cubicBezTo>
                    <a:pt x="350" y="216"/>
                    <a:pt x="350" y="216"/>
                    <a:pt x="350" y="216"/>
                  </a:cubicBezTo>
                  <a:cubicBezTo>
                    <a:pt x="350" y="216"/>
                    <a:pt x="344" y="231"/>
                    <a:pt x="288" y="231"/>
                  </a:cubicBezTo>
                  <a:cubicBezTo>
                    <a:pt x="233" y="231"/>
                    <a:pt x="227" y="216"/>
                    <a:pt x="226" y="216"/>
                  </a:cubicBezTo>
                  <a:cubicBezTo>
                    <a:pt x="227" y="216"/>
                    <a:pt x="227" y="216"/>
                    <a:pt x="227" y="216"/>
                  </a:cubicBezTo>
                  <a:cubicBezTo>
                    <a:pt x="213" y="219"/>
                    <a:pt x="213" y="219"/>
                    <a:pt x="213" y="219"/>
                  </a:cubicBezTo>
                  <a:cubicBezTo>
                    <a:pt x="214" y="224"/>
                    <a:pt x="222" y="245"/>
                    <a:pt x="288" y="245"/>
                  </a:cubicBezTo>
                  <a:cubicBezTo>
                    <a:pt x="355" y="245"/>
                    <a:pt x="363" y="224"/>
                    <a:pt x="364" y="219"/>
                  </a:cubicBezTo>
                  <a:close/>
                  <a:moveTo>
                    <a:pt x="577" y="462"/>
                  </a:moveTo>
                  <a:cubicBezTo>
                    <a:pt x="577" y="344"/>
                    <a:pt x="452" y="245"/>
                    <a:pt x="364" y="213"/>
                  </a:cubicBezTo>
                  <a:cubicBezTo>
                    <a:pt x="366" y="181"/>
                    <a:pt x="381" y="134"/>
                    <a:pt x="443" y="83"/>
                  </a:cubicBezTo>
                  <a:cubicBezTo>
                    <a:pt x="445" y="81"/>
                    <a:pt x="447" y="80"/>
                    <a:pt x="447" y="80"/>
                  </a:cubicBezTo>
                  <a:cubicBezTo>
                    <a:pt x="461" y="67"/>
                    <a:pt x="461" y="57"/>
                    <a:pt x="458" y="51"/>
                  </a:cubicBezTo>
                  <a:cubicBezTo>
                    <a:pt x="455" y="42"/>
                    <a:pt x="444" y="37"/>
                    <a:pt x="430" y="37"/>
                  </a:cubicBezTo>
                  <a:cubicBezTo>
                    <a:pt x="418" y="37"/>
                    <a:pt x="405" y="41"/>
                    <a:pt x="392" y="47"/>
                  </a:cubicBezTo>
                  <a:cubicBezTo>
                    <a:pt x="387" y="49"/>
                    <a:pt x="382" y="51"/>
                    <a:pt x="377" y="51"/>
                  </a:cubicBezTo>
                  <a:cubicBezTo>
                    <a:pt x="365" y="51"/>
                    <a:pt x="355" y="43"/>
                    <a:pt x="344" y="31"/>
                  </a:cubicBezTo>
                  <a:cubicBezTo>
                    <a:pt x="341" y="28"/>
                    <a:pt x="341" y="28"/>
                    <a:pt x="341" y="28"/>
                  </a:cubicBezTo>
                  <a:cubicBezTo>
                    <a:pt x="328" y="15"/>
                    <a:pt x="314" y="0"/>
                    <a:pt x="288" y="0"/>
                  </a:cubicBezTo>
                  <a:cubicBezTo>
                    <a:pt x="263" y="0"/>
                    <a:pt x="249" y="15"/>
                    <a:pt x="236" y="28"/>
                  </a:cubicBezTo>
                  <a:cubicBezTo>
                    <a:pt x="233" y="31"/>
                    <a:pt x="233" y="31"/>
                    <a:pt x="233" y="31"/>
                  </a:cubicBezTo>
                  <a:cubicBezTo>
                    <a:pt x="222" y="43"/>
                    <a:pt x="212" y="51"/>
                    <a:pt x="200" y="51"/>
                  </a:cubicBezTo>
                  <a:cubicBezTo>
                    <a:pt x="200" y="51"/>
                    <a:pt x="200" y="51"/>
                    <a:pt x="200" y="51"/>
                  </a:cubicBezTo>
                  <a:cubicBezTo>
                    <a:pt x="195" y="51"/>
                    <a:pt x="190" y="49"/>
                    <a:pt x="185" y="47"/>
                  </a:cubicBezTo>
                  <a:cubicBezTo>
                    <a:pt x="172" y="41"/>
                    <a:pt x="159" y="37"/>
                    <a:pt x="147" y="37"/>
                  </a:cubicBezTo>
                  <a:cubicBezTo>
                    <a:pt x="133" y="37"/>
                    <a:pt x="122" y="42"/>
                    <a:pt x="119" y="51"/>
                  </a:cubicBezTo>
                  <a:cubicBezTo>
                    <a:pt x="116" y="57"/>
                    <a:pt x="116" y="67"/>
                    <a:pt x="130" y="80"/>
                  </a:cubicBezTo>
                  <a:cubicBezTo>
                    <a:pt x="130" y="80"/>
                    <a:pt x="132" y="81"/>
                    <a:pt x="134" y="83"/>
                  </a:cubicBezTo>
                  <a:cubicBezTo>
                    <a:pt x="196" y="134"/>
                    <a:pt x="211" y="181"/>
                    <a:pt x="213" y="213"/>
                  </a:cubicBezTo>
                  <a:cubicBezTo>
                    <a:pt x="125" y="245"/>
                    <a:pt x="0" y="344"/>
                    <a:pt x="0" y="462"/>
                  </a:cubicBezTo>
                  <a:cubicBezTo>
                    <a:pt x="0" y="579"/>
                    <a:pt x="47" y="646"/>
                    <a:pt x="288" y="646"/>
                  </a:cubicBezTo>
                  <a:cubicBezTo>
                    <a:pt x="530" y="646"/>
                    <a:pt x="577" y="579"/>
                    <a:pt x="577" y="462"/>
                  </a:cubicBezTo>
                  <a:close/>
                  <a:moveTo>
                    <a:pt x="179" y="59"/>
                  </a:moveTo>
                  <a:cubicBezTo>
                    <a:pt x="186" y="63"/>
                    <a:pt x="193" y="65"/>
                    <a:pt x="200" y="65"/>
                  </a:cubicBezTo>
                  <a:cubicBezTo>
                    <a:pt x="200" y="65"/>
                    <a:pt x="200" y="65"/>
                    <a:pt x="200" y="65"/>
                  </a:cubicBezTo>
                  <a:cubicBezTo>
                    <a:pt x="218" y="65"/>
                    <a:pt x="231" y="53"/>
                    <a:pt x="243" y="41"/>
                  </a:cubicBezTo>
                  <a:cubicBezTo>
                    <a:pt x="246" y="37"/>
                    <a:pt x="246" y="37"/>
                    <a:pt x="246" y="37"/>
                  </a:cubicBezTo>
                  <a:cubicBezTo>
                    <a:pt x="258" y="25"/>
                    <a:pt x="269" y="14"/>
                    <a:pt x="288" y="14"/>
                  </a:cubicBezTo>
                  <a:cubicBezTo>
                    <a:pt x="308" y="14"/>
                    <a:pt x="319" y="25"/>
                    <a:pt x="331" y="37"/>
                  </a:cubicBezTo>
                  <a:cubicBezTo>
                    <a:pt x="334" y="41"/>
                    <a:pt x="334" y="41"/>
                    <a:pt x="334" y="41"/>
                  </a:cubicBezTo>
                  <a:cubicBezTo>
                    <a:pt x="346" y="53"/>
                    <a:pt x="359" y="65"/>
                    <a:pt x="377" y="65"/>
                  </a:cubicBezTo>
                  <a:cubicBezTo>
                    <a:pt x="384" y="65"/>
                    <a:pt x="391" y="63"/>
                    <a:pt x="398" y="59"/>
                  </a:cubicBezTo>
                  <a:cubicBezTo>
                    <a:pt x="409" y="54"/>
                    <a:pt x="420" y="51"/>
                    <a:pt x="430" y="51"/>
                  </a:cubicBezTo>
                  <a:cubicBezTo>
                    <a:pt x="439" y="51"/>
                    <a:pt x="444" y="54"/>
                    <a:pt x="445" y="56"/>
                  </a:cubicBezTo>
                  <a:cubicBezTo>
                    <a:pt x="446" y="58"/>
                    <a:pt x="444" y="63"/>
                    <a:pt x="438" y="70"/>
                  </a:cubicBezTo>
                  <a:cubicBezTo>
                    <a:pt x="437" y="70"/>
                    <a:pt x="436" y="71"/>
                    <a:pt x="435" y="72"/>
                  </a:cubicBezTo>
                  <a:cubicBezTo>
                    <a:pt x="365" y="129"/>
                    <a:pt x="350" y="183"/>
                    <a:pt x="350" y="218"/>
                  </a:cubicBezTo>
                  <a:cubicBezTo>
                    <a:pt x="350" y="221"/>
                    <a:pt x="352" y="223"/>
                    <a:pt x="355" y="224"/>
                  </a:cubicBezTo>
                  <a:cubicBezTo>
                    <a:pt x="439" y="253"/>
                    <a:pt x="563" y="349"/>
                    <a:pt x="563" y="462"/>
                  </a:cubicBezTo>
                  <a:cubicBezTo>
                    <a:pt x="563" y="573"/>
                    <a:pt x="519" y="632"/>
                    <a:pt x="288" y="632"/>
                  </a:cubicBezTo>
                  <a:cubicBezTo>
                    <a:pt x="58" y="632"/>
                    <a:pt x="14" y="573"/>
                    <a:pt x="14" y="462"/>
                  </a:cubicBezTo>
                  <a:cubicBezTo>
                    <a:pt x="14" y="349"/>
                    <a:pt x="138" y="253"/>
                    <a:pt x="222" y="224"/>
                  </a:cubicBezTo>
                  <a:cubicBezTo>
                    <a:pt x="225" y="223"/>
                    <a:pt x="227" y="221"/>
                    <a:pt x="227" y="218"/>
                  </a:cubicBezTo>
                  <a:cubicBezTo>
                    <a:pt x="227" y="183"/>
                    <a:pt x="212" y="129"/>
                    <a:pt x="142" y="72"/>
                  </a:cubicBezTo>
                  <a:cubicBezTo>
                    <a:pt x="141" y="71"/>
                    <a:pt x="140" y="70"/>
                    <a:pt x="139" y="70"/>
                  </a:cubicBezTo>
                  <a:cubicBezTo>
                    <a:pt x="133" y="63"/>
                    <a:pt x="131" y="58"/>
                    <a:pt x="132" y="56"/>
                  </a:cubicBezTo>
                  <a:cubicBezTo>
                    <a:pt x="133" y="54"/>
                    <a:pt x="138" y="51"/>
                    <a:pt x="147" y="51"/>
                  </a:cubicBezTo>
                  <a:cubicBezTo>
                    <a:pt x="157" y="51"/>
                    <a:pt x="168" y="54"/>
                    <a:pt x="179"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8" name="Picture 7" descr="A picture containing icon&#10;&#10;Description automatically generated">
            <a:extLst>
              <a:ext uri="{FF2B5EF4-FFF2-40B4-BE49-F238E27FC236}">
                <a16:creationId xmlns:a16="http://schemas.microsoft.com/office/drawing/2014/main" id="{A6388D94-24D9-5D8C-34FC-F3C6E9584783}"/>
              </a:ext>
            </a:extLst>
          </p:cNvPr>
          <p:cNvPicPr>
            <a:picLocks noChangeAspect="1"/>
          </p:cNvPicPr>
          <p:nvPr/>
        </p:nvPicPr>
        <p:blipFill>
          <a:blip r:embed="rId8"/>
          <a:stretch>
            <a:fillRect/>
          </a:stretch>
        </p:blipFill>
        <p:spPr>
          <a:xfrm>
            <a:off x="574234" y="570647"/>
            <a:ext cx="5619980" cy="1745335"/>
          </a:xfrm>
          <a:prstGeom prst="rect">
            <a:avLst/>
          </a:prstGeom>
        </p:spPr>
      </p:pic>
      <p:grpSp>
        <p:nvGrpSpPr>
          <p:cNvPr id="12" name="Group 11">
            <a:extLst>
              <a:ext uri="{FF2B5EF4-FFF2-40B4-BE49-F238E27FC236}">
                <a16:creationId xmlns:a16="http://schemas.microsoft.com/office/drawing/2014/main" id="{390DF8FD-C96B-37E8-9E6D-C48CFA4705B1}"/>
              </a:ext>
            </a:extLst>
          </p:cNvPr>
          <p:cNvGrpSpPr/>
          <p:nvPr/>
        </p:nvGrpSpPr>
        <p:grpSpPr>
          <a:xfrm>
            <a:off x="265810" y="3496624"/>
            <a:ext cx="731520" cy="731520"/>
            <a:chOff x="237770" y="3782263"/>
            <a:chExt cx="731520" cy="731520"/>
          </a:xfrm>
        </p:grpSpPr>
        <p:sp>
          <p:nvSpPr>
            <p:cNvPr id="54" name="Oval 62">
              <a:extLst>
                <a:ext uri="{FF2B5EF4-FFF2-40B4-BE49-F238E27FC236}">
                  <a16:creationId xmlns:a16="http://schemas.microsoft.com/office/drawing/2014/main" id="{D0FA1B2D-1727-C2C8-B11B-D27EF48D9D63}"/>
                </a:ext>
              </a:extLst>
            </p:cNvPr>
            <p:cNvSpPr>
              <a:spLocks noChangeArrowheads="1"/>
            </p:cNvSpPr>
            <p:nvPr/>
          </p:nvSpPr>
          <p:spPr bwMode="auto">
            <a:xfrm>
              <a:off x="237770" y="3782263"/>
              <a:ext cx="731520" cy="731520"/>
            </a:xfrm>
            <a:prstGeom prst="ellipse">
              <a:avLst/>
            </a:prstGeom>
            <a:solidFill>
              <a:srgbClr val="38BED0"/>
            </a:solidFill>
            <a:ln>
              <a:solidFill>
                <a:schemeClr val="bg1"/>
              </a:solidFill>
            </a:ln>
          </p:spPr>
          <p:txBody>
            <a:bodyPr vert="horz" wrap="square" lIns="121920" tIns="60960" rIns="121920" bIns="60960" numCol="1" anchor="t" anchorCtr="0" compatLnSpc="1">
              <a:prstTxWarp prst="textNoShape">
                <a:avLst/>
              </a:prstTxWarp>
            </a:bodyPr>
            <a:lstStyle/>
            <a:p>
              <a:endParaRPr lang="en-US" sz="3200">
                <a:solidFill>
                  <a:schemeClr val="bg1"/>
                </a:solidFill>
              </a:endParaRPr>
            </a:p>
          </p:txBody>
        </p:sp>
        <p:pic>
          <p:nvPicPr>
            <p:cNvPr id="11" name="Graphic 10" descr="Users outline">
              <a:extLst>
                <a:ext uri="{FF2B5EF4-FFF2-40B4-BE49-F238E27FC236}">
                  <a16:creationId xmlns:a16="http://schemas.microsoft.com/office/drawing/2014/main" id="{4862C7AC-D5E8-E74B-EF58-8143C8DE76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2270" y="3907502"/>
              <a:ext cx="535462" cy="535462"/>
            </a:xfrm>
            <a:prstGeom prst="rect">
              <a:avLst/>
            </a:prstGeom>
          </p:spPr>
        </p:pic>
      </p:grpSp>
    </p:spTree>
    <p:extLst>
      <p:ext uri="{BB962C8B-B14F-4D97-AF65-F5344CB8AC3E}">
        <p14:creationId xmlns:p14="http://schemas.microsoft.com/office/powerpoint/2010/main" val="2195912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24D8E3D5-CFC6-BE71-BA33-8B039585A0AA}"/>
              </a:ext>
            </a:extLst>
          </p:cNvPr>
          <p:cNvCxnSpPr>
            <a:cxnSpLocks/>
            <a:stCxn id="40" idx="2"/>
          </p:cNvCxnSpPr>
          <p:nvPr/>
        </p:nvCxnSpPr>
        <p:spPr>
          <a:xfrm>
            <a:off x="7017187" y="2361913"/>
            <a:ext cx="0" cy="3468982"/>
          </a:xfrm>
          <a:prstGeom prst="line">
            <a:avLst/>
          </a:prstGeom>
          <a:ln>
            <a:solidFill>
              <a:srgbClr val="5F6060"/>
            </a:solidFill>
          </a:ln>
        </p:spPr>
        <p:style>
          <a:lnRef idx="1">
            <a:schemeClr val="dk1"/>
          </a:lnRef>
          <a:fillRef idx="0">
            <a:schemeClr val="dk1"/>
          </a:fillRef>
          <a:effectRef idx="0">
            <a:schemeClr val="dk1"/>
          </a:effectRef>
          <a:fontRef idx="minor">
            <a:schemeClr val="tx1"/>
          </a:fontRef>
        </p:style>
      </p:cxnSp>
      <p:grpSp>
        <p:nvGrpSpPr>
          <p:cNvPr id="2" name="Group 1">
            <a:extLst>
              <a:ext uri="{FF2B5EF4-FFF2-40B4-BE49-F238E27FC236}">
                <a16:creationId xmlns:a16="http://schemas.microsoft.com/office/drawing/2014/main" id="{811A31F3-C04C-F367-BFBD-6C2D456AF663}"/>
              </a:ext>
            </a:extLst>
          </p:cNvPr>
          <p:cNvGrpSpPr/>
          <p:nvPr/>
        </p:nvGrpSpPr>
        <p:grpSpPr>
          <a:xfrm>
            <a:off x="757793" y="2021289"/>
            <a:ext cx="889405" cy="841529"/>
            <a:chOff x="4851177" y="491400"/>
            <a:chExt cx="1097280" cy="1097280"/>
          </a:xfrm>
          <a:solidFill>
            <a:srgbClr val="38BED0"/>
          </a:solidFill>
        </p:grpSpPr>
        <p:sp>
          <p:nvSpPr>
            <p:cNvPr id="12" name="Oval 33">
              <a:extLst>
                <a:ext uri="{FF2B5EF4-FFF2-40B4-BE49-F238E27FC236}">
                  <a16:creationId xmlns:a16="http://schemas.microsoft.com/office/drawing/2014/main" id="{1A86A469-BE2A-268B-F0B3-6B2CD3E511FC}"/>
                </a:ext>
              </a:extLst>
            </p:cNvPr>
            <p:cNvSpPr>
              <a:spLocks noChangeArrowheads="1"/>
            </p:cNvSpPr>
            <p:nvPr/>
          </p:nvSpPr>
          <p:spPr bwMode="auto">
            <a:xfrm>
              <a:off x="4851177" y="491400"/>
              <a:ext cx="1097280" cy="1097280"/>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pic>
          <p:nvPicPr>
            <p:cNvPr id="11" name="Picture 10">
              <a:extLst>
                <a:ext uri="{FF2B5EF4-FFF2-40B4-BE49-F238E27FC236}">
                  <a16:creationId xmlns:a16="http://schemas.microsoft.com/office/drawing/2014/main" id="{FDC1300A-8591-7CD6-54A9-89C658FD87D2}"/>
                </a:ext>
              </a:extLst>
            </p:cNvPr>
            <p:cNvPicPr>
              <a:picLocks noChangeAspect="1"/>
            </p:cNvPicPr>
            <p:nvPr/>
          </p:nvPicPr>
          <p:blipFill>
            <a:blip r:embed="rId3"/>
            <a:stretch>
              <a:fillRect/>
            </a:stretch>
          </p:blipFill>
          <p:spPr>
            <a:xfrm>
              <a:off x="5002306" y="857260"/>
              <a:ext cx="773506" cy="449260"/>
            </a:xfrm>
            <a:prstGeom prst="rect">
              <a:avLst/>
            </a:prstGeom>
            <a:grpFill/>
          </p:spPr>
        </p:pic>
      </p:grpSp>
      <p:grpSp>
        <p:nvGrpSpPr>
          <p:cNvPr id="8" name="Group 7">
            <a:extLst>
              <a:ext uri="{FF2B5EF4-FFF2-40B4-BE49-F238E27FC236}">
                <a16:creationId xmlns:a16="http://schemas.microsoft.com/office/drawing/2014/main" id="{F9658139-E281-7938-7038-EFBA01EE151D}"/>
              </a:ext>
            </a:extLst>
          </p:cNvPr>
          <p:cNvGrpSpPr/>
          <p:nvPr/>
        </p:nvGrpSpPr>
        <p:grpSpPr>
          <a:xfrm>
            <a:off x="708175" y="4217688"/>
            <a:ext cx="889406" cy="841529"/>
            <a:chOff x="7634925" y="2725232"/>
            <a:chExt cx="1097280" cy="1097280"/>
          </a:xfrm>
          <a:solidFill>
            <a:srgbClr val="38BED0"/>
          </a:solidFill>
        </p:grpSpPr>
        <p:sp>
          <p:nvSpPr>
            <p:cNvPr id="17" name="Oval 13">
              <a:extLst>
                <a:ext uri="{FF2B5EF4-FFF2-40B4-BE49-F238E27FC236}">
                  <a16:creationId xmlns:a16="http://schemas.microsoft.com/office/drawing/2014/main" id="{4BD6DC8F-0196-56AA-C282-87DB93F5167B}"/>
                </a:ext>
              </a:extLst>
            </p:cNvPr>
            <p:cNvSpPr>
              <a:spLocks noChangeArrowheads="1"/>
            </p:cNvSpPr>
            <p:nvPr/>
          </p:nvSpPr>
          <p:spPr bwMode="auto">
            <a:xfrm>
              <a:off x="7634925" y="2725232"/>
              <a:ext cx="1097280" cy="1097280"/>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sp>
          <p:nvSpPr>
            <p:cNvPr id="18" name="Freeform 25">
              <a:extLst>
                <a:ext uri="{FF2B5EF4-FFF2-40B4-BE49-F238E27FC236}">
                  <a16:creationId xmlns:a16="http://schemas.microsoft.com/office/drawing/2014/main" id="{D55DDF88-F521-9718-F6FA-5FBCCF56CF90}"/>
                </a:ext>
              </a:extLst>
            </p:cNvPr>
            <p:cNvSpPr>
              <a:spLocks noEditPoints="1"/>
            </p:cNvSpPr>
            <p:nvPr/>
          </p:nvSpPr>
          <p:spPr bwMode="auto">
            <a:xfrm>
              <a:off x="7751481" y="3035244"/>
              <a:ext cx="786581" cy="444855"/>
            </a:xfrm>
            <a:custGeom>
              <a:avLst/>
              <a:gdLst>
                <a:gd name="T0" fmla="*/ 722 w 762"/>
                <a:gd name="T1" fmla="*/ 217 h 431"/>
                <a:gd name="T2" fmla="*/ 641 w 762"/>
                <a:gd name="T3" fmla="*/ 95 h 431"/>
                <a:gd name="T4" fmla="*/ 547 w 762"/>
                <a:gd name="T5" fmla="*/ 7 h 431"/>
                <a:gd name="T6" fmla="*/ 176 w 762"/>
                <a:gd name="T7" fmla="*/ 0 h 431"/>
                <a:gd name="T8" fmla="*/ 169 w 762"/>
                <a:gd name="T9" fmla="*/ 368 h 431"/>
                <a:gd name="T10" fmla="*/ 226 w 762"/>
                <a:gd name="T11" fmla="*/ 375 h 431"/>
                <a:gd name="T12" fmla="*/ 351 w 762"/>
                <a:gd name="T13" fmla="*/ 375 h 431"/>
                <a:gd name="T14" fmla="*/ 646 w 762"/>
                <a:gd name="T15" fmla="*/ 431 h 431"/>
                <a:gd name="T16" fmla="*/ 745 w 762"/>
                <a:gd name="T17" fmla="*/ 375 h 431"/>
                <a:gd name="T18" fmla="*/ 762 w 762"/>
                <a:gd name="T19" fmla="*/ 235 h 431"/>
                <a:gd name="T20" fmla="*/ 641 w 762"/>
                <a:gd name="T21" fmla="*/ 109 h 431"/>
                <a:gd name="T22" fmla="*/ 707 w 762"/>
                <a:gd name="T23" fmla="*/ 217 h 431"/>
                <a:gd name="T24" fmla="*/ 547 w 762"/>
                <a:gd name="T25" fmla="*/ 109 h 431"/>
                <a:gd name="T26" fmla="*/ 183 w 762"/>
                <a:gd name="T27" fmla="*/ 14 h 431"/>
                <a:gd name="T28" fmla="*/ 533 w 762"/>
                <a:gd name="T29" fmla="*/ 361 h 431"/>
                <a:gd name="T30" fmla="*/ 288 w 762"/>
                <a:gd name="T31" fmla="*/ 304 h 431"/>
                <a:gd name="T32" fmla="*/ 183 w 762"/>
                <a:gd name="T33" fmla="*/ 361 h 431"/>
                <a:gd name="T34" fmla="*/ 288 w 762"/>
                <a:gd name="T35" fmla="*/ 417 h 431"/>
                <a:gd name="T36" fmla="*/ 288 w 762"/>
                <a:gd name="T37" fmla="*/ 318 h 431"/>
                <a:gd name="T38" fmla="*/ 288 w 762"/>
                <a:gd name="T39" fmla="*/ 417 h 431"/>
                <a:gd name="T40" fmla="*/ 597 w 762"/>
                <a:gd name="T41" fmla="*/ 368 h 431"/>
                <a:gd name="T42" fmla="*/ 695 w 762"/>
                <a:gd name="T43" fmla="*/ 366 h 431"/>
                <a:gd name="T44" fmla="*/ 695 w 762"/>
                <a:gd name="T45" fmla="*/ 369 h 431"/>
                <a:gd name="T46" fmla="*/ 748 w 762"/>
                <a:gd name="T47" fmla="*/ 357 h 431"/>
                <a:gd name="T48" fmla="*/ 709 w 762"/>
                <a:gd name="T49" fmla="*/ 361 h 431"/>
                <a:gd name="T50" fmla="*/ 584 w 762"/>
                <a:gd name="T51" fmla="*/ 361 h 431"/>
                <a:gd name="T52" fmla="*/ 547 w 762"/>
                <a:gd name="T53" fmla="*/ 231 h 431"/>
                <a:gd name="T54" fmla="*/ 748 w 762"/>
                <a:gd name="T55" fmla="*/ 235 h 431"/>
                <a:gd name="T56" fmla="*/ 134 w 762"/>
                <a:gd name="T57" fmla="*/ 7 h 431"/>
                <a:gd name="T58" fmla="*/ 7 w 762"/>
                <a:gd name="T59" fmla="*/ 14 h 431"/>
                <a:gd name="T60" fmla="*/ 7 w 762"/>
                <a:gd name="T61" fmla="*/ 0 h 431"/>
                <a:gd name="T62" fmla="*/ 134 w 762"/>
                <a:gd name="T63" fmla="*/ 7 h 431"/>
                <a:gd name="T64" fmla="*/ 127 w 762"/>
                <a:gd name="T65" fmla="*/ 80 h 431"/>
                <a:gd name="T66" fmla="*/ 30 w 762"/>
                <a:gd name="T67" fmla="*/ 73 h 431"/>
                <a:gd name="T68" fmla="*/ 127 w 762"/>
                <a:gd name="T69" fmla="*/ 66 h 431"/>
                <a:gd name="T70" fmla="*/ 134 w 762"/>
                <a:gd name="T71" fmla="*/ 140 h 431"/>
                <a:gd name="T72" fmla="*/ 67 w 762"/>
                <a:gd name="T73" fmla="*/ 147 h 431"/>
                <a:gd name="T74" fmla="*/ 67 w 762"/>
                <a:gd name="T75" fmla="*/ 133 h 431"/>
                <a:gd name="T76" fmla="*/ 134 w 762"/>
                <a:gd name="T77" fmla="*/ 14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62" h="431">
                  <a:moveTo>
                    <a:pt x="745" y="217"/>
                  </a:moveTo>
                  <a:cubicBezTo>
                    <a:pt x="722" y="217"/>
                    <a:pt x="722" y="217"/>
                    <a:pt x="722" y="217"/>
                  </a:cubicBezTo>
                  <a:cubicBezTo>
                    <a:pt x="713" y="196"/>
                    <a:pt x="687" y="129"/>
                    <a:pt x="686" y="129"/>
                  </a:cubicBezTo>
                  <a:cubicBezTo>
                    <a:pt x="678" y="110"/>
                    <a:pt x="659" y="95"/>
                    <a:pt x="641" y="95"/>
                  </a:cubicBezTo>
                  <a:cubicBezTo>
                    <a:pt x="547" y="95"/>
                    <a:pt x="547" y="95"/>
                    <a:pt x="547" y="95"/>
                  </a:cubicBezTo>
                  <a:cubicBezTo>
                    <a:pt x="547" y="7"/>
                    <a:pt x="547" y="7"/>
                    <a:pt x="547" y="7"/>
                  </a:cubicBezTo>
                  <a:cubicBezTo>
                    <a:pt x="547" y="3"/>
                    <a:pt x="544" y="0"/>
                    <a:pt x="540" y="0"/>
                  </a:cubicBezTo>
                  <a:cubicBezTo>
                    <a:pt x="176" y="0"/>
                    <a:pt x="176" y="0"/>
                    <a:pt x="176" y="0"/>
                  </a:cubicBezTo>
                  <a:cubicBezTo>
                    <a:pt x="172" y="0"/>
                    <a:pt x="169" y="3"/>
                    <a:pt x="169" y="7"/>
                  </a:cubicBezTo>
                  <a:cubicBezTo>
                    <a:pt x="169" y="368"/>
                    <a:pt x="169" y="368"/>
                    <a:pt x="169" y="368"/>
                  </a:cubicBezTo>
                  <a:cubicBezTo>
                    <a:pt x="169" y="371"/>
                    <a:pt x="172" y="375"/>
                    <a:pt x="176" y="375"/>
                  </a:cubicBezTo>
                  <a:cubicBezTo>
                    <a:pt x="226" y="375"/>
                    <a:pt x="226" y="375"/>
                    <a:pt x="226" y="375"/>
                  </a:cubicBezTo>
                  <a:cubicBezTo>
                    <a:pt x="229" y="406"/>
                    <a:pt x="256" y="431"/>
                    <a:pt x="288" y="431"/>
                  </a:cubicBezTo>
                  <a:cubicBezTo>
                    <a:pt x="321" y="431"/>
                    <a:pt x="348" y="406"/>
                    <a:pt x="351" y="375"/>
                  </a:cubicBezTo>
                  <a:cubicBezTo>
                    <a:pt x="584" y="375"/>
                    <a:pt x="584" y="375"/>
                    <a:pt x="584" y="375"/>
                  </a:cubicBezTo>
                  <a:cubicBezTo>
                    <a:pt x="587" y="406"/>
                    <a:pt x="614" y="431"/>
                    <a:pt x="646" y="431"/>
                  </a:cubicBezTo>
                  <a:cubicBezTo>
                    <a:pt x="679" y="431"/>
                    <a:pt x="706" y="406"/>
                    <a:pt x="709" y="375"/>
                  </a:cubicBezTo>
                  <a:cubicBezTo>
                    <a:pt x="745" y="375"/>
                    <a:pt x="745" y="375"/>
                    <a:pt x="745" y="375"/>
                  </a:cubicBezTo>
                  <a:cubicBezTo>
                    <a:pt x="754" y="375"/>
                    <a:pt x="762" y="367"/>
                    <a:pt x="762" y="357"/>
                  </a:cubicBezTo>
                  <a:cubicBezTo>
                    <a:pt x="762" y="235"/>
                    <a:pt x="762" y="235"/>
                    <a:pt x="762" y="235"/>
                  </a:cubicBezTo>
                  <a:cubicBezTo>
                    <a:pt x="762" y="225"/>
                    <a:pt x="754" y="217"/>
                    <a:pt x="745" y="217"/>
                  </a:cubicBezTo>
                  <a:close/>
                  <a:moveTo>
                    <a:pt x="641" y="109"/>
                  </a:moveTo>
                  <a:cubicBezTo>
                    <a:pt x="653" y="109"/>
                    <a:pt x="668" y="121"/>
                    <a:pt x="673" y="134"/>
                  </a:cubicBezTo>
                  <a:cubicBezTo>
                    <a:pt x="674" y="137"/>
                    <a:pt x="696" y="192"/>
                    <a:pt x="707" y="217"/>
                  </a:cubicBezTo>
                  <a:cubicBezTo>
                    <a:pt x="547" y="217"/>
                    <a:pt x="547" y="217"/>
                    <a:pt x="547" y="217"/>
                  </a:cubicBezTo>
                  <a:cubicBezTo>
                    <a:pt x="547" y="109"/>
                    <a:pt x="547" y="109"/>
                    <a:pt x="547" y="109"/>
                  </a:cubicBezTo>
                  <a:lnTo>
                    <a:pt x="641" y="109"/>
                  </a:lnTo>
                  <a:close/>
                  <a:moveTo>
                    <a:pt x="183" y="14"/>
                  </a:moveTo>
                  <a:cubicBezTo>
                    <a:pt x="533" y="14"/>
                    <a:pt x="533" y="14"/>
                    <a:pt x="533" y="14"/>
                  </a:cubicBezTo>
                  <a:cubicBezTo>
                    <a:pt x="533" y="361"/>
                    <a:pt x="533" y="361"/>
                    <a:pt x="533" y="361"/>
                  </a:cubicBezTo>
                  <a:cubicBezTo>
                    <a:pt x="351" y="361"/>
                    <a:pt x="351" y="361"/>
                    <a:pt x="351" y="361"/>
                  </a:cubicBezTo>
                  <a:cubicBezTo>
                    <a:pt x="348" y="329"/>
                    <a:pt x="321" y="304"/>
                    <a:pt x="288" y="304"/>
                  </a:cubicBezTo>
                  <a:cubicBezTo>
                    <a:pt x="256" y="304"/>
                    <a:pt x="229" y="329"/>
                    <a:pt x="226" y="361"/>
                  </a:cubicBezTo>
                  <a:cubicBezTo>
                    <a:pt x="183" y="361"/>
                    <a:pt x="183" y="361"/>
                    <a:pt x="183" y="361"/>
                  </a:cubicBezTo>
                  <a:lnTo>
                    <a:pt x="183" y="14"/>
                  </a:lnTo>
                  <a:close/>
                  <a:moveTo>
                    <a:pt x="288" y="417"/>
                  </a:moveTo>
                  <a:cubicBezTo>
                    <a:pt x="261" y="417"/>
                    <a:pt x="239" y="395"/>
                    <a:pt x="239" y="368"/>
                  </a:cubicBezTo>
                  <a:cubicBezTo>
                    <a:pt x="239" y="340"/>
                    <a:pt x="261" y="318"/>
                    <a:pt x="288" y="318"/>
                  </a:cubicBezTo>
                  <a:cubicBezTo>
                    <a:pt x="316" y="318"/>
                    <a:pt x="338" y="340"/>
                    <a:pt x="338" y="368"/>
                  </a:cubicBezTo>
                  <a:cubicBezTo>
                    <a:pt x="338" y="395"/>
                    <a:pt x="316" y="417"/>
                    <a:pt x="288" y="417"/>
                  </a:cubicBezTo>
                  <a:close/>
                  <a:moveTo>
                    <a:pt x="646" y="417"/>
                  </a:moveTo>
                  <a:cubicBezTo>
                    <a:pt x="619" y="417"/>
                    <a:pt x="597" y="395"/>
                    <a:pt x="597" y="368"/>
                  </a:cubicBezTo>
                  <a:cubicBezTo>
                    <a:pt x="597" y="340"/>
                    <a:pt x="619" y="318"/>
                    <a:pt x="646" y="318"/>
                  </a:cubicBezTo>
                  <a:cubicBezTo>
                    <a:pt x="673" y="318"/>
                    <a:pt x="695" y="340"/>
                    <a:pt x="695" y="366"/>
                  </a:cubicBezTo>
                  <a:cubicBezTo>
                    <a:pt x="695" y="367"/>
                    <a:pt x="695" y="367"/>
                    <a:pt x="695" y="368"/>
                  </a:cubicBezTo>
                  <a:cubicBezTo>
                    <a:pt x="695" y="368"/>
                    <a:pt x="695" y="368"/>
                    <a:pt x="695" y="369"/>
                  </a:cubicBezTo>
                  <a:cubicBezTo>
                    <a:pt x="695" y="395"/>
                    <a:pt x="673" y="417"/>
                    <a:pt x="646" y="417"/>
                  </a:cubicBezTo>
                  <a:close/>
                  <a:moveTo>
                    <a:pt x="748" y="357"/>
                  </a:moveTo>
                  <a:cubicBezTo>
                    <a:pt x="748" y="359"/>
                    <a:pt x="746" y="361"/>
                    <a:pt x="745" y="361"/>
                  </a:cubicBezTo>
                  <a:cubicBezTo>
                    <a:pt x="709" y="361"/>
                    <a:pt x="709" y="361"/>
                    <a:pt x="709" y="361"/>
                  </a:cubicBezTo>
                  <a:cubicBezTo>
                    <a:pt x="706" y="329"/>
                    <a:pt x="679" y="304"/>
                    <a:pt x="646" y="304"/>
                  </a:cubicBezTo>
                  <a:cubicBezTo>
                    <a:pt x="614" y="304"/>
                    <a:pt x="587" y="329"/>
                    <a:pt x="584" y="361"/>
                  </a:cubicBezTo>
                  <a:cubicBezTo>
                    <a:pt x="547" y="361"/>
                    <a:pt x="547" y="361"/>
                    <a:pt x="547" y="361"/>
                  </a:cubicBezTo>
                  <a:cubicBezTo>
                    <a:pt x="547" y="231"/>
                    <a:pt x="547" y="231"/>
                    <a:pt x="547" y="231"/>
                  </a:cubicBezTo>
                  <a:cubicBezTo>
                    <a:pt x="745" y="231"/>
                    <a:pt x="745" y="231"/>
                    <a:pt x="745" y="231"/>
                  </a:cubicBezTo>
                  <a:cubicBezTo>
                    <a:pt x="746" y="231"/>
                    <a:pt x="748" y="233"/>
                    <a:pt x="748" y="235"/>
                  </a:cubicBezTo>
                  <a:lnTo>
                    <a:pt x="748" y="357"/>
                  </a:lnTo>
                  <a:close/>
                  <a:moveTo>
                    <a:pt x="134" y="7"/>
                  </a:moveTo>
                  <a:cubicBezTo>
                    <a:pt x="134" y="11"/>
                    <a:pt x="130" y="14"/>
                    <a:pt x="127" y="14"/>
                  </a:cubicBezTo>
                  <a:cubicBezTo>
                    <a:pt x="7" y="14"/>
                    <a:pt x="7" y="14"/>
                    <a:pt x="7" y="14"/>
                  </a:cubicBezTo>
                  <a:cubicBezTo>
                    <a:pt x="3" y="14"/>
                    <a:pt x="0" y="11"/>
                    <a:pt x="0" y="7"/>
                  </a:cubicBezTo>
                  <a:cubicBezTo>
                    <a:pt x="0" y="3"/>
                    <a:pt x="3" y="0"/>
                    <a:pt x="7" y="0"/>
                  </a:cubicBezTo>
                  <a:cubicBezTo>
                    <a:pt x="127" y="0"/>
                    <a:pt x="127" y="0"/>
                    <a:pt x="127" y="0"/>
                  </a:cubicBezTo>
                  <a:cubicBezTo>
                    <a:pt x="130" y="0"/>
                    <a:pt x="134" y="3"/>
                    <a:pt x="134" y="7"/>
                  </a:cubicBezTo>
                  <a:close/>
                  <a:moveTo>
                    <a:pt x="134" y="73"/>
                  </a:moveTo>
                  <a:cubicBezTo>
                    <a:pt x="134" y="77"/>
                    <a:pt x="130" y="80"/>
                    <a:pt x="127" y="80"/>
                  </a:cubicBezTo>
                  <a:cubicBezTo>
                    <a:pt x="37" y="80"/>
                    <a:pt x="37" y="80"/>
                    <a:pt x="37" y="80"/>
                  </a:cubicBezTo>
                  <a:cubicBezTo>
                    <a:pt x="33" y="80"/>
                    <a:pt x="30" y="77"/>
                    <a:pt x="30" y="73"/>
                  </a:cubicBezTo>
                  <a:cubicBezTo>
                    <a:pt x="30" y="69"/>
                    <a:pt x="33" y="66"/>
                    <a:pt x="37" y="66"/>
                  </a:cubicBezTo>
                  <a:cubicBezTo>
                    <a:pt x="127" y="66"/>
                    <a:pt x="127" y="66"/>
                    <a:pt x="127" y="66"/>
                  </a:cubicBezTo>
                  <a:cubicBezTo>
                    <a:pt x="130" y="66"/>
                    <a:pt x="134" y="69"/>
                    <a:pt x="134" y="73"/>
                  </a:cubicBezTo>
                  <a:close/>
                  <a:moveTo>
                    <a:pt x="134" y="140"/>
                  </a:moveTo>
                  <a:cubicBezTo>
                    <a:pt x="134" y="143"/>
                    <a:pt x="130" y="147"/>
                    <a:pt x="127" y="147"/>
                  </a:cubicBezTo>
                  <a:cubicBezTo>
                    <a:pt x="67" y="147"/>
                    <a:pt x="67" y="147"/>
                    <a:pt x="67" y="147"/>
                  </a:cubicBezTo>
                  <a:cubicBezTo>
                    <a:pt x="63" y="147"/>
                    <a:pt x="60" y="143"/>
                    <a:pt x="60" y="140"/>
                  </a:cubicBezTo>
                  <a:cubicBezTo>
                    <a:pt x="60" y="136"/>
                    <a:pt x="63" y="133"/>
                    <a:pt x="67" y="133"/>
                  </a:cubicBezTo>
                  <a:cubicBezTo>
                    <a:pt x="127" y="133"/>
                    <a:pt x="127" y="133"/>
                    <a:pt x="127" y="133"/>
                  </a:cubicBezTo>
                  <a:cubicBezTo>
                    <a:pt x="130" y="133"/>
                    <a:pt x="134" y="136"/>
                    <a:pt x="134" y="140"/>
                  </a:cubicBezTo>
                  <a:close/>
                </a:path>
              </a:pathLst>
            </a:custGeom>
            <a:noFill/>
            <a:ln>
              <a:solidFill>
                <a:schemeClr val="bg1"/>
              </a:solidFill>
            </a:ln>
          </p:spPr>
          <p:txBody>
            <a:bodyPr vert="horz" wrap="square" lIns="91440" tIns="45720" rIns="91440" bIns="45720" numCol="1" anchor="t" anchorCtr="0" compatLnSpc="1">
              <a:prstTxWarp prst="textNoShape">
                <a:avLst/>
              </a:prstTxWarp>
            </a:bodyPr>
            <a:lstStyle/>
            <a:p>
              <a:endParaRPr lang="lt-LT">
                <a:solidFill>
                  <a:schemeClr val="bg1"/>
                </a:solidFill>
              </a:endParaRPr>
            </a:p>
          </p:txBody>
        </p:sp>
      </p:grpSp>
      <p:grpSp>
        <p:nvGrpSpPr>
          <p:cNvPr id="49" name="Group 48">
            <a:extLst>
              <a:ext uri="{FF2B5EF4-FFF2-40B4-BE49-F238E27FC236}">
                <a16:creationId xmlns:a16="http://schemas.microsoft.com/office/drawing/2014/main" id="{C386D1BD-EFD8-1CA6-4CD8-DD526E50DB8C}"/>
              </a:ext>
            </a:extLst>
          </p:cNvPr>
          <p:cNvGrpSpPr/>
          <p:nvPr/>
        </p:nvGrpSpPr>
        <p:grpSpPr>
          <a:xfrm>
            <a:off x="6616911" y="1656837"/>
            <a:ext cx="785275" cy="791093"/>
            <a:chOff x="5309923" y="688412"/>
            <a:chExt cx="785275" cy="791093"/>
          </a:xfrm>
          <a:solidFill>
            <a:srgbClr val="38BED0"/>
          </a:solidFill>
        </p:grpSpPr>
        <p:sp>
          <p:nvSpPr>
            <p:cNvPr id="14" name="Oval 67">
              <a:extLst>
                <a:ext uri="{FF2B5EF4-FFF2-40B4-BE49-F238E27FC236}">
                  <a16:creationId xmlns:a16="http://schemas.microsoft.com/office/drawing/2014/main" id="{8ED33CD6-33B7-8714-0F2A-7E986E57EDEF}"/>
                </a:ext>
              </a:extLst>
            </p:cNvPr>
            <p:cNvSpPr>
              <a:spLocks noChangeArrowheads="1"/>
            </p:cNvSpPr>
            <p:nvPr/>
          </p:nvSpPr>
          <p:spPr bwMode="auto">
            <a:xfrm>
              <a:off x="5309923" y="688412"/>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sp>
          <p:nvSpPr>
            <p:cNvPr id="40" name="TextBox 39">
              <a:extLst>
                <a:ext uri="{FF2B5EF4-FFF2-40B4-BE49-F238E27FC236}">
                  <a16:creationId xmlns:a16="http://schemas.microsoft.com/office/drawing/2014/main" id="{589719EA-1B6D-9FF2-4F70-D569E383D562}"/>
                </a:ext>
              </a:extLst>
            </p:cNvPr>
            <p:cNvSpPr txBox="1"/>
            <p:nvPr/>
          </p:nvSpPr>
          <p:spPr>
            <a:xfrm>
              <a:off x="5494408" y="747157"/>
              <a:ext cx="431581" cy="646331"/>
            </a:xfrm>
            <a:prstGeom prst="rect">
              <a:avLst/>
            </a:prstGeom>
            <a:grpFill/>
          </p:spPr>
          <p:txBody>
            <a:bodyPr wrap="square" rtlCol="0">
              <a:spAutoFit/>
            </a:bodyPr>
            <a:lstStyle/>
            <a:p>
              <a:r>
                <a:rPr lang="lt-LT" sz="3600" dirty="0">
                  <a:solidFill>
                    <a:schemeClr val="bg1"/>
                  </a:solidFill>
                  <a:latin typeface="Arial" panose="020B0604020202020204" pitchFamily="34" charset="0"/>
                  <a:cs typeface="Arial" panose="020B0604020202020204" pitchFamily="34" charset="0"/>
                </a:rPr>
                <a:t>1</a:t>
              </a:r>
            </a:p>
          </p:txBody>
        </p:sp>
      </p:grpSp>
      <p:sp>
        <p:nvSpPr>
          <p:cNvPr id="59" name="TextBox 58">
            <a:extLst>
              <a:ext uri="{FF2B5EF4-FFF2-40B4-BE49-F238E27FC236}">
                <a16:creationId xmlns:a16="http://schemas.microsoft.com/office/drawing/2014/main" id="{C01BB7D3-5283-4A7A-D45B-A851EE8E3120}"/>
              </a:ext>
            </a:extLst>
          </p:cNvPr>
          <p:cNvSpPr txBox="1"/>
          <p:nvPr/>
        </p:nvSpPr>
        <p:spPr>
          <a:xfrm>
            <a:off x="1862987" y="1587573"/>
            <a:ext cx="4330360" cy="1815882"/>
          </a:xfrm>
          <a:prstGeom prst="rect">
            <a:avLst/>
          </a:prstGeom>
          <a:noFill/>
        </p:spPr>
        <p:txBody>
          <a:bodyPr wrap="square">
            <a:spAutoFit/>
          </a:bodyPr>
          <a:lstStyle/>
          <a:p>
            <a:r>
              <a:rPr lang="lt-LT" sz="1600" b="1" i="0" dirty="0">
                <a:solidFill>
                  <a:srgbClr val="5F6060"/>
                </a:solidFill>
                <a:effectLst/>
                <a:latin typeface="Jost "/>
                <a:cs typeface="Arial" panose="020B0604020202020204" pitchFamily="34" charset="0"/>
              </a:rPr>
              <a:t>CPO LT </a:t>
            </a:r>
            <a:r>
              <a:rPr lang="lt-LT" sz="1600" b="0" i="0" dirty="0">
                <a:solidFill>
                  <a:srgbClr val="5F6060"/>
                </a:solidFill>
                <a:effectLst/>
                <a:latin typeface="Jost "/>
                <a:cs typeface="Arial" panose="020B0604020202020204" pitchFamily="34" charset="0"/>
              </a:rPr>
              <a:t>elektroninė priemonė </a:t>
            </a:r>
            <a:r>
              <a:rPr lang="lt-LT" sz="1600" i="0" u="none" strike="noStrike" dirty="0">
                <a:solidFill>
                  <a:srgbClr val="5F6060"/>
                </a:solidFill>
                <a:effectLst/>
                <a:latin typeface="Jost "/>
                <a:cs typeface="Arial" panose="020B0604020202020204" pitchFamily="34" charset="0"/>
                <a:hlinkClick r:id="rId4">
                  <a:extLst>
                    <a:ext uri="{A12FA001-AC4F-418D-AE19-62706E023703}">
                      <ahyp:hlinkClr xmlns:ahyp="http://schemas.microsoft.com/office/drawing/2018/hyperlinkcolor" val="tx"/>
                    </a:ext>
                  </a:extLst>
                </a:hlinkClick>
              </a:rPr>
              <a:t>„Elektroninių pirkimų centras“ (EPC katalogas)</a:t>
            </a:r>
            <a:r>
              <a:rPr lang="lt-LT" sz="1600" i="0" dirty="0">
                <a:solidFill>
                  <a:srgbClr val="5F6060"/>
                </a:solidFill>
                <a:effectLst/>
                <a:latin typeface="Jost "/>
                <a:cs typeface="Arial" panose="020B0604020202020204" pitchFamily="34" charset="0"/>
              </a:rPr>
              <a:t> </a:t>
            </a:r>
            <a:r>
              <a:rPr lang="lt-LT" sz="1600" b="0" i="0" dirty="0">
                <a:solidFill>
                  <a:srgbClr val="5F6060"/>
                </a:solidFill>
                <a:effectLst/>
                <a:latin typeface="Jost "/>
                <a:cs typeface="Arial" panose="020B0604020202020204" pitchFamily="34" charset="0"/>
              </a:rPr>
              <a:t>skirta </a:t>
            </a:r>
            <a:r>
              <a:rPr lang="lt-LT" sz="1600" b="1" i="0" dirty="0">
                <a:solidFill>
                  <a:srgbClr val="5F6060"/>
                </a:solidFill>
                <a:effectLst/>
                <a:latin typeface="Jost "/>
                <a:cs typeface="Arial" panose="020B0604020202020204" pitchFamily="34" charset="0"/>
              </a:rPr>
              <a:t>neperkančiosioms organizacijoms</a:t>
            </a:r>
            <a:r>
              <a:rPr lang="lt-LT" sz="1600" b="0" i="0" dirty="0">
                <a:solidFill>
                  <a:srgbClr val="5F6060"/>
                </a:solidFill>
                <a:effectLst/>
                <a:latin typeface="Jost "/>
                <a:cs typeface="Arial" panose="020B0604020202020204" pitchFamily="34" charset="0"/>
              </a:rPr>
              <a:t>, kurių pirkimai finansuojami valstybės biudžeto, įskaitant Europos Sąjungos finansinę paramą ir kitą tarptautinę finansinę paramą, ir/arba savivaldybės biudžeto lėšomis.</a:t>
            </a:r>
            <a:endParaRPr lang="lt-LT" sz="1600" dirty="0">
              <a:solidFill>
                <a:srgbClr val="5F6060"/>
              </a:solidFill>
              <a:latin typeface="Jost "/>
              <a:cs typeface="Arial" panose="020B0604020202020204" pitchFamily="34" charset="0"/>
            </a:endParaRPr>
          </a:p>
        </p:txBody>
      </p:sp>
      <p:sp>
        <p:nvSpPr>
          <p:cNvPr id="61" name="TextBox 60">
            <a:extLst>
              <a:ext uri="{FF2B5EF4-FFF2-40B4-BE49-F238E27FC236}">
                <a16:creationId xmlns:a16="http://schemas.microsoft.com/office/drawing/2014/main" id="{D14B616C-D3CB-10A1-E94B-F5213FB1D495}"/>
              </a:ext>
            </a:extLst>
          </p:cNvPr>
          <p:cNvSpPr txBox="1"/>
          <p:nvPr/>
        </p:nvSpPr>
        <p:spPr>
          <a:xfrm>
            <a:off x="1831075" y="3976734"/>
            <a:ext cx="4329444" cy="1323439"/>
          </a:xfrm>
          <a:prstGeom prst="rect">
            <a:avLst/>
          </a:prstGeom>
          <a:noFill/>
        </p:spPr>
        <p:txBody>
          <a:bodyPr wrap="square">
            <a:spAutoFit/>
          </a:bodyPr>
          <a:lstStyle/>
          <a:p>
            <a:r>
              <a:rPr lang="lt-LT" sz="1600" b="0" i="0" dirty="0">
                <a:solidFill>
                  <a:srgbClr val="5F6060"/>
                </a:solidFill>
                <a:effectLst/>
                <a:latin typeface="Jost" pitchFamily="2" charset="0"/>
                <a:ea typeface="Jost" pitchFamily="2" charset="0"/>
                <a:cs typeface="Arial" panose="020B0604020202020204" pitchFamily="34" charset="0"/>
              </a:rPr>
              <a:t>EPC kataloge </a:t>
            </a:r>
            <a:r>
              <a:rPr lang="lt-LT" sz="1600" b="1" i="0" dirty="0">
                <a:solidFill>
                  <a:srgbClr val="5F6060"/>
                </a:solidFill>
                <a:effectLst/>
                <a:latin typeface="Jost" pitchFamily="2" charset="0"/>
                <a:ea typeface="Jost" pitchFamily="2" charset="0"/>
                <a:cs typeface="Arial" panose="020B0604020202020204" pitchFamily="34" charset="0"/>
              </a:rPr>
              <a:t>gali registruotis tiekėjai</a:t>
            </a:r>
            <a:r>
              <a:rPr lang="lt-LT" sz="1600" b="0" i="0" dirty="0">
                <a:solidFill>
                  <a:srgbClr val="5F6060"/>
                </a:solidFill>
                <a:effectLst/>
                <a:latin typeface="Jost" pitchFamily="2" charset="0"/>
                <a:ea typeface="Jost" pitchFamily="2" charset="0"/>
                <a:cs typeface="Arial" panose="020B0604020202020204" pitchFamily="34" charset="0"/>
              </a:rPr>
              <a:t>, kurie pagal kataloge pateiktus pirkimo modulių aprašymus siūlo prekes, paslaugas ar darbus ir atitinka tiekėjams nustatytus kvalifikacinius reikalavimus. Plačiau </a:t>
            </a:r>
            <a:r>
              <a:rPr lang="lt-LT" sz="1600" b="1" i="0" u="none" strike="noStrike" dirty="0">
                <a:solidFill>
                  <a:srgbClr val="5F6060"/>
                </a:solidFill>
                <a:effectLst/>
                <a:latin typeface="Jost" pitchFamily="2" charset="0"/>
                <a:ea typeface="Jost" pitchFamily="2" charset="0"/>
                <a:cs typeface="Arial" panose="020B0604020202020204" pitchFamily="34" charset="0"/>
                <a:hlinkClick r:id="rId5">
                  <a:extLst>
                    <a:ext uri="{A12FA001-AC4F-418D-AE19-62706E023703}">
                      <ahyp:hlinkClr xmlns:ahyp="http://schemas.microsoft.com/office/drawing/2018/hyperlinkcolor" val="tx"/>
                    </a:ext>
                  </a:extLst>
                </a:hlinkClick>
              </a:rPr>
              <a:t>čia</a:t>
            </a:r>
            <a:r>
              <a:rPr lang="lt-LT" sz="1600" b="0" i="0" dirty="0">
                <a:solidFill>
                  <a:srgbClr val="5F6060"/>
                </a:solidFill>
                <a:effectLst/>
                <a:latin typeface="Jost" pitchFamily="2" charset="0"/>
                <a:ea typeface="Jost" pitchFamily="2" charset="0"/>
                <a:cs typeface="Arial" panose="020B0604020202020204" pitchFamily="34" charset="0"/>
              </a:rPr>
              <a:t>.</a:t>
            </a:r>
            <a:endParaRPr lang="lt-LT" sz="1600" dirty="0">
              <a:solidFill>
                <a:srgbClr val="5F6060"/>
              </a:solidFill>
              <a:latin typeface="Jost" pitchFamily="2" charset="0"/>
              <a:ea typeface="Jost" pitchFamily="2" charset="0"/>
              <a:cs typeface="Arial" panose="020B0604020202020204" pitchFamily="34" charset="0"/>
            </a:endParaRPr>
          </a:p>
        </p:txBody>
      </p:sp>
      <p:sp>
        <p:nvSpPr>
          <p:cNvPr id="53" name="TextBox 52">
            <a:extLst>
              <a:ext uri="{FF2B5EF4-FFF2-40B4-BE49-F238E27FC236}">
                <a16:creationId xmlns:a16="http://schemas.microsoft.com/office/drawing/2014/main" id="{0336C8A5-FAC3-DBDF-0B89-97B56ABD7EAA}"/>
              </a:ext>
            </a:extLst>
          </p:cNvPr>
          <p:cNvSpPr txBox="1"/>
          <p:nvPr/>
        </p:nvSpPr>
        <p:spPr>
          <a:xfrm>
            <a:off x="1847461" y="332345"/>
            <a:ext cx="10158073" cy="830997"/>
          </a:xfrm>
          <a:prstGeom prst="rect">
            <a:avLst/>
          </a:prstGeom>
          <a:noFill/>
        </p:spPr>
        <p:txBody>
          <a:bodyPr wrap="square">
            <a:spAutoFit/>
          </a:bodyPr>
          <a:lstStyle/>
          <a:p>
            <a:r>
              <a:rPr lang="lt-LT" sz="2400" dirty="0">
                <a:solidFill>
                  <a:srgbClr val="5F6060"/>
                </a:solidFill>
                <a:latin typeface="Jost" pitchFamily="2" charset="0"/>
                <a:ea typeface="Jost" pitchFamily="2" charset="0"/>
                <a:cs typeface="Arial" panose="020B0604020202020204" pitchFamily="34" charset="0"/>
              </a:rPr>
              <a:t>Ele</a:t>
            </a:r>
            <a:r>
              <a:rPr lang="lt-LT" sz="2400" i="0" dirty="0">
                <a:solidFill>
                  <a:srgbClr val="5F6060"/>
                </a:solidFill>
                <a:effectLst/>
                <a:latin typeface="Jost" pitchFamily="2" charset="0"/>
                <a:ea typeface="Jost" pitchFamily="2" charset="0"/>
                <a:cs typeface="Arial" panose="020B0604020202020204" pitchFamily="34" charset="0"/>
              </a:rPr>
              <a:t>ktroninis pirkimų centras (EPC) – platforma klimato kaitos </a:t>
            </a:r>
          </a:p>
          <a:p>
            <a:r>
              <a:rPr lang="lt-LT" sz="2400" i="0" dirty="0">
                <a:solidFill>
                  <a:srgbClr val="5F6060"/>
                </a:solidFill>
                <a:effectLst/>
                <a:latin typeface="Jost" pitchFamily="2" charset="0"/>
                <a:ea typeface="Jost" pitchFamily="2" charset="0"/>
                <a:cs typeface="Arial" panose="020B0604020202020204" pitchFamily="34" charset="0"/>
              </a:rPr>
              <a:t>programos projektams</a:t>
            </a:r>
            <a:endParaRPr lang="lt-LT" sz="2400" dirty="0">
              <a:solidFill>
                <a:srgbClr val="5F6060"/>
              </a:solidFill>
              <a:latin typeface="Jost" pitchFamily="2" charset="0"/>
              <a:ea typeface="Jost" pitchFamily="2" charset="0"/>
              <a:cs typeface="Arial" panose="020B0604020202020204" pitchFamily="34" charset="0"/>
            </a:endParaRPr>
          </a:p>
        </p:txBody>
      </p:sp>
      <p:grpSp>
        <p:nvGrpSpPr>
          <p:cNvPr id="33" name="Group 32">
            <a:extLst>
              <a:ext uri="{FF2B5EF4-FFF2-40B4-BE49-F238E27FC236}">
                <a16:creationId xmlns:a16="http://schemas.microsoft.com/office/drawing/2014/main" id="{0FB074C2-EA65-9F77-7B42-81A26613C307}"/>
              </a:ext>
            </a:extLst>
          </p:cNvPr>
          <p:cNvGrpSpPr/>
          <p:nvPr/>
        </p:nvGrpSpPr>
        <p:grpSpPr>
          <a:xfrm>
            <a:off x="6624550" y="2901582"/>
            <a:ext cx="785275" cy="791093"/>
            <a:chOff x="6975381" y="2365865"/>
            <a:chExt cx="785275" cy="791093"/>
          </a:xfrm>
          <a:solidFill>
            <a:srgbClr val="38BED0"/>
          </a:solidFill>
        </p:grpSpPr>
        <p:sp>
          <p:nvSpPr>
            <p:cNvPr id="55" name="Oval 67">
              <a:extLst>
                <a:ext uri="{FF2B5EF4-FFF2-40B4-BE49-F238E27FC236}">
                  <a16:creationId xmlns:a16="http://schemas.microsoft.com/office/drawing/2014/main" id="{9DCC19EC-B03D-E05D-CD71-546468539619}"/>
                </a:ext>
              </a:extLst>
            </p:cNvPr>
            <p:cNvSpPr>
              <a:spLocks noChangeArrowheads="1"/>
            </p:cNvSpPr>
            <p:nvPr/>
          </p:nvSpPr>
          <p:spPr bwMode="auto">
            <a:xfrm>
              <a:off x="6975381" y="2365865"/>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sp>
          <p:nvSpPr>
            <p:cNvPr id="57" name="TextBox 56">
              <a:extLst>
                <a:ext uri="{FF2B5EF4-FFF2-40B4-BE49-F238E27FC236}">
                  <a16:creationId xmlns:a16="http://schemas.microsoft.com/office/drawing/2014/main" id="{F1D8A5D3-08E8-2813-CDB8-B882C24F98F4}"/>
                </a:ext>
              </a:extLst>
            </p:cNvPr>
            <p:cNvSpPr txBox="1"/>
            <p:nvPr/>
          </p:nvSpPr>
          <p:spPr>
            <a:xfrm>
              <a:off x="7159866" y="2424610"/>
              <a:ext cx="431581" cy="646331"/>
            </a:xfrm>
            <a:prstGeom prst="rect">
              <a:avLst/>
            </a:prstGeom>
            <a:grpFill/>
          </p:spPr>
          <p:txBody>
            <a:bodyPr wrap="square" rtlCol="0">
              <a:spAutoFit/>
            </a:bodyPr>
            <a:lstStyle/>
            <a:p>
              <a:r>
                <a:rPr lang="lt-LT" sz="3600">
                  <a:solidFill>
                    <a:schemeClr val="bg1"/>
                  </a:solidFill>
                  <a:latin typeface="Arial" panose="020B0604020202020204" pitchFamily="34" charset="0"/>
                  <a:cs typeface="Arial" panose="020B0604020202020204" pitchFamily="34" charset="0"/>
                </a:rPr>
                <a:t>2</a:t>
              </a:r>
            </a:p>
          </p:txBody>
        </p:sp>
      </p:grpSp>
      <p:sp>
        <p:nvSpPr>
          <p:cNvPr id="58" name="TextBox 57">
            <a:extLst>
              <a:ext uri="{FF2B5EF4-FFF2-40B4-BE49-F238E27FC236}">
                <a16:creationId xmlns:a16="http://schemas.microsoft.com/office/drawing/2014/main" id="{53DD1B14-B345-0CC8-20FB-1E518FCD7196}"/>
              </a:ext>
            </a:extLst>
          </p:cNvPr>
          <p:cNvSpPr txBox="1"/>
          <p:nvPr/>
        </p:nvSpPr>
        <p:spPr>
          <a:xfrm>
            <a:off x="7717880" y="1628531"/>
            <a:ext cx="4092320" cy="830997"/>
          </a:xfrm>
          <a:prstGeom prst="rect">
            <a:avLst/>
          </a:prstGeom>
          <a:noFill/>
        </p:spPr>
        <p:txBody>
          <a:bodyPr wrap="square">
            <a:spAutoFit/>
          </a:bodyPr>
          <a:lstStyle/>
          <a:p>
            <a:r>
              <a:rPr lang="lt-LT" sz="1600" dirty="0">
                <a:solidFill>
                  <a:srgbClr val="5F6060"/>
                </a:solidFill>
                <a:latin typeface="Jost "/>
                <a:cs typeface="Arial" panose="020B0604020202020204" pitchFamily="34" charset="0"/>
              </a:rPr>
              <a:t>Spauskite skiltį „Registracija“ – „Tiekėjo registracija“ ir pateikite visus prašomus duomenis ir dokumentus </a:t>
            </a:r>
          </a:p>
        </p:txBody>
      </p:sp>
      <p:sp>
        <p:nvSpPr>
          <p:cNvPr id="60" name="TextBox 59">
            <a:extLst>
              <a:ext uri="{FF2B5EF4-FFF2-40B4-BE49-F238E27FC236}">
                <a16:creationId xmlns:a16="http://schemas.microsoft.com/office/drawing/2014/main" id="{A9AD3FD0-1336-0A25-26C0-8967AA1991B7}"/>
              </a:ext>
            </a:extLst>
          </p:cNvPr>
          <p:cNvSpPr txBox="1"/>
          <p:nvPr/>
        </p:nvSpPr>
        <p:spPr>
          <a:xfrm>
            <a:off x="7753099" y="2886343"/>
            <a:ext cx="4021882" cy="584775"/>
          </a:xfrm>
          <a:prstGeom prst="rect">
            <a:avLst/>
          </a:prstGeom>
          <a:noFill/>
        </p:spPr>
        <p:txBody>
          <a:bodyPr wrap="square">
            <a:spAutoFit/>
          </a:bodyPr>
          <a:lstStyle/>
          <a:p>
            <a:r>
              <a:rPr lang="lt-LT" sz="1600" dirty="0">
                <a:solidFill>
                  <a:srgbClr val="5F6060"/>
                </a:solidFill>
                <a:latin typeface="Jost "/>
                <a:cs typeface="Arial" panose="020B0604020202020204" pitchFamily="34" charset="0"/>
              </a:rPr>
              <a:t>Sistema automatiniu būdu suformuoja tiekėjo paraišką ir preliminariąją sutartį. </a:t>
            </a:r>
          </a:p>
        </p:txBody>
      </p:sp>
      <p:sp>
        <p:nvSpPr>
          <p:cNvPr id="62" name="TextBox 61">
            <a:extLst>
              <a:ext uri="{FF2B5EF4-FFF2-40B4-BE49-F238E27FC236}">
                <a16:creationId xmlns:a16="http://schemas.microsoft.com/office/drawing/2014/main" id="{5DC22DC6-4905-5560-76CF-A5AB71FE4AB1}"/>
              </a:ext>
            </a:extLst>
          </p:cNvPr>
          <p:cNvSpPr txBox="1"/>
          <p:nvPr/>
        </p:nvSpPr>
        <p:spPr>
          <a:xfrm>
            <a:off x="7753099" y="3982974"/>
            <a:ext cx="4486152" cy="830997"/>
          </a:xfrm>
          <a:prstGeom prst="rect">
            <a:avLst/>
          </a:prstGeom>
          <a:noFill/>
        </p:spPr>
        <p:txBody>
          <a:bodyPr wrap="square">
            <a:spAutoFit/>
          </a:bodyPr>
          <a:lstStyle/>
          <a:p>
            <a:r>
              <a:rPr lang="lt-LT" sz="1600" dirty="0">
                <a:solidFill>
                  <a:srgbClr val="5F6060"/>
                </a:solidFill>
                <a:latin typeface="Jost" pitchFamily="2" charset="0"/>
                <a:ea typeface="Jost" pitchFamily="2" charset="0"/>
                <a:cs typeface="Arial" panose="020B0604020202020204" pitchFamily="34" charset="0"/>
              </a:rPr>
              <a:t>Tiekėjas ar jo įgaliotas asmuo el. parašu pasirašytus dokumentus siunčia el. paštu </a:t>
            </a:r>
            <a:r>
              <a:rPr lang="lt-LT" sz="1600" b="1" dirty="0" err="1">
                <a:solidFill>
                  <a:srgbClr val="5F6060"/>
                </a:solidFill>
                <a:latin typeface="Jost" pitchFamily="2" charset="0"/>
                <a:ea typeface="Jost" pitchFamily="2" charset="0"/>
                <a:cs typeface="Arial" panose="020B0604020202020204" pitchFamily="34" charset="0"/>
              </a:rPr>
              <a:t>info@cpo.lt</a:t>
            </a:r>
            <a:endParaRPr lang="lt-LT" sz="1600" b="1" dirty="0">
              <a:solidFill>
                <a:srgbClr val="5F6060"/>
              </a:solidFill>
              <a:latin typeface="Jost" pitchFamily="2" charset="0"/>
              <a:ea typeface="Jost" pitchFamily="2" charset="0"/>
              <a:cs typeface="Arial" panose="020B0604020202020204" pitchFamily="34" charset="0"/>
            </a:endParaRPr>
          </a:p>
        </p:txBody>
      </p:sp>
      <p:grpSp>
        <p:nvGrpSpPr>
          <p:cNvPr id="29" name="Group 28">
            <a:extLst>
              <a:ext uri="{FF2B5EF4-FFF2-40B4-BE49-F238E27FC236}">
                <a16:creationId xmlns:a16="http://schemas.microsoft.com/office/drawing/2014/main" id="{40423556-8551-E501-F694-0F13CD5AEEAF}"/>
              </a:ext>
            </a:extLst>
          </p:cNvPr>
          <p:cNvGrpSpPr/>
          <p:nvPr/>
        </p:nvGrpSpPr>
        <p:grpSpPr>
          <a:xfrm>
            <a:off x="6624550" y="4059896"/>
            <a:ext cx="785275" cy="791093"/>
            <a:chOff x="6974423" y="3403608"/>
            <a:chExt cx="785275" cy="791093"/>
          </a:xfrm>
          <a:solidFill>
            <a:srgbClr val="38BED0"/>
          </a:solidFill>
        </p:grpSpPr>
        <p:sp>
          <p:nvSpPr>
            <p:cNvPr id="63" name="Oval 67">
              <a:extLst>
                <a:ext uri="{FF2B5EF4-FFF2-40B4-BE49-F238E27FC236}">
                  <a16:creationId xmlns:a16="http://schemas.microsoft.com/office/drawing/2014/main" id="{F49BB8DC-63EA-930C-D59A-99135A672B70}"/>
                </a:ext>
              </a:extLst>
            </p:cNvPr>
            <p:cNvSpPr>
              <a:spLocks noChangeArrowheads="1"/>
            </p:cNvSpPr>
            <p:nvPr/>
          </p:nvSpPr>
          <p:spPr bwMode="auto">
            <a:xfrm>
              <a:off x="6974423" y="3403608"/>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sp>
          <p:nvSpPr>
            <p:cNvPr id="64" name="TextBox 63">
              <a:extLst>
                <a:ext uri="{FF2B5EF4-FFF2-40B4-BE49-F238E27FC236}">
                  <a16:creationId xmlns:a16="http://schemas.microsoft.com/office/drawing/2014/main" id="{8C9DE3CF-1464-A1D1-842D-ABEE74616CA2}"/>
                </a:ext>
              </a:extLst>
            </p:cNvPr>
            <p:cNvSpPr txBox="1"/>
            <p:nvPr/>
          </p:nvSpPr>
          <p:spPr>
            <a:xfrm>
              <a:off x="7158908" y="3462353"/>
              <a:ext cx="431581" cy="646331"/>
            </a:xfrm>
            <a:prstGeom prst="rect">
              <a:avLst/>
            </a:prstGeom>
            <a:grpFill/>
          </p:spPr>
          <p:txBody>
            <a:bodyPr wrap="square" rtlCol="0">
              <a:spAutoFit/>
            </a:bodyPr>
            <a:lstStyle/>
            <a:p>
              <a:r>
                <a:rPr lang="lt-LT" sz="3600" dirty="0">
                  <a:solidFill>
                    <a:schemeClr val="bg1"/>
                  </a:solidFill>
                  <a:latin typeface="Arial" panose="020B0604020202020204" pitchFamily="34" charset="0"/>
                  <a:cs typeface="Arial" panose="020B0604020202020204" pitchFamily="34" charset="0"/>
                </a:rPr>
                <a:t>3</a:t>
              </a:r>
            </a:p>
          </p:txBody>
        </p:sp>
      </p:grpSp>
      <p:sp>
        <p:nvSpPr>
          <p:cNvPr id="65" name="TextBox 64">
            <a:extLst>
              <a:ext uri="{FF2B5EF4-FFF2-40B4-BE49-F238E27FC236}">
                <a16:creationId xmlns:a16="http://schemas.microsoft.com/office/drawing/2014/main" id="{1C30B05F-34D2-7DAD-B2A3-4AB9D18A3437}"/>
              </a:ext>
            </a:extLst>
          </p:cNvPr>
          <p:cNvSpPr txBox="1"/>
          <p:nvPr/>
        </p:nvSpPr>
        <p:spPr>
          <a:xfrm>
            <a:off x="7682660" y="5104269"/>
            <a:ext cx="4092321" cy="830997"/>
          </a:xfrm>
          <a:prstGeom prst="rect">
            <a:avLst/>
          </a:prstGeom>
          <a:noFill/>
        </p:spPr>
        <p:txBody>
          <a:bodyPr wrap="square">
            <a:spAutoFit/>
          </a:bodyPr>
          <a:lstStyle/>
          <a:p>
            <a:r>
              <a:rPr lang="lt-LT" sz="1600" b="0" i="0" dirty="0">
                <a:solidFill>
                  <a:srgbClr val="5F6060"/>
                </a:solidFill>
                <a:effectLst/>
                <a:latin typeface="Jost" pitchFamily="2" charset="0"/>
                <a:ea typeface="Jost" pitchFamily="2" charset="0"/>
                <a:cs typeface="Arial" panose="020B0604020202020204" pitchFamily="34" charset="0"/>
              </a:rPr>
              <a:t>Gavę prisijungimo duomenis jau galite </a:t>
            </a:r>
            <a:r>
              <a:rPr lang="lt-LT" sz="1600" b="1" i="0" dirty="0">
                <a:solidFill>
                  <a:srgbClr val="5F6060"/>
                </a:solidFill>
                <a:effectLst/>
                <a:latin typeface="Jost" pitchFamily="2" charset="0"/>
                <a:ea typeface="Jost" pitchFamily="2" charset="0"/>
                <a:cs typeface="Arial" panose="020B0604020202020204" pitchFamily="34" charset="0"/>
              </a:rPr>
              <a:t>jungtis </a:t>
            </a:r>
            <a:r>
              <a:rPr lang="lt-LT" sz="1600" b="0" i="0" dirty="0">
                <a:solidFill>
                  <a:srgbClr val="5F6060"/>
                </a:solidFill>
                <a:effectLst/>
                <a:latin typeface="Jost" pitchFamily="2" charset="0"/>
                <a:ea typeface="Jost" pitchFamily="2" charset="0"/>
                <a:cs typeface="Arial" panose="020B0604020202020204" pitchFamily="34" charset="0"/>
              </a:rPr>
              <a:t>prie CPO LT EPC katalogo ir teikti pasiūlymus. </a:t>
            </a:r>
            <a:endParaRPr lang="lt-LT" sz="1600" dirty="0">
              <a:solidFill>
                <a:srgbClr val="5F6060"/>
              </a:solidFill>
              <a:latin typeface="Jost" pitchFamily="2" charset="0"/>
              <a:ea typeface="Jost" pitchFamily="2" charset="0"/>
              <a:cs typeface="Arial" panose="020B0604020202020204" pitchFamily="34" charset="0"/>
            </a:endParaRPr>
          </a:p>
        </p:txBody>
      </p:sp>
      <p:grpSp>
        <p:nvGrpSpPr>
          <p:cNvPr id="66" name="Group 65">
            <a:extLst>
              <a:ext uri="{FF2B5EF4-FFF2-40B4-BE49-F238E27FC236}">
                <a16:creationId xmlns:a16="http://schemas.microsoft.com/office/drawing/2014/main" id="{C92F5656-0EDE-FBCB-F66F-5D37C41D4F75}"/>
              </a:ext>
            </a:extLst>
          </p:cNvPr>
          <p:cNvGrpSpPr/>
          <p:nvPr/>
        </p:nvGrpSpPr>
        <p:grpSpPr>
          <a:xfrm>
            <a:off x="6616910" y="5134208"/>
            <a:ext cx="785275" cy="791093"/>
            <a:chOff x="5874549" y="4892215"/>
            <a:chExt cx="785275" cy="791093"/>
          </a:xfrm>
          <a:solidFill>
            <a:srgbClr val="38BED0"/>
          </a:solidFill>
        </p:grpSpPr>
        <p:sp>
          <p:nvSpPr>
            <p:cNvPr id="67" name="Oval 67">
              <a:extLst>
                <a:ext uri="{FF2B5EF4-FFF2-40B4-BE49-F238E27FC236}">
                  <a16:creationId xmlns:a16="http://schemas.microsoft.com/office/drawing/2014/main" id="{F011E58A-48F4-A2B4-9C30-09D6745D91C3}"/>
                </a:ext>
              </a:extLst>
            </p:cNvPr>
            <p:cNvSpPr>
              <a:spLocks noChangeArrowheads="1"/>
            </p:cNvSpPr>
            <p:nvPr/>
          </p:nvSpPr>
          <p:spPr bwMode="auto">
            <a:xfrm>
              <a:off x="5874549" y="4892215"/>
              <a:ext cx="785275" cy="791093"/>
            </a:xfrm>
            <a:prstGeom prst="ellipse">
              <a:avLst/>
            </a:prstGeom>
            <a:grpFill/>
            <a:ln>
              <a:noFill/>
            </a:ln>
          </p:spPr>
          <p:txBody>
            <a:bodyPr vert="horz" wrap="square" lIns="91440" tIns="45720" rIns="91440" bIns="45720" numCol="1" anchor="t" anchorCtr="0" compatLnSpc="1">
              <a:prstTxWarp prst="textNoShape">
                <a:avLst/>
              </a:prstTxWarp>
            </a:bodyPr>
            <a:lstStyle/>
            <a:p>
              <a:endParaRPr lang="lt-LT"/>
            </a:p>
          </p:txBody>
        </p:sp>
        <p:sp>
          <p:nvSpPr>
            <p:cNvPr id="68" name="Freeform 137">
              <a:extLst>
                <a:ext uri="{FF2B5EF4-FFF2-40B4-BE49-F238E27FC236}">
                  <a16:creationId xmlns:a16="http://schemas.microsoft.com/office/drawing/2014/main" id="{C33FE1C9-829F-86E3-29EE-4DADC0CD6B37}"/>
                </a:ext>
              </a:extLst>
            </p:cNvPr>
            <p:cNvSpPr>
              <a:spLocks noEditPoints="1"/>
            </p:cNvSpPr>
            <p:nvPr/>
          </p:nvSpPr>
          <p:spPr bwMode="auto">
            <a:xfrm>
              <a:off x="6059661" y="5062878"/>
              <a:ext cx="473140" cy="398311"/>
            </a:xfrm>
            <a:custGeom>
              <a:avLst/>
              <a:gdLst>
                <a:gd name="T0" fmla="*/ 571 w 575"/>
                <a:gd name="T1" fmla="*/ 3 h 530"/>
                <a:gd name="T2" fmla="*/ 561 w 575"/>
                <a:gd name="T3" fmla="*/ 4 h 530"/>
                <a:gd name="T4" fmla="*/ 491 w 575"/>
                <a:gd name="T5" fmla="*/ 94 h 530"/>
                <a:gd name="T6" fmla="*/ 491 w 575"/>
                <a:gd name="T7" fmla="*/ 46 h 530"/>
                <a:gd name="T8" fmla="*/ 484 w 575"/>
                <a:gd name="T9" fmla="*/ 39 h 530"/>
                <a:gd name="T10" fmla="*/ 7 w 575"/>
                <a:gd name="T11" fmla="*/ 39 h 530"/>
                <a:gd name="T12" fmla="*/ 0 w 575"/>
                <a:gd name="T13" fmla="*/ 46 h 530"/>
                <a:gd name="T14" fmla="*/ 0 w 575"/>
                <a:gd name="T15" fmla="*/ 523 h 530"/>
                <a:gd name="T16" fmla="*/ 7 w 575"/>
                <a:gd name="T17" fmla="*/ 530 h 530"/>
                <a:gd name="T18" fmla="*/ 484 w 575"/>
                <a:gd name="T19" fmla="*/ 530 h 530"/>
                <a:gd name="T20" fmla="*/ 491 w 575"/>
                <a:gd name="T21" fmla="*/ 523 h 530"/>
                <a:gd name="T22" fmla="*/ 491 w 575"/>
                <a:gd name="T23" fmla="*/ 117 h 530"/>
                <a:gd name="T24" fmla="*/ 572 w 575"/>
                <a:gd name="T25" fmla="*/ 12 h 530"/>
                <a:gd name="T26" fmla="*/ 571 w 575"/>
                <a:gd name="T27" fmla="*/ 3 h 530"/>
                <a:gd name="T28" fmla="*/ 477 w 575"/>
                <a:gd name="T29" fmla="*/ 516 h 530"/>
                <a:gd name="T30" fmla="*/ 14 w 575"/>
                <a:gd name="T31" fmla="*/ 516 h 530"/>
                <a:gd name="T32" fmla="*/ 14 w 575"/>
                <a:gd name="T33" fmla="*/ 53 h 530"/>
                <a:gd name="T34" fmla="*/ 477 w 575"/>
                <a:gd name="T35" fmla="*/ 53 h 530"/>
                <a:gd name="T36" fmla="*/ 477 w 575"/>
                <a:gd name="T37" fmla="*/ 112 h 530"/>
                <a:gd name="T38" fmla="*/ 235 w 575"/>
                <a:gd name="T39" fmla="*/ 423 h 530"/>
                <a:gd name="T40" fmla="*/ 84 w 575"/>
                <a:gd name="T41" fmla="*/ 287 h 530"/>
                <a:gd name="T42" fmla="*/ 74 w 575"/>
                <a:gd name="T43" fmla="*/ 288 h 530"/>
                <a:gd name="T44" fmla="*/ 74 w 575"/>
                <a:gd name="T45" fmla="*/ 298 h 530"/>
                <a:gd name="T46" fmla="*/ 231 w 575"/>
                <a:gd name="T47" fmla="*/ 438 h 530"/>
                <a:gd name="T48" fmla="*/ 236 w 575"/>
                <a:gd name="T49" fmla="*/ 440 h 530"/>
                <a:gd name="T50" fmla="*/ 236 w 575"/>
                <a:gd name="T51" fmla="*/ 440 h 530"/>
                <a:gd name="T52" fmla="*/ 241 w 575"/>
                <a:gd name="T53" fmla="*/ 437 h 530"/>
                <a:gd name="T54" fmla="*/ 477 w 575"/>
                <a:gd name="T55" fmla="*/ 135 h 530"/>
                <a:gd name="T56" fmla="*/ 477 w 575"/>
                <a:gd name="T57" fmla="*/ 51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5" h="530">
                  <a:moveTo>
                    <a:pt x="571" y="3"/>
                  </a:moveTo>
                  <a:cubicBezTo>
                    <a:pt x="568" y="0"/>
                    <a:pt x="564" y="1"/>
                    <a:pt x="561" y="4"/>
                  </a:cubicBezTo>
                  <a:cubicBezTo>
                    <a:pt x="491" y="94"/>
                    <a:pt x="491" y="94"/>
                    <a:pt x="491" y="94"/>
                  </a:cubicBezTo>
                  <a:cubicBezTo>
                    <a:pt x="491" y="46"/>
                    <a:pt x="491" y="46"/>
                    <a:pt x="491" y="46"/>
                  </a:cubicBezTo>
                  <a:cubicBezTo>
                    <a:pt x="491" y="42"/>
                    <a:pt x="488" y="39"/>
                    <a:pt x="484" y="39"/>
                  </a:cubicBezTo>
                  <a:cubicBezTo>
                    <a:pt x="7" y="39"/>
                    <a:pt x="7" y="39"/>
                    <a:pt x="7" y="39"/>
                  </a:cubicBezTo>
                  <a:cubicBezTo>
                    <a:pt x="3" y="39"/>
                    <a:pt x="0" y="42"/>
                    <a:pt x="0" y="46"/>
                  </a:cubicBezTo>
                  <a:cubicBezTo>
                    <a:pt x="0" y="523"/>
                    <a:pt x="0" y="523"/>
                    <a:pt x="0" y="523"/>
                  </a:cubicBezTo>
                  <a:cubicBezTo>
                    <a:pt x="0" y="527"/>
                    <a:pt x="3" y="530"/>
                    <a:pt x="7" y="530"/>
                  </a:cubicBezTo>
                  <a:cubicBezTo>
                    <a:pt x="484" y="530"/>
                    <a:pt x="484" y="530"/>
                    <a:pt x="484" y="530"/>
                  </a:cubicBezTo>
                  <a:cubicBezTo>
                    <a:pt x="488" y="530"/>
                    <a:pt x="491" y="527"/>
                    <a:pt x="491" y="523"/>
                  </a:cubicBezTo>
                  <a:cubicBezTo>
                    <a:pt x="491" y="117"/>
                    <a:pt x="491" y="117"/>
                    <a:pt x="491" y="117"/>
                  </a:cubicBezTo>
                  <a:cubicBezTo>
                    <a:pt x="572" y="12"/>
                    <a:pt x="572" y="12"/>
                    <a:pt x="572" y="12"/>
                  </a:cubicBezTo>
                  <a:cubicBezTo>
                    <a:pt x="575" y="9"/>
                    <a:pt x="574" y="5"/>
                    <a:pt x="571" y="3"/>
                  </a:cubicBezTo>
                  <a:close/>
                  <a:moveTo>
                    <a:pt x="477" y="516"/>
                  </a:moveTo>
                  <a:cubicBezTo>
                    <a:pt x="14" y="516"/>
                    <a:pt x="14" y="516"/>
                    <a:pt x="14" y="516"/>
                  </a:cubicBezTo>
                  <a:cubicBezTo>
                    <a:pt x="14" y="53"/>
                    <a:pt x="14" y="53"/>
                    <a:pt x="14" y="53"/>
                  </a:cubicBezTo>
                  <a:cubicBezTo>
                    <a:pt x="477" y="53"/>
                    <a:pt x="477" y="53"/>
                    <a:pt x="477" y="53"/>
                  </a:cubicBezTo>
                  <a:cubicBezTo>
                    <a:pt x="477" y="112"/>
                    <a:pt x="477" y="112"/>
                    <a:pt x="477" y="112"/>
                  </a:cubicBezTo>
                  <a:cubicBezTo>
                    <a:pt x="235" y="423"/>
                    <a:pt x="235" y="423"/>
                    <a:pt x="235" y="423"/>
                  </a:cubicBezTo>
                  <a:cubicBezTo>
                    <a:pt x="84" y="287"/>
                    <a:pt x="84" y="287"/>
                    <a:pt x="84" y="287"/>
                  </a:cubicBezTo>
                  <a:cubicBezTo>
                    <a:pt x="81" y="285"/>
                    <a:pt x="76" y="285"/>
                    <a:pt x="74" y="288"/>
                  </a:cubicBezTo>
                  <a:cubicBezTo>
                    <a:pt x="71" y="291"/>
                    <a:pt x="72" y="295"/>
                    <a:pt x="74" y="298"/>
                  </a:cubicBezTo>
                  <a:cubicBezTo>
                    <a:pt x="231" y="438"/>
                    <a:pt x="231" y="438"/>
                    <a:pt x="231" y="438"/>
                  </a:cubicBezTo>
                  <a:cubicBezTo>
                    <a:pt x="232" y="439"/>
                    <a:pt x="234" y="440"/>
                    <a:pt x="236" y="440"/>
                  </a:cubicBezTo>
                  <a:cubicBezTo>
                    <a:pt x="236" y="440"/>
                    <a:pt x="236" y="440"/>
                    <a:pt x="236" y="440"/>
                  </a:cubicBezTo>
                  <a:cubicBezTo>
                    <a:pt x="238" y="440"/>
                    <a:pt x="240" y="439"/>
                    <a:pt x="241" y="437"/>
                  </a:cubicBezTo>
                  <a:cubicBezTo>
                    <a:pt x="477" y="135"/>
                    <a:pt x="477" y="135"/>
                    <a:pt x="477" y="135"/>
                  </a:cubicBezTo>
                  <a:lnTo>
                    <a:pt x="477" y="516"/>
                  </a:lnTo>
                  <a:close/>
                </a:path>
              </a:pathLst>
            </a:custGeom>
            <a:noFill/>
            <a:ln>
              <a:solidFill>
                <a:schemeClr val="bg1"/>
              </a:solidFill>
            </a:ln>
          </p:spPr>
          <p:txBody>
            <a:bodyPr vert="horz" wrap="square" lIns="91440" tIns="45720" rIns="91440" bIns="45720" numCol="1" anchor="t" anchorCtr="0" compatLnSpc="1">
              <a:prstTxWarp prst="textNoShape">
                <a:avLst/>
              </a:prstTxWarp>
            </a:bodyPr>
            <a:lstStyle/>
            <a:p>
              <a:endParaRPr lang="lt-LT" sz="2800" b="1">
                <a:solidFill>
                  <a:schemeClr val="bg1"/>
                </a:solidFill>
              </a:endParaRPr>
            </a:p>
          </p:txBody>
        </p:sp>
      </p:grpSp>
      <p:pic>
        <p:nvPicPr>
          <p:cNvPr id="4" name="Picture 3" descr="Icon&#10;&#10;Description automatically generated">
            <a:extLst>
              <a:ext uri="{FF2B5EF4-FFF2-40B4-BE49-F238E27FC236}">
                <a16:creationId xmlns:a16="http://schemas.microsoft.com/office/drawing/2014/main" id="{6D885DDA-7FA9-66A8-B361-67F4D93E2F0D}"/>
              </a:ext>
            </a:extLst>
          </p:cNvPr>
          <p:cNvPicPr>
            <a:picLocks noChangeAspect="1"/>
          </p:cNvPicPr>
          <p:nvPr/>
        </p:nvPicPr>
        <p:blipFill>
          <a:blip r:embed="rId6"/>
          <a:stretch>
            <a:fillRect/>
          </a:stretch>
        </p:blipFill>
        <p:spPr>
          <a:xfrm>
            <a:off x="154632" y="403345"/>
            <a:ext cx="1542801" cy="635183"/>
          </a:xfrm>
          <a:prstGeom prst="rect">
            <a:avLst/>
          </a:prstGeom>
        </p:spPr>
      </p:pic>
    </p:spTree>
    <p:extLst>
      <p:ext uri="{BB962C8B-B14F-4D97-AF65-F5344CB8AC3E}">
        <p14:creationId xmlns:p14="http://schemas.microsoft.com/office/powerpoint/2010/main" val="3921812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Procurement 101: A Complete Guide to the Procurement Process (2023)">
            <a:extLst>
              <a:ext uri="{FF2B5EF4-FFF2-40B4-BE49-F238E27FC236}">
                <a16:creationId xmlns:a16="http://schemas.microsoft.com/office/drawing/2014/main" id="{764E2CF6-72F4-4504-81DA-299730174639}"/>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21636" r="21632" b="1"/>
          <a:stretch/>
        </p:blipFill>
        <p:spPr bwMode="auto">
          <a:xfrm>
            <a:off x="6501468" y="10"/>
            <a:ext cx="5690532"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13" name="Content Placeholder 12">
            <a:extLst>
              <a:ext uri="{FF2B5EF4-FFF2-40B4-BE49-F238E27FC236}">
                <a16:creationId xmlns:a16="http://schemas.microsoft.com/office/drawing/2014/main" id="{2780EE21-EA09-4434-ADE6-3A9C11C78775}"/>
              </a:ext>
            </a:extLst>
          </p:cNvPr>
          <p:cNvSpPr>
            <a:spLocks noGrp="1"/>
          </p:cNvSpPr>
          <p:nvPr>
            <p:ph sz="half" idx="2"/>
          </p:nvPr>
        </p:nvSpPr>
        <p:spPr>
          <a:xfrm>
            <a:off x="277587" y="1485900"/>
            <a:ext cx="6531428" cy="5241471"/>
          </a:xfrm>
        </p:spPr>
        <p:txBody>
          <a:bodyPr vert="horz" lIns="91440" tIns="45720" rIns="91440" bIns="45720" rtlCol="0">
            <a:noAutofit/>
          </a:bodyPr>
          <a:lstStyle/>
          <a:p>
            <a:pPr marL="285750" indent="-228600">
              <a:buFont typeface="Arial" panose="020B0604020202020204" pitchFamily="34" charset="0"/>
              <a:buChar char="•"/>
            </a:pPr>
            <a:r>
              <a:rPr lang="lt-LT" sz="1800" spc="10" dirty="0">
                <a:effectLst/>
              </a:rPr>
              <a:t>platesnės galimybės leisti tiekėjams tikslinti pasiūlymus</a:t>
            </a:r>
          </a:p>
          <a:p>
            <a:pPr marL="285750" indent="-228600">
              <a:buFont typeface="Arial" panose="020B0604020202020204" pitchFamily="34" charset="0"/>
              <a:buChar char="•"/>
            </a:pPr>
            <a:r>
              <a:rPr lang="lt-LT" sz="1800" spc="10" dirty="0">
                <a:effectLst/>
              </a:rPr>
              <a:t>supaprastintų pirkimų atveju mažesnis asmenų, tikrinamų dėl teistumo, ratas </a:t>
            </a:r>
          </a:p>
          <a:p>
            <a:pPr marL="285750" indent="-228600">
              <a:buFont typeface="Arial" panose="020B0604020202020204" pitchFamily="34" charset="0"/>
              <a:buChar char="•"/>
            </a:pPr>
            <a:r>
              <a:rPr lang="lt-LT" sz="1800" spc="10" dirty="0">
                <a:effectLst/>
              </a:rPr>
              <a:t>tikrinant tiekėjus nacionalinio saugumo aspektu – galimybė reikalauti tik tiekėjo deklaracijos, o dokumentų prašoma tik iš laimėtojo, tam tikrais atvejais - tik kilus abejonių;</a:t>
            </a:r>
            <a:endParaRPr lang="lt-LT" sz="1800" dirty="0">
              <a:effectLst/>
            </a:endParaRPr>
          </a:p>
          <a:p>
            <a:pPr marL="342900" lvl="0" indent="-228600">
              <a:buFont typeface="Arial" panose="020B0604020202020204" pitchFamily="34" charset="0"/>
              <a:buChar char="•"/>
            </a:pPr>
            <a:r>
              <a:rPr lang="lt-LT" sz="1800" spc="10" dirty="0">
                <a:effectLst/>
              </a:rPr>
              <a:t>supaprastintos skelbiamos derybos atliekamos greičiau – atsisakyta paraiškų teikimo etapo</a:t>
            </a:r>
            <a:endParaRPr lang="lt-LT" sz="1800" dirty="0">
              <a:effectLst/>
            </a:endParaRPr>
          </a:p>
          <a:p>
            <a:pPr marL="285750" indent="-228600">
              <a:buFont typeface="Arial" panose="020B0604020202020204" pitchFamily="34" charset="0"/>
              <a:buChar char="•"/>
            </a:pPr>
            <a:r>
              <a:rPr lang="lt-LT" sz="1800" spc="10" dirty="0">
                <a:effectLst/>
              </a:rPr>
              <a:t>galimybė nereikalauti pasiūlymų </a:t>
            </a:r>
            <a:r>
              <a:rPr lang="lt-LT" sz="1800" spc="10" dirty="0"/>
              <a:t>galiojimo užtikrinimo tarptautinio darbų pirkimo atveju</a:t>
            </a:r>
            <a:endParaRPr lang="lt-LT" sz="1800" dirty="0">
              <a:effectLst/>
            </a:endParaRPr>
          </a:p>
          <a:p>
            <a:pPr marL="342900" lvl="0" indent="-228600">
              <a:buFont typeface="Arial" panose="020B0604020202020204" pitchFamily="34" charset="0"/>
              <a:buChar char="•"/>
            </a:pPr>
            <a:r>
              <a:rPr lang="lt-LT" sz="1800" spc="10" dirty="0">
                <a:effectLst/>
              </a:rPr>
              <a:t>keičiant sutartis nėra ribojimo bendrai sutarties keitimo vertei</a:t>
            </a:r>
          </a:p>
          <a:p>
            <a:pPr marL="342900" lvl="0" indent="-228600">
              <a:buFont typeface="Arial" panose="020B0604020202020204" pitchFamily="34" charset="0"/>
              <a:buChar char="•"/>
            </a:pPr>
            <a:r>
              <a:rPr lang="lt-LT" sz="1800" spc="10" dirty="0">
                <a:effectLst/>
              </a:rPr>
              <a:t>sutarties turinio reikalavimai gali būti netaikomi, kai sutarties vertė yra mažesnė kaip 15 000 Eur arba kai sutarties turinys yra vienodas visiems gavėjams ir tiekėjas sutarties turinio nekeičia pagal individualius poreikius</a:t>
            </a:r>
            <a:endParaRPr lang="lt-LT" sz="1800" dirty="0">
              <a:effectLst/>
            </a:endParaRPr>
          </a:p>
        </p:txBody>
      </p:sp>
      <p:sp>
        <p:nvSpPr>
          <p:cNvPr id="6" name="Title 5">
            <a:extLst>
              <a:ext uri="{FF2B5EF4-FFF2-40B4-BE49-F238E27FC236}">
                <a16:creationId xmlns:a16="http://schemas.microsoft.com/office/drawing/2014/main" id="{B92D201F-6A44-48AF-897F-29442AFC97F1}"/>
              </a:ext>
            </a:extLst>
          </p:cNvPr>
          <p:cNvSpPr>
            <a:spLocks noGrp="1"/>
          </p:cNvSpPr>
          <p:nvPr>
            <p:ph type="title"/>
          </p:nvPr>
        </p:nvSpPr>
        <p:spPr>
          <a:xfrm>
            <a:off x="544285" y="247877"/>
            <a:ext cx="6868885" cy="990146"/>
          </a:xfrm>
        </p:spPr>
        <p:txBody>
          <a:bodyPr vert="horz" lIns="91440" tIns="45720" rIns="91440" bIns="45720" rtlCol="0" anchor="ctr">
            <a:normAutofit fontScale="90000"/>
          </a:bodyPr>
          <a:lstStyle/>
          <a:p>
            <a:r>
              <a:rPr lang="lt-LT" sz="3600" b="1"/>
              <a:t>Naujausi viešųjų pirkimų teisės aktų pakeitimai</a:t>
            </a:r>
          </a:p>
        </p:txBody>
      </p:sp>
    </p:spTree>
    <p:extLst>
      <p:ext uri="{BB962C8B-B14F-4D97-AF65-F5344CB8AC3E}">
        <p14:creationId xmlns:p14="http://schemas.microsoft.com/office/powerpoint/2010/main" val="3482573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8007" y="2599348"/>
            <a:ext cx="10250510" cy="726656"/>
          </a:xfrm>
        </p:spPr>
        <p:txBody>
          <a:bodyPr>
            <a:normAutofit/>
          </a:bodyPr>
          <a:lstStyle/>
          <a:p>
            <a:pPr marL="0" indent="0" algn="ctr">
              <a:buNone/>
            </a:pPr>
            <a:r>
              <a:rPr lang="lt-LT" sz="3600" dirty="0"/>
              <a:t>AČIŪ UŽ DĖMESĮ </a:t>
            </a:r>
            <a:r>
              <a:rPr lang="en-US" sz="3600" dirty="0"/>
              <a:t>!</a:t>
            </a:r>
            <a:endParaRPr lang="lt-LT" sz="3600" dirty="0"/>
          </a:p>
        </p:txBody>
      </p:sp>
    </p:spTree>
    <p:extLst>
      <p:ext uri="{BB962C8B-B14F-4D97-AF65-F5344CB8AC3E}">
        <p14:creationId xmlns:p14="http://schemas.microsoft.com/office/powerpoint/2010/main" val="3566992303"/>
      </p:ext>
    </p:extLst>
  </p:cSld>
  <p:clrMapOvr>
    <a:masterClrMapping/>
  </p:clrMapOvr>
</p:sld>
</file>

<file path=ppt/theme/theme1.xml><?xml version="1.0" encoding="utf-8"?>
<a:theme xmlns:a="http://schemas.openxmlformats.org/drawingml/2006/main" name="Office Theme">
  <a:themeElements>
    <a:clrScheme name="EIM_v0">
      <a:dk1>
        <a:srgbClr val="062889"/>
      </a:dk1>
      <a:lt1>
        <a:sysClr val="window" lastClr="FFFFFF"/>
      </a:lt1>
      <a:dk2>
        <a:srgbClr val="062889"/>
      </a:dk2>
      <a:lt2>
        <a:srgbClr val="80C1E2"/>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IM_fonts">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c648254-0786-4e95-8acc-07361398cef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as" ma:contentTypeID="0x010100E8518B4F9C4A1D4EB0A00AD99D181E93" ma:contentTypeVersion="15" ma:contentTypeDescription="Kurkite naują dokumentą." ma:contentTypeScope="" ma:versionID="ce04a8003b2e3da08eee753787d189d4">
  <xsd:schema xmlns:xsd="http://www.w3.org/2001/XMLSchema" xmlns:xs="http://www.w3.org/2001/XMLSchema" xmlns:p="http://schemas.microsoft.com/office/2006/metadata/properties" xmlns:ns3="3c648254-0786-4e95-8acc-07361398cef5" xmlns:ns4="413782d5-0255-43b6-ab06-a11e714369c0" targetNamespace="http://schemas.microsoft.com/office/2006/metadata/properties" ma:root="true" ma:fieldsID="9f8f5bf70a6b068866a6438ec0aa91d1" ns3:_="" ns4:_="">
    <xsd:import namespace="3c648254-0786-4e95-8acc-07361398cef5"/>
    <xsd:import namespace="413782d5-0255-43b6-ab06-a11e714369c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648254-0786-4e95-8acc-07361398ce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3782d5-0255-43b6-ab06-a11e714369c0" elementFormDefault="qualified">
    <xsd:import namespace="http://schemas.microsoft.com/office/2006/documentManagement/types"/>
    <xsd:import namespace="http://schemas.microsoft.com/office/infopath/2007/PartnerControls"/>
    <xsd:element name="SharedWithUsers" ma:index="16"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Bendrinta su išsamia informacija" ma:internalName="SharedWithDetails" ma:readOnly="true">
      <xsd:simpleType>
        <xsd:restriction base="dms:Note">
          <xsd:maxLength value="255"/>
        </xsd:restriction>
      </xsd:simpleType>
    </xsd:element>
    <xsd:element name="SharingHintHash" ma:index="18" nillable="true" ma:displayName="Bendrinimo užuominos maiš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7D19C-352E-4683-9C11-4B115DA8C25A}">
  <ds:schemaRefs>
    <ds:schemaRef ds:uri="http://schemas.microsoft.com/office/infopath/2007/PartnerControls"/>
    <ds:schemaRef ds:uri="http://www.w3.org/XML/1998/namespace"/>
    <ds:schemaRef ds:uri="http://purl.org/dc/dcmitype/"/>
    <ds:schemaRef ds:uri="http://schemas.openxmlformats.org/package/2006/metadata/core-properties"/>
    <ds:schemaRef ds:uri="http://schemas.microsoft.com/office/2006/metadata/properties"/>
    <ds:schemaRef ds:uri="3c648254-0786-4e95-8acc-07361398cef5"/>
    <ds:schemaRef ds:uri="http://purl.org/dc/elements/1.1/"/>
    <ds:schemaRef ds:uri="413782d5-0255-43b6-ab06-a11e714369c0"/>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14BEE8DA-E118-4BE8-94F2-8DDA7EB9A829}">
  <ds:schemaRefs>
    <ds:schemaRef ds:uri="http://schemas.microsoft.com/sharepoint/v3/contenttype/forms"/>
  </ds:schemaRefs>
</ds:datastoreItem>
</file>

<file path=customXml/itemProps3.xml><?xml version="1.0" encoding="utf-8"?>
<ds:datastoreItem xmlns:ds="http://schemas.openxmlformats.org/officeDocument/2006/customXml" ds:itemID="{8B9348CD-EC44-4A10-A0BC-5F967C3DBE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648254-0786-4e95-8acc-07361398cef5"/>
    <ds:schemaRef ds:uri="413782d5-0255-43b6-ab06-a11e714369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10389</TotalTime>
  <Words>2202</Words>
  <Application>Microsoft Office PowerPoint</Application>
  <PresentationFormat>Widescreen</PresentationFormat>
  <Paragraphs>269</Paragraphs>
  <Slides>18</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18</vt:i4>
      </vt:variant>
    </vt:vector>
  </HeadingPairs>
  <TitlesOfParts>
    <vt:vector size="31" baseType="lpstr">
      <vt:lpstr>Arial</vt:lpstr>
      <vt:lpstr>Bradley Hand ITC</vt:lpstr>
      <vt:lpstr>Calibri</vt:lpstr>
      <vt:lpstr>Century Gothic</vt:lpstr>
      <vt:lpstr>Helvetica Light</vt:lpstr>
      <vt:lpstr>Jost</vt:lpstr>
      <vt:lpstr>Jost </vt:lpstr>
      <vt:lpstr>Myriad Pro</vt:lpstr>
      <vt:lpstr>Segoe UI</vt:lpstr>
      <vt:lpstr>Segoe UI </vt:lpstr>
      <vt:lpstr>Trebuchet MS</vt:lpstr>
      <vt:lpstr>Wingdings</vt:lpstr>
      <vt:lpstr>Office Theme</vt:lpstr>
      <vt:lpstr>Europos Sąjungos fondų investicijos pagal Ekonomikos ir inovacijų ministerijos priemones</vt:lpstr>
      <vt:lpstr>2014–2020 m. Europos Sąjungų fondų investicijos  (mln. eurų pagal savivaldybes ir investavimo sritis) Panevėžio apskrityje</vt:lpstr>
      <vt:lpstr>2021-2027 m. Europos Sąjungos investicijos Lietuvoje </vt:lpstr>
      <vt:lpstr>ES fondų investicijos 2021–2027</vt:lpstr>
      <vt:lpstr>Konkretaus uždavinio – 1.1. Plėtoti ir stiprinti mokslinių tyrimų ir inovacinius pajėgumus ir diegti pažangiąsias technologijas – įgyvendinamos veiklos</vt:lpstr>
      <vt:lpstr>Konkretaus uždavinio – 1.2. Pasinaudoti skaitmeninimo teikiama nauda piliečiams, įmonėms, mokslinių tyrimų organizacijoms ir valdžios institucijoms–  įgyvendinamos veiklos</vt:lpstr>
      <vt:lpstr>Konkretaus uždavinio – 1.3. Stiprinti tvarų MVĮ augimą bei konkurencingumą ir darbo vietų kūrimą MVĮ, be kia ko pasitelkiant gamybines investicijas –  įgyvendinamos veiklos</vt:lpstr>
      <vt:lpstr>Konkretaus uždavinio – 1.4. Ugdyti pažangiajai specializacijai, pramonės pertvarkai ir verslumui reikalingus įgūdžius   įgyvendinamos veiklos</vt:lpstr>
      <vt:lpstr>2 Prioritetas – Žalesnė Lietuva</vt:lpstr>
      <vt:lpstr>2021-2027 m. ES fondų investicijų kvietimai (I)</vt:lpstr>
      <vt:lpstr>2021-2027 m. ES fondų investicijų planuojami kvietimai*  2023 m. I pusm. </vt:lpstr>
      <vt:lpstr>Finansinės ir su jomis susijusios priemonės verslui</vt:lpstr>
      <vt:lpstr>PowerPoint Presentation</vt:lpstr>
      <vt:lpstr>PowerPoint Presentation</vt:lpstr>
      <vt:lpstr>PowerPoint Presentation</vt:lpstr>
      <vt:lpstr>PowerPoint Presentation</vt:lpstr>
      <vt:lpstr>Naujausi viešųjų pirkimų teisės aktų pakeitimai</vt:lpstr>
      <vt:lpstr>PowerPoint Presentation</vt:lpstr>
    </vt:vector>
  </TitlesOfParts>
  <Company>u 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Rojaka Jekaterina</dc:creator>
  <cp:lastModifiedBy>Aurelija Ylė</cp:lastModifiedBy>
  <cp:revision>924</cp:revision>
  <cp:lastPrinted>2023-01-25T14:12:55Z</cp:lastPrinted>
  <dcterms:created xsi:type="dcterms:W3CDTF">2018-12-31T08:30:42Z</dcterms:created>
  <dcterms:modified xsi:type="dcterms:W3CDTF">2023-01-27T14:05:30Z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0x010100E8518B4F9C4A1D4EB0A00AD99D181E93</vt:lpwstr>
  </property>
</Properties>
</file>